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1" r:id="rId2"/>
    <p:sldMasterId id="2147483717" r:id="rId3"/>
  </p:sldMasterIdLst>
  <p:notesMasterIdLst>
    <p:notesMasterId r:id="rId15"/>
  </p:notesMasterIdLst>
  <p:sldIdLst>
    <p:sldId id="257" r:id="rId4"/>
    <p:sldId id="623" r:id="rId5"/>
    <p:sldId id="624" r:id="rId6"/>
    <p:sldId id="625" r:id="rId7"/>
    <p:sldId id="626" r:id="rId8"/>
    <p:sldId id="627" r:id="rId9"/>
    <p:sldId id="630" r:id="rId10"/>
    <p:sldId id="631" r:id="rId11"/>
    <p:sldId id="632" r:id="rId12"/>
    <p:sldId id="633" r:id="rId13"/>
    <p:sldId id="62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1F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22" y="-8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31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6F699-F6EA-45EF-A251-8831DE3CDC5D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F5FDD-0637-47F5-9986-3E70B6C2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8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Artificial Intelligence: Methods and Applications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8E4E00-0EEE-4792-8933-D0F265C395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05/03/2018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Intelligence: Methods and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4E00-0EEE-4792-8933-D0F265C395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Intelligence: Methods and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4E00-0EEE-4792-8933-D0F265C395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624"/>
            <a:ext cx="10363200" cy="42672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4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486400" y="6453336"/>
            <a:ext cx="1219200" cy="2286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49EA72D-AFDA-4341-B72A-4A95FB1F0E84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8072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22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defRPr>
            </a:lvl2pPr>
            <a:lvl3pPr>
              <a:defRPr sz="2000">
                <a:solidFill>
                  <a:srgbClr val="800000"/>
                </a:solidFill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7296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994400" y="3924300"/>
            <a:ext cx="112184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6261100" y="3924300"/>
            <a:ext cx="112184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6" name="Oval 5"/>
          <p:cNvSpPr/>
          <p:nvPr/>
        </p:nvSpPr>
        <p:spPr>
          <a:xfrm>
            <a:off x="5729818" y="3924300"/>
            <a:ext cx="112183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9350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280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r>
              <a:rPr lang="en-US" altLang="en-US">
                <a:solidFill>
                  <a:prstClr val="black"/>
                </a:solidFill>
              </a:rPr>
              <a:t>05/03/2018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r>
              <a:rPr lang="en-US" altLang="en-US">
                <a:solidFill>
                  <a:prstClr val="black"/>
                </a:solidFill>
              </a:rPr>
              <a:t>Artificial Intelligence: Methods and Applications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E9A24-4929-4F8D-8DFD-11B8620F4020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580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05/03/2018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Intelligence: Methods and Applications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4E00-0EEE-4792-8933-D0F265C3952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0080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1143000" cy="329184"/>
          </a:xfrm>
        </p:spPr>
        <p:txBody>
          <a:bodyPr/>
          <a:lstStyle/>
          <a:p>
            <a:r>
              <a:rPr lang="en-US"/>
              <a:t>05/03/2018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18288"/>
            <a:ext cx="8534400" cy="329184"/>
          </a:xfrm>
        </p:spPr>
        <p:txBody>
          <a:bodyPr/>
          <a:lstStyle/>
          <a:p>
            <a:r>
              <a:rPr lang="en-US"/>
              <a:t>Artificial Intelligence: Methods and Applications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39400" y="18288"/>
            <a:ext cx="1143000" cy="329184"/>
          </a:xfrm>
        </p:spPr>
        <p:txBody>
          <a:bodyPr/>
          <a:lstStyle/>
          <a:p>
            <a:pPr algn="r"/>
            <a:fld id="{0D8E4E00-0EEE-4792-8933-D0F265C3952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92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Intelligence: Methods and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4E00-0EEE-4792-8933-D0F265C3952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302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05/03/2018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Artificial Intelligence: Methods and Applications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D8E4E00-0EEE-4792-8933-D0F265C3952E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Intelligence: Methods and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4E00-0EEE-4792-8933-D0F265C39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997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05/03/2018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Intelligence: Methods and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4E00-0EEE-4792-8933-D0F265C3952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27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05/03/2018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Intelligence: Methods and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4E00-0EEE-4792-8933-D0F265C39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48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05/03/2018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Intelligence: Methods and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4E00-0EEE-4792-8933-D0F265C39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831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Intelligence: Methods and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4E00-0EEE-4792-8933-D0F265C3952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846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Intelligence: Methods and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4E00-0EEE-4792-8933-D0F265C39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17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Intelligence: Methods and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4E00-0EEE-4792-8933-D0F265C39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4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Intelligence: Methods and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4E00-0EEE-4792-8933-D0F265C39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Intelligence: Methods and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4E00-0EEE-4792-8933-D0F265C3952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Intelligence: Methods and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4E00-0EEE-4792-8933-D0F265C395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05/03/2018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Intelligence: Methods and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4E00-0EEE-4792-8933-D0F265C3952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05/03/2018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Intelligence: Methods and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4E00-0EEE-4792-8933-D0F265C395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05/03/2018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Intelligence: Methods and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4E00-0EEE-4792-8933-D0F265C395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Intelligence: Methods and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4E00-0EEE-4792-8933-D0F265C395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Intelligence: Methods and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4E00-0EEE-4792-8933-D0F265C395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D51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05/03/2018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Artificial Intelligence: Methods and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D8E4E00-0EEE-4792-8933-D0F265C395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600" y="6499225"/>
            <a:ext cx="112184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4433" y="6499225"/>
            <a:ext cx="112184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207434" y="301625"/>
            <a:ext cx="10765367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 bwMode="auto">
          <a:xfrm>
            <a:off x="402167" y="1216026"/>
            <a:ext cx="109728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486400" y="6453336"/>
            <a:ext cx="1219200" cy="2286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9EA72D-AFDA-4341-B72A-4A95FB1F0E84}" type="slidenum">
              <a:rPr lang="en-US" altLang="zh-TW" smtClean="0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919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</p:sldLayoutIdLst>
  <p:hf hdr="0"/>
  <p:txStyles>
    <p:titleStyle>
      <a:lvl1pPr algn="l" rtl="0" fontAlgn="base">
        <a:lnSpc>
          <a:spcPts val="5800"/>
        </a:lnSpc>
        <a:spcBef>
          <a:spcPct val="0"/>
        </a:spcBef>
        <a:spcAft>
          <a:spcPct val="0"/>
        </a:spcAft>
        <a:defRPr lang="en-US" sz="3200" kern="1200" dirty="0">
          <a:solidFill>
            <a:srgbClr val="99000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Palatino Linotype"/>
          <a:ea typeface="MS PGothic" pitchFamily="34" charset="-128"/>
          <a:cs typeface="MS PGothic" charset="0"/>
        </a:defRPr>
      </a:lvl1pPr>
      <a:lvl2pPr algn="l" rtl="0" fontAlgn="base">
        <a:lnSpc>
          <a:spcPts val="5800"/>
        </a:lnSpc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Palatino Linotype" charset="0"/>
          <a:ea typeface="MS PGothic" pitchFamily="34" charset="-128"/>
          <a:cs typeface="MS PGothic" charset="0"/>
        </a:defRPr>
      </a:lvl2pPr>
      <a:lvl3pPr algn="l" rtl="0" fontAlgn="base">
        <a:lnSpc>
          <a:spcPts val="5800"/>
        </a:lnSpc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Palatino Linotype" charset="0"/>
          <a:ea typeface="MS PGothic" pitchFamily="34" charset="-128"/>
          <a:cs typeface="MS PGothic" charset="0"/>
        </a:defRPr>
      </a:lvl3pPr>
      <a:lvl4pPr algn="l" rtl="0" fontAlgn="base">
        <a:lnSpc>
          <a:spcPts val="5800"/>
        </a:lnSpc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Palatino Linotype" charset="0"/>
          <a:ea typeface="MS PGothic" pitchFamily="34" charset="-128"/>
          <a:cs typeface="MS PGothic" charset="0"/>
        </a:defRPr>
      </a:lvl4pPr>
      <a:lvl5pPr algn="l" rtl="0" fontAlgn="base">
        <a:lnSpc>
          <a:spcPts val="5800"/>
        </a:lnSpc>
        <a:spcBef>
          <a:spcPct val="0"/>
        </a:spcBef>
        <a:spcAft>
          <a:spcPct val="0"/>
        </a:spcAft>
        <a:defRPr sz="3200">
          <a:solidFill>
            <a:srgbClr val="990000"/>
          </a:solidFill>
          <a:latin typeface="Palatino Linotype" charset="0"/>
          <a:ea typeface="MS PGothic" pitchFamily="34" charset="-128"/>
          <a:cs typeface="MS PGothic" charset="0"/>
        </a:defRPr>
      </a:lvl5pPr>
      <a:lvl6pPr marL="457200" algn="ctr" rtl="0" eaLnBrk="1" fontAlgn="base" hangingPunct="1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sz="2400" kern="1200">
          <a:solidFill>
            <a:schemeClr val="tx1"/>
          </a:solidFill>
          <a:latin typeface="Calibri" panose="020F0502020204030204" pitchFamily="34" charset="0"/>
          <a:ea typeface="MS PGothic" pitchFamily="34" charset="-128"/>
          <a:cs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lang="en-US" sz="2200" kern="1200">
          <a:solidFill>
            <a:srgbClr val="003366"/>
          </a:solidFill>
          <a:latin typeface="Calibri" panose="020F0502020204030204" pitchFamily="34" charset="0"/>
          <a:ea typeface="MS PGothic" pitchFamily="34" charset="-128"/>
          <a:cs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sz="2000" kern="1200">
          <a:solidFill>
            <a:schemeClr val="tx1"/>
          </a:solidFill>
          <a:latin typeface="Calibri" panose="020F0502020204030204" pitchFamily="34" charset="0"/>
          <a:ea typeface="Palatino Linotype" charset="0"/>
          <a:cs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lang="en-US" sz="1800" kern="1200">
          <a:solidFill>
            <a:srgbClr val="003366"/>
          </a:solidFill>
          <a:latin typeface="Calibri" panose="020F0502020204030204" pitchFamily="34" charset="0"/>
          <a:ea typeface="Palatino Linotype" charset="0"/>
          <a:cs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sz="1600" kern="1200">
          <a:solidFill>
            <a:schemeClr val="tx1"/>
          </a:solidFill>
          <a:latin typeface="Calibri" panose="020F0502020204030204" pitchFamily="34" charset="0"/>
          <a:ea typeface="Palatino Linotype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D51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05/03/2018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Artificial Intelligence: Methods and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D8E4E00-0EEE-4792-8933-D0F265C39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3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142905"/>
            <a:ext cx="10439400" cy="2209800"/>
          </a:xfrm>
        </p:spPr>
        <p:txBody>
          <a:bodyPr/>
          <a:lstStyle/>
          <a:p>
            <a:r>
              <a:rPr lang="en-US" sz="3200" dirty="0"/>
              <a:t>Artificial intelligence: methods &amp; </a:t>
            </a:r>
            <a:r>
              <a:rPr lang="en-US" sz="2800" dirty="0"/>
              <a:t>applications</a:t>
            </a:r>
            <a:br>
              <a:rPr lang="en-US" sz="2800" dirty="0"/>
            </a:br>
            <a:r>
              <a:rPr lang="en-US" sz="2800" dirty="0"/>
              <a:t>Predict stock prices with LSTM</a:t>
            </a:r>
            <a:endParaRPr lang="en-US" altLang="zh-CN" sz="3000" dirty="0">
              <a:latin typeface="Verdana" pitchFamily="34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1" y="4148139"/>
            <a:ext cx="6530976" cy="225266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dirty="0"/>
              <a:t> </a:t>
            </a:r>
            <a:r>
              <a:rPr lang="en-US" altLang="zh-CN" sz="1800" dirty="0" err="1"/>
              <a:t>Sherzod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Muminov</a:t>
            </a:r>
            <a:r>
              <a:rPr lang="en-US" altLang="zh-CN" sz="1800" dirty="0"/>
              <a:t>   	smumin2@uic.edu</a:t>
            </a:r>
          </a:p>
          <a:p>
            <a:pPr>
              <a:lnSpc>
                <a:spcPct val="80000"/>
              </a:lnSpc>
            </a:pPr>
            <a:r>
              <a:rPr lang="en-US" altLang="zh-CN" sz="1800" dirty="0"/>
              <a:t> Nihal Pratap </a:t>
            </a:r>
            <a:r>
              <a:rPr lang="en-US" altLang="zh-CN" sz="1800" dirty="0" err="1"/>
              <a:t>Ghanathe</a:t>
            </a:r>
            <a:r>
              <a:rPr lang="en-US" altLang="zh-CN" sz="1800" dirty="0"/>
              <a:t>  	nghana2@uic.edu</a:t>
            </a:r>
          </a:p>
          <a:p>
            <a:pPr>
              <a:lnSpc>
                <a:spcPct val="80000"/>
              </a:lnSpc>
            </a:pPr>
            <a:r>
              <a:rPr lang="en-US" altLang="zh-CN" sz="1800" dirty="0"/>
              <a:t> Bharath Koneti   		bkonet2@uic.edu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</a:pPr>
            <a:endParaRPr lang="en-US" altLang="zh-CN" sz="2000" dirty="0"/>
          </a:p>
          <a:p>
            <a:pPr eaLnBrk="1" hangingPunct="1">
              <a:lnSpc>
                <a:spcPct val="80000"/>
              </a:lnSpc>
            </a:pPr>
            <a:endParaRPr lang="en-US" altLang="zh-CN" sz="10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/>
              <a:t>May 3, 2018</a:t>
            </a:r>
          </a:p>
          <a:p>
            <a:pPr eaLnBrk="1" hangingPunct="1">
              <a:lnSpc>
                <a:spcPct val="80000"/>
              </a:lnSpc>
            </a:pPr>
            <a:endParaRPr lang="en-US" altLang="zh-CN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05/03/2018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Artificial Intelligence: Methods and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4E00-0EEE-4792-8933-D0F265C3952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6371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6400800" cy="4876800"/>
          </a:xfrm>
        </p:spPr>
        <p:txBody>
          <a:bodyPr/>
          <a:lstStyle/>
          <a:p>
            <a:r>
              <a:rPr lang="en-US" dirty="0" smtClean="0"/>
              <a:t>Graph of predicted values</a:t>
            </a:r>
          </a:p>
          <a:p>
            <a:r>
              <a:rPr lang="en-US" dirty="0" smtClean="0"/>
              <a:t>Result of sentiment analysis</a:t>
            </a:r>
          </a:p>
          <a:p>
            <a:pPr lvl="1"/>
            <a:r>
              <a:rPr lang="en-US" dirty="0" smtClean="0"/>
              <a:t>BULLISH</a:t>
            </a:r>
          </a:p>
          <a:p>
            <a:pPr lvl="1"/>
            <a:r>
              <a:rPr lang="en-US" dirty="0" smtClean="0"/>
              <a:t>BEARISH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05/03/2018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Intelligence: Methods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D8E4E00-0EEE-4792-8933-D0F265C3952E}" type="slidenum">
              <a:rPr lang="en-US" smtClean="0"/>
              <a:pPr algn="r"/>
              <a:t>10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308100"/>
            <a:ext cx="53244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69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86DBD-E264-4927-8F36-6367C70D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and Code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55DD58-B89A-479A-9779-9D29EB23D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- Demo – </a:t>
            </a:r>
            <a:r>
              <a:rPr lang="en-US" dirty="0" err="1"/>
              <a:t>Sherzod</a:t>
            </a:r>
            <a:r>
              <a:rPr lang="en-US" dirty="0"/>
              <a:t> </a:t>
            </a:r>
            <a:r>
              <a:rPr lang="en-US" dirty="0" err="1"/>
              <a:t>Muminov</a:t>
            </a:r>
            <a:endParaRPr lang="en-US" dirty="0"/>
          </a:p>
          <a:p>
            <a:pPr lvl="1"/>
            <a:r>
              <a:rPr lang="en-US" dirty="0"/>
              <a:t>Workflow with Example</a:t>
            </a:r>
          </a:p>
          <a:p>
            <a:pPr lvl="1"/>
            <a:r>
              <a:rPr lang="en-US" dirty="0"/>
              <a:t>Comparison between LSTM and GRU</a:t>
            </a:r>
          </a:p>
          <a:p>
            <a:pPr lvl="1"/>
            <a:r>
              <a:rPr lang="en-US" dirty="0"/>
              <a:t>Integration of IBM Watson chat API to interact with the Users</a:t>
            </a:r>
          </a:p>
          <a:p>
            <a:pPr lvl="1"/>
            <a:r>
              <a:rPr lang="en-US" dirty="0"/>
              <a:t>Explanation of result set with metrics</a:t>
            </a:r>
          </a:p>
          <a:p>
            <a:pPr lvl="1"/>
            <a:endParaRPr lang="en-US" dirty="0"/>
          </a:p>
          <a:p>
            <a:r>
              <a:rPr lang="en-US" dirty="0"/>
              <a:t> - Code Walkthrough   -  Nihal Pratap </a:t>
            </a:r>
            <a:r>
              <a:rPr lang="en-US" dirty="0" err="1"/>
              <a:t>Ghanathe</a:t>
            </a:r>
            <a:endParaRPr lang="en-US" dirty="0"/>
          </a:p>
          <a:p>
            <a:pPr lvl="1"/>
            <a:r>
              <a:rPr lang="en-US" dirty="0"/>
              <a:t>Code Explanation</a:t>
            </a:r>
          </a:p>
          <a:p>
            <a:pPr lvl="1"/>
            <a:r>
              <a:rPr lang="en-US" dirty="0"/>
              <a:t>Code review for LSTM and GRU with Layers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08797E-AB58-4C8D-B62D-94716C25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05/03/2018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5CE134-1815-44AF-9107-C574BB37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Artificial Intelligence: Methods and Applications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575742-7BEA-453E-99B3-57BDE0EC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D8E4E00-0EEE-4792-8933-D0F265C3952E}" type="slidenum">
              <a:rPr lang="en-US" smtClean="0"/>
              <a:pPr algn="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4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742235-5888-4EAB-88A7-52AF9123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02D0CA-582F-4DFF-84AF-9DFC4773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Tx/>
              <a:buChar char="-"/>
            </a:pPr>
            <a:r>
              <a:rPr lang="en-US" dirty="0"/>
              <a:t>Stock Market </a:t>
            </a:r>
          </a:p>
          <a:p>
            <a:pPr>
              <a:buFontTx/>
              <a:buChar char="-"/>
            </a:pPr>
            <a:r>
              <a:rPr lang="en-US" dirty="0" smtClean="0"/>
              <a:t>S&amp;P 500 stocks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Initial Public offering (IPO) of a private company</a:t>
            </a:r>
          </a:p>
          <a:p>
            <a:pPr>
              <a:buFontTx/>
              <a:buChar char="-"/>
            </a:pPr>
            <a:r>
              <a:rPr lang="en-US" dirty="0"/>
              <a:t>Exchange of Stocks </a:t>
            </a:r>
          </a:p>
          <a:p>
            <a:pPr>
              <a:buFontTx/>
              <a:buChar char="-"/>
            </a:pPr>
            <a:r>
              <a:rPr lang="en-US" dirty="0"/>
              <a:t>Forecasting using LSTM and GRU</a:t>
            </a:r>
          </a:p>
          <a:p>
            <a:pPr>
              <a:buFontTx/>
              <a:buChar char="-"/>
            </a:pPr>
            <a:r>
              <a:rPr lang="en-US" dirty="0"/>
              <a:t> Watson API based interactive response and scale.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F450C3-0535-4AE1-B8B4-AA8A8CC5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05/03/2018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6FA168-CB2D-440D-BC0D-69917334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Intelligence: Methods and Applications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06F1AE-5CFB-47D8-8B5B-BA230C9F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D8E4E00-0EEE-4792-8933-D0F265C3952E}" type="slidenum">
              <a:rPr lang="en-US" smtClean="0"/>
              <a:pPr algn="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9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268CEE-8E3B-42CB-A602-B0C066E0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CB7E9C-E662-46A0-824B-02B172156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Predicting Stock Prices Using LSTM  Murtaza </a:t>
            </a:r>
            <a:r>
              <a:rPr lang="en-US" dirty="0" err="1"/>
              <a:t>Roondiwala</a:t>
            </a:r>
            <a:r>
              <a:rPr lang="en-US" dirty="0"/>
              <a:t>, </a:t>
            </a:r>
            <a:r>
              <a:rPr lang="en-US" dirty="0" err="1"/>
              <a:t>Harshal</a:t>
            </a:r>
            <a:r>
              <a:rPr lang="en-US" dirty="0"/>
              <a:t> Patel, Shraddha Varma. International Journal of Science and Research.</a:t>
            </a:r>
          </a:p>
          <a:p>
            <a:r>
              <a:rPr lang="en-US" dirty="0"/>
              <a:t>An Article on Time Series Prediction with LSTM Recurrent Neural Network in Python with </a:t>
            </a:r>
            <a:r>
              <a:rPr lang="en-US" dirty="0" err="1"/>
              <a:t>Keras</a:t>
            </a:r>
            <a:r>
              <a:rPr lang="en-US" dirty="0"/>
              <a:t>  on machinelearningmastery.com</a:t>
            </a:r>
          </a:p>
          <a:p>
            <a:r>
              <a:rPr lang="en-US" dirty="0"/>
              <a:t>Predict stock prices with LSTM </a:t>
            </a:r>
            <a:r>
              <a:rPr lang="en-US" i="1" dirty="0"/>
              <a:t> - Pablo Castilla on Kaggle.com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6D6D4C-13B0-4583-8D1A-2734B2E6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05/03/2018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9F535E-1E24-46E4-8205-9F1A0F58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Intelligence: Methods and Applications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47CD13-01BE-4150-B89A-A66C79B5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D8E4E00-0EEE-4792-8933-D0F265C3952E}" type="slidenum">
              <a:rPr lang="en-US" smtClean="0"/>
              <a:pPr algn="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3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69465E-C7CB-4263-81F2-1EF7E14B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Solution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C114E3-BA6E-4A0A-AE01-6A6C7DED1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2819400"/>
          </a:xfrm>
        </p:spPr>
        <p:txBody>
          <a:bodyPr/>
          <a:lstStyle/>
          <a:p>
            <a:r>
              <a:rPr lang="en-US" dirty="0"/>
              <a:t>LSTM and GRU based models for Stock Prediction</a:t>
            </a:r>
          </a:p>
          <a:p>
            <a:r>
              <a:rPr lang="en-US" dirty="0"/>
              <a:t>Watson Integration and extensibility to support real-time interaction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88EA3F-F730-49A8-8B55-859C9045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05/03/2018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D22D4B-D2D8-4720-92ED-B275285E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Intelligence: Methods and Applications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71B8AB-A70B-40FE-9A1E-EBB11D46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D8E4E00-0EEE-4792-8933-D0F265C3952E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C3BBC61-BF41-407E-A925-11C49C3B3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95600"/>
            <a:ext cx="9824872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7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AF7738-BDEB-43A4-8B52-8E1B10C6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A7A498-BDF5-4823-AF0F-4589D3E26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Closing prices data on stocks from S&amp;P500 index</a:t>
            </a:r>
            <a:endParaRPr lang="en-US" dirty="0"/>
          </a:p>
          <a:p>
            <a:r>
              <a:rPr lang="en-US" dirty="0" err="1"/>
              <a:t>StockTwits</a:t>
            </a:r>
            <a:r>
              <a:rPr lang="en-US" dirty="0"/>
              <a:t> Data for Crowd Sentiment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619EA2-3185-4557-A600-BE682F37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05/03/2018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BA7FF1-CA50-44A7-9851-539F211D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Intelligence: Methods and Applications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263A8A-DC04-4FF4-B255-C46CBC9C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D8E4E00-0EEE-4792-8933-D0F265C3952E}" type="slidenum">
              <a:rPr lang="en-US" smtClean="0"/>
              <a:pPr algn="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2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9546FF-4DCC-4D39-8E07-1EA08B32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of the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1655F9-FC63-4DC4-BF0C-5A0CC1C43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  </a:t>
            </a:r>
            <a:r>
              <a:rPr lang="en-US" dirty="0" smtClean="0"/>
              <a:t>and GRU</a:t>
            </a:r>
          </a:p>
          <a:p>
            <a:r>
              <a:rPr lang="en-US" dirty="0" smtClean="0"/>
              <a:t>Training – 80%</a:t>
            </a:r>
          </a:p>
          <a:p>
            <a:r>
              <a:rPr lang="en-US" dirty="0" smtClean="0"/>
              <a:t>Testing – 20%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Layers – </a:t>
            </a:r>
            <a:r>
              <a:rPr lang="en-US" dirty="0" smtClean="0"/>
              <a:t>2</a:t>
            </a:r>
          </a:p>
          <a:p>
            <a:pPr lvl="1"/>
            <a:r>
              <a:rPr lang="en-US" dirty="0" err="1" smtClean="0"/>
              <a:t>Hyperparameters</a:t>
            </a:r>
            <a:r>
              <a:rPr lang="en-US" dirty="0" smtClean="0"/>
              <a:t>:</a:t>
            </a:r>
            <a:endParaRPr lang="en-US" dirty="0" smtClean="0"/>
          </a:p>
          <a:p>
            <a:pPr lvl="2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/>
              <a:t> hidden layer – 50</a:t>
            </a:r>
          </a:p>
          <a:p>
            <a:pPr lvl="2"/>
            <a:r>
              <a:rPr lang="en-US" dirty="0" smtClean="0"/>
              <a:t>2</a:t>
            </a:r>
            <a:r>
              <a:rPr lang="en-US" baseline="30000" dirty="0" smtClean="0"/>
              <a:t>nd </a:t>
            </a:r>
            <a:r>
              <a:rPr lang="en-US" dirty="0"/>
              <a:t>hidden layer </a:t>
            </a:r>
            <a:r>
              <a:rPr lang="en-US" dirty="0" smtClean="0"/>
              <a:t>– 100</a:t>
            </a:r>
          </a:p>
          <a:p>
            <a:pPr lvl="2"/>
            <a:r>
              <a:rPr lang="en-US" dirty="0" smtClean="0"/>
              <a:t>Dropout – 0.1</a:t>
            </a:r>
          </a:p>
          <a:p>
            <a:pPr lvl="2"/>
            <a:r>
              <a:rPr lang="en-US" dirty="0" smtClean="0"/>
              <a:t>Scaling – </a:t>
            </a:r>
            <a:r>
              <a:rPr lang="en-US" dirty="0" err="1" smtClean="0"/>
              <a:t>MinMax</a:t>
            </a:r>
            <a:r>
              <a:rPr lang="en-US" dirty="0"/>
              <a:t> </a:t>
            </a:r>
            <a:r>
              <a:rPr lang="en-US" dirty="0" smtClean="0"/>
              <a:t>Scaler</a:t>
            </a:r>
          </a:p>
          <a:p>
            <a:pPr lvl="2"/>
            <a:r>
              <a:rPr lang="en-US" dirty="0" smtClean="0"/>
              <a:t>Batch size – 120</a:t>
            </a:r>
          </a:p>
          <a:p>
            <a:pPr lvl="2"/>
            <a:r>
              <a:rPr lang="en-US" dirty="0" smtClean="0"/>
              <a:t>Epochs – 100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8315F0-1CF5-4805-902C-04D21682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05/03/2018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BF780D-4C9A-4CE4-9B63-8D845FBE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Intelligence: Methods and Applications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76ED82-8731-417A-98E6-27F1D971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D8E4E00-0EEE-4792-8933-D0F265C3952E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55800"/>
            <a:ext cx="5828283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05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of the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Watson Conversation Services</a:t>
            </a:r>
          </a:p>
          <a:p>
            <a:r>
              <a:rPr lang="en-US" dirty="0" smtClean="0"/>
              <a:t>Python SDK</a:t>
            </a:r>
          </a:p>
          <a:p>
            <a:r>
              <a:rPr lang="en-US" dirty="0" smtClean="0"/>
              <a:t>Dialogs to handle user interaction</a:t>
            </a:r>
          </a:p>
          <a:p>
            <a:r>
              <a:rPr lang="en-US" dirty="0" smtClean="0"/>
              <a:t>Intents</a:t>
            </a:r>
          </a:p>
          <a:p>
            <a:pPr lvl="1"/>
            <a:r>
              <a:rPr lang="en-US" dirty="0" err="1" smtClean="0"/>
              <a:t>Methodused</a:t>
            </a:r>
            <a:endParaRPr lang="en-US" dirty="0" smtClean="0"/>
          </a:p>
          <a:p>
            <a:pPr lvl="1"/>
            <a:r>
              <a:rPr lang="en-US" dirty="0" smtClean="0"/>
              <a:t>Stocks</a:t>
            </a:r>
          </a:p>
          <a:p>
            <a:pPr lvl="1"/>
            <a:r>
              <a:rPr lang="en-US" dirty="0" smtClean="0"/>
              <a:t>Preference</a:t>
            </a:r>
          </a:p>
          <a:p>
            <a:pPr lvl="1"/>
            <a:r>
              <a:rPr lang="en-US" dirty="0" smtClean="0"/>
              <a:t>Greetings</a:t>
            </a:r>
          </a:p>
          <a:p>
            <a:pPr lvl="1"/>
            <a:r>
              <a:rPr lang="en-US" dirty="0" smtClean="0"/>
              <a:t>Farewell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05/03/2018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Intelligence: Methods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D8E4E00-0EEE-4792-8933-D0F265C3952E}" type="slidenum">
              <a:rPr lang="en-US" smtClean="0"/>
              <a:pPr algn="r"/>
              <a:t>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450952"/>
            <a:ext cx="5105400" cy="515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30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User may enter number of days for which he/she wants to predict stocks</a:t>
            </a:r>
          </a:p>
          <a:p>
            <a:pPr lvl="1"/>
            <a:r>
              <a:rPr lang="en-US" dirty="0" smtClean="0"/>
              <a:t>User may choose which method to use, either LSTM or GRU</a:t>
            </a:r>
          </a:p>
          <a:p>
            <a:pPr lvl="1"/>
            <a:r>
              <a:rPr lang="en-US" dirty="0" smtClean="0"/>
              <a:t>User can enter stock ticker for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05/03/2018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Intelligence: Methods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D8E4E00-0EEE-4792-8933-D0F265C3952E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82750"/>
            <a:ext cx="69627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901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6477000" cy="4876800"/>
          </a:xfrm>
        </p:spPr>
        <p:txBody>
          <a:bodyPr/>
          <a:lstStyle/>
          <a:p>
            <a:r>
              <a:rPr lang="en-US" dirty="0" smtClean="0"/>
              <a:t>On the output you can see comparison between predicted (orange) and trained (blue) values</a:t>
            </a:r>
          </a:p>
          <a:p>
            <a:r>
              <a:rPr lang="en-US" dirty="0" smtClean="0"/>
              <a:t>User may also view results on daily basis, where Day 1 is today</a:t>
            </a:r>
          </a:p>
          <a:p>
            <a:r>
              <a:rPr lang="en-US" dirty="0" smtClean="0"/>
              <a:t>RMSE errors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05/03/2018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Intelligence: Methods and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D8E4E00-0EEE-4792-8933-D0F265C3952E}" type="slidenum">
              <a:rPr lang="en-US" smtClean="0"/>
              <a:pPr algn="r"/>
              <a:t>9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066800"/>
            <a:ext cx="46863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007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kiTutorialDR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j" id="{9043732E-B489-4716-BF12-D81D4C50DCA3}" vid="{0535E868-830B-4D6A-9D4C-89863B64E9C1}"/>
    </a:ext>
  </a:extLst>
</a:theme>
</file>

<file path=ppt/theme/theme3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7081</TotalTime>
  <Words>408</Words>
  <Application>Microsoft Office PowerPoint</Application>
  <PresentationFormat>Custom</PresentationFormat>
  <Paragraphs>111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Clarity</vt:lpstr>
      <vt:lpstr>WikiTutorialDR</vt:lpstr>
      <vt:lpstr>1_Clarity</vt:lpstr>
      <vt:lpstr>Artificial intelligence: methods &amp; applications Predict stock prices with LSTM</vt:lpstr>
      <vt:lpstr>Summary </vt:lpstr>
      <vt:lpstr>Survey</vt:lpstr>
      <vt:lpstr>Proposed Solution </vt:lpstr>
      <vt:lpstr>Data </vt:lpstr>
      <vt:lpstr>Solution of the architecture</vt:lpstr>
      <vt:lpstr>Solution of the architecture</vt:lpstr>
      <vt:lpstr>User Input</vt:lpstr>
      <vt:lpstr>Output</vt:lpstr>
      <vt:lpstr>Output</vt:lpstr>
      <vt:lpstr>Demo and Code 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Heng Ji</dc:creator>
  <cp:lastModifiedBy>Sherzod Muminov</cp:lastModifiedBy>
  <cp:revision>273</cp:revision>
  <dcterms:created xsi:type="dcterms:W3CDTF">2014-01-22T06:07:55Z</dcterms:created>
  <dcterms:modified xsi:type="dcterms:W3CDTF">2018-05-03T23:13:54Z</dcterms:modified>
</cp:coreProperties>
</file>