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79" d="100"/>
          <a:sy n="79" d="100"/>
        </p:scale>
        <p:origin x="1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RISHNAN" userId="c9940f99ae1015bf" providerId="LiveId" clId="{0795ADE6-55EC-4DF3-BF1A-0B0BB185FDDE}"/>
    <pc:docChg chg="undo custSel modSld">
      <pc:chgData name="BHARATH KRISHNAN" userId="c9940f99ae1015bf" providerId="LiveId" clId="{0795ADE6-55EC-4DF3-BF1A-0B0BB185FDDE}" dt="2023-10-18T05:04:52.756" v="109" actId="1076"/>
      <pc:docMkLst>
        <pc:docMk/>
      </pc:docMkLst>
      <pc:sldChg chg="delSp modSp mod">
        <pc:chgData name="BHARATH KRISHNAN" userId="c9940f99ae1015bf" providerId="LiveId" clId="{0795ADE6-55EC-4DF3-BF1A-0B0BB185FDDE}" dt="2023-10-18T04:59:52.784" v="24" actId="122"/>
        <pc:sldMkLst>
          <pc:docMk/>
          <pc:sldMk cId="3481906084" sldId="256"/>
        </pc:sldMkLst>
        <pc:spChg chg="mod">
          <ac:chgData name="BHARATH KRISHNAN" userId="c9940f99ae1015bf" providerId="LiveId" clId="{0795ADE6-55EC-4DF3-BF1A-0B0BB185FDDE}" dt="2023-10-18T04:59:52.784" v="24" actId="122"/>
          <ac:spMkLst>
            <pc:docMk/>
            <pc:sldMk cId="3481906084" sldId="256"/>
            <ac:spMk id="8" creationId="{BCE96663-00BB-62D1-FAF5-27700CFA5AFA}"/>
          </ac:spMkLst>
        </pc:spChg>
        <pc:spChg chg="del">
          <ac:chgData name="BHARATH KRISHNAN" userId="c9940f99ae1015bf" providerId="LiveId" clId="{0795ADE6-55EC-4DF3-BF1A-0B0BB185FDDE}" dt="2023-10-18T04:57:49.744" v="14" actId="21"/>
          <ac:spMkLst>
            <pc:docMk/>
            <pc:sldMk cId="3481906084" sldId="256"/>
            <ac:spMk id="9" creationId="{311FD6DC-1B56-45E6-AA72-31B70A52AC2D}"/>
          </ac:spMkLst>
        </pc:spChg>
      </pc:sldChg>
      <pc:sldChg chg="modSp mod">
        <pc:chgData name="BHARATH KRISHNAN" userId="c9940f99ae1015bf" providerId="LiveId" clId="{0795ADE6-55EC-4DF3-BF1A-0B0BB185FDDE}" dt="2023-10-18T04:59:59.878" v="25" actId="123"/>
        <pc:sldMkLst>
          <pc:docMk/>
          <pc:sldMk cId="277513184" sldId="257"/>
        </pc:sldMkLst>
        <pc:spChg chg="mod">
          <ac:chgData name="BHARATH KRISHNAN" userId="c9940f99ae1015bf" providerId="LiveId" clId="{0795ADE6-55EC-4DF3-BF1A-0B0BB185FDDE}" dt="2023-10-18T04:56:59.433" v="9" actId="255"/>
          <ac:spMkLst>
            <pc:docMk/>
            <pc:sldMk cId="277513184" sldId="257"/>
            <ac:spMk id="4" creationId="{CB7F7B17-1F12-BA4C-A058-B7622B4766A3}"/>
          </ac:spMkLst>
        </pc:spChg>
        <pc:spChg chg="mod">
          <ac:chgData name="BHARATH KRISHNAN" userId="c9940f99ae1015bf" providerId="LiveId" clId="{0795ADE6-55EC-4DF3-BF1A-0B0BB185FDDE}" dt="2023-10-18T04:59:59.878" v="25" actId="123"/>
          <ac:spMkLst>
            <pc:docMk/>
            <pc:sldMk cId="277513184" sldId="257"/>
            <ac:spMk id="5" creationId="{5DBAE566-F52E-E1B7-FCEE-D6C8C3EA796D}"/>
          </ac:spMkLst>
        </pc:spChg>
      </pc:sldChg>
      <pc:sldChg chg="modSp mod">
        <pc:chgData name="BHARATH KRISHNAN" userId="c9940f99ae1015bf" providerId="LiveId" clId="{0795ADE6-55EC-4DF3-BF1A-0B0BB185FDDE}" dt="2023-10-18T05:01:19.517" v="33" actId="1076"/>
        <pc:sldMkLst>
          <pc:docMk/>
          <pc:sldMk cId="3001765305" sldId="258"/>
        </pc:sldMkLst>
        <pc:spChg chg="mod">
          <ac:chgData name="BHARATH KRISHNAN" userId="c9940f99ae1015bf" providerId="LiveId" clId="{0795ADE6-55EC-4DF3-BF1A-0B0BB185FDDE}" dt="2023-10-18T05:01:14.861" v="32" actId="1076"/>
          <ac:spMkLst>
            <pc:docMk/>
            <pc:sldMk cId="3001765305" sldId="258"/>
            <ac:spMk id="4" creationId="{024CA8BC-BEF5-4329-EF04-4ABA6DE541C5}"/>
          </ac:spMkLst>
        </pc:spChg>
        <pc:spChg chg="mod">
          <ac:chgData name="BHARATH KRISHNAN" userId="c9940f99ae1015bf" providerId="LiveId" clId="{0795ADE6-55EC-4DF3-BF1A-0B0BB185FDDE}" dt="2023-10-18T05:01:19.517" v="33" actId="1076"/>
          <ac:spMkLst>
            <pc:docMk/>
            <pc:sldMk cId="3001765305" sldId="258"/>
            <ac:spMk id="5" creationId="{7EF3039F-8DA9-2268-0A0E-F02F486B4A6E}"/>
          </ac:spMkLst>
        </pc:spChg>
      </pc:sldChg>
      <pc:sldChg chg="modSp mod">
        <pc:chgData name="BHARATH KRISHNAN" userId="c9940f99ae1015bf" providerId="LiveId" clId="{0795ADE6-55EC-4DF3-BF1A-0B0BB185FDDE}" dt="2023-10-18T05:04:52.756" v="109" actId="1076"/>
        <pc:sldMkLst>
          <pc:docMk/>
          <pc:sldMk cId="23894367" sldId="259"/>
        </pc:sldMkLst>
        <pc:spChg chg="mod">
          <ac:chgData name="BHARATH KRISHNAN" userId="c9940f99ae1015bf" providerId="LiveId" clId="{0795ADE6-55EC-4DF3-BF1A-0B0BB185FDDE}" dt="2023-10-18T05:04:44.972" v="108" actId="1076"/>
          <ac:spMkLst>
            <pc:docMk/>
            <pc:sldMk cId="23894367" sldId="259"/>
            <ac:spMk id="4" creationId="{65DE7EF5-7774-4782-66AA-6A69749BD9FD}"/>
          </ac:spMkLst>
        </pc:spChg>
        <pc:spChg chg="mod">
          <ac:chgData name="BHARATH KRISHNAN" userId="c9940f99ae1015bf" providerId="LiveId" clId="{0795ADE6-55EC-4DF3-BF1A-0B0BB185FDDE}" dt="2023-10-18T05:04:52.756" v="109" actId="1076"/>
          <ac:spMkLst>
            <pc:docMk/>
            <pc:sldMk cId="23894367" sldId="259"/>
            <ac:spMk id="5" creationId="{C46CDDF3-79E2-4276-DA77-256BB08F05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67E6-EC09-25F8-B252-6CBD1C523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DEBBB3-5771-4590-601D-E1AF6B7B0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A0606E-E103-0926-EA95-FC6E15A7D8A0}"/>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F6AD6EDD-BDEE-77B1-4A11-2D22DDD1E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8DB3C-83B3-A359-E5E2-855DA5621E29}"/>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164708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D131-D5D4-3467-A25C-E66504A700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15C5D-5070-2FD5-37B4-3FD021C3C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72207-19FA-AFDD-E7E1-0A3980B71E5A}"/>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C96BD4F1-08D6-5E2E-7F94-D2F6B2775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DC532-F007-1987-BA0E-9B66CB4776B4}"/>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271661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5141E-6683-0485-8DDB-720379AED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7D455-B474-B790-61EF-B853F58F23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77242-AE2E-B269-6F15-96ED16EB5838}"/>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3540A48D-80C2-F10F-30AA-F7A11D862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59BF4-EBB2-8320-0386-68B44693F985}"/>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17843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94E1-7252-80B4-0228-36DB9E840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079E86-9EFB-ACBD-5573-5FF6225C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0208C-50EA-ED21-B222-9E45E1CB7833}"/>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E8C83C09-91EE-ADBE-F01F-1C181C451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03389-1E13-534F-7F38-01D0D399DBE2}"/>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194960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0E48-2C32-DB12-A616-210E29387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C735A4-794A-BF3A-B3C2-F2ACC3FAB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8D94F-0CB8-FFA8-A26A-E7722B69000E}"/>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051C2982-8D2D-EBE4-0DDE-E150A65A2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C3F48-69E5-589A-82B7-E677F9FB0287}"/>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332573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9F73-0B6F-C8D2-6E8B-623CB62FB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59736-7F5A-74A5-4895-0F837C317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402118-6B74-1A3D-6DDA-0E3EA99E1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F82237-C1BA-BF0D-E566-7F94B39B8ECA}"/>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6" name="Footer Placeholder 5">
            <a:extLst>
              <a:ext uri="{FF2B5EF4-FFF2-40B4-BE49-F238E27FC236}">
                <a16:creationId xmlns:a16="http://schemas.microsoft.com/office/drawing/2014/main" id="{796248A5-B614-A6C7-69A0-B4DBCBE46C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1376D-6DAE-6CDC-874E-9F4C248BCE29}"/>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231130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3E3E-D2EA-ED26-2CBF-06943B44F1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1C3D7-9190-6313-6F3C-223EE97D5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41711-8902-621C-03FC-3DADE35C5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745D9-7F64-2653-C810-B960D6B8A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563512-4497-0EA7-F2FB-4B35BE449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D3BB3D-3D11-A0AF-26BB-0D2DAD821646}"/>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8" name="Footer Placeholder 7">
            <a:extLst>
              <a:ext uri="{FF2B5EF4-FFF2-40B4-BE49-F238E27FC236}">
                <a16:creationId xmlns:a16="http://schemas.microsoft.com/office/drawing/2014/main" id="{37A6A704-4EEE-7307-1162-5F3CF41B98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A3123B-9181-E5A7-08A5-A3FA2328087F}"/>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127284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9EA6-7CCD-41D4-7F25-967D34DC2D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409BDA-9A9A-7B76-A3A8-0624427776D8}"/>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4" name="Footer Placeholder 3">
            <a:extLst>
              <a:ext uri="{FF2B5EF4-FFF2-40B4-BE49-F238E27FC236}">
                <a16:creationId xmlns:a16="http://schemas.microsoft.com/office/drawing/2014/main" id="{062DFCE4-58D2-7259-B6F4-7ACDD2A9A4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755103-3540-0350-B800-9936E831C1A2}"/>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206686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077B1-BDB0-A276-D151-8BDA385A3387}"/>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3" name="Footer Placeholder 2">
            <a:extLst>
              <a:ext uri="{FF2B5EF4-FFF2-40B4-BE49-F238E27FC236}">
                <a16:creationId xmlns:a16="http://schemas.microsoft.com/office/drawing/2014/main" id="{D71F5805-C0CF-529E-0D8F-D3240C1753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F6272B-66FA-A31E-8A77-1531574A8996}"/>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339056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8E22-B34A-1207-4EF8-D9DDC4C54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186A77-FE96-07D5-3DCF-D9BB4E43E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AA5165-1FC4-87E2-E5B7-C6BFE6C0B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3FF61-97D1-F21E-CFEB-60F3F8577894}"/>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6" name="Footer Placeholder 5">
            <a:extLst>
              <a:ext uri="{FF2B5EF4-FFF2-40B4-BE49-F238E27FC236}">
                <a16:creationId xmlns:a16="http://schemas.microsoft.com/office/drawing/2014/main" id="{A05359B1-89F9-8F8C-B70F-EAACC3BCE9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155666-9DC4-E477-AEDC-FDE9E60ABFA2}"/>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9760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D060-EC7A-92D4-3466-0267E69C4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20404E-BC69-86A6-EFCD-65FF45613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3B058A-C848-E4A6-B560-F81CDD029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6C073-9545-F3A0-92C4-CF03C3FDE5CB}"/>
              </a:ext>
            </a:extLst>
          </p:cNvPr>
          <p:cNvSpPr>
            <a:spLocks noGrp="1"/>
          </p:cNvSpPr>
          <p:nvPr>
            <p:ph type="dt" sz="half" idx="10"/>
          </p:nvPr>
        </p:nvSpPr>
        <p:spPr/>
        <p:txBody>
          <a:bodyPr/>
          <a:lstStyle/>
          <a:p>
            <a:fld id="{AA5C9ABB-E46F-4D4E-8BF2-AB4342D3F310}" type="datetimeFigureOut">
              <a:rPr lang="en-IN" smtClean="0"/>
              <a:t>29-10-2023</a:t>
            </a:fld>
            <a:endParaRPr lang="en-IN"/>
          </a:p>
        </p:txBody>
      </p:sp>
      <p:sp>
        <p:nvSpPr>
          <p:cNvPr id="6" name="Footer Placeholder 5">
            <a:extLst>
              <a:ext uri="{FF2B5EF4-FFF2-40B4-BE49-F238E27FC236}">
                <a16:creationId xmlns:a16="http://schemas.microsoft.com/office/drawing/2014/main" id="{7D8C21F2-7D4D-8BDA-4D6E-E15DFE80C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CB389-3025-1510-87F5-4E48FCB88848}"/>
              </a:ext>
            </a:extLst>
          </p:cNvPr>
          <p:cNvSpPr>
            <a:spLocks noGrp="1"/>
          </p:cNvSpPr>
          <p:nvPr>
            <p:ph type="sldNum" sz="quarter" idx="12"/>
          </p:nvPr>
        </p:nvSpPr>
        <p:spPr/>
        <p:txBody>
          <a:bodyPr/>
          <a:lstStyle/>
          <a:p>
            <a:fld id="{10310A5A-0626-45C7-B9BE-0C3D582430CC}" type="slidenum">
              <a:rPr lang="en-IN" smtClean="0"/>
              <a:t>‹#›</a:t>
            </a:fld>
            <a:endParaRPr lang="en-IN"/>
          </a:p>
        </p:txBody>
      </p:sp>
    </p:spTree>
    <p:extLst>
      <p:ext uri="{BB962C8B-B14F-4D97-AF65-F5344CB8AC3E}">
        <p14:creationId xmlns:p14="http://schemas.microsoft.com/office/powerpoint/2010/main" val="391457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A0728-DA51-0667-EFD3-FCEB22E28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B506B-933C-E68D-7115-691D7952E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4CC9E-D0D5-8964-EFA4-A574977C0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C9ABB-E46F-4D4E-8BF2-AB4342D3F310}" type="datetimeFigureOut">
              <a:rPr lang="en-IN" smtClean="0"/>
              <a:t>29-10-2023</a:t>
            </a:fld>
            <a:endParaRPr lang="en-IN"/>
          </a:p>
        </p:txBody>
      </p:sp>
      <p:sp>
        <p:nvSpPr>
          <p:cNvPr id="5" name="Footer Placeholder 4">
            <a:extLst>
              <a:ext uri="{FF2B5EF4-FFF2-40B4-BE49-F238E27FC236}">
                <a16:creationId xmlns:a16="http://schemas.microsoft.com/office/drawing/2014/main" id="{7408E8AF-B791-6462-8F61-CEBBC9CD3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C72B63-B3E6-C362-000E-70C5046F2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10A5A-0626-45C7-B9BE-0C3D582430CC}" type="slidenum">
              <a:rPr lang="en-IN" smtClean="0"/>
              <a:t>‹#›</a:t>
            </a:fld>
            <a:endParaRPr lang="en-IN"/>
          </a:p>
        </p:txBody>
      </p:sp>
    </p:spTree>
    <p:extLst>
      <p:ext uri="{BB962C8B-B14F-4D97-AF65-F5344CB8AC3E}">
        <p14:creationId xmlns:p14="http://schemas.microsoft.com/office/powerpoint/2010/main" val="300843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Social Distance Wallpapers - Wallpaper Cave">
            <a:extLst>
              <a:ext uri="{FF2B5EF4-FFF2-40B4-BE49-F238E27FC236}">
                <a16:creationId xmlns:a16="http://schemas.microsoft.com/office/drawing/2014/main" id="{865ED08C-C83C-A3B8-A41A-D9113AA6D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BCE96663-00BB-62D1-FAF5-27700CFA5AFA}"/>
              </a:ext>
            </a:extLst>
          </p:cNvPr>
          <p:cNvSpPr>
            <a:spLocks noGrp="1"/>
          </p:cNvSpPr>
          <p:nvPr>
            <p:ph type="ctrTitle"/>
          </p:nvPr>
        </p:nvSpPr>
        <p:spPr>
          <a:xfrm>
            <a:off x="1524000" y="0"/>
            <a:ext cx="9144000" cy="3509964"/>
          </a:xfrm>
        </p:spPr>
        <p:txBody>
          <a:bodyPr>
            <a:noAutofit/>
          </a:bodyPr>
          <a:lstStyle/>
          <a:p>
            <a:r>
              <a:rPr lang="en-IN" b="1" dirty="0">
                <a:solidFill>
                  <a:schemeClr val="bg1"/>
                </a:solidFill>
                <a:latin typeface="Times New Roman" panose="02020603050405020304" pitchFamily="18" charset="0"/>
                <a:cs typeface="Times New Roman" panose="02020603050405020304" pitchFamily="18" charset="0"/>
              </a:rPr>
              <a:t>SOCIAL DISTANCING DETECTOR AND INDICATOR USING ARDUINO</a:t>
            </a:r>
          </a:p>
        </p:txBody>
      </p:sp>
    </p:spTree>
    <p:extLst>
      <p:ext uri="{BB962C8B-B14F-4D97-AF65-F5344CB8AC3E}">
        <p14:creationId xmlns:p14="http://schemas.microsoft.com/office/powerpoint/2010/main" val="348190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9FE7-8A2F-69A1-8190-E015A39584A9}"/>
              </a:ext>
            </a:extLst>
          </p:cNvPr>
          <p:cNvSpPr>
            <a:spLocks noGrp="1"/>
          </p:cNvSpPr>
          <p:nvPr>
            <p:ph type="title"/>
          </p:nvPr>
        </p:nvSpPr>
        <p:spPr>
          <a:xfrm>
            <a:off x="257432" y="167418"/>
            <a:ext cx="10515600" cy="635772"/>
          </a:xfrm>
        </p:spPr>
        <p:txBody>
          <a:bodyPr>
            <a:normAutofit fontScale="90000"/>
          </a:bodyPr>
          <a:lstStyle/>
          <a:p>
            <a:r>
              <a:rPr lang="en-IN" dirty="0">
                <a:latin typeface="Algerian" panose="04020705040A02060702" pitchFamily="82" charset="0"/>
              </a:rPr>
              <a:t>RESULTS</a:t>
            </a:r>
          </a:p>
        </p:txBody>
      </p:sp>
      <p:sp>
        <p:nvSpPr>
          <p:cNvPr id="3" name="Content Placeholder 2">
            <a:extLst>
              <a:ext uri="{FF2B5EF4-FFF2-40B4-BE49-F238E27FC236}">
                <a16:creationId xmlns:a16="http://schemas.microsoft.com/office/drawing/2014/main" id="{E84B2A09-A1C7-0132-BA3D-738F3767D84A}"/>
              </a:ext>
            </a:extLst>
          </p:cNvPr>
          <p:cNvSpPr>
            <a:spLocks noGrp="1"/>
          </p:cNvSpPr>
          <p:nvPr>
            <p:ph idx="1"/>
          </p:nvPr>
        </p:nvSpPr>
        <p:spPr>
          <a:xfrm>
            <a:off x="160639" y="914400"/>
            <a:ext cx="11193162" cy="5262563"/>
          </a:xfrm>
        </p:spPr>
        <p:txBody>
          <a:bodyPr>
            <a:normAutofit/>
          </a:bodyPr>
          <a:lstStyle/>
          <a:p>
            <a:pPr marL="423900" marR="356743" indent="-285750" algn="just" rtl="0">
              <a:spcBef>
                <a:spcPts val="208"/>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rPr>
              <a:t>As a whole the system proposed is used to measure the distance between the two persons  and warn the other person who is wearing it and the social distancing norms also done accordingly. </a:t>
            </a:r>
            <a:endParaRPr lang="en-US" sz="2000" b="0" dirty="0">
              <a:effectLst/>
            </a:endParaRPr>
          </a:p>
          <a:p>
            <a:pPr marL="429374" marR="386779" indent="-285750" algn="just" rtl="0">
              <a:spcBef>
                <a:spcPts val="1717"/>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rPr>
              <a:t>Maintaining social distance is the most effective strategy to keep COVID-19 from spreading. As a result, the created SD-Tag is an effective social distance monitoring system that can be used both indoors and outdoors to reduce the spread of infectious diseases. </a:t>
            </a:r>
            <a:endParaRPr lang="en-US" sz="2000" b="0" dirty="0">
              <a:effectLst/>
            </a:endParaRPr>
          </a:p>
          <a:p>
            <a:pPr marL="209156" indent="-285750" rtl="0">
              <a:spcBef>
                <a:spcPts val="1714"/>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rPr>
              <a:t>COVID-19 is a virus that can be found in public places. </a:t>
            </a:r>
            <a:endParaRPr lang="en-US" sz="2000" b="0" dirty="0">
              <a:effectLst/>
            </a:endParaRPr>
          </a:p>
          <a:p>
            <a:pPr marL="431051" marR="353568" indent="-285750" algn="just" rtl="0">
              <a:spcBef>
                <a:spcPts val="1866"/>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rPr>
              <a:t>Other than existing solution, the proposed system is wearable and make the person to make sure that he/she is in safe distance without getting in contact with other people which may reduce the rate of transmission of viruses not only COVID-19 but also other  </a:t>
            </a:r>
            <a:endParaRPr lang="en-US" sz="2000" b="0" dirty="0">
              <a:effectLst/>
            </a:endParaRPr>
          </a:p>
          <a:p>
            <a:pPr marL="0" indent="0">
              <a:buNone/>
            </a:pPr>
            <a:br>
              <a:rPr lang="en-US" dirty="0"/>
            </a:br>
            <a:endParaRPr lang="en-US" b="0" dirty="0">
              <a:effectLst/>
            </a:endParaRPr>
          </a:p>
        </p:txBody>
      </p:sp>
    </p:spTree>
    <p:extLst>
      <p:ext uri="{BB962C8B-B14F-4D97-AF65-F5344CB8AC3E}">
        <p14:creationId xmlns:p14="http://schemas.microsoft.com/office/powerpoint/2010/main" val="9011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thank you images for ppt">
            <a:extLst>
              <a:ext uri="{FF2B5EF4-FFF2-40B4-BE49-F238E27FC236}">
                <a16:creationId xmlns:a16="http://schemas.microsoft.com/office/drawing/2014/main" id="{14B7F960-091D-4353-CB5F-9FFDFD271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5FC47BF-D81E-10A7-5920-E9AEF27BA345}"/>
              </a:ext>
            </a:extLst>
          </p:cNvPr>
          <p:cNvSpPr>
            <a:spLocks noGrp="1"/>
          </p:cNvSpPr>
          <p:nvPr>
            <p:ph idx="1"/>
          </p:nvPr>
        </p:nvSpPr>
        <p:spPr>
          <a:xfrm>
            <a:off x="8103974" y="6079524"/>
            <a:ext cx="3770870" cy="641136"/>
          </a:xfrm>
        </p:spPr>
        <p:txBody>
          <a:bodyPr>
            <a:normAutofit fontScale="62500" lnSpcReduction="20000"/>
          </a:bodyPr>
          <a:lstStyle/>
          <a:p>
            <a:pPr marL="0" indent="0">
              <a:buNone/>
            </a:pPr>
            <a:r>
              <a:rPr lang="en-IN" dirty="0"/>
              <a:t>A PROJECT BY BHARATH KRISHNAN S</a:t>
            </a:r>
          </a:p>
          <a:p>
            <a:pPr marL="0" indent="0">
              <a:buNone/>
            </a:pPr>
            <a:r>
              <a:rPr lang="en-IN" dirty="0"/>
              <a:t>                          JANARTHANAN B</a:t>
            </a:r>
          </a:p>
        </p:txBody>
      </p:sp>
    </p:spTree>
    <p:extLst>
      <p:ext uri="{BB962C8B-B14F-4D97-AF65-F5344CB8AC3E}">
        <p14:creationId xmlns:p14="http://schemas.microsoft.com/office/powerpoint/2010/main" val="34358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F7B17-1F12-BA4C-A058-B7622B4766A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5DBAE566-F52E-E1B7-FCEE-D6C8C3EA796D}"/>
              </a:ext>
            </a:extLst>
          </p:cNvPr>
          <p:cNvSpPr>
            <a:spLocks noGrp="1"/>
          </p:cNvSpPr>
          <p:nvPr>
            <p:ph idx="1"/>
          </p:nvPr>
        </p:nvSpPr>
        <p:spPr>
          <a:xfrm>
            <a:off x="490242" y="1477667"/>
            <a:ext cx="10515600" cy="4351338"/>
          </a:xfrm>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Coronaviruses are a type of RNA virus that infects all living things and causes sickness.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They induce respiratory tract infections in humans, which can lead to breathing difficulties. Some cases of the common cold (which can also be caused by other types of influenza viruses) cause mild symptoms in humans, whereas other </a:t>
            </a:r>
            <a:r>
              <a:rPr lang="en-US" dirty="0" err="1">
                <a:latin typeface="Times New Roman" panose="02020603050405020304" pitchFamily="18" charset="0"/>
                <a:cs typeface="Times New Roman" panose="02020603050405020304" pitchFamily="18" charset="0"/>
              </a:rPr>
              <a:t>Cov</a:t>
            </a:r>
            <a:r>
              <a:rPr lang="en-US" dirty="0">
                <a:latin typeface="Times New Roman" panose="02020603050405020304" pitchFamily="18" charset="0"/>
                <a:cs typeface="Times New Roman" panose="02020603050405020304" pitchFamily="18" charset="0"/>
              </a:rPr>
              <a:t> strains can cause SARS, MERS, and other disorders.</a:t>
            </a:r>
          </a:p>
          <a:p>
            <a:pPr marL="0" indent="0">
              <a:buNone/>
            </a:pPr>
            <a:endParaRPr lang="en-IN" dirty="0"/>
          </a:p>
        </p:txBody>
      </p:sp>
    </p:spTree>
    <p:extLst>
      <p:ext uri="{BB962C8B-B14F-4D97-AF65-F5344CB8AC3E}">
        <p14:creationId xmlns:p14="http://schemas.microsoft.com/office/powerpoint/2010/main" val="27751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4CA8BC-BEF5-4329-EF04-4ABA6DE541C5}"/>
              </a:ext>
            </a:extLst>
          </p:cNvPr>
          <p:cNvSpPr>
            <a:spLocks noGrp="1"/>
          </p:cNvSpPr>
          <p:nvPr>
            <p:ph type="title"/>
          </p:nvPr>
        </p:nvSpPr>
        <p:spPr>
          <a:xfrm>
            <a:off x="587347" y="219469"/>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5" name="Content Placeholder 4">
            <a:extLst>
              <a:ext uri="{FF2B5EF4-FFF2-40B4-BE49-F238E27FC236}">
                <a16:creationId xmlns:a16="http://schemas.microsoft.com/office/drawing/2014/main" id="{7EF3039F-8DA9-2268-0A0E-F02F486B4A6E}"/>
              </a:ext>
            </a:extLst>
          </p:cNvPr>
          <p:cNvSpPr>
            <a:spLocks noGrp="1"/>
          </p:cNvSpPr>
          <p:nvPr>
            <p:ph idx="1"/>
          </p:nvPr>
        </p:nvSpPr>
        <p:spPr>
          <a:xfrm>
            <a:off x="328402" y="1253331"/>
            <a:ext cx="10515600" cy="4351338"/>
          </a:xfrm>
        </p:spPr>
        <p:txBody>
          <a:bodyPr/>
          <a:lstStyle/>
          <a:p>
            <a:pPr algn="just"/>
            <a:r>
              <a:rPr lang="en-US" dirty="0">
                <a:latin typeface="Times New Roman" panose="02020603050405020304" pitchFamily="18" charset="0"/>
                <a:cs typeface="Times New Roman" panose="02020603050405020304" pitchFamily="18" charset="0"/>
              </a:rPr>
              <a:t>Created to determine the safe distance between individuals in public places.</a:t>
            </a:r>
          </a:p>
          <a:p>
            <a:pPr algn="just"/>
            <a:r>
              <a:rPr lang="en-US" dirty="0">
                <a:latin typeface="Times New Roman" panose="02020603050405020304" pitchFamily="18" charset="0"/>
                <a:cs typeface="Times New Roman" panose="02020603050405020304" pitchFamily="18" charset="0"/>
              </a:rPr>
              <a:t> In this study, the deep CNN approach and computer vision techniques are used. Initially, the pedestrian in the video frame was detected using an open-source object detection network based on the YOLOv3 method. </a:t>
            </a:r>
          </a:p>
          <a:p>
            <a:pPr algn="just"/>
            <a:r>
              <a:rPr lang="en-US" dirty="0">
                <a:latin typeface="Times New Roman" panose="02020603050405020304" pitchFamily="18" charset="0"/>
                <a:cs typeface="Times New Roman" panose="02020603050405020304" pitchFamily="18" charset="0"/>
              </a:rPr>
              <a:t>Only the pedestrian class was used as a result of the detection, and other object types were ignored in this application. As a result, the bounding box that best fits each identified pedestrian can be drawn in the image, and this data will be utilized to calculate distance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76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DE7EF5-7774-4782-66AA-6A69749BD9FD}"/>
              </a:ext>
            </a:extLst>
          </p:cNvPr>
          <p:cNvSpPr>
            <a:spLocks noGrp="1"/>
          </p:cNvSpPr>
          <p:nvPr>
            <p:ph type="title"/>
          </p:nvPr>
        </p:nvSpPr>
        <p:spPr>
          <a:xfrm>
            <a:off x="320310" y="95022"/>
            <a:ext cx="10515600" cy="1431196"/>
          </a:xfrm>
        </p:spPr>
        <p:txBody>
          <a:bodyPr>
            <a:normAutofit/>
          </a:bodyPr>
          <a:lstStyle/>
          <a:p>
            <a:r>
              <a:rPr lang="en-IN" sz="3600" b="1" dirty="0">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C46CDDF3-79E2-4276-DA77-256BB08F051E}"/>
              </a:ext>
            </a:extLst>
          </p:cNvPr>
          <p:cNvSpPr>
            <a:spLocks noGrp="1"/>
          </p:cNvSpPr>
          <p:nvPr>
            <p:ph idx="1"/>
          </p:nvPr>
        </p:nvSpPr>
        <p:spPr>
          <a:xfrm>
            <a:off x="433598" y="1299641"/>
            <a:ext cx="10515600" cy="4850305"/>
          </a:xfrm>
        </p:spPr>
        <p:txBody>
          <a:bodyPr>
            <a:noAutofit/>
          </a:bodyPr>
          <a:lstStyle/>
          <a:p>
            <a:pPr marL="0" indent="0" algn="just" rtl="0">
              <a:spcBef>
                <a:spcPts val="366"/>
              </a:spcBef>
              <a:spcAft>
                <a:spcPts val="0"/>
              </a:spcAft>
              <a:buNone/>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The system's development was divided into three major phases: </a:t>
            </a:r>
            <a:endParaRPr lang="en-US" sz="2200" b="0" dirty="0">
              <a:effectLst/>
              <a:latin typeface="Times New Roman" panose="02020603050405020304" pitchFamily="18" charset="0"/>
              <a:cs typeface="Times New Roman" panose="02020603050405020304" pitchFamily="18" charset="0"/>
            </a:endParaRPr>
          </a:p>
          <a:p>
            <a:pPr marL="39383" indent="0" algn="just" rtl="0">
              <a:spcBef>
                <a:spcPts val="1840"/>
              </a:spcBef>
              <a:spcAft>
                <a:spcPts val="0"/>
              </a:spcAft>
              <a:buNone/>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1. Hardware design  </a:t>
            </a:r>
            <a:endParaRPr lang="en-US" sz="2200" dirty="0">
              <a:solidFill>
                <a:srgbClr val="000000"/>
              </a:solidFill>
              <a:latin typeface="Times New Roman" panose="02020603050405020304" pitchFamily="18" charset="0"/>
              <a:cs typeface="Times New Roman" panose="02020603050405020304" pitchFamily="18" charset="0"/>
            </a:endParaRPr>
          </a:p>
          <a:p>
            <a:pPr marL="39383" indent="0" algn="just" rtl="0">
              <a:spcBef>
                <a:spcPts val="1840"/>
              </a:spcBef>
              <a:spcAft>
                <a:spcPts val="0"/>
              </a:spcAft>
              <a:buNone/>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2.Software design  </a:t>
            </a:r>
          </a:p>
          <a:p>
            <a:pPr marL="39383" indent="0" algn="just" rtl="0">
              <a:spcBef>
                <a:spcPts val="1840"/>
              </a:spcBef>
              <a:spcAft>
                <a:spcPts val="0"/>
              </a:spcAft>
              <a:buNone/>
            </a:pPr>
            <a:r>
              <a:rPr lang="en-US" sz="2200" dirty="0">
                <a:solidFill>
                  <a:srgbClr val="000000"/>
                </a:solidFill>
                <a:latin typeface="Times New Roman" panose="02020603050405020304" pitchFamily="18" charset="0"/>
                <a:cs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3.Working.</a:t>
            </a:r>
            <a:endParaRPr lang="en-US" sz="2200" dirty="0">
              <a:solidFill>
                <a:srgbClr val="000000"/>
              </a:solidFill>
              <a:latin typeface="Times New Roman" panose="02020603050405020304" pitchFamily="18" charset="0"/>
              <a:cs typeface="Times New Roman" panose="02020603050405020304" pitchFamily="18" charset="0"/>
            </a:endParaRPr>
          </a:p>
          <a:p>
            <a:pPr marL="39383" indent="0" algn="just" rtl="0">
              <a:spcBef>
                <a:spcPts val="1840"/>
              </a:spcBef>
              <a:spcAft>
                <a:spcPts val="0"/>
              </a:spcAft>
              <a:buNone/>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The circuit was first designed and simulated during the hardware development phase.  The circuit was built after it was confirmed that it produced the required output correctly.   </a:t>
            </a:r>
          </a:p>
          <a:p>
            <a:pPr marL="39383" indent="0" algn="just" rtl="0">
              <a:spcBef>
                <a:spcPts val="1840"/>
              </a:spcBef>
              <a:spcAft>
                <a:spcPts val="0"/>
              </a:spcAft>
              <a:buNone/>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The  software development phase occurred concurrently with the hardware development phase, and a modular approach was used in which the program was divided into several modules, each  of which was tested separately before being combined to form a working program.</a:t>
            </a:r>
            <a:endParaRPr lang="en-US" sz="2200" b="0" dirty="0">
              <a:effectLst/>
              <a:latin typeface="Times New Roman" panose="02020603050405020304" pitchFamily="18" charset="0"/>
              <a:cs typeface="Times New Roman" panose="02020603050405020304" pitchFamily="18" charset="0"/>
            </a:endParaRPr>
          </a:p>
          <a:p>
            <a:pPr marL="0" indent="0" algn="just">
              <a:buNone/>
            </a:pP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9D387E-8480-8F9A-0217-F1432423F3D8}"/>
              </a:ext>
            </a:extLst>
          </p:cNvPr>
          <p:cNvSpPr>
            <a:spLocks noGrp="1"/>
          </p:cNvSpPr>
          <p:nvPr>
            <p:ph type="title"/>
          </p:nvPr>
        </p:nvSpPr>
        <p:spPr/>
        <p:txBody>
          <a:bodyPr/>
          <a:lstStyle/>
          <a:p>
            <a:r>
              <a:rPr lang="en-IN" dirty="0">
                <a:latin typeface="Algerian" panose="04020705040A02060702" pitchFamily="82" charset="0"/>
              </a:rPr>
              <a:t>BLOCK DIAGRAM</a:t>
            </a:r>
          </a:p>
        </p:txBody>
      </p:sp>
      <p:sp>
        <p:nvSpPr>
          <p:cNvPr id="7" name="Content Placeholder 6">
            <a:extLst>
              <a:ext uri="{FF2B5EF4-FFF2-40B4-BE49-F238E27FC236}">
                <a16:creationId xmlns:a16="http://schemas.microsoft.com/office/drawing/2014/main" id="{4EA5254D-FCCD-ED9A-B4BD-5AD8EEB1B1D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3873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7D3B-B0B2-45BB-0B23-1A2A37975AE8}"/>
              </a:ext>
            </a:extLst>
          </p:cNvPr>
          <p:cNvSpPr>
            <a:spLocks noGrp="1"/>
          </p:cNvSpPr>
          <p:nvPr>
            <p:ph type="title"/>
          </p:nvPr>
        </p:nvSpPr>
        <p:spPr>
          <a:xfrm>
            <a:off x="232717" y="415045"/>
            <a:ext cx="10515600" cy="1196418"/>
          </a:xfrm>
        </p:spPr>
        <p:txBody>
          <a:bodyPr>
            <a:normAutofit/>
          </a:bodyPr>
          <a:lstStyle/>
          <a:p>
            <a:r>
              <a:rPr lang="en-IN" sz="3600" b="1" dirty="0">
                <a:latin typeface="Times New Roman" panose="02020603050405020304" pitchFamily="18" charset="0"/>
                <a:cs typeface="Times New Roman" panose="02020603050405020304" pitchFamily="18" charset="0"/>
              </a:rPr>
              <a:t>ARDUINO UNO</a:t>
            </a:r>
          </a:p>
        </p:txBody>
      </p:sp>
      <p:sp>
        <p:nvSpPr>
          <p:cNvPr id="3" name="Content Placeholder 2">
            <a:extLst>
              <a:ext uri="{FF2B5EF4-FFF2-40B4-BE49-F238E27FC236}">
                <a16:creationId xmlns:a16="http://schemas.microsoft.com/office/drawing/2014/main" id="{B5C3CF65-69C7-27AE-21EB-7D7FF77D9253}"/>
              </a:ext>
            </a:extLst>
          </p:cNvPr>
          <p:cNvSpPr>
            <a:spLocks noGrp="1"/>
          </p:cNvSpPr>
          <p:nvPr>
            <p:ph idx="1"/>
          </p:nvPr>
        </p:nvSpPr>
        <p:spPr>
          <a:xfrm>
            <a:off x="5217285" y="1611462"/>
            <a:ext cx="6594388" cy="4982948"/>
          </a:xfrm>
        </p:spPr>
        <p:txBody>
          <a:bodyPr>
            <a:noAutofit/>
          </a:bodyPr>
          <a:lstStyle/>
          <a:p>
            <a:pPr marL="146977" marR="359232" indent="-1054" algn="just" rtl="0">
              <a:spcBef>
                <a:spcPts val="208"/>
              </a:spcBef>
              <a:spcAft>
                <a:spcPts val="0"/>
              </a:spcAft>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The Arduino UNO is a microcontroller board based chip on the ATmega328P(spreadsheet).  It has sets of digital input/output pins (of which can be used as ultrasonic sensor inputs), 6  analog inputs,14 digital inputs 4 which are programmable with Arduino IDE using USB cable . </a:t>
            </a:r>
            <a:endParaRPr lang="en-US" sz="3000" b="0" dirty="0">
              <a:effectLst/>
              <a:latin typeface="Times New Roman" panose="02020603050405020304" pitchFamily="18" charset="0"/>
              <a:cs typeface="Times New Roman" panose="02020603050405020304" pitchFamily="18" charset="0"/>
            </a:endParaRPr>
          </a:p>
          <a:p>
            <a:pPr marL="143624" marR="357200" indent="-5474" algn="just" rtl="0">
              <a:spcBef>
                <a:spcPts val="1710"/>
              </a:spcBef>
              <a:spcAft>
                <a:spcPts val="0"/>
              </a:spcAft>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Arduino uno can be powered using an external power supply which ranges  from 7- 20 volts. </a:t>
            </a:r>
            <a:endParaRPr lang="en-US" sz="3000" b="0" dirty="0">
              <a:effectLst/>
              <a:latin typeface="Times New Roman" panose="02020603050405020304" pitchFamily="18" charset="0"/>
              <a:cs typeface="Times New Roman" panose="02020603050405020304" pitchFamily="18" charset="0"/>
            </a:endParaRPr>
          </a:p>
          <a:p>
            <a:pPr algn="just"/>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20FAF850-D9E3-14F2-902D-0DE6CA9E2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020209" y="1097953"/>
            <a:ext cx="2434490" cy="415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7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52D41-009B-0CC3-DDD5-448253B89EA8}"/>
              </a:ext>
            </a:extLst>
          </p:cNvPr>
          <p:cNvSpPr>
            <a:spLocks noGrp="1"/>
          </p:cNvSpPr>
          <p:nvPr>
            <p:ph idx="1"/>
          </p:nvPr>
        </p:nvSpPr>
        <p:spPr>
          <a:xfrm>
            <a:off x="838200" y="271849"/>
            <a:ext cx="10515600" cy="4806777"/>
          </a:xfrm>
        </p:spPr>
        <p:txBody>
          <a:bodyPr>
            <a:normAutofit fontScale="85000" lnSpcReduction="10000"/>
          </a:bodyPr>
          <a:lstStyle/>
          <a:p>
            <a:pPr marL="0" indent="0" rtl="0">
              <a:spcBef>
                <a:spcPts val="1864"/>
              </a:spcBef>
              <a:spcAft>
                <a:spcPts val="0"/>
              </a:spcAft>
              <a:buNone/>
            </a:pPr>
            <a:r>
              <a:rPr lang="en-US" b="1" i="0" u="none" strike="noStrike" dirty="0">
                <a:solidFill>
                  <a:srgbClr val="000000"/>
                </a:solidFill>
                <a:effectLst/>
                <a:latin typeface="Times New Roman" panose="02020603050405020304" pitchFamily="18" charset="0"/>
              </a:rPr>
              <a:t> </a:t>
            </a:r>
            <a:r>
              <a:rPr lang="en-US" b="1" i="0" u="none" strike="noStrike" dirty="0">
                <a:solidFill>
                  <a:srgbClr val="000000"/>
                </a:solidFill>
                <a:effectLst/>
                <a:latin typeface="Algerian" panose="04020705040A02060702" pitchFamily="82" charset="0"/>
              </a:rPr>
              <a:t>ULTRASONIC SENSOR </a:t>
            </a:r>
            <a:endParaRPr lang="en-US" b="0" dirty="0">
              <a:effectLst/>
              <a:latin typeface="Algerian" panose="04020705040A02060702" pitchFamily="82" charset="0"/>
            </a:endParaRPr>
          </a:p>
          <a:p>
            <a:pPr marL="147892" marR="355333" indent="152" algn="just" rtl="0">
              <a:spcBef>
                <a:spcPts val="1866"/>
              </a:spcBef>
              <a:spcAft>
                <a:spcPts val="0"/>
              </a:spcAft>
            </a:pPr>
            <a:r>
              <a:rPr lang="en-US" b="0" i="0" u="none" strike="noStrike" dirty="0">
                <a:solidFill>
                  <a:srgbClr val="000000"/>
                </a:solidFill>
                <a:effectLst/>
                <a:latin typeface="Cambria" panose="02040503050406030204" pitchFamily="18" charset="0"/>
              </a:rPr>
              <a:t>This ultrasonic sensor is used to measure the distance up to the  range of 30-500kHzfrequencies. </a:t>
            </a:r>
          </a:p>
          <a:p>
            <a:pPr marL="147892" marR="355333" indent="152" algn="just" rtl="0">
              <a:spcBef>
                <a:spcPts val="1866"/>
              </a:spcBef>
              <a:spcAft>
                <a:spcPts val="0"/>
              </a:spcAft>
            </a:pPr>
            <a:r>
              <a:rPr lang="en-US" b="0" i="0" u="none" strike="noStrike" dirty="0">
                <a:solidFill>
                  <a:srgbClr val="000000"/>
                </a:solidFill>
                <a:effectLst/>
                <a:latin typeface="Cambria" panose="02040503050406030204" pitchFamily="18" charset="0"/>
              </a:rPr>
              <a:t>There are also some low frequency ultrasonic sensors but  here we were using high range of ultrasonic sensor. It usually measures the distance of an obstacle by its waves getting emitted and hit on the obstacle or a person and converts the  reflected wave into an signal which is electric. </a:t>
            </a:r>
            <a:endParaRPr lang="en-US" b="0" dirty="0">
              <a:effectLst/>
            </a:endParaRPr>
          </a:p>
          <a:p>
            <a:pPr marL="0" indent="0" rtl="0">
              <a:spcBef>
                <a:spcPts val="1714"/>
              </a:spcBef>
              <a:spcAft>
                <a:spcPts val="0"/>
              </a:spcAft>
              <a:buNone/>
            </a:pPr>
            <a:r>
              <a:rPr lang="en-US" b="1" i="0" u="none" strike="noStrike" dirty="0">
                <a:solidFill>
                  <a:srgbClr val="000000"/>
                </a:solidFill>
                <a:effectLst/>
                <a:latin typeface="Algerian" panose="04020705040A02060702" pitchFamily="82" charset="0"/>
              </a:rPr>
              <a:t>BUZZER  AND LED</a:t>
            </a:r>
            <a:endParaRPr lang="en-US" b="0" dirty="0">
              <a:effectLst/>
              <a:latin typeface="Algerian" panose="04020705040A02060702" pitchFamily="82" charset="0"/>
            </a:endParaRPr>
          </a:p>
          <a:p>
            <a:pPr marL="145910" marR="4089" indent="2121" rtl="0">
              <a:spcBef>
                <a:spcPts val="232"/>
              </a:spcBef>
              <a:spcAft>
                <a:spcPts val="0"/>
              </a:spcAft>
            </a:pPr>
            <a:endParaRPr lang="en-US" b="0" i="0" u="none" strike="noStrike" dirty="0">
              <a:solidFill>
                <a:srgbClr val="000000"/>
              </a:solidFill>
              <a:effectLst/>
              <a:latin typeface="Cambria" panose="02040503050406030204" pitchFamily="18" charset="0"/>
            </a:endParaRPr>
          </a:p>
          <a:p>
            <a:pPr marL="145910" marR="4089" indent="2121" rtl="0">
              <a:spcBef>
                <a:spcPts val="232"/>
              </a:spcBef>
              <a:spcAft>
                <a:spcPts val="0"/>
              </a:spcAft>
            </a:pPr>
            <a:r>
              <a:rPr lang="en-US" b="0" i="0" u="none" strike="noStrike" dirty="0">
                <a:solidFill>
                  <a:srgbClr val="000000"/>
                </a:solidFill>
                <a:effectLst/>
                <a:latin typeface="Cambria" panose="02040503050406030204" pitchFamily="18" charset="0"/>
              </a:rPr>
              <a:t>The buzzer  is a device which gives signal by producing sound when an  the electric signal is induced to it.</a:t>
            </a:r>
            <a:r>
              <a:rPr lang="en-US" dirty="0">
                <a:solidFill>
                  <a:srgbClr val="000000"/>
                </a:solidFill>
                <a:latin typeface="Cambria" panose="02040503050406030204" pitchFamily="18" charset="0"/>
              </a:rPr>
              <a:t> The LED emits light and warns the person</a:t>
            </a:r>
            <a:endParaRPr lang="en-US" b="0" dirty="0">
              <a:effectLst/>
            </a:endParaRPr>
          </a:p>
          <a:p>
            <a:pPr marL="0" indent="0">
              <a:buNone/>
            </a:pPr>
            <a:br>
              <a:rPr lang="en-US" dirty="0"/>
            </a:br>
            <a:endParaRPr lang="en-IN" dirty="0"/>
          </a:p>
        </p:txBody>
      </p:sp>
      <p:pic>
        <p:nvPicPr>
          <p:cNvPr id="7170" name="Picture 2">
            <a:extLst>
              <a:ext uri="{FF2B5EF4-FFF2-40B4-BE49-F238E27FC236}">
                <a16:creationId xmlns:a16="http://schemas.microsoft.com/office/drawing/2014/main" id="{AB24CF49-F614-D2C1-5044-76AD101FC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93" y="4850050"/>
            <a:ext cx="2613841" cy="17793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ultrasonic sensor images">
            <a:extLst>
              <a:ext uri="{FF2B5EF4-FFF2-40B4-BE49-F238E27FC236}">
                <a16:creationId xmlns:a16="http://schemas.microsoft.com/office/drawing/2014/main" id="{138A4C6C-3F34-FF75-940E-5C7D87619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760" y="4819790"/>
            <a:ext cx="3474695" cy="17793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06BF4BC-C233-F8A4-E638-4C245C7E7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215" y="4861751"/>
            <a:ext cx="2743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5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a:extLst>
              <a:ext uri="{FF2B5EF4-FFF2-40B4-BE49-F238E27FC236}">
                <a16:creationId xmlns:a16="http://schemas.microsoft.com/office/drawing/2014/main" id="{5FCABD70-AEBB-9013-56D4-8A6F2BE5537D}"/>
              </a:ext>
            </a:extLst>
          </p:cNvPr>
          <p:cNvSpPr txBox="1">
            <a:spLocks noGrp="1"/>
          </p:cNvSpPr>
          <p:nvPr>
            <p:ph idx="1"/>
          </p:nvPr>
        </p:nvSpPr>
        <p:spPr>
          <a:xfrm>
            <a:off x="178026" y="250853"/>
            <a:ext cx="7537622" cy="68580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11"/>
              </a:spcBef>
              <a:buFont typeface="Arial" panose="020B0604020202020204" pitchFamily="34" charset="0"/>
              <a:buNone/>
            </a:pPr>
            <a:r>
              <a:rPr lang="en-US" sz="9000" b="1" dirty="0">
                <a:solidFill>
                  <a:srgbClr val="000000"/>
                </a:solidFill>
                <a:latin typeface="Times New Roman" panose="02020603050405020304" pitchFamily="18" charset="0"/>
                <a:cs typeface="Times New Roman" panose="02020603050405020304" pitchFamily="18" charset="0"/>
              </a:rPr>
              <a:t>PROCESS</a:t>
            </a:r>
          </a:p>
          <a:p>
            <a:pPr algn="just">
              <a:spcBef>
                <a:spcPts val="2011"/>
              </a:spcBef>
              <a:buFont typeface="Wingdings" panose="05000000000000000000" pitchFamily="2" charset="2"/>
              <a:buChar char="§"/>
            </a:pPr>
            <a:r>
              <a:rPr lang="en-US" sz="10000" dirty="0">
                <a:solidFill>
                  <a:srgbClr val="000000"/>
                </a:solidFill>
                <a:latin typeface="Times New Roman" panose="02020603050405020304" pitchFamily="18" charset="0"/>
                <a:cs typeface="Times New Roman" panose="02020603050405020304" pitchFamily="18" charset="0"/>
              </a:rPr>
              <a:t>Waves from ultrasonic senor is converted into electric signal and the data is passed to Arduino.</a:t>
            </a:r>
          </a:p>
          <a:p>
            <a:pPr algn="just">
              <a:spcBef>
                <a:spcPts val="2011"/>
              </a:spcBef>
              <a:buFont typeface="Wingdings" panose="05000000000000000000" pitchFamily="2" charset="2"/>
              <a:buChar char="§"/>
            </a:pPr>
            <a:r>
              <a:rPr lang="en-US" sz="10000" dirty="0">
                <a:solidFill>
                  <a:srgbClr val="000000"/>
                </a:solidFill>
                <a:latin typeface="Times New Roman" panose="02020603050405020304" pitchFamily="18" charset="0"/>
                <a:cs typeface="Times New Roman" panose="02020603050405020304" pitchFamily="18" charset="0"/>
              </a:rPr>
              <a:t> Though the invisible waves will come back after hitting an optical. The Pin D1 and  D2 get activated. Then the Arduino sends the data to the LED and buzzer. Where it is  connected to the Pin of Arduino Uno. We've coded and sets the distance and parameters as per government norms.</a:t>
            </a:r>
          </a:p>
          <a:p>
            <a:pPr algn="just">
              <a:spcBef>
                <a:spcPts val="2011"/>
              </a:spcBef>
              <a:buFont typeface="Wingdings" panose="05000000000000000000" pitchFamily="2" charset="2"/>
              <a:buChar char="§"/>
            </a:pPr>
            <a:r>
              <a:rPr lang="en-US" sz="10000" dirty="0">
                <a:latin typeface="Times New Roman" panose="02020603050405020304" pitchFamily="18" charset="0"/>
                <a:cs typeface="Times New Roman" panose="02020603050405020304" pitchFamily="18" charset="0"/>
              </a:rPr>
              <a:t>The code can be modified by increasing the parameter. Echo pin which is in Arduino UNO is connected to Arduino uno is connected to Arduino digital pin number 10. The digital pin9 is connected to the trig. When it comes to LED and Buzzer negative, the two are linked. The positive wire of the buzzer will be attached to D12 pin while the positive wire connected to a                                                                           D11pin. </a:t>
            </a:r>
            <a:br>
              <a:rPr lang="en-US" sz="10000" dirty="0"/>
            </a:br>
            <a:endParaRPr lang="en-US" sz="10000" dirty="0">
              <a:solidFill>
                <a:srgbClr val="000000"/>
              </a:solidFill>
              <a:latin typeface="Cambria" panose="02040503050406030204" pitchFamily="18" charset="0"/>
            </a:endParaRPr>
          </a:p>
          <a:p>
            <a:pPr marL="0" indent="0" algn="just">
              <a:spcBef>
                <a:spcPts val="2011"/>
              </a:spcBef>
              <a:buFont typeface="Arial" panose="020B0604020202020204" pitchFamily="34" charset="0"/>
              <a:buNone/>
            </a:pPr>
            <a:endParaRPr lang="en-US" sz="10000" dirty="0"/>
          </a:p>
          <a:p>
            <a:pPr marL="0" indent="0">
              <a:buFont typeface="Arial" panose="020B0604020202020204" pitchFamily="34" charset="0"/>
              <a:buNone/>
            </a:pPr>
            <a:br>
              <a:rPr lang="en-US" sz="10000" dirty="0"/>
            </a:br>
            <a:endParaRPr lang="en-IN" sz="10000" dirty="0"/>
          </a:p>
        </p:txBody>
      </p:sp>
      <p:pic>
        <p:nvPicPr>
          <p:cNvPr id="8198" name="Picture 6">
            <a:extLst>
              <a:ext uri="{FF2B5EF4-FFF2-40B4-BE49-F238E27FC236}">
                <a16:creationId xmlns:a16="http://schemas.microsoft.com/office/drawing/2014/main" id="{B4EB91C6-DE32-0E07-EE7F-D92540286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183" y="523101"/>
            <a:ext cx="3966835" cy="257844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FD57451-3AAA-6030-EB35-77DB4F549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4182" y="3921215"/>
            <a:ext cx="3966836" cy="24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4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3D2-C30F-CEAF-4E53-1A560A516EAC}"/>
              </a:ext>
            </a:extLst>
          </p:cNvPr>
          <p:cNvSpPr>
            <a:spLocks noGrp="1"/>
          </p:cNvSpPr>
          <p:nvPr>
            <p:ph type="title"/>
          </p:nvPr>
        </p:nvSpPr>
        <p:spPr>
          <a:xfrm>
            <a:off x="220362" y="107048"/>
            <a:ext cx="10690654" cy="573989"/>
          </a:xfrm>
        </p:spPr>
        <p:txBody>
          <a:bodyPr>
            <a:normAutofit fontScale="90000"/>
          </a:bodyPr>
          <a:lstStyle/>
          <a:p>
            <a:r>
              <a:rPr lang="en-IN" sz="3600" dirty="0">
                <a:latin typeface="Algerian" panose="04020705040A02060702" pitchFamily="82" charset="0"/>
              </a:rPr>
              <a:t>ALGORITHM</a:t>
            </a:r>
          </a:p>
        </p:txBody>
      </p:sp>
      <p:sp>
        <p:nvSpPr>
          <p:cNvPr id="3" name="Content Placeholder 2">
            <a:extLst>
              <a:ext uri="{FF2B5EF4-FFF2-40B4-BE49-F238E27FC236}">
                <a16:creationId xmlns:a16="http://schemas.microsoft.com/office/drawing/2014/main" id="{D65F37EC-FA7F-597D-BFA5-04B313B2B810}"/>
              </a:ext>
            </a:extLst>
          </p:cNvPr>
          <p:cNvSpPr>
            <a:spLocks noGrp="1"/>
          </p:cNvSpPr>
          <p:nvPr>
            <p:ph idx="1"/>
          </p:nvPr>
        </p:nvSpPr>
        <p:spPr>
          <a:xfrm>
            <a:off x="220362" y="812369"/>
            <a:ext cx="10515600" cy="5938583"/>
          </a:xfrm>
        </p:spPr>
        <p:txBody>
          <a:bodyPr>
            <a:normAutofit/>
          </a:bodyPr>
          <a:lstStyle/>
          <a:p>
            <a:pPr rtl="0">
              <a:spcBef>
                <a:spcPts val="1243"/>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1: </a:t>
            </a:r>
            <a:r>
              <a:rPr lang="en-US" sz="2400" b="0" i="0" u="none" strike="noStrike" dirty="0">
                <a:solidFill>
                  <a:srgbClr val="000000"/>
                </a:solidFill>
                <a:effectLst/>
                <a:latin typeface="Cambria" panose="02040503050406030204" pitchFamily="18" charset="0"/>
              </a:rPr>
              <a:t>The power supply get the Arduino and sensor to get activate  </a:t>
            </a:r>
          </a:p>
          <a:p>
            <a:pPr rtl="0">
              <a:spcBef>
                <a:spcPts val="1243"/>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2: </a:t>
            </a:r>
            <a:r>
              <a:rPr lang="en-US" sz="2400" b="0" i="0" u="none" strike="noStrike" dirty="0">
                <a:solidFill>
                  <a:srgbClr val="000000"/>
                </a:solidFill>
                <a:effectLst/>
                <a:latin typeface="Cambria" panose="02040503050406030204" pitchFamily="18" charset="0"/>
              </a:rPr>
              <a:t>The activated sensor emits the invisible light which hit the person behind or before the  person </a:t>
            </a:r>
            <a:r>
              <a:rPr lang="en-US" sz="2400" dirty="0">
                <a:solidFill>
                  <a:srgbClr val="000000"/>
                </a:solidFill>
                <a:latin typeface="Cambria" panose="02040503050406030204" pitchFamily="18" charset="0"/>
              </a:rPr>
              <a:t>who is wearing this system.</a:t>
            </a:r>
            <a:endParaRPr lang="en-US" sz="2400" b="0" dirty="0">
              <a:effectLst/>
            </a:endParaRPr>
          </a:p>
          <a:p>
            <a:pPr rtl="0">
              <a:spcBef>
                <a:spcPts val="380"/>
              </a:spcBef>
              <a:spcAft>
                <a:spcPts val="0"/>
              </a:spcAft>
              <a:buFont typeface="Wingdings" panose="05000000000000000000" pitchFamily="2" charset="2"/>
              <a:buChar char="Ø"/>
            </a:pPr>
            <a:endParaRPr lang="en-US" sz="2400" b="1" i="0" u="none" strike="noStrike" dirty="0">
              <a:solidFill>
                <a:srgbClr val="000000"/>
              </a:solidFill>
              <a:effectLst/>
              <a:latin typeface="Cambria" panose="02040503050406030204" pitchFamily="18" charset="0"/>
            </a:endParaRPr>
          </a:p>
          <a:p>
            <a:pPr rtl="0">
              <a:spcBef>
                <a:spcPts val="380"/>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3</a:t>
            </a:r>
            <a:r>
              <a:rPr lang="en-US" sz="2400" b="0" i="0" u="none" strike="noStrike" dirty="0">
                <a:solidFill>
                  <a:srgbClr val="000000"/>
                </a:solidFill>
                <a:effectLst/>
                <a:latin typeface="Cambria" panose="02040503050406030204" pitchFamily="18" charset="0"/>
              </a:rPr>
              <a:t>: The emitted wavelength is then return back to the sensor. </a:t>
            </a:r>
            <a:endParaRPr lang="en-US" sz="2400" b="0" dirty="0">
              <a:effectLst/>
            </a:endParaRPr>
          </a:p>
          <a:p>
            <a:pPr rtl="0">
              <a:spcBef>
                <a:spcPts val="1866"/>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4: </a:t>
            </a:r>
            <a:r>
              <a:rPr lang="en-US" sz="2400" b="0" i="0" u="none" strike="noStrike" dirty="0">
                <a:solidFill>
                  <a:srgbClr val="000000"/>
                </a:solidFill>
                <a:effectLst/>
                <a:latin typeface="Cambria" panose="02040503050406030204" pitchFamily="18" charset="0"/>
              </a:rPr>
              <a:t>Then the sensor output is checked by the estimated distance as per input.  </a:t>
            </a:r>
          </a:p>
          <a:p>
            <a:pPr rtl="0">
              <a:spcBef>
                <a:spcPts val="1866"/>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5: </a:t>
            </a:r>
            <a:r>
              <a:rPr lang="en-US" sz="2400" b="0" i="0" u="none" strike="noStrike" dirty="0">
                <a:solidFill>
                  <a:srgbClr val="000000"/>
                </a:solidFill>
                <a:effectLst/>
                <a:latin typeface="Cambria" panose="02040503050406030204" pitchFamily="18" charset="0"/>
              </a:rPr>
              <a:t>If the distance is less than x meter then the LED will start to glow and the buzzer  will be turned ON. </a:t>
            </a:r>
          </a:p>
          <a:p>
            <a:pPr rtl="0">
              <a:spcBef>
                <a:spcPts val="1866"/>
              </a:spcBef>
              <a:spcAft>
                <a:spcPts val="0"/>
              </a:spcAft>
              <a:buFont typeface="Wingdings" panose="05000000000000000000" pitchFamily="2" charset="2"/>
              <a:buChar char="Ø"/>
            </a:pPr>
            <a:r>
              <a:rPr lang="en-US" sz="2400" b="1" i="0" u="none" strike="noStrike" dirty="0">
                <a:solidFill>
                  <a:srgbClr val="000000"/>
                </a:solidFill>
                <a:effectLst/>
                <a:latin typeface="Cambria" panose="02040503050406030204" pitchFamily="18" charset="0"/>
              </a:rPr>
              <a:t>STEP 6</a:t>
            </a:r>
            <a:r>
              <a:rPr lang="en-US" sz="2400" b="0" i="0" u="none" strike="noStrike" dirty="0">
                <a:solidFill>
                  <a:srgbClr val="000000"/>
                </a:solidFill>
                <a:effectLst/>
                <a:latin typeface="Cambria" panose="02040503050406030204" pitchFamily="18" charset="0"/>
              </a:rPr>
              <a:t>: If the distance is not less than x meter then the LED will not glow and the buzzer  will remain OFF. </a:t>
            </a:r>
            <a:endParaRPr lang="en-US" sz="2400" b="0" dirty="0">
              <a:effectLst/>
            </a:endParaRPr>
          </a:p>
          <a:p>
            <a:pPr marL="0" indent="0">
              <a:buNone/>
            </a:pPr>
            <a:br>
              <a:rPr lang="en-US" dirty="0"/>
            </a:br>
            <a:r>
              <a:rPr lang="en-US" dirty="0"/>
              <a:t> </a:t>
            </a:r>
            <a:endParaRPr lang="en-IN" dirty="0"/>
          </a:p>
        </p:txBody>
      </p:sp>
    </p:spTree>
    <p:extLst>
      <p:ext uri="{BB962C8B-B14F-4D97-AF65-F5344CB8AC3E}">
        <p14:creationId xmlns:p14="http://schemas.microsoft.com/office/powerpoint/2010/main" val="195808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886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Calibri Light</vt:lpstr>
      <vt:lpstr>Cambria</vt:lpstr>
      <vt:lpstr>Times New Roman</vt:lpstr>
      <vt:lpstr>Wingdings</vt:lpstr>
      <vt:lpstr>Office Theme</vt:lpstr>
      <vt:lpstr>SOCIAL DISTANCING DETECTOR AND INDICATOR USING ARDUINO</vt:lpstr>
      <vt:lpstr>INTRODUCTION</vt:lpstr>
      <vt:lpstr>LITERATURE SURVEY</vt:lpstr>
      <vt:lpstr>METHODOLOGY</vt:lpstr>
      <vt:lpstr>BLOCK DIAGRAM</vt:lpstr>
      <vt:lpstr>ARDUINO UNO</vt:lpstr>
      <vt:lpstr>PowerPoint Presentation</vt:lpstr>
      <vt:lpstr>PowerPoint Presentation</vt:lpstr>
      <vt:lpstr>ALGORITHM</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KRISHNAN</dc:creator>
  <cp:lastModifiedBy>BHARATH KRISHNAN</cp:lastModifiedBy>
  <cp:revision>3</cp:revision>
  <dcterms:created xsi:type="dcterms:W3CDTF">2023-03-02T16:25:25Z</dcterms:created>
  <dcterms:modified xsi:type="dcterms:W3CDTF">2023-10-29T16:04:35Z</dcterms:modified>
</cp:coreProperties>
</file>