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20"/>
  </p:notesMasterIdLst>
  <p:sldIdLst>
    <p:sldId id="256" r:id="rId2"/>
    <p:sldId id="273" r:id="rId3"/>
    <p:sldId id="265" r:id="rId4"/>
    <p:sldId id="284" r:id="rId5"/>
    <p:sldId id="285" r:id="rId6"/>
    <p:sldId id="266" r:id="rId7"/>
    <p:sldId id="272" r:id="rId8"/>
    <p:sldId id="269" r:id="rId9"/>
    <p:sldId id="275" r:id="rId10"/>
    <p:sldId id="276" r:id="rId11"/>
    <p:sldId id="281" r:id="rId12"/>
    <p:sldId id="277" r:id="rId13"/>
    <p:sldId id="278" r:id="rId14"/>
    <p:sldId id="282" r:id="rId15"/>
    <p:sldId id="279" r:id="rId16"/>
    <p:sldId id="280" r:id="rId17"/>
    <p:sldId id="271" r:id="rId18"/>
    <p:sldId id="259" r:id="rId19"/>
  </p:sldIdLst>
  <p:sldSz cx="10972800" cy="7315200"/>
  <p:notesSz cx="6858000" cy="9144000"/>
  <p:defaultText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95" autoAdjust="0"/>
    <p:restoredTop sz="76463" autoAdjust="0"/>
  </p:normalViewPr>
  <p:slideViewPr>
    <p:cSldViewPr>
      <p:cViewPr varScale="1">
        <p:scale>
          <a:sx n="56" d="100"/>
          <a:sy n="56" d="100"/>
        </p:scale>
        <p:origin x="1504" y="56"/>
      </p:cViewPr>
      <p:guideLst>
        <p:guide orient="horz" pos="2304"/>
        <p:guide pos="34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H KRISHNAN" userId="c9940f99ae1015bf" providerId="LiveId" clId="{E1DBB55A-246F-45D1-A292-D235CB4A2199}"/>
    <pc:docChg chg="modSld">
      <pc:chgData name="BHARATH KRISHNAN" userId="c9940f99ae1015bf" providerId="LiveId" clId="{E1DBB55A-246F-45D1-A292-D235CB4A2199}" dt="2023-10-18T02:49:34.874" v="18" actId="1076"/>
      <pc:docMkLst>
        <pc:docMk/>
      </pc:docMkLst>
      <pc:sldChg chg="modSp mod">
        <pc:chgData name="BHARATH KRISHNAN" userId="c9940f99ae1015bf" providerId="LiveId" clId="{E1DBB55A-246F-45D1-A292-D235CB4A2199}" dt="2023-10-18T02:49:34.874" v="18" actId="1076"/>
        <pc:sldMkLst>
          <pc:docMk/>
          <pc:sldMk cId="3485680215" sldId="277"/>
        </pc:sldMkLst>
        <pc:spChg chg="mod">
          <ac:chgData name="BHARATH KRISHNAN" userId="c9940f99ae1015bf" providerId="LiveId" clId="{E1DBB55A-246F-45D1-A292-D235CB4A2199}" dt="2023-10-18T02:49:34.874" v="18" actId="1076"/>
          <ac:spMkLst>
            <pc:docMk/>
            <pc:sldMk cId="3485680215" sldId="277"/>
            <ac:spMk id="3" creationId="{3AD88E7E-D932-4388-7345-5AC58939428A}"/>
          </ac:spMkLst>
        </pc:spChg>
      </pc:sldChg>
      <pc:sldChg chg="addSp modSp mod">
        <pc:chgData name="BHARATH KRISHNAN" userId="c9940f99ae1015bf" providerId="LiveId" clId="{E1DBB55A-246F-45D1-A292-D235CB4A2199}" dt="2023-10-18T02:49:07.920" v="17" actId="2710"/>
        <pc:sldMkLst>
          <pc:docMk/>
          <pc:sldMk cId="1926836613" sldId="280"/>
        </pc:sldMkLst>
        <pc:spChg chg="add mod">
          <ac:chgData name="BHARATH KRISHNAN" userId="c9940f99ae1015bf" providerId="LiveId" clId="{E1DBB55A-246F-45D1-A292-D235CB4A2199}" dt="2023-10-18T02:49:07.920" v="17" actId="2710"/>
          <ac:spMkLst>
            <pc:docMk/>
            <pc:sldMk cId="1926836613" sldId="280"/>
            <ac:spMk id="2" creationId="{669AE402-BE13-D49F-B4A9-20282E33CB0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C2A00E-F926-4B61-8058-C8D5C8BB061E}" type="datetimeFigureOut">
              <a:rPr lang="en-US" smtClean="0"/>
              <a:pPr/>
              <a:t>10/18/2023</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F85605-E631-425A-9640-91F078E54F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044976" rtl="0" eaLnBrk="1" latinLnBrk="0" hangingPunct="1">
      <a:defRPr sz="1400" kern="1200">
        <a:solidFill>
          <a:schemeClr val="tx1"/>
        </a:solidFill>
        <a:latin typeface="+mn-lt"/>
        <a:ea typeface="+mn-ea"/>
        <a:cs typeface="+mn-cs"/>
      </a:defRPr>
    </a:lvl1pPr>
    <a:lvl2pPr marL="522488" algn="l" defTabSz="1044976" rtl="0" eaLnBrk="1" latinLnBrk="0" hangingPunct="1">
      <a:defRPr sz="1400" kern="1200">
        <a:solidFill>
          <a:schemeClr val="tx1"/>
        </a:solidFill>
        <a:latin typeface="+mn-lt"/>
        <a:ea typeface="+mn-ea"/>
        <a:cs typeface="+mn-cs"/>
      </a:defRPr>
    </a:lvl2pPr>
    <a:lvl3pPr marL="1044976" algn="l" defTabSz="1044976" rtl="0" eaLnBrk="1" latinLnBrk="0" hangingPunct="1">
      <a:defRPr sz="1400" kern="1200">
        <a:solidFill>
          <a:schemeClr val="tx1"/>
        </a:solidFill>
        <a:latin typeface="+mn-lt"/>
        <a:ea typeface="+mn-ea"/>
        <a:cs typeface="+mn-cs"/>
      </a:defRPr>
    </a:lvl3pPr>
    <a:lvl4pPr marL="1567464" algn="l" defTabSz="1044976" rtl="0" eaLnBrk="1" latinLnBrk="0" hangingPunct="1">
      <a:defRPr sz="1400" kern="1200">
        <a:solidFill>
          <a:schemeClr val="tx1"/>
        </a:solidFill>
        <a:latin typeface="+mn-lt"/>
        <a:ea typeface="+mn-ea"/>
        <a:cs typeface="+mn-cs"/>
      </a:defRPr>
    </a:lvl4pPr>
    <a:lvl5pPr marL="2089953" algn="l" defTabSz="1044976" rtl="0" eaLnBrk="1" latinLnBrk="0" hangingPunct="1">
      <a:defRPr sz="1400" kern="1200">
        <a:solidFill>
          <a:schemeClr val="tx1"/>
        </a:solidFill>
        <a:latin typeface="+mn-lt"/>
        <a:ea typeface="+mn-ea"/>
        <a:cs typeface="+mn-cs"/>
      </a:defRPr>
    </a:lvl5pPr>
    <a:lvl6pPr marL="2612441" algn="l" defTabSz="1044976" rtl="0" eaLnBrk="1" latinLnBrk="0" hangingPunct="1">
      <a:defRPr sz="1400" kern="1200">
        <a:solidFill>
          <a:schemeClr val="tx1"/>
        </a:solidFill>
        <a:latin typeface="+mn-lt"/>
        <a:ea typeface="+mn-ea"/>
        <a:cs typeface="+mn-cs"/>
      </a:defRPr>
    </a:lvl6pPr>
    <a:lvl7pPr marL="3134929" algn="l" defTabSz="1044976" rtl="0" eaLnBrk="1" latinLnBrk="0" hangingPunct="1">
      <a:defRPr sz="1400" kern="1200">
        <a:solidFill>
          <a:schemeClr val="tx1"/>
        </a:solidFill>
        <a:latin typeface="+mn-lt"/>
        <a:ea typeface="+mn-ea"/>
        <a:cs typeface="+mn-cs"/>
      </a:defRPr>
    </a:lvl7pPr>
    <a:lvl8pPr marL="3657417" algn="l" defTabSz="1044976" rtl="0" eaLnBrk="1" latinLnBrk="0" hangingPunct="1">
      <a:defRPr sz="1400" kern="1200">
        <a:solidFill>
          <a:schemeClr val="tx1"/>
        </a:solidFill>
        <a:latin typeface="+mn-lt"/>
        <a:ea typeface="+mn-ea"/>
        <a:cs typeface="+mn-cs"/>
      </a:defRPr>
    </a:lvl8pPr>
    <a:lvl9pPr marL="4179905" algn="l" defTabSz="10449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26628" name="Slide Number Placeholder 3"/>
          <p:cNvSpPr>
            <a:spLocks noGrp="1"/>
          </p:cNvSpPr>
          <p:nvPr>
            <p:ph type="sldNum" sz="quarter" idx="5"/>
          </p:nvPr>
        </p:nvSpPr>
        <p:spPr bwMode="auto">
          <a:noFill/>
          <a:ln>
            <a:miter lim="800000"/>
            <a:headEnd/>
            <a:tailEnd/>
          </a:ln>
        </p:spPr>
        <p:txBody>
          <a:bodyPr/>
          <a:lstStyle/>
          <a:p>
            <a:fld id="{105A6F74-6A86-45FB-B68C-14F159E6A433}" type="slidenum">
              <a:rPr lang="en-US" altLang="en-US" smtClean="0"/>
              <a:pPr/>
              <a:t>3</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26628" name="Slide Number Placeholder 3"/>
          <p:cNvSpPr>
            <a:spLocks noGrp="1"/>
          </p:cNvSpPr>
          <p:nvPr>
            <p:ph type="sldNum" sz="quarter" idx="5"/>
          </p:nvPr>
        </p:nvSpPr>
        <p:spPr bwMode="auto">
          <a:noFill/>
          <a:ln>
            <a:miter lim="800000"/>
            <a:headEnd/>
            <a:tailEnd/>
          </a:ln>
        </p:spPr>
        <p:txBody>
          <a:bodyPr/>
          <a:lstStyle/>
          <a:p>
            <a:fld id="{105A6F74-6A86-45FB-B68C-14F159E6A433}" type="slidenum">
              <a:rPr lang="en-US" altLang="en-US" smtClean="0"/>
              <a:pPr/>
              <a:t>4</a:t>
            </a:fld>
            <a:endParaRPr lang="en-US" altLang="en-US"/>
          </a:p>
        </p:txBody>
      </p:sp>
    </p:spTree>
    <p:extLst>
      <p:ext uri="{BB962C8B-B14F-4D97-AF65-F5344CB8AC3E}">
        <p14:creationId xmlns:p14="http://schemas.microsoft.com/office/powerpoint/2010/main" val="70698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dirty="0"/>
          </a:p>
        </p:txBody>
      </p:sp>
      <p:sp>
        <p:nvSpPr>
          <p:cNvPr id="26628" name="Slide Number Placeholder 3"/>
          <p:cNvSpPr>
            <a:spLocks noGrp="1"/>
          </p:cNvSpPr>
          <p:nvPr>
            <p:ph type="sldNum" sz="quarter" idx="5"/>
          </p:nvPr>
        </p:nvSpPr>
        <p:spPr bwMode="auto">
          <a:noFill/>
          <a:ln>
            <a:miter lim="800000"/>
            <a:headEnd/>
            <a:tailEnd/>
          </a:ln>
        </p:spPr>
        <p:txBody>
          <a:bodyPr/>
          <a:lstStyle/>
          <a:p>
            <a:fld id="{105A6F74-6A86-45FB-B68C-14F159E6A433}" type="slidenum">
              <a:rPr lang="en-US" altLang="en-US" smtClean="0"/>
              <a:pPr/>
              <a:t>5</a:t>
            </a:fld>
            <a:endParaRPr lang="en-US" altLang="en-US"/>
          </a:p>
        </p:txBody>
      </p:sp>
    </p:spTree>
    <p:extLst>
      <p:ext uri="{BB962C8B-B14F-4D97-AF65-F5344CB8AC3E}">
        <p14:creationId xmlns:p14="http://schemas.microsoft.com/office/powerpoint/2010/main" val="3387081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26628" name="Slide Number Placeholder 3"/>
          <p:cNvSpPr>
            <a:spLocks noGrp="1"/>
          </p:cNvSpPr>
          <p:nvPr>
            <p:ph type="sldNum" sz="quarter" idx="5"/>
          </p:nvPr>
        </p:nvSpPr>
        <p:spPr bwMode="auto">
          <a:noFill/>
          <a:ln>
            <a:miter lim="800000"/>
            <a:headEnd/>
            <a:tailEnd/>
          </a:ln>
        </p:spPr>
        <p:txBody>
          <a:bodyPr/>
          <a:lstStyle/>
          <a:p>
            <a:fld id="{105A6F74-6A86-45FB-B68C-14F159E6A433}" type="slidenum">
              <a:rPr lang="en-US" altLang="en-US" smtClean="0"/>
              <a:pPr/>
              <a:t>6</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6F85605-E631-425A-9640-91F078E54F28}" type="slidenum">
              <a:rPr lang="en-US" smtClean="0"/>
              <a:pPr/>
              <a:t>12</a:t>
            </a:fld>
            <a:endParaRPr lang="en-US"/>
          </a:p>
        </p:txBody>
      </p:sp>
    </p:spTree>
    <p:extLst>
      <p:ext uri="{BB962C8B-B14F-4D97-AF65-F5344CB8AC3E}">
        <p14:creationId xmlns:p14="http://schemas.microsoft.com/office/powerpoint/2010/main" val="502388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6F85605-E631-425A-9640-91F078E54F28}" type="slidenum">
              <a:rPr lang="en-US" smtClean="0"/>
              <a:pPr/>
              <a:t>16</a:t>
            </a:fld>
            <a:endParaRPr lang="en-US"/>
          </a:p>
        </p:txBody>
      </p:sp>
    </p:spTree>
    <p:extLst>
      <p:ext uri="{BB962C8B-B14F-4D97-AF65-F5344CB8AC3E}">
        <p14:creationId xmlns:p14="http://schemas.microsoft.com/office/powerpoint/2010/main" val="442037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272454"/>
            <a:ext cx="9326880" cy="1568027"/>
          </a:xfrm>
        </p:spPr>
        <p:txBody>
          <a:bodyPr/>
          <a:lstStyle/>
          <a:p>
            <a:r>
              <a:rPr lang="en-US"/>
              <a:t>Click to edit Master title style</a:t>
            </a:r>
          </a:p>
        </p:txBody>
      </p:sp>
      <p:sp>
        <p:nvSpPr>
          <p:cNvPr id="3" name="Subtitle 2"/>
          <p:cNvSpPr>
            <a:spLocks noGrp="1"/>
          </p:cNvSpPr>
          <p:nvPr>
            <p:ph type="subTitle" idx="1"/>
          </p:nvPr>
        </p:nvSpPr>
        <p:spPr>
          <a:xfrm>
            <a:off x="1645920" y="4145280"/>
            <a:ext cx="7680960" cy="1869440"/>
          </a:xfrm>
        </p:spPr>
        <p:txBody>
          <a:bodyPr/>
          <a:lstStyle>
            <a:lvl1pPr marL="0" indent="0" algn="ctr">
              <a:buNone/>
              <a:defRPr>
                <a:solidFill>
                  <a:schemeClr val="tx1">
                    <a:tint val="75000"/>
                  </a:schemeClr>
                </a:solidFill>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B8FC55A-8930-449A-8061-E6B4DC245A34}"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8FC55A-8930-449A-8061-E6B4DC245A34}"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45956" y="313267"/>
            <a:ext cx="2962274" cy="66564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9130" y="313267"/>
            <a:ext cx="8703946" cy="66564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8FC55A-8930-449A-8061-E6B4DC245A34}"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8FC55A-8930-449A-8061-E6B4DC245A34}"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700694"/>
            <a:ext cx="9326880" cy="1452880"/>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66776" y="3100495"/>
            <a:ext cx="9326880" cy="1600199"/>
          </a:xfrm>
        </p:spPr>
        <p:txBody>
          <a:bodyPr anchor="b"/>
          <a:lstStyle>
            <a:lvl1pPr marL="0" indent="0">
              <a:buNone/>
              <a:defRPr sz="2300">
                <a:solidFill>
                  <a:schemeClr val="tx1">
                    <a:tint val="75000"/>
                  </a:schemeClr>
                </a:solidFill>
              </a:defRPr>
            </a:lvl1pPr>
            <a:lvl2pPr marL="522488" indent="0">
              <a:buNone/>
              <a:defRPr sz="2100">
                <a:solidFill>
                  <a:schemeClr val="tx1">
                    <a:tint val="75000"/>
                  </a:schemeClr>
                </a:solidFill>
              </a:defRPr>
            </a:lvl2pPr>
            <a:lvl3pPr marL="1044976" indent="0">
              <a:buNone/>
              <a:defRPr sz="1800">
                <a:solidFill>
                  <a:schemeClr val="tx1">
                    <a:tint val="75000"/>
                  </a:schemeClr>
                </a:solidFill>
              </a:defRPr>
            </a:lvl3pPr>
            <a:lvl4pPr marL="1567464" indent="0">
              <a:buNone/>
              <a:defRPr sz="1600">
                <a:solidFill>
                  <a:schemeClr val="tx1">
                    <a:tint val="75000"/>
                  </a:schemeClr>
                </a:solidFill>
              </a:defRPr>
            </a:lvl4pPr>
            <a:lvl5pPr marL="2089953" indent="0">
              <a:buNone/>
              <a:defRPr sz="1600">
                <a:solidFill>
                  <a:schemeClr val="tx1">
                    <a:tint val="75000"/>
                  </a:schemeClr>
                </a:solidFill>
              </a:defRPr>
            </a:lvl5pPr>
            <a:lvl6pPr marL="2612441" indent="0">
              <a:buNone/>
              <a:defRPr sz="1600">
                <a:solidFill>
                  <a:schemeClr val="tx1">
                    <a:tint val="75000"/>
                  </a:schemeClr>
                </a:solidFill>
              </a:defRPr>
            </a:lvl6pPr>
            <a:lvl7pPr marL="3134929" indent="0">
              <a:buNone/>
              <a:defRPr sz="1600">
                <a:solidFill>
                  <a:schemeClr val="tx1">
                    <a:tint val="75000"/>
                  </a:schemeClr>
                </a:solidFill>
              </a:defRPr>
            </a:lvl7pPr>
            <a:lvl8pPr marL="3657417" indent="0">
              <a:buNone/>
              <a:defRPr sz="1600">
                <a:solidFill>
                  <a:schemeClr val="tx1">
                    <a:tint val="75000"/>
                  </a:schemeClr>
                </a:solidFill>
              </a:defRPr>
            </a:lvl8pPr>
            <a:lvl9pPr marL="417990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FC55A-8930-449A-8061-E6B4DC245A34}"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9131" y="1820334"/>
            <a:ext cx="5833110" cy="5149426"/>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75121" y="1820334"/>
            <a:ext cx="5833110" cy="5149426"/>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8FC55A-8930-449A-8061-E6B4DC245A34}"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2947"/>
            <a:ext cx="9875520"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637454"/>
            <a:ext cx="4848226" cy="682413"/>
          </a:xfrm>
        </p:spPr>
        <p:txBody>
          <a:bodyPr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4" name="Content Placeholder 3"/>
          <p:cNvSpPr>
            <a:spLocks noGrp="1"/>
          </p:cNvSpPr>
          <p:nvPr>
            <p:ph sz="half" idx="2"/>
          </p:nvPr>
        </p:nvSpPr>
        <p:spPr>
          <a:xfrm>
            <a:off x="548640" y="2319867"/>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1" y="1637454"/>
            <a:ext cx="4850130" cy="682413"/>
          </a:xfrm>
        </p:spPr>
        <p:txBody>
          <a:bodyPr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574031" y="2319867"/>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8FC55A-8930-449A-8061-E6B4DC245A34}" type="datetimeFigureOut">
              <a:rPr lang="en-US" smtClean="0"/>
              <a:pPr/>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8FC55A-8930-449A-8061-E6B4DC245A34}" type="datetimeFigureOut">
              <a:rPr lang="en-US" smtClean="0"/>
              <a:pPr/>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FC55A-8930-449A-8061-E6B4DC245A34}" type="datetimeFigureOut">
              <a:rPr lang="en-US" smtClean="0"/>
              <a:pPr/>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290060" y="291254"/>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530774"/>
            <a:ext cx="3609976" cy="5003801"/>
          </a:xfrm>
        </p:spPr>
        <p:txBody>
          <a:bodyPr/>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FC55A-8930-449A-8061-E6B4DC245A34}"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0"/>
            <a:ext cx="6583680" cy="60452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88" indent="0">
              <a:buNone/>
              <a:defRPr sz="3200"/>
            </a:lvl2pPr>
            <a:lvl3pPr marL="1044976" indent="0">
              <a:buNone/>
              <a:defRPr sz="2700"/>
            </a:lvl3pPr>
            <a:lvl4pPr marL="1567464" indent="0">
              <a:buNone/>
              <a:defRPr sz="2300"/>
            </a:lvl4pPr>
            <a:lvl5pPr marL="2089953" indent="0">
              <a:buNone/>
              <a:defRPr sz="2300"/>
            </a:lvl5pPr>
            <a:lvl6pPr marL="2612441" indent="0">
              <a:buNone/>
              <a:defRPr sz="2300"/>
            </a:lvl6pPr>
            <a:lvl7pPr marL="3134929" indent="0">
              <a:buNone/>
              <a:defRPr sz="2300"/>
            </a:lvl7pPr>
            <a:lvl8pPr marL="3657417" indent="0">
              <a:buNone/>
              <a:defRPr sz="2300"/>
            </a:lvl8pPr>
            <a:lvl9pPr marL="4179905" indent="0">
              <a:buNone/>
              <a:defRPr sz="2300"/>
            </a:lvl9pPr>
          </a:lstStyle>
          <a:p>
            <a:endParaRPr lang="en-US"/>
          </a:p>
        </p:txBody>
      </p:sp>
      <p:sp>
        <p:nvSpPr>
          <p:cNvPr id="4" name="Text Placeholder 3"/>
          <p:cNvSpPr>
            <a:spLocks noGrp="1"/>
          </p:cNvSpPr>
          <p:nvPr>
            <p:ph type="body" sz="half" idx="2"/>
          </p:nvPr>
        </p:nvSpPr>
        <p:spPr>
          <a:xfrm>
            <a:off x="2150746" y="5725161"/>
            <a:ext cx="6583680" cy="858519"/>
          </a:xfrm>
        </p:spPr>
        <p:txBody>
          <a:bodyPr/>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FC55A-8930-449A-8061-E6B4DC245A34}"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98" tIns="52249" rIns="104498" bIns="52249" rtlCol="0" anchor="ctr">
            <a:normAutofit/>
          </a:bodyPr>
          <a:lstStyle/>
          <a:p>
            <a:r>
              <a:rPr lang="en-US"/>
              <a:t>Click to edit Master title style</a:t>
            </a:r>
          </a:p>
        </p:txBody>
      </p:sp>
      <p:sp>
        <p:nvSpPr>
          <p:cNvPr id="3" name="Text Placeholder 2"/>
          <p:cNvSpPr>
            <a:spLocks noGrp="1"/>
          </p:cNvSpPr>
          <p:nvPr>
            <p:ph type="body" idx="1"/>
          </p:nvPr>
        </p:nvSpPr>
        <p:spPr>
          <a:xfrm>
            <a:off x="548640" y="1706880"/>
            <a:ext cx="9875520" cy="4827694"/>
          </a:xfrm>
          <a:prstGeom prst="rect">
            <a:avLst/>
          </a:prstGeom>
        </p:spPr>
        <p:txBody>
          <a:bodyPr vert="horz" lIns="104498" tIns="52249" rIns="104498" bIns="522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 y="6780107"/>
            <a:ext cx="2560320" cy="389467"/>
          </a:xfrm>
          <a:prstGeom prst="rect">
            <a:avLst/>
          </a:prstGeom>
        </p:spPr>
        <p:txBody>
          <a:bodyPr vert="horz" lIns="104498" tIns="52249" rIns="104498" bIns="52249" rtlCol="0" anchor="ctr"/>
          <a:lstStyle>
            <a:lvl1pPr algn="l">
              <a:defRPr sz="1400">
                <a:solidFill>
                  <a:schemeClr val="tx1">
                    <a:tint val="75000"/>
                  </a:schemeClr>
                </a:solidFill>
              </a:defRPr>
            </a:lvl1pPr>
          </a:lstStyle>
          <a:p>
            <a:fld id="{AB8FC55A-8930-449A-8061-E6B4DC245A34}" type="datetimeFigureOut">
              <a:rPr lang="en-US" smtClean="0"/>
              <a:pPr/>
              <a:t>10/18/2023</a:t>
            </a:fld>
            <a:endParaRPr lang="en-US"/>
          </a:p>
        </p:txBody>
      </p:sp>
      <p:sp>
        <p:nvSpPr>
          <p:cNvPr id="5" name="Footer Placeholder 4"/>
          <p:cNvSpPr>
            <a:spLocks noGrp="1"/>
          </p:cNvSpPr>
          <p:nvPr>
            <p:ph type="ftr" sz="quarter" idx="3"/>
          </p:nvPr>
        </p:nvSpPr>
        <p:spPr>
          <a:xfrm>
            <a:off x="3749040" y="6780107"/>
            <a:ext cx="3474720" cy="389467"/>
          </a:xfrm>
          <a:prstGeom prst="rect">
            <a:avLst/>
          </a:prstGeom>
        </p:spPr>
        <p:txBody>
          <a:bodyPr vert="horz" lIns="104498" tIns="52249" rIns="104498" bIns="52249"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63840" y="6780107"/>
            <a:ext cx="2560320" cy="389467"/>
          </a:xfrm>
          <a:prstGeom prst="rect">
            <a:avLst/>
          </a:prstGeom>
        </p:spPr>
        <p:txBody>
          <a:bodyPr vert="horz" lIns="104498" tIns="52249" rIns="104498" bIns="52249" rtlCol="0" anchor="ctr"/>
          <a:lstStyle>
            <a:lvl1pPr algn="r">
              <a:defRPr sz="1400">
                <a:solidFill>
                  <a:schemeClr val="tx1">
                    <a:tint val="75000"/>
                  </a:schemeClr>
                </a:solidFill>
              </a:defRPr>
            </a:lvl1pPr>
          </a:lstStyle>
          <a:p>
            <a:fld id="{186BA920-DF6C-4465-91BF-B1A5CA3386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44976" rtl="0" eaLnBrk="1" latinLnBrk="0" hangingPunct="1">
        <a:spcBef>
          <a:spcPct val="0"/>
        </a:spcBef>
        <a:buNone/>
        <a:defRPr sz="5000" kern="1200">
          <a:solidFill>
            <a:schemeClr val="tx1"/>
          </a:solidFill>
          <a:latin typeface="+mj-lt"/>
          <a:ea typeface="+mj-ea"/>
          <a:cs typeface="+mj-cs"/>
        </a:defRPr>
      </a:lvl1pPr>
    </p:titleStyle>
    <p:body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 y="1600200"/>
            <a:ext cx="10892790" cy="2308324"/>
          </a:xfrm>
          <a:prstGeom prst="rect">
            <a:avLst/>
          </a:prstGeom>
        </p:spPr>
        <p:txBody>
          <a:bodyPr wrap="square">
            <a:spAutoFit/>
          </a:bodyPr>
          <a:lstStyle/>
          <a:p>
            <a:pPr algn="ctr"/>
            <a:r>
              <a:rPr lang="en-US" sz="3600" b="1">
                <a:solidFill>
                  <a:srgbClr val="FF0000"/>
                </a:solidFill>
                <a:latin typeface="Times New Roman" panose="02020603050405020304" pitchFamily="18" charset="0"/>
                <a:cs typeface="Times New Roman" panose="02020603050405020304" pitchFamily="18" charset="0"/>
              </a:rPr>
              <a:t>AUTOMATED </a:t>
            </a:r>
            <a:r>
              <a:rPr lang="en-US" sz="3600" b="1" dirty="0">
                <a:solidFill>
                  <a:srgbClr val="FF0000"/>
                </a:solidFill>
                <a:latin typeface="Times New Roman" panose="02020603050405020304" pitchFamily="18" charset="0"/>
                <a:cs typeface="Times New Roman" panose="02020603050405020304" pitchFamily="18" charset="0"/>
              </a:rPr>
              <a:t>PARALYSIS PATIENT HEALTHCARE </a:t>
            </a:r>
            <a:r>
              <a:rPr lang="en-US" sz="3600" b="1">
                <a:solidFill>
                  <a:srgbClr val="FF0000"/>
                </a:solidFill>
                <a:latin typeface="Times New Roman" panose="02020603050405020304" pitchFamily="18" charset="0"/>
                <a:cs typeface="Times New Roman" panose="02020603050405020304" pitchFamily="18" charset="0"/>
              </a:rPr>
              <a:t>MONITORING SYSTEM USING IOMT THROUGH BLUETOOTH</a:t>
            </a:r>
            <a:endParaRPr lang="en-US" sz="3600" dirty="0">
              <a:latin typeface="Times New Roman" panose="02020603050405020304" pitchFamily="18" charset="0"/>
              <a:cs typeface="Times New Roman" panose="02020603050405020304" pitchFamily="18" charset="0"/>
            </a:endParaRPr>
          </a:p>
          <a:p>
            <a:pPr algn="ctr"/>
            <a:endParaRPr lang="en-US" sz="36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286000" y="2886895"/>
            <a:ext cx="8305800" cy="637097"/>
          </a:xfrm>
          <a:prstGeom prst="rect">
            <a:avLst/>
          </a:prstGeom>
          <a:noFill/>
        </p:spPr>
        <p:txBody>
          <a:bodyPr wrap="square" rtlCol="0">
            <a:spAutoFit/>
          </a:bodyPr>
          <a:lstStyle/>
          <a:p>
            <a:pPr lvl="0" algn="r">
              <a:lnSpc>
                <a:spcPct val="60000"/>
              </a:lnSpc>
              <a:buClr>
                <a:schemeClr val="dk1"/>
              </a:buClr>
              <a:buSzPts val="2400"/>
            </a:pPr>
            <a:r>
              <a:rPr lang="en-US" sz="2400" dirty="0">
                <a:solidFill>
                  <a:schemeClr val="dk1"/>
                </a:solidFill>
                <a:latin typeface="Times New Roman" pitchFamily="18" charset="0"/>
                <a:cs typeface="Times New Roman" pitchFamily="18" charset="0"/>
                <a:sym typeface="Calibri"/>
              </a:rPr>
              <a:t>.</a:t>
            </a:r>
            <a:endParaRPr lang="en-US" sz="2400" dirty="0">
              <a:latin typeface="Times New Roman" pitchFamily="18" charset="0"/>
              <a:cs typeface="Times New Roman" pitchFamily="18" charset="0"/>
            </a:endParaRPr>
          </a:p>
          <a:p>
            <a:pPr algn="r"/>
            <a:endParaRPr lang="en-US" dirty="0"/>
          </a:p>
        </p:txBody>
      </p:sp>
      <p:sp>
        <p:nvSpPr>
          <p:cNvPr id="9" name="TextBox 8"/>
          <p:cNvSpPr txBox="1"/>
          <p:nvPr/>
        </p:nvSpPr>
        <p:spPr>
          <a:xfrm>
            <a:off x="304800" y="5324579"/>
            <a:ext cx="7921256" cy="1762021"/>
          </a:xfrm>
          <a:prstGeom prst="rect">
            <a:avLst/>
          </a:prstGeom>
          <a:noFill/>
        </p:spPr>
        <p:txBody>
          <a:bodyPr wrap="square" rtlCol="0">
            <a:spAutoFit/>
          </a:bodyPr>
          <a:lstStyle/>
          <a:p>
            <a:pPr lvl="0">
              <a:spcBef>
                <a:spcPts val="480"/>
              </a:spcBef>
              <a:buClr>
                <a:schemeClr val="dk1"/>
              </a:buClr>
              <a:buSzPts val="2400"/>
            </a:pPr>
            <a:r>
              <a:rPr lang="en-US" sz="2400" b="1" dirty="0">
                <a:solidFill>
                  <a:srgbClr val="002060"/>
                </a:solidFill>
                <a:latin typeface="Times New Roman" pitchFamily="18" charset="0"/>
                <a:ea typeface="Calibri"/>
                <a:cs typeface="Times New Roman" pitchFamily="18" charset="0"/>
                <a:sym typeface="Calibri"/>
              </a:rPr>
              <a:t>TEAM MEMBERS:</a:t>
            </a:r>
          </a:p>
          <a:p>
            <a:pPr lvl="0" algn="just">
              <a:spcBef>
                <a:spcPts val="480"/>
              </a:spcBef>
              <a:buClr>
                <a:schemeClr val="dk1"/>
              </a:buClr>
              <a:buSzPts val="2400"/>
            </a:pPr>
            <a:r>
              <a:rPr lang="en-US" sz="2400" b="1" dirty="0">
                <a:solidFill>
                  <a:schemeClr val="dk1"/>
                </a:solidFill>
                <a:latin typeface="Times New Roman" pitchFamily="18" charset="0"/>
                <a:cs typeface="Times New Roman" pitchFamily="18" charset="0"/>
                <a:sym typeface="Calibri"/>
              </a:rPr>
              <a:t>BHARATH KRISHNAN S 		</a:t>
            </a:r>
            <a:r>
              <a:rPr lang="en-US" sz="2400" dirty="0">
                <a:solidFill>
                  <a:schemeClr val="dk1"/>
                </a:solidFill>
                <a:latin typeface="Times New Roman" pitchFamily="18" charset="0"/>
                <a:cs typeface="Times New Roman" pitchFamily="18" charset="0"/>
                <a:sym typeface="Calibri"/>
              </a:rPr>
              <a:t>[210421121009]</a:t>
            </a:r>
          </a:p>
          <a:p>
            <a:pPr lvl="0" algn="just">
              <a:spcBef>
                <a:spcPts val="480"/>
              </a:spcBef>
              <a:buClr>
                <a:schemeClr val="dk1"/>
              </a:buClr>
              <a:buSzPts val="2400"/>
            </a:pPr>
            <a:r>
              <a:rPr lang="en-US" sz="2400" b="1" dirty="0">
                <a:solidFill>
                  <a:schemeClr val="dk1"/>
                </a:solidFill>
                <a:latin typeface="Times New Roman" pitchFamily="18" charset="0"/>
                <a:cs typeface="Times New Roman" pitchFamily="18" charset="0"/>
                <a:sym typeface="Calibri"/>
              </a:rPr>
              <a:t>GOKUL RAJ P				</a:t>
            </a:r>
            <a:r>
              <a:rPr lang="en-US" sz="2400" dirty="0">
                <a:solidFill>
                  <a:schemeClr val="dk1"/>
                </a:solidFill>
                <a:latin typeface="Times New Roman" pitchFamily="18" charset="0"/>
                <a:cs typeface="Times New Roman" pitchFamily="18" charset="0"/>
                <a:sym typeface="Calibri"/>
              </a:rPr>
              <a:t>[210421121015]</a:t>
            </a:r>
          </a:p>
          <a:p>
            <a:pPr lvl="0" algn="just">
              <a:spcBef>
                <a:spcPts val="480"/>
              </a:spcBef>
              <a:buClr>
                <a:schemeClr val="dk1"/>
              </a:buClr>
              <a:buSzPts val="2400"/>
            </a:pPr>
            <a:r>
              <a:rPr lang="en-US" sz="2400" b="1" dirty="0">
                <a:solidFill>
                  <a:schemeClr val="dk1"/>
                </a:solidFill>
                <a:latin typeface="Times New Roman" pitchFamily="18" charset="0"/>
                <a:cs typeface="Times New Roman" pitchFamily="18" charset="0"/>
                <a:sym typeface="Calibri"/>
              </a:rPr>
              <a:t>HEMANTH KUMAR R		</a:t>
            </a:r>
            <a:r>
              <a:rPr lang="en-US" sz="2400" dirty="0">
                <a:solidFill>
                  <a:schemeClr val="dk1"/>
                </a:solidFill>
                <a:latin typeface="Times New Roman" pitchFamily="18" charset="0"/>
                <a:cs typeface="Times New Roman" pitchFamily="18" charset="0"/>
                <a:sym typeface="Calibri"/>
              </a:rPr>
              <a:t>[210421121017]</a:t>
            </a: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t="-3670" r="72672"/>
          <a:stretch/>
        </p:blipFill>
        <p:spPr>
          <a:xfrm>
            <a:off x="9601200" y="101571"/>
            <a:ext cx="1207770" cy="847635"/>
          </a:xfrm>
          <a:prstGeom prst="rect">
            <a:avLst/>
          </a:prstGeom>
        </p:spPr>
      </p:pic>
      <p:sp>
        <p:nvSpPr>
          <p:cNvPr id="3" name="TextBox 2">
            <a:extLst>
              <a:ext uri="{FF2B5EF4-FFF2-40B4-BE49-F238E27FC236}">
                <a16:creationId xmlns:a16="http://schemas.microsoft.com/office/drawing/2014/main" id="{A149A5B5-36B4-7289-277F-76753298236A}"/>
              </a:ext>
            </a:extLst>
          </p:cNvPr>
          <p:cNvSpPr txBox="1"/>
          <p:nvPr/>
        </p:nvSpPr>
        <p:spPr>
          <a:xfrm>
            <a:off x="2792776" y="3457545"/>
            <a:ext cx="5585552" cy="400110"/>
          </a:xfrm>
          <a:prstGeom prst="rect">
            <a:avLst/>
          </a:prstGeom>
          <a:noFill/>
        </p:spPr>
        <p:txBody>
          <a:bodyPr wrap="square">
            <a:spAutoFit/>
          </a:bodyPr>
          <a:lstStyle/>
          <a:p>
            <a:r>
              <a:rPr lang="en-US" sz="2000" b="1">
                <a:solidFill>
                  <a:schemeClr val="dk1"/>
                </a:solidFill>
                <a:latin typeface="Times New Roman" pitchFamily="18" charset="0"/>
                <a:cs typeface="Times New Roman" pitchFamily="18" charset="0"/>
                <a:sym typeface="Calibri"/>
              </a:rPr>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48640" y="0"/>
            <a:ext cx="9875520" cy="1219200"/>
          </a:xfrm>
        </p:spPr>
        <p:txBody>
          <a:bodyPr>
            <a:normAutofit/>
          </a:bodyPr>
          <a:lstStyle/>
          <a:p>
            <a:pPr>
              <a:defRPr/>
            </a:pPr>
            <a:r>
              <a:rPr lang="en-US" altLang="en-US" sz="4000" dirty="0">
                <a:solidFill>
                  <a:srgbClr val="002060"/>
                </a:solidFill>
                <a:latin typeface="Arial Black" pitchFamily="34" charset="0"/>
              </a:rPr>
              <a:t>PHOTOSNAP OF PROJECT</a:t>
            </a:r>
          </a:p>
        </p:txBody>
      </p:sp>
      <p:sp>
        <p:nvSpPr>
          <p:cNvPr id="19460" name="Slide Number Placeholder 3"/>
          <p:cNvSpPr>
            <a:spLocks noGrp="1" noChangeArrowheads="1"/>
          </p:cNvSpPr>
          <p:nvPr>
            <p:ph type="sldNum" sz="quarter" idx="12"/>
          </p:nvPr>
        </p:nvSpPr>
        <p:spPr bwMode="auto">
          <a:noFill/>
          <a:ln>
            <a:miter lim="800000"/>
            <a:headEnd/>
            <a:tailEnd/>
          </a:ln>
        </p:spPr>
        <p:txBody>
          <a:bodyPr/>
          <a:lstStyle/>
          <a:p>
            <a:fld id="{5DF6D8AE-1D35-42FE-8986-79E917B3EE4B}" type="slidenum">
              <a:rPr lang="en-US" altLang="en-US" smtClean="0"/>
              <a:pPr/>
              <a:t>10</a:t>
            </a:fld>
            <a:endParaRPr lang="en-US" altLang="en-US"/>
          </a:p>
        </p:txBody>
      </p:sp>
      <p:pic>
        <p:nvPicPr>
          <p:cNvPr id="2" name="Picture 1">
            <a:extLst>
              <a:ext uri="{FF2B5EF4-FFF2-40B4-BE49-F238E27FC236}">
                <a16:creationId xmlns:a16="http://schemas.microsoft.com/office/drawing/2014/main" id="{8D914C24-5F7E-3540-7A6C-EFF439F09F7A}"/>
              </a:ext>
            </a:extLst>
          </p:cNvPr>
          <p:cNvPicPr>
            <a:picLocks noChangeAspect="1"/>
          </p:cNvPicPr>
          <p:nvPr/>
        </p:nvPicPr>
        <p:blipFill>
          <a:blip r:embed="rId2"/>
          <a:stretch>
            <a:fillRect/>
          </a:stretch>
        </p:blipFill>
        <p:spPr>
          <a:xfrm>
            <a:off x="2740036" y="1219200"/>
            <a:ext cx="5260964" cy="5257800"/>
          </a:xfrm>
          <a:prstGeom prst="rect">
            <a:avLst/>
          </a:prstGeom>
        </p:spPr>
      </p:pic>
    </p:spTree>
    <p:extLst>
      <p:ext uri="{BB962C8B-B14F-4D97-AF65-F5344CB8AC3E}">
        <p14:creationId xmlns:p14="http://schemas.microsoft.com/office/powerpoint/2010/main" val="18529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FE2CDE-2809-E0B9-A014-B7B67CE6F446}"/>
              </a:ext>
            </a:extLst>
          </p:cNvPr>
          <p:cNvSpPr txBox="1"/>
          <p:nvPr/>
        </p:nvSpPr>
        <p:spPr>
          <a:xfrm>
            <a:off x="1828800" y="457200"/>
            <a:ext cx="76962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CIRCUIT DIAGRAM</a:t>
            </a:r>
            <a:endParaRPr lang="en-IN" sz="36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985B0EA-0F33-88F8-8D6E-8DD73D0CB6AE}"/>
              </a:ext>
            </a:extLst>
          </p:cNvPr>
          <p:cNvPicPr>
            <a:picLocks noChangeAspect="1"/>
          </p:cNvPicPr>
          <p:nvPr/>
        </p:nvPicPr>
        <p:blipFill>
          <a:blip r:embed="rId2"/>
          <a:stretch>
            <a:fillRect/>
          </a:stretch>
        </p:blipFill>
        <p:spPr>
          <a:xfrm>
            <a:off x="342900" y="1219200"/>
            <a:ext cx="10287000" cy="5924550"/>
          </a:xfrm>
          <a:prstGeom prst="rect">
            <a:avLst/>
          </a:prstGeom>
        </p:spPr>
      </p:pic>
    </p:spTree>
    <p:extLst>
      <p:ext uri="{BB962C8B-B14F-4D97-AF65-F5344CB8AC3E}">
        <p14:creationId xmlns:p14="http://schemas.microsoft.com/office/powerpoint/2010/main" val="2202734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48640" y="0"/>
            <a:ext cx="9875520" cy="1219200"/>
          </a:xfrm>
        </p:spPr>
        <p:txBody>
          <a:bodyPr>
            <a:normAutofit/>
          </a:bodyPr>
          <a:lstStyle/>
          <a:p>
            <a:pPr>
              <a:defRPr/>
            </a:pPr>
            <a:r>
              <a:rPr lang="en-US" altLang="en-US" sz="4000" dirty="0">
                <a:solidFill>
                  <a:srgbClr val="002060"/>
                </a:solidFill>
                <a:latin typeface="Arial Black" pitchFamily="34" charset="0"/>
              </a:rPr>
              <a:t>WORKING VIDEO OF PROJECT</a:t>
            </a:r>
          </a:p>
        </p:txBody>
      </p:sp>
      <p:sp>
        <p:nvSpPr>
          <p:cNvPr id="19460" name="Slide Number Placeholder 3"/>
          <p:cNvSpPr>
            <a:spLocks noGrp="1" noChangeArrowheads="1"/>
          </p:cNvSpPr>
          <p:nvPr>
            <p:ph type="sldNum" sz="quarter" idx="12"/>
          </p:nvPr>
        </p:nvSpPr>
        <p:spPr bwMode="auto">
          <a:noFill/>
          <a:ln>
            <a:miter lim="800000"/>
            <a:headEnd/>
            <a:tailEnd/>
          </a:ln>
        </p:spPr>
        <p:txBody>
          <a:bodyPr/>
          <a:lstStyle/>
          <a:p>
            <a:fld id="{5DF6D8AE-1D35-42FE-8986-79E917B3EE4B}" type="slidenum">
              <a:rPr lang="en-US" altLang="en-US" smtClean="0"/>
              <a:pPr/>
              <a:t>12</a:t>
            </a:fld>
            <a:endParaRPr lang="en-US" altLang="en-US"/>
          </a:p>
        </p:txBody>
      </p:sp>
      <p:sp>
        <p:nvSpPr>
          <p:cNvPr id="3" name="TextBox 2">
            <a:extLst>
              <a:ext uri="{FF2B5EF4-FFF2-40B4-BE49-F238E27FC236}">
                <a16:creationId xmlns:a16="http://schemas.microsoft.com/office/drawing/2014/main" id="{3AD88E7E-D932-4388-7345-5AC58939428A}"/>
              </a:ext>
            </a:extLst>
          </p:cNvPr>
          <p:cNvSpPr txBox="1"/>
          <p:nvPr/>
        </p:nvSpPr>
        <p:spPr>
          <a:xfrm>
            <a:off x="990600" y="5562600"/>
            <a:ext cx="9144000" cy="415498"/>
          </a:xfrm>
          <a:prstGeom prst="rect">
            <a:avLst/>
          </a:prstGeom>
          <a:noFill/>
        </p:spPr>
        <p:txBody>
          <a:bodyPr wrap="square" rtlCol="0">
            <a:spAutoFit/>
          </a:bodyPr>
          <a:lstStyle/>
          <a:p>
            <a:r>
              <a:rPr lang="en-IN" dirty="0"/>
              <a:t>https://drive.google.com/</a:t>
            </a:r>
          </a:p>
        </p:txBody>
      </p:sp>
    </p:spTree>
    <p:extLst>
      <p:ext uri="{BB962C8B-B14F-4D97-AF65-F5344CB8AC3E}">
        <p14:creationId xmlns:p14="http://schemas.microsoft.com/office/powerpoint/2010/main" val="3485680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48640" y="0"/>
            <a:ext cx="9875520" cy="1219200"/>
          </a:xfrm>
        </p:spPr>
        <p:txBody>
          <a:bodyPr>
            <a:normAutofit/>
          </a:bodyPr>
          <a:lstStyle/>
          <a:p>
            <a:pPr>
              <a:defRPr/>
            </a:pPr>
            <a:r>
              <a:rPr lang="en-US" altLang="en-US" sz="4000" dirty="0">
                <a:solidFill>
                  <a:srgbClr val="002060"/>
                </a:solidFill>
                <a:latin typeface="Arial Black" pitchFamily="34" charset="0"/>
              </a:rPr>
              <a:t>RESULT AND DISCUSSION</a:t>
            </a:r>
          </a:p>
        </p:txBody>
      </p:sp>
      <p:sp>
        <p:nvSpPr>
          <p:cNvPr id="19460" name="Slide Number Placeholder 3"/>
          <p:cNvSpPr>
            <a:spLocks noGrp="1" noChangeArrowheads="1"/>
          </p:cNvSpPr>
          <p:nvPr>
            <p:ph type="sldNum" sz="quarter" idx="12"/>
          </p:nvPr>
        </p:nvSpPr>
        <p:spPr bwMode="auto">
          <a:noFill/>
          <a:ln>
            <a:miter lim="800000"/>
            <a:headEnd/>
            <a:tailEnd/>
          </a:ln>
        </p:spPr>
        <p:txBody>
          <a:bodyPr/>
          <a:lstStyle/>
          <a:p>
            <a:fld id="{5DF6D8AE-1D35-42FE-8986-79E917B3EE4B}" type="slidenum">
              <a:rPr lang="en-US" altLang="en-US" smtClean="0"/>
              <a:pPr/>
              <a:t>13</a:t>
            </a:fld>
            <a:endParaRPr lang="en-US" altLang="en-US"/>
          </a:p>
        </p:txBody>
      </p:sp>
      <p:sp>
        <p:nvSpPr>
          <p:cNvPr id="2" name="TextBox 1">
            <a:extLst>
              <a:ext uri="{FF2B5EF4-FFF2-40B4-BE49-F238E27FC236}">
                <a16:creationId xmlns:a16="http://schemas.microsoft.com/office/drawing/2014/main" id="{A8F3EB05-6B64-C575-36C9-B71D0D9AE538}"/>
              </a:ext>
            </a:extLst>
          </p:cNvPr>
          <p:cNvSpPr txBox="1"/>
          <p:nvPr/>
        </p:nvSpPr>
        <p:spPr>
          <a:xfrm>
            <a:off x="838200" y="1600199"/>
            <a:ext cx="9448800" cy="4750018"/>
          </a:xfrm>
          <a:prstGeom prst="rect">
            <a:avLst/>
          </a:prstGeom>
          <a:noFill/>
        </p:spPr>
        <p:txBody>
          <a:bodyPr wrap="square" rtlCol="0">
            <a:spAutoFit/>
          </a:bodyPr>
          <a:lstStyle/>
          <a:p>
            <a:pPr algn="just">
              <a:lnSpc>
                <a:spcPct val="150000"/>
              </a:lnSpc>
              <a:spcAft>
                <a:spcPts val="800"/>
              </a:spcAft>
            </a:pPr>
            <a:r>
              <a:rPr lang="en-IN" sz="2400" dirty="0">
                <a:effectLst/>
                <a:latin typeface="Times New Roman" panose="02020603050405020304" pitchFamily="18"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Described about the system successfully collected essential </a:t>
            </a:r>
            <a:r>
              <a:rPr lang="en-IN" sz="2000" dirty="0" err="1">
                <a:latin typeface="Times New Roman" panose="02020603050405020304" pitchFamily="18" charset="0"/>
                <a:cs typeface="Times New Roman" panose="02020603050405020304" pitchFamily="18" charset="0"/>
              </a:rPr>
              <a:t>healt</a:t>
            </a:r>
            <a:r>
              <a:rPr lang="en-IN" sz="2000" dirty="0">
                <a:latin typeface="Times New Roman" panose="02020603050405020304" pitchFamily="18" charset="0"/>
                <a:cs typeface="Times New Roman" panose="02020603050405020304" pitchFamily="18" charset="0"/>
              </a:rPr>
              <a:t> data from the paralysis patient ,such as heart </a:t>
            </a:r>
            <a:r>
              <a:rPr lang="en-IN" sz="2000" dirty="0" err="1">
                <a:latin typeface="Times New Roman" panose="02020603050405020304" pitchFamily="18" charset="0"/>
                <a:cs typeface="Times New Roman" panose="02020603050405020304" pitchFamily="18" charset="0"/>
              </a:rPr>
              <a:t>rate,body</a:t>
            </a:r>
            <a:r>
              <a:rPr lang="en-IN" sz="2000" dirty="0">
                <a:latin typeface="Times New Roman" panose="02020603050405020304" pitchFamily="18" charset="0"/>
                <a:cs typeface="Times New Roman" panose="02020603050405020304" pitchFamily="18" charset="0"/>
              </a:rPr>
              <a:t> temperature and motion sensor data.</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Discussed about the reliability and accuracy of data transmission using the ESP8266 emphasizing low latency and high data integrity.</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Highlights the systems ability to provide real time monitoring of the patients health </a:t>
            </a:r>
            <a:r>
              <a:rPr lang="en-IN" sz="2000" dirty="0" err="1">
                <a:latin typeface="Times New Roman" panose="02020603050405020304" pitchFamily="18" charset="0"/>
                <a:cs typeface="Times New Roman" panose="02020603050405020304" pitchFamily="18" charset="0"/>
              </a:rPr>
              <a:t>parameters,enabling</a:t>
            </a:r>
            <a:r>
              <a:rPr lang="en-IN" sz="2000" dirty="0">
                <a:latin typeface="Times New Roman" panose="02020603050405020304" pitchFamily="18" charset="0"/>
                <a:cs typeface="Times New Roman" panose="02020603050405020304" pitchFamily="18" charset="0"/>
              </a:rPr>
              <a:t> timely interventions and reducing the risk of complications.</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Discuss how healthcare providers or caregivers can remotely access the </a:t>
            </a:r>
            <a:r>
              <a:rPr lang="en-IN" sz="2000" dirty="0" err="1">
                <a:latin typeface="Times New Roman" panose="02020603050405020304" pitchFamily="18" charset="0"/>
                <a:cs typeface="Times New Roman" panose="02020603050405020304" pitchFamily="18" charset="0"/>
              </a:rPr>
              <a:t>patients’s</a:t>
            </a:r>
            <a:r>
              <a:rPr lang="en-IN" sz="2000" dirty="0">
                <a:latin typeface="Times New Roman" panose="02020603050405020304" pitchFamily="18" charset="0"/>
                <a:cs typeface="Times New Roman" panose="02020603050405020304" pitchFamily="18" charset="0"/>
              </a:rPr>
              <a:t> data web interface ,smartphone app, or other means.</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Mention any feedback or usability testing </a:t>
            </a:r>
            <a:r>
              <a:rPr lang="en-IN" sz="2000" dirty="0" err="1">
                <a:latin typeface="Times New Roman" panose="02020603050405020304" pitchFamily="18" charset="0"/>
                <a:cs typeface="Times New Roman" panose="02020603050405020304" pitchFamily="18" charset="0"/>
              </a:rPr>
              <a:t>reults</a:t>
            </a:r>
            <a:r>
              <a:rPr lang="en-IN" sz="2000" dirty="0">
                <a:latin typeface="Times New Roman" panose="02020603050405020304" pitchFamily="18" charset="0"/>
                <a:cs typeface="Times New Roman" panose="02020603050405020304" pitchFamily="18" charset="0"/>
              </a:rPr>
              <a:t> that support the </a:t>
            </a:r>
            <a:r>
              <a:rPr lang="en-IN" sz="2000" dirty="0" err="1">
                <a:latin typeface="Times New Roman" panose="02020603050405020304" pitchFamily="18" charset="0"/>
                <a:cs typeface="Times New Roman" panose="02020603050405020304" pitchFamily="18" charset="0"/>
              </a:rPr>
              <a:t>systems’s</a:t>
            </a:r>
            <a:r>
              <a:rPr lang="en-IN" sz="2000" dirty="0">
                <a:latin typeface="Times New Roman" panose="02020603050405020304" pitchFamily="18" charset="0"/>
                <a:cs typeface="Times New Roman" panose="02020603050405020304" pitchFamily="18" charset="0"/>
              </a:rPr>
              <a:t> ease of use.</a:t>
            </a:r>
          </a:p>
        </p:txBody>
      </p:sp>
    </p:spTree>
    <p:extLst>
      <p:ext uri="{BB962C8B-B14F-4D97-AF65-F5344CB8AC3E}">
        <p14:creationId xmlns:p14="http://schemas.microsoft.com/office/powerpoint/2010/main" val="3954144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79C9BBB-74EA-798C-03E8-A87A417733DB}"/>
              </a:ext>
            </a:extLst>
          </p:cNvPr>
          <p:cNvSpPr>
            <a:spLocks noChangeArrowheads="1"/>
          </p:cNvSpPr>
          <p:nvPr/>
        </p:nvSpPr>
        <p:spPr bwMode="auto">
          <a:xfrm>
            <a:off x="1066800" y="260122"/>
            <a:ext cx="350519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4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t>
            </a:r>
            <a:r>
              <a:rPr kumimoji="0" lang="en-US" altLang="en-US" sz="4400" b="1" i="0" u="none" strike="noStrike" cap="none" normalizeH="0" baseline="0" dirty="0" bmk="">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RAPH</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E4E8D040-DED8-19D7-BD92-0ED190A79B9E}"/>
              </a:ext>
            </a:extLst>
          </p:cNvPr>
          <p:cNvPicPr>
            <a:picLocks noChangeAspect="1"/>
          </p:cNvPicPr>
          <p:nvPr/>
        </p:nvPicPr>
        <p:blipFill>
          <a:blip r:embed="rId2"/>
          <a:stretch>
            <a:fillRect/>
          </a:stretch>
        </p:blipFill>
        <p:spPr>
          <a:xfrm>
            <a:off x="1600200" y="1317578"/>
            <a:ext cx="8077200" cy="5388021"/>
          </a:xfrm>
          <a:prstGeom prst="rect">
            <a:avLst/>
          </a:prstGeom>
        </p:spPr>
      </p:pic>
    </p:spTree>
    <p:extLst>
      <p:ext uri="{BB962C8B-B14F-4D97-AF65-F5344CB8AC3E}">
        <p14:creationId xmlns:p14="http://schemas.microsoft.com/office/powerpoint/2010/main" val="3790756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48640" y="0"/>
            <a:ext cx="9875520" cy="1219200"/>
          </a:xfrm>
        </p:spPr>
        <p:txBody>
          <a:bodyPr>
            <a:normAutofit/>
          </a:bodyPr>
          <a:lstStyle/>
          <a:p>
            <a:pPr>
              <a:defRPr/>
            </a:pPr>
            <a:r>
              <a:rPr lang="en-US" altLang="en-US" sz="4000" dirty="0">
                <a:solidFill>
                  <a:srgbClr val="002060"/>
                </a:solidFill>
                <a:latin typeface="Arial Black" pitchFamily="34" charset="0"/>
              </a:rPr>
              <a:t>APPLICATION</a:t>
            </a:r>
          </a:p>
        </p:txBody>
      </p:sp>
      <p:sp>
        <p:nvSpPr>
          <p:cNvPr id="19460" name="Slide Number Placeholder 3"/>
          <p:cNvSpPr>
            <a:spLocks noGrp="1" noChangeArrowheads="1"/>
          </p:cNvSpPr>
          <p:nvPr>
            <p:ph type="sldNum" sz="quarter" idx="12"/>
          </p:nvPr>
        </p:nvSpPr>
        <p:spPr bwMode="auto">
          <a:noFill/>
          <a:ln>
            <a:miter lim="800000"/>
            <a:headEnd/>
            <a:tailEnd/>
          </a:ln>
        </p:spPr>
        <p:txBody>
          <a:bodyPr/>
          <a:lstStyle/>
          <a:p>
            <a:fld id="{5DF6D8AE-1D35-42FE-8986-79E917B3EE4B}" type="slidenum">
              <a:rPr lang="en-US" altLang="en-US" smtClean="0"/>
              <a:pPr/>
              <a:t>15</a:t>
            </a:fld>
            <a:endParaRPr lang="en-US" altLang="en-US"/>
          </a:p>
        </p:txBody>
      </p:sp>
      <p:sp>
        <p:nvSpPr>
          <p:cNvPr id="3" name="TextBox 2">
            <a:extLst>
              <a:ext uri="{FF2B5EF4-FFF2-40B4-BE49-F238E27FC236}">
                <a16:creationId xmlns:a16="http://schemas.microsoft.com/office/drawing/2014/main" id="{7BE40F8B-D371-E548-8B97-C0B550B885EE}"/>
              </a:ext>
            </a:extLst>
          </p:cNvPr>
          <p:cNvSpPr txBox="1"/>
          <p:nvPr/>
        </p:nvSpPr>
        <p:spPr>
          <a:xfrm>
            <a:off x="762000" y="1066800"/>
            <a:ext cx="8991600" cy="5586145"/>
          </a:xfrm>
          <a:prstGeom prst="rect">
            <a:avLst/>
          </a:prstGeom>
          <a:noFill/>
        </p:spPr>
        <p:txBody>
          <a:bodyPr wrap="square">
            <a:spAutoFit/>
          </a:bodyPr>
          <a:lstStyle/>
          <a:p>
            <a:pPr marL="342900" indent="-342900">
              <a:buFont typeface="Arial" panose="020B0604020202020204" pitchFamily="34" charset="0"/>
              <a:buChar char="•"/>
            </a:pPr>
            <a:r>
              <a:rPr lang="en-US" dirty="0"/>
              <a:t>Fall Detection and Prevention: Bluetooth sensors can detect sudden changes in a patient's position or movements, helping to identify potential falls. </a:t>
            </a:r>
          </a:p>
          <a:p>
            <a:endParaRPr lang="en-US" dirty="0"/>
          </a:p>
          <a:p>
            <a:pPr marL="342900" indent="-342900">
              <a:buFont typeface="Arial" panose="020B0604020202020204" pitchFamily="34" charset="0"/>
              <a:buChar char="•"/>
            </a:pPr>
            <a:r>
              <a:rPr lang="en-US" dirty="0"/>
              <a:t>Alerts can be sent to caregivers or medical professionals, allowing for immediate assistance.</a:t>
            </a:r>
          </a:p>
          <a:p>
            <a:endParaRPr lang="en-US" dirty="0"/>
          </a:p>
          <a:p>
            <a:pPr marL="342900" indent="-342900">
              <a:buFont typeface="Arial" panose="020B0604020202020204" pitchFamily="34" charset="0"/>
              <a:buChar char="•"/>
            </a:pPr>
            <a:r>
              <a:rPr lang="en-US" dirty="0"/>
              <a:t>Medication Management: Bluetooth-enabled pill dispensers can remind patients to take their medications at the prescribed times. </a:t>
            </a:r>
          </a:p>
          <a:p>
            <a:endParaRPr lang="en-US" dirty="0"/>
          </a:p>
          <a:p>
            <a:pPr marL="342900" indent="-342900">
              <a:buFont typeface="Arial" panose="020B0604020202020204" pitchFamily="34" charset="0"/>
              <a:buChar char="•"/>
            </a:pPr>
            <a:r>
              <a:rPr lang="en-US" dirty="0"/>
              <a:t>Caregivers can also receive notifications if medications are not taken on schedule.</a:t>
            </a:r>
          </a:p>
          <a:p>
            <a:endParaRPr lang="en-US" dirty="0"/>
          </a:p>
          <a:p>
            <a:pPr marL="342900" indent="-342900">
              <a:buFont typeface="Arial" panose="020B0604020202020204" pitchFamily="34" charset="0"/>
              <a:buChar char="•"/>
            </a:pPr>
            <a:r>
              <a:rPr lang="en-US" dirty="0"/>
              <a:t>Activity Tracking: Sensors can monitor a patient's physical activity, such as daily steps and movement patterns. </a:t>
            </a:r>
          </a:p>
          <a:p>
            <a:endParaRPr lang="en-US" dirty="0"/>
          </a:p>
          <a:p>
            <a:pPr marL="342900" indent="-342900">
              <a:buFont typeface="Arial" panose="020B0604020202020204" pitchFamily="34" charset="0"/>
              <a:buChar char="•"/>
            </a:pPr>
            <a:r>
              <a:rPr lang="en-US" dirty="0"/>
              <a:t>This data can be used to encourage mobility and provide insights into a patient's overall health.</a:t>
            </a:r>
            <a:endParaRPr lang="en-IN" dirty="0"/>
          </a:p>
        </p:txBody>
      </p:sp>
    </p:spTree>
    <p:extLst>
      <p:ext uri="{BB962C8B-B14F-4D97-AF65-F5344CB8AC3E}">
        <p14:creationId xmlns:p14="http://schemas.microsoft.com/office/powerpoint/2010/main" val="352265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48640" y="0"/>
            <a:ext cx="9875520" cy="1219200"/>
          </a:xfrm>
        </p:spPr>
        <p:txBody>
          <a:bodyPr>
            <a:normAutofit/>
          </a:bodyPr>
          <a:lstStyle/>
          <a:p>
            <a:pPr>
              <a:defRPr/>
            </a:pPr>
            <a:r>
              <a:rPr lang="en-US" altLang="en-US" sz="4000" dirty="0">
                <a:solidFill>
                  <a:srgbClr val="002060"/>
                </a:solidFill>
                <a:latin typeface="Arial Black" pitchFamily="34" charset="0"/>
              </a:rPr>
              <a:t>FUTURE WORK</a:t>
            </a:r>
          </a:p>
        </p:txBody>
      </p:sp>
      <p:sp>
        <p:nvSpPr>
          <p:cNvPr id="19460" name="Slide Number Placeholder 3"/>
          <p:cNvSpPr>
            <a:spLocks noGrp="1" noChangeArrowheads="1"/>
          </p:cNvSpPr>
          <p:nvPr>
            <p:ph type="sldNum" sz="quarter" idx="12"/>
          </p:nvPr>
        </p:nvSpPr>
        <p:spPr bwMode="auto">
          <a:noFill/>
          <a:ln>
            <a:miter lim="800000"/>
            <a:headEnd/>
            <a:tailEnd/>
          </a:ln>
        </p:spPr>
        <p:txBody>
          <a:bodyPr/>
          <a:lstStyle/>
          <a:p>
            <a:fld id="{5DF6D8AE-1D35-42FE-8986-79E917B3EE4B}" type="slidenum">
              <a:rPr lang="en-US" altLang="en-US" smtClean="0"/>
              <a:pPr/>
              <a:t>16</a:t>
            </a:fld>
            <a:endParaRPr lang="en-US" altLang="en-US"/>
          </a:p>
        </p:txBody>
      </p:sp>
      <p:sp>
        <p:nvSpPr>
          <p:cNvPr id="2" name="TextBox 1">
            <a:extLst>
              <a:ext uri="{FF2B5EF4-FFF2-40B4-BE49-F238E27FC236}">
                <a16:creationId xmlns:a16="http://schemas.microsoft.com/office/drawing/2014/main" id="{669AE402-BE13-D49F-B4A9-20282E33CB05}"/>
              </a:ext>
            </a:extLst>
          </p:cNvPr>
          <p:cNvSpPr txBox="1"/>
          <p:nvPr/>
        </p:nvSpPr>
        <p:spPr>
          <a:xfrm>
            <a:off x="762000" y="1066800"/>
            <a:ext cx="8991600" cy="5608843"/>
          </a:xfrm>
          <a:prstGeom prst="rect">
            <a:avLst/>
          </a:prstGeom>
          <a:noFill/>
        </p:spPr>
        <p:txBody>
          <a:bodyPr wrap="square">
            <a:spAutoFit/>
          </a:bodyPr>
          <a:lstStyle/>
          <a:p>
            <a:pPr algn="l">
              <a:lnSpc>
                <a:spcPct val="250000"/>
              </a:lnSpc>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Enhanced Wearable Devices</a:t>
            </a:r>
          </a:p>
          <a:p>
            <a:pPr algn="l">
              <a:lnSpc>
                <a:spcPct val="250000"/>
              </a:lnSpc>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Biomechanical Feedback and Support</a:t>
            </a:r>
          </a:p>
          <a:p>
            <a:pPr algn="l">
              <a:lnSpc>
                <a:spcPct val="250000"/>
              </a:lnSpc>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Artificial Intelligence and Machine Learning</a:t>
            </a:r>
            <a:r>
              <a:rPr lang="en-US" b="0" i="0" dirty="0">
                <a:solidFill>
                  <a:srgbClr val="374151"/>
                </a:solidFill>
                <a:effectLst/>
                <a:latin typeface="Times New Roman" panose="02020603050405020304" pitchFamily="18" charset="0"/>
                <a:cs typeface="Times New Roman" panose="02020603050405020304" pitchFamily="18" charset="0"/>
              </a:rPr>
              <a:t>:</a:t>
            </a:r>
          </a:p>
          <a:p>
            <a:pPr algn="l">
              <a:lnSpc>
                <a:spcPct val="250000"/>
              </a:lnSpc>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Telemedicine Integration</a:t>
            </a:r>
            <a:r>
              <a:rPr lang="en-US" b="0" i="0" dirty="0">
                <a:solidFill>
                  <a:srgbClr val="374151"/>
                </a:solidFill>
                <a:effectLst/>
                <a:latin typeface="Times New Roman" panose="02020603050405020304" pitchFamily="18" charset="0"/>
                <a:cs typeface="Times New Roman" panose="02020603050405020304" pitchFamily="18" charset="0"/>
              </a:rPr>
              <a:t>.</a:t>
            </a:r>
          </a:p>
          <a:p>
            <a:pPr algn="l">
              <a:lnSpc>
                <a:spcPct val="250000"/>
              </a:lnSpc>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Brain-Computer Interfaces (BCIs)</a:t>
            </a:r>
          </a:p>
          <a:p>
            <a:pPr algn="l">
              <a:lnSpc>
                <a:spcPct val="250000"/>
              </a:lnSpc>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Predictive Analytics</a:t>
            </a:r>
          </a:p>
          <a:p>
            <a:pPr algn="l">
              <a:lnSpc>
                <a:spcPct val="250000"/>
              </a:lnSpc>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Sensor Miniaturization</a:t>
            </a:r>
            <a:r>
              <a:rPr lang="en-US" b="0" i="0" dirty="0">
                <a:solidFill>
                  <a:srgbClr val="374151"/>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6836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10972800" cy="685800"/>
          </a:xfrm>
        </p:spPr>
        <p:txBody>
          <a:bodyPr>
            <a:normAutofit fontScale="90000"/>
          </a:bodyPr>
          <a:lstStyle/>
          <a:p>
            <a:r>
              <a:rPr lang="en-US" sz="4500" dirty="0">
                <a:solidFill>
                  <a:srgbClr val="002060"/>
                </a:solidFill>
                <a:latin typeface="Arial Black" pitchFamily="34" charset="0"/>
              </a:rPr>
              <a:t>Reference</a:t>
            </a:r>
          </a:p>
        </p:txBody>
      </p:sp>
      <p:sp>
        <p:nvSpPr>
          <p:cNvPr id="5" name="Content Placeholder 4">
            <a:extLst>
              <a:ext uri="{FF2B5EF4-FFF2-40B4-BE49-F238E27FC236}">
                <a16:creationId xmlns:a16="http://schemas.microsoft.com/office/drawing/2014/main" id="{CE75E699-147E-3B1C-6A96-ED4F874914C5}"/>
              </a:ext>
            </a:extLst>
          </p:cNvPr>
          <p:cNvSpPr>
            <a:spLocks noGrp="1"/>
          </p:cNvSpPr>
          <p:nvPr>
            <p:ph idx="1"/>
          </p:nvPr>
        </p:nvSpPr>
        <p:spPr/>
        <p:txBody>
          <a:bodyPr>
            <a:normAutofit fontScale="92500" lnSpcReduction="20000"/>
          </a:bodyPr>
          <a:lstStyle/>
          <a:p>
            <a:r>
              <a:rPr lang="en-US" dirty="0"/>
              <a:t>[1]“Automated Paralysis Patient Health Care Monitoring System” published in the South Asian Journal of Engineering and Technology Vol.3, No.2 (2017) 85–92 .</a:t>
            </a:r>
          </a:p>
          <a:p>
            <a:r>
              <a:rPr lang="en-US" dirty="0"/>
              <a:t>[3]M. S. Hossain, ‘‘Patient state recognition system for healthcare using speech and facial expressions,’’ J. Med. Syst., vol. 40, p. 272, Dec. 2016.</a:t>
            </a:r>
          </a:p>
          <a:p>
            <a:r>
              <a:rPr lang="en-US" dirty="0"/>
              <a:t> S. Kumar and S. K. Singh, ‘‘Monitoring of pet animal in smart cities using animal biometrics,’’ Future </a:t>
            </a:r>
            <a:r>
              <a:rPr lang="en-US" dirty="0" err="1"/>
              <a:t>Generat</a:t>
            </a:r>
            <a:r>
              <a:rPr lang="en-US" dirty="0"/>
              <a:t>. </a:t>
            </a:r>
            <a:r>
              <a:rPr lang="en-US" dirty="0" err="1"/>
              <a:t>Comput</a:t>
            </a:r>
            <a:r>
              <a:rPr lang="en-US" dirty="0"/>
              <a:t>. Syst., to be published.</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PRADEEP\Downloads\Thank-You (1).jpg"/>
          <p:cNvPicPr>
            <a:picLocks noChangeAspect="1" noChangeArrowheads="1"/>
          </p:cNvPicPr>
          <p:nvPr/>
        </p:nvPicPr>
        <p:blipFill>
          <a:blip r:embed="rId2"/>
          <a:srcRect/>
          <a:stretch>
            <a:fillRect/>
          </a:stretch>
        </p:blipFill>
        <p:spPr bwMode="auto">
          <a:xfrm>
            <a:off x="0" y="-1"/>
            <a:ext cx="10972800" cy="731520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6747"/>
            <a:ext cx="10972800" cy="850053"/>
          </a:xfrm>
        </p:spPr>
        <p:txBody>
          <a:bodyPr>
            <a:normAutofit/>
          </a:bodyPr>
          <a:lstStyle/>
          <a:p>
            <a:r>
              <a:rPr lang="en-US" sz="3600" b="1" dirty="0">
                <a:solidFill>
                  <a:srgbClr val="002060"/>
                </a:solidFill>
                <a:latin typeface="Times New Roman" panose="02020603050405020304" pitchFamily="18" charset="0"/>
                <a:cs typeface="Times New Roman" panose="02020603050405020304" pitchFamily="18" charset="0"/>
              </a:rPr>
              <a:t>PROBLEM STATEMENT</a:t>
            </a:r>
          </a:p>
        </p:txBody>
      </p:sp>
      <p:sp>
        <p:nvSpPr>
          <p:cNvPr id="4" name="Content Placeholder 2"/>
          <p:cNvSpPr txBox="1">
            <a:spLocks/>
          </p:cNvSpPr>
          <p:nvPr/>
        </p:nvSpPr>
        <p:spPr>
          <a:xfrm>
            <a:off x="609600" y="1371600"/>
            <a:ext cx="8763000" cy="5257800"/>
          </a:xfrm>
          <a:prstGeom prst="rect">
            <a:avLst/>
          </a:prstGeom>
        </p:spPr>
        <p:txBody>
          <a:bodyPr vert="horz" lIns="104498" tIns="52249" rIns="104498" bIns="52249" rtlCol="0">
            <a:normAutofit/>
          </a:bodyPr>
          <a:lst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marL="0" indent="0" algn="just">
              <a:buFont typeface="Arial" pitchFamily="34" charset="0"/>
              <a:buNone/>
            </a:pPr>
            <a:r>
              <a:rPr lang="en-US" sz="3200" dirty="0">
                <a:latin typeface="Times New Roman" panose="02020603050405020304" pitchFamily="18" charset="0"/>
                <a:cs typeface="Times New Roman" panose="02020603050405020304" pitchFamily="18" charset="0"/>
              </a:rPr>
              <a:t>MAIN PROBLEM STATEMENTS</a:t>
            </a:r>
          </a:p>
          <a:p>
            <a:pPr marL="0" indent="0" algn="just">
              <a:buFont typeface="Arial" pitchFamily="34" charset="0"/>
              <a:buNone/>
            </a:pPr>
            <a:endParaRPr lang="en-US" sz="2400" dirty="0">
              <a:latin typeface="Times New Roman" panose="02020603050405020304" pitchFamily="18" charset="0"/>
              <a:cs typeface="Times New Roman" panose="02020603050405020304" pitchFamily="18" charset="0"/>
            </a:endParaRPr>
          </a:p>
          <a:p>
            <a:pPr algn="just"/>
            <a:r>
              <a:rPr lang="en-US" sz="2400" b="0" i="0" dirty="0">
                <a:solidFill>
                  <a:srgbClr val="4D5156"/>
                </a:solidFill>
                <a:effectLst/>
                <a:latin typeface="Times New Roman" panose="02020603050405020304" pitchFamily="18" charset="0"/>
                <a:cs typeface="Times New Roman" panose="02020603050405020304" pitchFamily="18" charset="0"/>
              </a:rPr>
              <a:t>Paralysis of different muscles of the body can cause complications with other systems due to a lack of proper muscle function</a:t>
            </a:r>
          </a:p>
          <a:p>
            <a:pPr algn="just"/>
            <a:r>
              <a:rPr lang="en-US" sz="2400" dirty="0">
                <a:latin typeface="Times New Roman" panose="02020603050405020304" pitchFamily="18" charset="0"/>
                <a:cs typeface="Times New Roman" panose="02020603050405020304" pitchFamily="18" charset="0"/>
              </a:rPr>
              <a:t>The paralytic  patients  cannot  be  accompanied by  others  all  the time and they are left alone </a:t>
            </a:r>
            <a:endParaRPr lang="en-US" sz="2400" dirty="0"/>
          </a:p>
          <a:p>
            <a:pPr algn="just"/>
            <a:r>
              <a:rPr lang="en-US" sz="2400" dirty="0">
                <a:latin typeface="Times New Roman" panose="02020603050405020304" pitchFamily="18" charset="0"/>
                <a:cs typeface="Times New Roman" panose="02020603050405020304" pitchFamily="18" charset="0"/>
              </a:rPr>
              <a:t>These people in most cases are not able to convey their needs as they are neither able to speak properly nor do they convey through sign language due to loss in motor control by their brain</a:t>
            </a:r>
          </a:p>
          <a:p>
            <a:pPr algn="just"/>
            <a:r>
              <a:rPr lang="en-US" sz="2400" dirty="0">
                <a:latin typeface="Times New Roman" panose="02020603050405020304" pitchFamily="18" charset="0"/>
                <a:cs typeface="Times New Roman" panose="02020603050405020304" pitchFamily="18" charset="0"/>
              </a:rPr>
              <a:t>They need the dependency of health Staff for their daily needs.</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88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04800"/>
            <a:ext cx="9875520" cy="1336243"/>
          </a:xfrm>
        </p:spPr>
        <p:txBody>
          <a:bodyPr>
            <a:normAutofit/>
          </a:bodyPr>
          <a:lstStyle/>
          <a:p>
            <a:pPr>
              <a:defRPr/>
            </a:pPr>
            <a:r>
              <a:rPr lang="en-US" altLang="en-US" sz="4500" b="1" dirty="0">
                <a:solidFill>
                  <a:srgbClr val="002060"/>
                </a:solidFill>
                <a:latin typeface="+mn-lt"/>
              </a:rPr>
              <a:t>LITERATURE REVIEW</a:t>
            </a:r>
          </a:p>
        </p:txBody>
      </p:sp>
      <p:graphicFrame>
        <p:nvGraphicFramePr>
          <p:cNvPr id="6" name="Table 5"/>
          <p:cNvGraphicFramePr>
            <a:graphicFrameLocks noGrp="1"/>
          </p:cNvGraphicFramePr>
          <p:nvPr>
            <p:extLst>
              <p:ext uri="{D42A27DB-BD31-4B8C-83A1-F6EECF244321}">
                <p14:modId xmlns:p14="http://schemas.microsoft.com/office/powerpoint/2010/main" val="2094372081"/>
              </p:ext>
            </p:extLst>
          </p:nvPr>
        </p:nvGraphicFramePr>
        <p:xfrm>
          <a:off x="114300" y="600253"/>
          <a:ext cx="10744200" cy="6705599"/>
        </p:xfrm>
        <a:graphic>
          <a:graphicData uri="http://schemas.openxmlformats.org/drawingml/2006/table">
            <a:tbl>
              <a:tblPr firstRow="1" bandRow="1">
                <a:tableStyleId>{69012ECD-51FC-41F1-AA8D-1B2483CD663E}</a:tableStyleId>
              </a:tblPr>
              <a:tblGrid>
                <a:gridCol w="583660">
                  <a:extLst>
                    <a:ext uri="{9D8B030D-6E8A-4147-A177-3AD203B41FA5}">
                      <a16:colId xmlns:a16="http://schemas.microsoft.com/office/drawing/2014/main" val="20000"/>
                    </a:ext>
                  </a:extLst>
                </a:gridCol>
                <a:gridCol w="2295728">
                  <a:extLst>
                    <a:ext uri="{9D8B030D-6E8A-4147-A177-3AD203B41FA5}">
                      <a16:colId xmlns:a16="http://schemas.microsoft.com/office/drawing/2014/main" val="20001"/>
                    </a:ext>
                  </a:extLst>
                </a:gridCol>
                <a:gridCol w="1634247">
                  <a:extLst>
                    <a:ext uri="{9D8B030D-6E8A-4147-A177-3AD203B41FA5}">
                      <a16:colId xmlns:a16="http://schemas.microsoft.com/office/drawing/2014/main" val="20002"/>
                    </a:ext>
                  </a:extLst>
                </a:gridCol>
                <a:gridCol w="2023351">
                  <a:extLst>
                    <a:ext uri="{9D8B030D-6E8A-4147-A177-3AD203B41FA5}">
                      <a16:colId xmlns:a16="http://schemas.microsoft.com/office/drawing/2014/main" val="20003"/>
                    </a:ext>
                  </a:extLst>
                </a:gridCol>
                <a:gridCol w="4207214">
                  <a:extLst>
                    <a:ext uri="{9D8B030D-6E8A-4147-A177-3AD203B41FA5}">
                      <a16:colId xmlns:a16="http://schemas.microsoft.com/office/drawing/2014/main" val="20004"/>
                    </a:ext>
                  </a:extLst>
                </a:gridCol>
              </a:tblGrid>
              <a:tr h="708454">
                <a:tc>
                  <a:txBody>
                    <a:bodyPr/>
                    <a:lstStyle/>
                    <a:p>
                      <a:r>
                        <a:rPr lang="en-IN" sz="1500" dirty="0">
                          <a:latin typeface="Times New Roman" pitchFamily="18" charset="0"/>
                          <a:cs typeface="Times New Roman" pitchFamily="18" charset="0"/>
                        </a:rPr>
                        <a:t>Sl. No</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500" dirty="0">
                          <a:latin typeface="Times New Roman" pitchFamily="18" charset="0"/>
                          <a:cs typeface="Times New Roman" pitchFamily="18" charset="0"/>
                        </a:rPr>
                        <a:t>Title of the Paper</a:t>
                      </a:r>
                      <a:endParaRPr lang="en-IN" sz="1500" b="1"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500" dirty="0">
                          <a:latin typeface="Times New Roman" pitchFamily="18" charset="0"/>
                          <a:cs typeface="Times New Roman" pitchFamily="18" charset="0"/>
                        </a:rPr>
                        <a:t>Authors</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dirty="0">
                          <a:latin typeface="Times New Roman" pitchFamily="18" charset="0"/>
                          <a:cs typeface="Times New Roman" pitchFamily="18" charset="0"/>
                        </a:rPr>
                        <a:t>Name of the Journal, Year, Volume,</a:t>
                      </a:r>
                      <a:r>
                        <a:rPr lang="en-IN" sz="1500" baseline="0" dirty="0">
                          <a:latin typeface="Times New Roman" pitchFamily="18" charset="0"/>
                          <a:cs typeface="Times New Roman" pitchFamily="18" charset="0"/>
                        </a:rPr>
                        <a:t> </a:t>
                      </a:r>
                      <a:r>
                        <a:rPr lang="en-IN" sz="1500" dirty="0">
                          <a:latin typeface="Times New Roman" pitchFamily="18" charset="0"/>
                          <a:cs typeface="Times New Roman" pitchFamily="18" charset="0"/>
                        </a:rPr>
                        <a:t>Issue</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500" dirty="0">
                          <a:latin typeface="Times New Roman" pitchFamily="18" charset="0"/>
                          <a:cs typeface="Times New Roman" pitchFamily="18" charset="0"/>
                        </a:rPr>
                        <a:t>Observation</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175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500" kern="1200" baseline="0" dirty="0">
                          <a:solidFill>
                            <a:schemeClr val="tx1"/>
                          </a:solidFill>
                          <a:latin typeface="Times New Roman" pitchFamily="18" charset="0"/>
                          <a:ea typeface="+mn-ea"/>
                          <a:cs typeface="Times New Roman" pitchFamily="18" charset="0"/>
                        </a:rPr>
                        <a:t>1.</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IOT based patient health monitoring system</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t>D Shiva Rama Krishnan, Subhash Chand Gupta, </a:t>
                      </a:r>
                      <a:r>
                        <a:rPr lang="en-IN" sz="1600" dirty="0" err="1"/>
                        <a:t>Tanupriya</a:t>
                      </a:r>
                      <a:r>
                        <a:rPr lang="en-IN" sz="1600" dirty="0"/>
                        <a:t> Choudhury</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An IoT-based Patient Health Monitoring System</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t>July 2018</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Nowadays Healthcare Environment has developed science and knowledge based on wireless sensing node Technology </a:t>
                      </a:r>
                      <a:r>
                        <a:rPr lang="en-US" sz="1600" dirty="0" err="1"/>
                        <a:t>oriented.This</a:t>
                      </a:r>
                      <a:r>
                        <a:rPr lang="en-US" sz="1600" dirty="0"/>
                        <a:t> is designed for monitoring </a:t>
                      </a:r>
                      <a:r>
                        <a:rPr lang="en-US" sz="1600" dirty="0" err="1"/>
                        <a:t>patient’shealth</a:t>
                      </a:r>
                      <a:r>
                        <a:rPr lang="en-US" sz="1600" dirty="0"/>
                        <a:t> and alerting.</a:t>
                      </a:r>
                      <a:endParaRPr kumimoji="0" lang="en-US"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7889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500" kern="1200" baseline="0" dirty="0">
                          <a:solidFill>
                            <a:schemeClr val="tx1"/>
                          </a:solidFill>
                          <a:latin typeface="Times New Roman" pitchFamily="18" charset="0"/>
                          <a:ea typeface="+mn-ea"/>
                          <a:cs typeface="Times New Roman" pitchFamily="18" charset="0"/>
                        </a:rPr>
                        <a:t>2</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Patient monitoring system using GSM technology</a:t>
                      </a:r>
                      <a:endParaRPr kumimoji="0" lang="en-US"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err="1"/>
                        <a:t>Jaiee</a:t>
                      </a:r>
                      <a:r>
                        <a:rPr lang="en-IN" sz="1600" dirty="0"/>
                        <a:t> Sitaram </a:t>
                      </a:r>
                      <a:r>
                        <a:rPr lang="en-IN" sz="1600" dirty="0" err="1"/>
                        <a:t>Adivarkar</a:t>
                      </a:r>
                      <a:r>
                        <a:rPr lang="en-IN" sz="1600" dirty="0"/>
                        <a:t> </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Patient monitoring system using GSM technology J</a:t>
                      </a:r>
                      <a:r>
                        <a:rPr lang="en-IN" sz="1600" dirty="0" err="1"/>
                        <a:t>uly</a:t>
                      </a:r>
                      <a:r>
                        <a:rPr lang="en-IN" sz="1600" dirty="0"/>
                        <a:t> 2017</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It is used to monitor the patient’s heart rate and temperature.</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906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500" kern="1200" baseline="0" dirty="0">
                          <a:solidFill>
                            <a:schemeClr val="tx1"/>
                          </a:solidFill>
                          <a:latin typeface="Times New Roman" pitchFamily="18" charset="0"/>
                          <a:ea typeface="+mn-ea"/>
                          <a:cs typeface="Times New Roman" pitchFamily="18" charset="0"/>
                        </a:rPr>
                        <a:t>3</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500" kern="1200" baseline="0" dirty="0">
                          <a:solidFill>
                            <a:schemeClr val="tx1"/>
                          </a:solidFill>
                          <a:latin typeface="Times New Roman" pitchFamily="18" charset="0"/>
                          <a:ea typeface="+mn-ea"/>
                          <a:cs typeface="Times New Roman" pitchFamily="18" charset="0"/>
                        </a:rPr>
                        <a:t>Heart rate monitoring system using fingerprint through Arduino and processing software.</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500" dirty="0">
                          <a:latin typeface="Times New Roman" panose="02020603050405020304" pitchFamily="18" charset="0"/>
                          <a:cs typeface="Times New Roman" panose="02020603050405020304" pitchFamily="18" charset="0"/>
                        </a:rPr>
                        <a:t>Bandana Mallick</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500" kern="1200" baseline="0" dirty="0">
                          <a:solidFill>
                            <a:schemeClr val="tx1"/>
                          </a:solidFill>
                          <a:latin typeface="Times New Roman" pitchFamily="18" charset="0"/>
                          <a:ea typeface="+mn-ea"/>
                          <a:cs typeface="Times New Roman" pitchFamily="18" charset="0"/>
                        </a:rPr>
                        <a:t>Heart rate monitoring system using fingerprint through Arduino and processing software </a:t>
                      </a:r>
                      <a:r>
                        <a:rPr lang="en-IN" sz="1600" dirty="0"/>
                        <a:t>March 2017</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500" kern="1200" baseline="0" dirty="0">
                        <a:solidFill>
                          <a:schemeClr val="tx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a:solidFill>
                            <a:schemeClr val="tx1"/>
                          </a:solidFill>
                          <a:latin typeface="Times New Roman" pitchFamily="18" charset="0"/>
                          <a:ea typeface="+mn-ea"/>
                          <a:cs typeface="Times New Roman" pitchFamily="18" charset="0"/>
                        </a:rPr>
                        <a:t>A measurement of heart rate through a tip and Arduino.</a:t>
                      </a:r>
                      <a:endParaRPr kumimoji="0" lang="en-US"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04800"/>
            <a:ext cx="9875520" cy="1336243"/>
          </a:xfrm>
        </p:spPr>
        <p:txBody>
          <a:bodyPr>
            <a:normAutofit/>
          </a:bodyPr>
          <a:lstStyle/>
          <a:p>
            <a:pPr>
              <a:defRPr/>
            </a:pPr>
            <a:r>
              <a:rPr lang="en-US" altLang="en-US" sz="4500" b="1" dirty="0">
                <a:solidFill>
                  <a:srgbClr val="002060"/>
                </a:solidFill>
              </a:rPr>
              <a:t>LITERATURE REVIEW</a:t>
            </a:r>
          </a:p>
        </p:txBody>
      </p:sp>
      <p:graphicFrame>
        <p:nvGraphicFramePr>
          <p:cNvPr id="6" name="Table 5"/>
          <p:cNvGraphicFramePr>
            <a:graphicFrameLocks noGrp="1"/>
          </p:cNvGraphicFramePr>
          <p:nvPr>
            <p:extLst>
              <p:ext uri="{D42A27DB-BD31-4B8C-83A1-F6EECF244321}">
                <p14:modId xmlns:p14="http://schemas.microsoft.com/office/powerpoint/2010/main" val="1891932170"/>
              </p:ext>
            </p:extLst>
          </p:nvPr>
        </p:nvGraphicFramePr>
        <p:xfrm>
          <a:off x="114299" y="685800"/>
          <a:ext cx="10927145" cy="6453058"/>
        </p:xfrm>
        <a:graphic>
          <a:graphicData uri="http://schemas.openxmlformats.org/drawingml/2006/table">
            <a:tbl>
              <a:tblPr firstRow="1" bandRow="1">
                <a:tableStyleId>{69012ECD-51FC-41F1-AA8D-1B2483CD663E}</a:tableStyleId>
              </a:tblPr>
              <a:tblGrid>
                <a:gridCol w="754444">
                  <a:extLst>
                    <a:ext uri="{9D8B030D-6E8A-4147-A177-3AD203B41FA5}">
                      <a16:colId xmlns:a16="http://schemas.microsoft.com/office/drawing/2014/main" val="20000"/>
                    </a:ext>
                  </a:extLst>
                </a:gridCol>
                <a:gridCol w="2247901">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24012">
                  <a:extLst>
                    <a:ext uri="{9D8B030D-6E8A-4147-A177-3AD203B41FA5}">
                      <a16:colId xmlns:a16="http://schemas.microsoft.com/office/drawing/2014/main" val="20003"/>
                    </a:ext>
                  </a:extLst>
                </a:gridCol>
                <a:gridCol w="4700588">
                  <a:extLst>
                    <a:ext uri="{9D8B030D-6E8A-4147-A177-3AD203B41FA5}">
                      <a16:colId xmlns:a16="http://schemas.microsoft.com/office/drawing/2014/main" val="20004"/>
                    </a:ext>
                  </a:extLst>
                </a:gridCol>
              </a:tblGrid>
              <a:tr h="315479">
                <a:tc>
                  <a:txBody>
                    <a:bodyPr/>
                    <a:lstStyle/>
                    <a:p>
                      <a:r>
                        <a:rPr lang="en-IN" sz="1500" dirty="0">
                          <a:latin typeface="Times New Roman" pitchFamily="18" charset="0"/>
                          <a:cs typeface="Times New Roman" pitchFamily="18" charset="0"/>
                        </a:rPr>
                        <a:t>Sl. No44</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500" dirty="0">
                          <a:latin typeface="Times New Roman" pitchFamily="18" charset="0"/>
                          <a:cs typeface="Times New Roman" pitchFamily="18" charset="0"/>
                        </a:rPr>
                        <a:t>Title of the Paper</a:t>
                      </a:r>
                      <a:endParaRPr lang="en-IN" sz="1500" b="1"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500" dirty="0">
                          <a:latin typeface="Times New Roman" pitchFamily="18" charset="0"/>
                          <a:cs typeface="Times New Roman" pitchFamily="18" charset="0"/>
                        </a:rPr>
                        <a:t>Authors</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dirty="0">
                          <a:latin typeface="Times New Roman" pitchFamily="18" charset="0"/>
                          <a:cs typeface="Times New Roman" pitchFamily="18" charset="0"/>
                        </a:rPr>
                        <a:t>Name of the Journal, Year, Volume,</a:t>
                      </a:r>
                      <a:r>
                        <a:rPr lang="en-IN" sz="1500" baseline="0" dirty="0">
                          <a:latin typeface="Times New Roman" pitchFamily="18" charset="0"/>
                          <a:cs typeface="Times New Roman" pitchFamily="18" charset="0"/>
                        </a:rPr>
                        <a:t> </a:t>
                      </a:r>
                      <a:r>
                        <a:rPr lang="en-IN" sz="1500" dirty="0">
                          <a:latin typeface="Times New Roman" pitchFamily="18" charset="0"/>
                          <a:cs typeface="Times New Roman" pitchFamily="18" charset="0"/>
                        </a:rPr>
                        <a:t>Issue</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500" dirty="0">
                          <a:latin typeface="Times New Roman" pitchFamily="18" charset="0"/>
                          <a:cs typeface="Times New Roman" pitchFamily="18" charset="0"/>
                        </a:rPr>
                        <a:t>Observation</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7966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500" kern="1200" baseline="0" dirty="0">
                          <a:solidFill>
                            <a:schemeClr val="tx1"/>
                          </a:solidFill>
                          <a:latin typeface="Times New Roman" pitchFamily="18" charset="0"/>
                          <a:ea typeface="+mn-ea"/>
                          <a:cs typeface="Times New Roman" pitchFamily="18" charset="0"/>
                        </a:rPr>
                        <a:t>4</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Sensor based Wearable system to assist paralytic patient with continuous health monitoring. </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t>Kumara K R</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Sensor based Wearable system to assist paralytic patient with continuous </a:t>
                      </a:r>
                      <a:r>
                        <a:rPr lang="en-US" sz="1400"/>
                        <a:t>health monitoring</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In extreme case of paralysis, the patient may be speech impaired which makes it difficult to convey the message.so this provides solutions to these inabilities.</a:t>
                      </a:r>
                      <a:endParaRPr kumimoji="0" lang="en-US"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105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solidFill>
                            <a:schemeClr val="tx1"/>
                          </a:solidFill>
                          <a:latin typeface="Times New Roman" pitchFamily="18" charset="0"/>
                          <a:ea typeface="+mn-ea"/>
                          <a:cs typeface="Times New Roman" pitchFamily="18" charset="0"/>
                        </a:rPr>
                        <a:t>5</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t>GSM based Paralysis Patient Monitoring System</a:t>
                      </a:r>
                      <a:endParaRPr kumimoji="0" lang="en-US"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t>Komal V. Sindagi1, Ragini B. Patil2, </a:t>
                      </a:r>
                      <a:r>
                        <a:rPr lang="en-IN" sz="1600" dirty="0" err="1"/>
                        <a:t>Rukkayya</a:t>
                      </a:r>
                      <a:r>
                        <a:rPr lang="en-IN" sz="1600" dirty="0"/>
                        <a:t> L. Mujawar3, M.B. Mulik4.</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International Research Journal of Engineering and Technology (IRJET) e-ISSN: 2395-0056 Volume: 07 Issue: 06</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Automated Paralysis Patient Care System truly automates the care taking ability of the patient which ensures a timely attention to the patient and thus for a good health of the patient.</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7966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solidFill>
                            <a:schemeClr val="tx1"/>
                          </a:solidFill>
                          <a:latin typeface="Times New Roman" pitchFamily="18" charset="0"/>
                          <a:ea typeface="+mn-ea"/>
                          <a:cs typeface="Times New Roman" pitchFamily="18" charset="0"/>
                        </a:rPr>
                        <a:t>6</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t>Automated Paralysis Patient Monitoring System</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err="1">
                          <a:solidFill>
                            <a:schemeClr val="tx1"/>
                          </a:solidFill>
                          <a:latin typeface="Times New Roman" pitchFamily="18" charset="0"/>
                          <a:ea typeface="+mn-ea"/>
                          <a:cs typeface="Times New Roman" pitchFamily="18" charset="0"/>
                        </a:rPr>
                        <a:t>Kaythrypandurangan</a:t>
                      </a:r>
                      <a:r>
                        <a:rPr kumimoji="0" lang="en-US" sz="1500" kern="1200" baseline="0" dirty="0">
                          <a:solidFill>
                            <a:schemeClr val="tx1"/>
                          </a:solidFill>
                          <a:latin typeface="Times New Roman" pitchFamily="18" charset="0"/>
                          <a:ea typeface="+mn-ea"/>
                          <a:cs typeface="Times New Roman" pitchFamily="18" charset="0"/>
                        </a:rPr>
                        <a:t>, </a:t>
                      </a:r>
                      <a:r>
                        <a:rPr kumimoji="0" lang="en-US" sz="1500" kern="1200" baseline="0" dirty="0" err="1">
                          <a:solidFill>
                            <a:schemeClr val="tx1"/>
                          </a:solidFill>
                          <a:latin typeface="Times New Roman" pitchFamily="18" charset="0"/>
                          <a:ea typeface="+mn-ea"/>
                          <a:cs typeface="Times New Roman" pitchFamily="18" charset="0"/>
                        </a:rPr>
                        <a:t>R.Vinu</a:t>
                      </a:r>
                      <a:r>
                        <a:rPr kumimoji="0" lang="en-US" sz="1500" kern="1200" baseline="0" dirty="0">
                          <a:solidFill>
                            <a:schemeClr val="tx1"/>
                          </a:solidFill>
                          <a:latin typeface="Times New Roman" pitchFamily="18" charset="0"/>
                          <a:ea typeface="+mn-ea"/>
                          <a:cs typeface="Times New Roman" pitchFamily="18" charset="0"/>
                        </a:rPr>
                        <a:t> </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Sri </a:t>
                      </a:r>
                      <a:r>
                        <a:rPr lang="en-US" sz="1600" dirty="0" err="1"/>
                        <a:t>Sivasubramanya</a:t>
                      </a:r>
                      <a:r>
                        <a:rPr lang="en-US" sz="1600" dirty="0"/>
                        <a:t> Nadar College of Engineering. Downloaded on December 01,2022 </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 In such a situation, our proposed system helps the disabled person in displaying a message over the LCD by simple motion of their hand. The proposed system works by reading the various tilt directions of the hand</a:t>
                      </a:r>
                      <a:endParaRPr kumimoji="0" lang="en-US"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89466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04800"/>
            <a:ext cx="9875520" cy="1336243"/>
          </a:xfrm>
        </p:spPr>
        <p:txBody>
          <a:bodyPr>
            <a:normAutofit/>
          </a:bodyPr>
          <a:lstStyle/>
          <a:p>
            <a:pPr>
              <a:defRPr/>
            </a:pPr>
            <a:r>
              <a:rPr lang="en-US" altLang="en-US" sz="4500" b="1" dirty="0">
                <a:solidFill>
                  <a:srgbClr val="002060"/>
                </a:solidFill>
                <a:latin typeface="+mn-lt"/>
              </a:rPr>
              <a:t>LITERATURE REVIEW</a:t>
            </a:r>
          </a:p>
        </p:txBody>
      </p:sp>
      <p:graphicFrame>
        <p:nvGraphicFramePr>
          <p:cNvPr id="6" name="Table 5"/>
          <p:cNvGraphicFramePr>
            <a:graphicFrameLocks noGrp="1"/>
          </p:cNvGraphicFramePr>
          <p:nvPr>
            <p:extLst>
              <p:ext uri="{D42A27DB-BD31-4B8C-83A1-F6EECF244321}">
                <p14:modId xmlns:p14="http://schemas.microsoft.com/office/powerpoint/2010/main" val="3927692590"/>
              </p:ext>
            </p:extLst>
          </p:nvPr>
        </p:nvGraphicFramePr>
        <p:xfrm>
          <a:off x="133349" y="581821"/>
          <a:ext cx="10706102" cy="6671296"/>
        </p:xfrm>
        <a:graphic>
          <a:graphicData uri="http://schemas.openxmlformats.org/drawingml/2006/table">
            <a:tbl>
              <a:tblPr firstRow="1" bandRow="1">
                <a:tableStyleId>{69012ECD-51FC-41F1-AA8D-1B2483CD663E}</a:tableStyleId>
              </a:tblPr>
              <a:tblGrid>
                <a:gridCol w="676175">
                  <a:extLst>
                    <a:ext uri="{9D8B030D-6E8A-4147-A177-3AD203B41FA5}">
                      <a16:colId xmlns:a16="http://schemas.microsoft.com/office/drawing/2014/main" val="20000"/>
                    </a:ext>
                  </a:extLst>
                </a:gridCol>
                <a:gridCol w="2216352">
                  <a:extLst>
                    <a:ext uri="{9D8B030D-6E8A-4147-A177-3AD203B41FA5}">
                      <a16:colId xmlns:a16="http://schemas.microsoft.com/office/drawing/2014/main" val="20001"/>
                    </a:ext>
                  </a:extLst>
                </a:gridCol>
                <a:gridCol w="1577741">
                  <a:extLst>
                    <a:ext uri="{9D8B030D-6E8A-4147-A177-3AD203B41FA5}">
                      <a16:colId xmlns:a16="http://schemas.microsoft.com/office/drawing/2014/main" val="20002"/>
                    </a:ext>
                  </a:extLst>
                </a:gridCol>
                <a:gridCol w="1601219">
                  <a:extLst>
                    <a:ext uri="{9D8B030D-6E8A-4147-A177-3AD203B41FA5}">
                      <a16:colId xmlns:a16="http://schemas.microsoft.com/office/drawing/2014/main" val="20003"/>
                    </a:ext>
                  </a:extLst>
                </a:gridCol>
                <a:gridCol w="4634615">
                  <a:extLst>
                    <a:ext uri="{9D8B030D-6E8A-4147-A177-3AD203B41FA5}">
                      <a16:colId xmlns:a16="http://schemas.microsoft.com/office/drawing/2014/main" val="20004"/>
                    </a:ext>
                  </a:extLst>
                </a:gridCol>
              </a:tblGrid>
              <a:tr h="799569">
                <a:tc>
                  <a:txBody>
                    <a:bodyPr/>
                    <a:lstStyle/>
                    <a:p>
                      <a:r>
                        <a:rPr lang="en-IN" sz="1500" dirty="0">
                          <a:latin typeface="Times New Roman" pitchFamily="18" charset="0"/>
                          <a:cs typeface="Times New Roman" pitchFamily="18" charset="0"/>
                        </a:rPr>
                        <a:t>Sl. No7</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500" dirty="0">
                          <a:latin typeface="Times New Roman" pitchFamily="18" charset="0"/>
                          <a:cs typeface="Times New Roman" pitchFamily="18" charset="0"/>
                        </a:rPr>
                        <a:t>Title of the Paper</a:t>
                      </a:r>
                      <a:endParaRPr lang="en-IN" sz="1500" b="1"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500" dirty="0">
                          <a:latin typeface="Times New Roman" pitchFamily="18" charset="0"/>
                          <a:cs typeface="Times New Roman" pitchFamily="18" charset="0"/>
                        </a:rPr>
                        <a:t>Authors</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dirty="0">
                          <a:latin typeface="Times New Roman" pitchFamily="18" charset="0"/>
                          <a:cs typeface="Times New Roman" pitchFamily="18" charset="0"/>
                        </a:rPr>
                        <a:t>Name of the Journal, Year, Volume,</a:t>
                      </a:r>
                      <a:r>
                        <a:rPr lang="en-IN" sz="1500" baseline="0" dirty="0">
                          <a:latin typeface="Times New Roman" pitchFamily="18" charset="0"/>
                          <a:cs typeface="Times New Roman" pitchFamily="18" charset="0"/>
                        </a:rPr>
                        <a:t> </a:t>
                      </a:r>
                      <a:r>
                        <a:rPr lang="en-IN" sz="1500" dirty="0">
                          <a:latin typeface="Times New Roman" pitchFamily="18" charset="0"/>
                          <a:cs typeface="Times New Roman" pitchFamily="18" charset="0"/>
                        </a:rPr>
                        <a:t>Issue</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500" dirty="0">
                          <a:latin typeface="Times New Roman" pitchFamily="18" charset="0"/>
                          <a:cs typeface="Times New Roman" pitchFamily="18" charset="0"/>
                        </a:rPr>
                        <a:t>Observation</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234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500" kern="1200" baseline="0" dirty="0">
                          <a:solidFill>
                            <a:schemeClr val="tx1"/>
                          </a:solidFill>
                          <a:latin typeface="Times New Roman" pitchFamily="18" charset="0"/>
                          <a:ea typeface="+mn-ea"/>
                          <a:cs typeface="Times New Roman" pitchFamily="18" charset="0"/>
                        </a:rPr>
                        <a:t>7</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Design and Implementation of Monitoring system for Paralysis patient </a:t>
                      </a:r>
                      <a:r>
                        <a:rPr lang="en-IN" sz="1600" dirty="0"/>
                        <a:t>using IoT</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err="1"/>
                        <a:t>Fakeha</a:t>
                      </a:r>
                      <a:r>
                        <a:rPr lang="en-IN" sz="1600" dirty="0"/>
                        <a:t> Nasir Ahsan Sheikh Hira </a:t>
                      </a:r>
                      <a:r>
                        <a:rPr lang="en-IN" sz="1600" dirty="0" err="1"/>
                        <a:t>Beenish</a:t>
                      </a:r>
                      <a:r>
                        <a:rPr lang="en-IN" sz="1600" dirty="0"/>
                        <a:t> Muhammad Fahad</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KIET Journal of Computing &amp; Information Sciences [KJCIS] | Volume 4 | Issue 2</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Through this device paralyzed patient will be able to convey their messages to caretakers, so they can assist the patient timely. This system will enhance the medical care to those patients who are even not able to convey their message because of paralysis condition. </a:t>
                      </a:r>
                      <a:endParaRPr kumimoji="0" lang="en-US"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520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500" kern="1200" baseline="0" dirty="0">
                          <a:solidFill>
                            <a:schemeClr val="tx1"/>
                          </a:solidFill>
                          <a:latin typeface="Times New Roman" pitchFamily="18" charset="0"/>
                          <a:ea typeface="+mn-ea"/>
                          <a:cs typeface="Times New Roman" pitchFamily="18" charset="0"/>
                        </a:rPr>
                        <a:t>8</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Paralyzed Patient Monitoring Equipment -IoT</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500" kern="1200" baseline="0" dirty="0">
                          <a:solidFill>
                            <a:schemeClr val="tx1"/>
                          </a:solidFill>
                          <a:latin typeface="Times New Roman" pitchFamily="18" charset="0"/>
                          <a:ea typeface="+mn-ea"/>
                          <a:cs typeface="Times New Roman" pitchFamily="18" charset="0"/>
                        </a:rPr>
                        <a:t>Avinash Wilson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500" kern="1200" baseline="0" dirty="0">
                          <a:solidFill>
                            <a:schemeClr val="tx1"/>
                          </a:solidFill>
                          <a:latin typeface="Times New Roman" pitchFamily="18" charset="0"/>
                          <a:ea typeface="+mn-ea"/>
                          <a:cs typeface="Times New Roman" pitchFamily="18" charset="0"/>
                        </a:rPr>
                        <a:t>Vincy </a:t>
                      </a:r>
                      <a:r>
                        <a:rPr kumimoji="0" lang="en-IN" sz="1500" kern="1200" baseline="0" dirty="0" err="1">
                          <a:solidFill>
                            <a:schemeClr val="tx1"/>
                          </a:solidFill>
                          <a:latin typeface="Times New Roman" pitchFamily="18" charset="0"/>
                          <a:ea typeface="+mn-ea"/>
                          <a:cs typeface="Times New Roman" pitchFamily="18" charset="0"/>
                        </a:rPr>
                        <a:t>Vv</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ISSN (ONLINE):2456-5717 </a:t>
                      </a:r>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Vol.6, Issue.10, October 2020</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The proposed system is to monitor a paralyzed </a:t>
                      </a:r>
                    </a:p>
                    <a:p>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patient's pulse rate and their hand movements to </a:t>
                      </a:r>
                    </a:p>
                    <a:p>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notify the status of the patient to the Care-Taker. The </a:t>
                      </a:r>
                    </a:p>
                    <a:p>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system includes a mobile application for the Patient </a:t>
                      </a:r>
                    </a:p>
                    <a:p>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and Care-Taker. </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059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500" kern="1200" baseline="0" dirty="0">
                          <a:solidFill>
                            <a:schemeClr val="tx1"/>
                          </a:solidFill>
                          <a:latin typeface="Times New Roman" pitchFamily="18" charset="0"/>
                          <a:ea typeface="+mn-ea"/>
                          <a:cs typeface="Times New Roman" pitchFamily="18" charset="0"/>
                        </a:rPr>
                        <a:t>9</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err="1">
                          <a:latin typeface="Times New Roman" panose="02020603050405020304" pitchFamily="18" charset="0"/>
                          <a:cs typeface="Times New Roman" panose="02020603050405020304" pitchFamily="18" charset="0"/>
                        </a:rPr>
                        <a:t>iot</a:t>
                      </a:r>
                      <a:r>
                        <a:rPr lang="en-US" sz="1500" dirty="0">
                          <a:latin typeface="Times New Roman" panose="02020603050405020304" pitchFamily="18" charset="0"/>
                          <a:cs typeface="Times New Roman" panose="02020603050405020304" pitchFamily="18" charset="0"/>
                        </a:rPr>
                        <a:t> Based Embedded System for Continuous Healthcare Monitoring</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500" dirty="0" err="1">
                          <a:latin typeface="Times New Roman" panose="02020603050405020304" pitchFamily="18" charset="0"/>
                          <a:cs typeface="Times New Roman" panose="02020603050405020304" pitchFamily="18" charset="0"/>
                        </a:rPr>
                        <a:t>M.Thilagaraj</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R.Krishnakumar</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S.Kiruthika</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K.Meena</a:t>
                      </a:r>
                      <a:r>
                        <a:rPr lang="en-IN" sz="1500" dirty="0">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1500" dirty="0" err="1">
                          <a:latin typeface="Times New Roman" panose="02020603050405020304" pitchFamily="18" charset="0"/>
                          <a:cs typeface="Times New Roman" panose="02020603050405020304" pitchFamily="18" charset="0"/>
                        </a:rPr>
                        <a:t>S.Hari</a:t>
                      </a:r>
                      <a:r>
                        <a:rPr lang="en-IN" sz="1500" dirty="0">
                          <a:latin typeface="Times New Roman" panose="02020603050405020304" pitchFamily="18" charset="0"/>
                          <a:cs typeface="Times New Roman" panose="02020603050405020304" pitchFamily="18" charset="0"/>
                        </a:rPr>
                        <a:t> Bala </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a:latin typeface="Times New Roman" panose="02020603050405020304" pitchFamily="18" charset="0"/>
                          <a:cs typeface="Times New Roman" panose="02020603050405020304" pitchFamily="18" charset="0"/>
                        </a:rPr>
                        <a:t>Annals of R.S.C.B., ISSN:1583-6258, Vol. 25, Issue 4, 2021, Pages. 4420 - 4424 Received 05 March 2021; Accepted 01 April 2021</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This system is responsible for collecting pulse, body temperature and heart bit from the patient’s body and send the data into IoT Cloud platform by using WIFI-Module and health condition of patient stored in the cloud</a:t>
                      </a:r>
                      <a:endParaRPr kumimoji="0" lang="en-US"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07242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71230"/>
            <a:ext cx="9875520" cy="1336243"/>
          </a:xfrm>
        </p:spPr>
        <p:txBody>
          <a:bodyPr>
            <a:normAutofit/>
          </a:bodyPr>
          <a:lstStyle/>
          <a:p>
            <a:pPr>
              <a:defRPr/>
            </a:pPr>
            <a:r>
              <a:rPr lang="en-US" altLang="en-US" sz="4500" dirty="0">
                <a:solidFill>
                  <a:srgbClr val="002060"/>
                </a:solidFill>
                <a:latin typeface="Arial Black" pitchFamily="34" charset="0"/>
              </a:rPr>
              <a:t>LITERATURE REVIEW</a:t>
            </a:r>
          </a:p>
        </p:txBody>
      </p:sp>
      <p:graphicFrame>
        <p:nvGraphicFramePr>
          <p:cNvPr id="6" name="Table 5"/>
          <p:cNvGraphicFramePr>
            <a:graphicFrameLocks noGrp="1"/>
          </p:cNvGraphicFramePr>
          <p:nvPr>
            <p:extLst>
              <p:ext uri="{D42A27DB-BD31-4B8C-83A1-F6EECF244321}">
                <p14:modId xmlns:p14="http://schemas.microsoft.com/office/powerpoint/2010/main" val="4000960248"/>
              </p:ext>
            </p:extLst>
          </p:nvPr>
        </p:nvGraphicFramePr>
        <p:xfrm>
          <a:off x="152398" y="1093330"/>
          <a:ext cx="10744202" cy="5898749"/>
        </p:xfrm>
        <a:graphic>
          <a:graphicData uri="http://schemas.openxmlformats.org/drawingml/2006/table">
            <a:tbl>
              <a:tblPr firstRow="1" bandRow="1">
                <a:tableStyleId>{69012ECD-51FC-41F1-AA8D-1B2483CD663E}</a:tableStyleId>
              </a:tblPr>
              <a:tblGrid>
                <a:gridCol w="533402">
                  <a:extLst>
                    <a:ext uri="{9D8B030D-6E8A-4147-A177-3AD203B41FA5}">
                      <a16:colId xmlns:a16="http://schemas.microsoft.com/office/drawing/2014/main" val="20000"/>
                    </a:ext>
                  </a:extLst>
                </a:gridCol>
                <a:gridCol w="2376486">
                  <a:extLst>
                    <a:ext uri="{9D8B030D-6E8A-4147-A177-3AD203B41FA5}">
                      <a16:colId xmlns:a16="http://schemas.microsoft.com/office/drawing/2014/main" val="20001"/>
                    </a:ext>
                  </a:extLst>
                </a:gridCol>
                <a:gridCol w="1417638">
                  <a:extLst>
                    <a:ext uri="{9D8B030D-6E8A-4147-A177-3AD203B41FA5}">
                      <a16:colId xmlns:a16="http://schemas.microsoft.com/office/drawing/2014/main" val="20002"/>
                    </a:ext>
                  </a:extLst>
                </a:gridCol>
                <a:gridCol w="1716088">
                  <a:extLst>
                    <a:ext uri="{9D8B030D-6E8A-4147-A177-3AD203B41FA5}">
                      <a16:colId xmlns:a16="http://schemas.microsoft.com/office/drawing/2014/main" val="20003"/>
                    </a:ext>
                  </a:extLst>
                </a:gridCol>
                <a:gridCol w="4700588">
                  <a:extLst>
                    <a:ext uri="{9D8B030D-6E8A-4147-A177-3AD203B41FA5}">
                      <a16:colId xmlns:a16="http://schemas.microsoft.com/office/drawing/2014/main" val="20004"/>
                    </a:ext>
                  </a:extLst>
                </a:gridCol>
              </a:tblGrid>
              <a:tr h="818946">
                <a:tc>
                  <a:txBody>
                    <a:bodyPr/>
                    <a:lstStyle/>
                    <a:p>
                      <a:r>
                        <a:rPr lang="en-IN" sz="1500" dirty="0">
                          <a:latin typeface="Times New Roman" pitchFamily="18" charset="0"/>
                          <a:cs typeface="Times New Roman" pitchFamily="18" charset="0"/>
                        </a:rPr>
                        <a:t>Sl. No</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500" dirty="0">
                          <a:latin typeface="Times New Roman" pitchFamily="18" charset="0"/>
                          <a:cs typeface="Times New Roman" pitchFamily="18" charset="0"/>
                        </a:rPr>
                        <a:t>Title of the Paper</a:t>
                      </a:r>
                      <a:endParaRPr lang="en-IN" sz="1500" b="1"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500" dirty="0">
                          <a:latin typeface="Times New Roman" pitchFamily="18" charset="0"/>
                          <a:cs typeface="Times New Roman" pitchFamily="18" charset="0"/>
                        </a:rPr>
                        <a:t>Authors</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dirty="0">
                          <a:latin typeface="Times New Roman" pitchFamily="18" charset="0"/>
                          <a:cs typeface="Times New Roman" pitchFamily="18" charset="0"/>
                        </a:rPr>
                        <a:t>Name of the Journal, Year, Volume,</a:t>
                      </a:r>
                      <a:r>
                        <a:rPr lang="en-IN" sz="1500" baseline="0" dirty="0">
                          <a:latin typeface="Times New Roman" pitchFamily="18" charset="0"/>
                          <a:cs typeface="Times New Roman" pitchFamily="18" charset="0"/>
                        </a:rPr>
                        <a:t> </a:t>
                      </a:r>
                      <a:r>
                        <a:rPr lang="en-IN" sz="1500" dirty="0">
                          <a:latin typeface="Times New Roman" pitchFamily="18" charset="0"/>
                          <a:cs typeface="Times New Roman" pitchFamily="18" charset="0"/>
                        </a:rPr>
                        <a:t>Issue</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500" dirty="0">
                          <a:latin typeface="Times New Roman" pitchFamily="18" charset="0"/>
                          <a:cs typeface="Times New Roman" pitchFamily="18" charset="0"/>
                        </a:rPr>
                        <a:t>Observation</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4301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500" i="0" kern="1200" baseline="0" dirty="0">
                          <a:solidFill>
                            <a:schemeClr val="dk1"/>
                          </a:solidFill>
                          <a:latin typeface="Times New Roman" pitchFamily="18" charset="0"/>
                          <a:ea typeface="+mn-ea"/>
                          <a:cs typeface="Times New Roman" pitchFamily="18" charset="0"/>
                        </a:rPr>
                        <a:t>1</a:t>
                      </a:r>
                      <a:r>
                        <a:rPr kumimoji="0" lang="en-IN" sz="1500" i="0" kern="1200" baseline="0" dirty="0">
                          <a:solidFill>
                            <a:schemeClr val="dk1"/>
                          </a:solidFill>
                          <a:latin typeface="Times New Roman" pitchFamily="18" charset="0"/>
                          <a:ea typeface="+mn-ea"/>
                          <a:cs typeface="Times New Roman" pitchFamily="18" charset="0"/>
                        </a:rPr>
                        <a:t>0</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Secured Smart Healthcare Monitoring System Based on </a:t>
                      </a:r>
                      <a:r>
                        <a:rPr lang="en-US" sz="1600" dirty="0" err="1"/>
                        <a:t>Iot</a:t>
                      </a:r>
                      <a:endParaRPr kumimoji="0" lang="en-US" sz="1500" kern="1200" baseline="0" dirty="0">
                        <a:solidFill>
                          <a:schemeClr val="tx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just"/>
                      <a:endParaRPr kumimoji="0" lang="en-IN" sz="1500" i="0" kern="1200" baseline="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t>International Journal on Recent and Innovation Trends in Computing and Communication ISSN: 2321-8169 Volume: 3 Issue: 7 4958 - 4961 </a:t>
                      </a:r>
                      <a:endParaRPr kumimoji="0" lang="en-IN" sz="1500" i="0" kern="1200" baseline="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600" dirty="0"/>
                        <a:t> Hence quick provisional medication can be easily done by this system. This system is efficient with low power consumption capability, easy setup, high performance and time to time response.</a:t>
                      </a:r>
                      <a:endParaRPr kumimoji="0" lang="en-US" sz="1500" i="0" kern="1200" baseline="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736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IN" sz="1500" i="0" kern="1200" baseline="0" dirty="0">
                          <a:solidFill>
                            <a:schemeClr val="dk1"/>
                          </a:solidFill>
                          <a:latin typeface="Times New Roman" pitchFamily="18" charset="0"/>
                          <a:ea typeface="+mn-ea"/>
                          <a:cs typeface="Times New Roman" pitchFamily="18" charset="0"/>
                        </a:rPr>
                        <a:t>11</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a:latin typeface="Times New Roman" panose="02020603050405020304" pitchFamily="18" charset="0"/>
                          <a:cs typeface="Times New Roman" panose="02020603050405020304" pitchFamily="18" charset="0"/>
                        </a:rPr>
                        <a:t>IoT-Based Healthcare-Monitoring System towards Improving Quality of Life: A Review</a:t>
                      </a:r>
                      <a:endParaRPr kumimoji="0" lang="en-US" sz="1500" i="0" kern="1200" baseline="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500" dirty="0">
                          <a:latin typeface="Times New Roman" panose="02020603050405020304" pitchFamily="18" charset="0"/>
                          <a:cs typeface="Times New Roman" panose="02020603050405020304" pitchFamily="18" charset="0"/>
                        </a:rPr>
                        <a:t>Suliman </a:t>
                      </a:r>
                      <a:r>
                        <a:rPr lang="en-IN" sz="1500" dirty="0" err="1">
                          <a:latin typeface="Times New Roman" panose="02020603050405020304" pitchFamily="18" charset="0"/>
                          <a:cs typeface="Times New Roman" panose="02020603050405020304" pitchFamily="18" charset="0"/>
                        </a:rPr>
                        <a:t>Abdulmalek</a:t>
                      </a:r>
                      <a:r>
                        <a:rPr lang="en-IN" sz="1500" dirty="0">
                          <a:latin typeface="Times New Roman" panose="02020603050405020304" pitchFamily="18" charset="0"/>
                          <a:cs typeface="Times New Roman" panose="02020603050405020304" pitchFamily="18" charset="0"/>
                        </a:rPr>
                        <a:t>  , Abdul Nasir  , </a:t>
                      </a:r>
                      <a:r>
                        <a:rPr lang="en-IN" sz="1500" dirty="0" err="1">
                          <a:latin typeface="Times New Roman" panose="02020603050405020304" pitchFamily="18" charset="0"/>
                          <a:cs typeface="Times New Roman" panose="02020603050405020304" pitchFamily="18" charset="0"/>
                        </a:rPr>
                        <a:t>WahebA</a:t>
                      </a:r>
                      <a:r>
                        <a:rPr lang="en-IN" sz="1500" dirty="0">
                          <a:latin typeface="Times New Roman" panose="02020603050405020304" pitchFamily="18" charset="0"/>
                          <a:cs typeface="Times New Roman" panose="02020603050405020304" pitchFamily="18" charset="0"/>
                        </a:rPr>
                        <a:t>. Jabbar , </a:t>
                      </a:r>
                      <a:r>
                        <a:rPr lang="en-IN" sz="1500" dirty="0" err="1">
                          <a:latin typeface="Times New Roman" panose="02020603050405020304" pitchFamily="18" charset="0"/>
                          <a:cs typeface="Times New Roman" panose="02020603050405020304" pitchFamily="18" charset="0"/>
                        </a:rPr>
                        <a:t>Mukarram</a:t>
                      </a:r>
                      <a:r>
                        <a:rPr lang="en-IN" sz="1500" dirty="0">
                          <a:latin typeface="Times New Roman" panose="02020603050405020304" pitchFamily="18" charset="0"/>
                          <a:cs typeface="Times New Roman" panose="02020603050405020304" pitchFamily="18" charset="0"/>
                        </a:rPr>
                        <a:t> </a:t>
                      </a:r>
                      <a:endParaRPr kumimoji="0" lang="en-IN" sz="1500" i="0" kern="1200" baseline="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500" dirty="0">
                          <a:latin typeface="Times New Roman" panose="02020603050405020304" pitchFamily="18" charset="0"/>
                          <a:cs typeface="Times New Roman" panose="02020603050405020304" pitchFamily="18" charset="0"/>
                        </a:rPr>
                        <a:t>S.-H. IoT-Based </a:t>
                      </a:r>
                      <a:r>
                        <a:rPr lang="en-US" sz="1500" dirty="0" err="1">
                          <a:latin typeface="Times New Roman" panose="02020603050405020304" pitchFamily="18" charset="0"/>
                          <a:cs typeface="Times New Roman" panose="02020603050405020304" pitchFamily="18" charset="0"/>
                        </a:rPr>
                        <a:t>HealthcareMonitoring</a:t>
                      </a:r>
                      <a:r>
                        <a:rPr lang="en-US" sz="1500" dirty="0">
                          <a:latin typeface="Times New Roman" panose="02020603050405020304" pitchFamily="18" charset="0"/>
                          <a:cs typeface="Times New Roman" panose="02020603050405020304" pitchFamily="18" charset="0"/>
                        </a:rPr>
                        <a:t> System towards Improving Quality of Life: A Review. Healthcare 2022, 10, 1993.</a:t>
                      </a:r>
                      <a:endParaRPr lang="en-IN" sz="1500"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t>w. The literature review compares various systems’ effectiveness, efficiency, data protection, privacy, security, and monitoring. The paper also explores wireless- and wearable-</a:t>
                      </a:r>
                      <a:r>
                        <a:rPr lang="en-US" sz="1600" dirty="0" err="1"/>
                        <a:t>sensorbased</a:t>
                      </a:r>
                      <a:r>
                        <a:rPr lang="en-US" sz="1600" dirty="0"/>
                        <a:t> IoT monitoring systems and provides a classification of healthcare-monitoring sensors.</a:t>
                      </a:r>
                      <a:endParaRPr lang="en-IN" sz="1500"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290"/>
            <a:ext cx="10972800" cy="914400"/>
          </a:xfrm>
        </p:spPr>
        <p:txBody>
          <a:bodyPr>
            <a:normAutofit/>
          </a:bodyPr>
          <a:lstStyle/>
          <a:p>
            <a:r>
              <a:rPr lang="en-US" sz="4500" dirty="0">
                <a:solidFill>
                  <a:srgbClr val="002060"/>
                </a:solidFill>
                <a:latin typeface="Arial Black" pitchFamily="34" charset="0"/>
              </a:rPr>
              <a:t>EXISTING SYSTEM</a:t>
            </a:r>
          </a:p>
        </p:txBody>
      </p:sp>
      <p:sp>
        <p:nvSpPr>
          <p:cNvPr id="4" name="Rectangle 3"/>
          <p:cNvSpPr txBox="1">
            <a:spLocks/>
          </p:cNvSpPr>
          <p:nvPr/>
        </p:nvSpPr>
        <p:spPr bwMode="auto">
          <a:xfrm>
            <a:off x="152400" y="1066800"/>
            <a:ext cx="10591800" cy="6057014"/>
          </a:xfrm>
          <a:prstGeom prst="rect">
            <a:avLst/>
          </a:prstGeom>
          <a:noFill/>
          <a:ln w="9525">
            <a:noFill/>
            <a:miter lim="800000"/>
            <a:headEnd/>
            <a:tailEnd/>
          </a:ln>
        </p:spPr>
        <p:txBody>
          <a:bodyPr lIns="54864" tIns="91440"/>
          <a:lstStyle/>
          <a:p>
            <a:pPr marL="344488" indent="-225425" algn="just">
              <a:lnSpc>
                <a:spcPct val="150000"/>
              </a:lnSpc>
              <a:spcBef>
                <a:spcPts val="300"/>
              </a:spcBef>
              <a:spcAft>
                <a:spcPts val="300"/>
              </a:spcAft>
              <a:buClr>
                <a:schemeClr val="accent1"/>
              </a:buClr>
              <a:buSzPct val="80000"/>
              <a:buFont typeface="Wingdings 2" pitchFamily="18" charset="2"/>
              <a:buChar char=""/>
              <a:defRPr/>
            </a:pPr>
            <a:endParaRPr lang="en-US" altLang="en-US" sz="2400" dirty="0">
              <a:latin typeface="Times New Roman" pitchFamily="18" charset="0"/>
              <a:cs typeface="Times New Roman" pitchFamily="18" charset="0"/>
            </a:endParaRPr>
          </a:p>
        </p:txBody>
      </p:sp>
      <p:sp>
        <p:nvSpPr>
          <p:cNvPr id="3" name="Rectangle 3">
            <a:extLst>
              <a:ext uri="{FF2B5EF4-FFF2-40B4-BE49-F238E27FC236}">
                <a16:creationId xmlns:a16="http://schemas.microsoft.com/office/drawing/2014/main" id="{A11C82EE-7BD5-9C3D-30B5-533A5EB16669}"/>
              </a:ext>
            </a:extLst>
          </p:cNvPr>
          <p:cNvSpPr txBox="1">
            <a:spLocks/>
          </p:cNvSpPr>
          <p:nvPr/>
        </p:nvSpPr>
        <p:spPr bwMode="auto">
          <a:xfrm>
            <a:off x="457200" y="639417"/>
            <a:ext cx="9410700" cy="6514214"/>
          </a:xfrm>
          <a:prstGeom prst="rect">
            <a:avLst/>
          </a:prstGeom>
          <a:noFill/>
          <a:ln w="9525">
            <a:noFill/>
            <a:miter lim="800000"/>
            <a:headEnd/>
            <a:tailEnd/>
          </a:ln>
        </p:spPr>
        <p:txBody>
          <a:bodyPr lIns="54864" tIns="91440"/>
          <a:lstStyle/>
          <a:p>
            <a:pPr marL="344488" indent="-225425" algn="just">
              <a:lnSpc>
                <a:spcPct val="150000"/>
              </a:lnSpc>
              <a:spcBef>
                <a:spcPts val="300"/>
              </a:spcBef>
              <a:spcAft>
                <a:spcPts val="300"/>
              </a:spcAft>
              <a:buClr>
                <a:schemeClr val="accent1"/>
              </a:buClr>
              <a:buSzPct val="80000"/>
              <a:buFont typeface="Wingdings 2" pitchFamily="18" charset="2"/>
              <a:buChar char=""/>
              <a:defRPr/>
            </a:pPr>
            <a:r>
              <a:rPr lang="en-US" sz="2000" dirty="0">
                <a:latin typeface="Times New Roman" panose="02020603050405020304" pitchFamily="18" charset="0"/>
                <a:cs typeface="Times New Roman" panose="02020603050405020304" pitchFamily="18" charset="0"/>
              </a:rPr>
              <a:t>The project used the technology in telecommunication, where the evolution in telecommunication was applied in this project by using GSM module SIM900A.</a:t>
            </a:r>
          </a:p>
          <a:p>
            <a:pPr marL="344488" indent="-225425" algn="just">
              <a:lnSpc>
                <a:spcPct val="150000"/>
              </a:lnSpc>
              <a:spcBef>
                <a:spcPts val="300"/>
              </a:spcBef>
              <a:spcAft>
                <a:spcPts val="300"/>
              </a:spcAft>
              <a:buClr>
                <a:schemeClr val="accent1"/>
              </a:buClr>
              <a:buSzPct val="80000"/>
              <a:buFont typeface="Wingdings 2" pitchFamily="18" charset="2"/>
              <a:buChar char=""/>
              <a:defRPr/>
            </a:pPr>
            <a:r>
              <a:rPr lang="en-US" sz="2000" dirty="0">
                <a:latin typeface="Times New Roman" panose="02020603050405020304" pitchFamily="18" charset="0"/>
                <a:cs typeface="Times New Roman" panose="02020603050405020304" pitchFamily="18" charset="0"/>
              </a:rPr>
              <a:t> At the same time, a few circuit and software are used to be a controller for all the main and sub equipment.</a:t>
            </a:r>
          </a:p>
          <a:p>
            <a:pPr marL="344488" indent="-225425" algn="just">
              <a:lnSpc>
                <a:spcPct val="150000"/>
              </a:lnSpc>
              <a:spcBef>
                <a:spcPts val="300"/>
              </a:spcBef>
              <a:spcAft>
                <a:spcPts val="300"/>
              </a:spcAft>
              <a:buClr>
                <a:schemeClr val="accent1"/>
              </a:buClr>
              <a:buSzPct val="80000"/>
              <a:buFont typeface="Wingdings 2" pitchFamily="18" charset="2"/>
              <a:buChar char=""/>
              <a:defRPr/>
            </a:pPr>
            <a:r>
              <a:rPr lang="en-US" sz="2000" dirty="0">
                <a:latin typeface="Times New Roman" panose="02020603050405020304" pitchFamily="18" charset="0"/>
                <a:cs typeface="Times New Roman" panose="02020603050405020304" pitchFamily="18" charset="0"/>
              </a:rPr>
              <a:t> A few components like microcontroller and GSM module are used. By using the gesture sensor, it will aid the patient to convey anything that they want through the GSM module by sending message.</a:t>
            </a:r>
          </a:p>
          <a:p>
            <a:pPr marL="344488" indent="-225425" algn="just">
              <a:lnSpc>
                <a:spcPct val="150000"/>
              </a:lnSpc>
              <a:spcBef>
                <a:spcPts val="300"/>
              </a:spcBef>
              <a:spcAft>
                <a:spcPts val="300"/>
              </a:spcAft>
              <a:buClr>
                <a:schemeClr val="accent1"/>
              </a:buClr>
              <a:buSzPct val="80000"/>
              <a:buFont typeface="Wingdings 2" pitchFamily="18" charset="2"/>
              <a:buChar char=""/>
              <a:defRPr/>
            </a:pPr>
            <a:r>
              <a:rPr lang="en-US" sz="2000" dirty="0">
                <a:latin typeface="Times New Roman" panose="02020603050405020304" pitchFamily="18" charset="0"/>
                <a:cs typeface="Times New Roman" panose="02020603050405020304" pitchFamily="18" charset="0"/>
              </a:rPr>
              <a:t> The function of this sensor is that the patient just needs to move the body part to which the sensor is attached to convey a message.</a:t>
            </a:r>
          </a:p>
          <a:p>
            <a:pPr marL="344488" indent="-225425" algn="just">
              <a:lnSpc>
                <a:spcPct val="150000"/>
              </a:lnSpc>
              <a:spcBef>
                <a:spcPts val="300"/>
              </a:spcBef>
              <a:spcAft>
                <a:spcPts val="300"/>
              </a:spcAft>
              <a:buClr>
                <a:schemeClr val="accent1"/>
              </a:buClr>
              <a:buSzPct val="80000"/>
              <a:buFont typeface="Wingdings 2" pitchFamily="18" charset="2"/>
              <a:buChar char=""/>
              <a:defRPr/>
            </a:pPr>
            <a:r>
              <a:rPr lang="en-US" sz="2000" dirty="0">
                <a:latin typeface="Times New Roman" panose="02020603050405020304" pitchFamily="18" charset="0"/>
                <a:cs typeface="Times New Roman" panose="02020603050405020304" pitchFamily="18" charset="0"/>
              </a:rPr>
              <a:t> Besides this, the data will be displayed at the LED screen to know what the patient want to convey. On the other hand, the buzzer will sound when there is any emergency case and the SMS alert will be sent to the care taker of the patient. The main aim of this project is to help paralyzed patient to convey their message or need</a:t>
            </a:r>
            <a:r>
              <a:rPr lang="en-US" sz="2000" dirty="0"/>
              <a:t>.</a:t>
            </a:r>
            <a:endParaRPr lang="en-US"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468573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defRPr/>
            </a:pPr>
            <a:r>
              <a:rPr lang="en-US" altLang="en-US" sz="4000" dirty="0">
                <a:solidFill>
                  <a:srgbClr val="002060"/>
                </a:solidFill>
                <a:latin typeface="Arial Black" pitchFamily="34" charset="0"/>
              </a:rPr>
              <a:t>PROPOSED SYSTEM </a:t>
            </a:r>
          </a:p>
        </p:txBody>
      </p:sp>
      <p:sp>
        <p:nvSpPr>
          <p:cNvPr id="2" name="Content Placeholder 1">
            <a:extLst>
              <a:ext uri="{FF2B5EF4-FFF2-40B4-BE49-F238E27FC236}">
                <a16:creationId xmlns:a16="http://schemas.microsoft.com/office/drawing/2014/main" id="{3B2CB4E4-04E2-F1D0-5333-84BCBEE8451C}"/>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 In the new proposed system, we intend to enhance the existing setup by integrating Bluetooth technology and audio communication. </a:t>
            </a:r>
          </a:p>
          <a:p>
            <a:r>
              <a:rPr lang="en-US" sz="2400" dirty="0">
                <a:latin typeface="Times New Roman" panose="02020603050405020304" pitchFamily="18" charset="0"/>
                <a:cs typeface="Times New Roman" panose="02020603050405020304" pitchFamily="18" charset="0"/>
              </a:rPr>
              <a:t>Building upon the telecommunication foundation, we will employ Bluetooth connectivity to establish a seamless link between the patient and caregivers. </a:t>
            </a:r>
          </a:p>
          <a:p>
            <a:r>
              <a:rPr lang="en-US" sz="2400" dirty="0">
                <a:latin typeface="Times New Roman" panose="02020603050405020304" pitchFamily="18" charset="0"/>
                <a:cs typeface="Times New Roman" panose="02020603050405020304" pitchFamily="18" charset="0"/>
              </a:rPr>
              <a:t>Instead of relying solely on text messages, this system will enable patients to communicate through audio, adding a more natural and expressive dimension to their interactions. </a:t>
            </a:r>
          </a:p>
          <a:p>
            <a:r>
              <a:rPr lang="en-US" sz="2400" dirty="0">
                <a:latin typeface="Times New Roman" panose="02020603050405020304" pitchFamily="18" charset="0"/>
                <a:cs typeface="Times New Roman" panose="02020603050405020304" pitchFamily="18" charset="0"/>
              </a:rPr>
              <a:t>Patients can now articulate their needs verbally, which will be transmitted via Bluetooth to a dedicated device monitored by caregivers .</a:t>
            </a:r>
            <a:endParaRPr lang="en-IN" sz="2400" dirty="0">
              <a:latin typeface="Times New Roman" panose="02020603050405020304" pitchFamily="18" charset="0"/>
              <a:cs typeface="Times New Roman" panose="02020603050405020304" pitchFamily="18" charset="0"/>
            </a:endParaRPr>
          </a:p>
        </p:txBody>
      </p:sp>
      <p:sp>
        <p:nvSpPr>
          <p:cNvPr id="19460" name="Slide Number Placeholder 3"/>
          <p:cNvSpPr>
            <a:spLocks noGrp="1" noChangeArrowheads="1"/>
          </p:cNvSpPr>
          <p:nvPr>
            <p:ph type="sldNum" sz="quarter" idx="12"/>
          </p:nvPr>
        </p:nvSpPr>
        <p:spPr bwMode="auto">
          <a:noFill/>
          <a:ln>
            <a:miter lim="800000"/>
            <a:headEnd/>
            <a:tailEnd/>
          </a:ln>
        </p:spPr>
        <p:txBody>
          <a:bodyPr/>
          <a:lstStyle/>
          <a:p>
            <a:fld id="{5DF6D8AE-1D35-42FE-8986-79E917B3EE4B}"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48640" y="0"/>
            <a:ext cx="9875520" cy="1219200"/>
          </a:xfrm>
        </p:spPr>
        <p:txBody>
          <a:bodyPr>
            <a:normAutofit/>
          </a:bodyPr>
          <a:lstStyle/>
          <a:p>
            <a:pPr>
              <a:defRPr/>
            </a:pPr>
            <a:r>
              <a:rPr lang="en-US" altLang="en-US" sz="4000" dirty="0">
                <a:solidFill>
                  <a:srgbClr val="002060"/>
                </a:solidFill>
                <a:latin typeface="Arial Black" pitchFamily="34" charset="0"/>
              </a:rPr>
              <a:t>WORKING</a:t>
            </a:r>
          </a:p>
        </p:txBody>
      </p:sp>
      <p:sp>
        <p:nvSpPr>
          <p:cNvPr id="19460" name="Slide Number Placeholder 3"/>
          <p:cNvSpPr>
            <a:spLocks noGrp="1" noChangeArrowheads="1"/>
          </p:cNvSpPr>
          <p:nvPr>
            <p:ph type="sldNum" sz="quarter" idx="12"/>
          </p:nvPr>
        </p:nvSpPr>
        <p:spPr bwMode="auto">
          <a:noFill/>
          <a:ln>
            <a:miter lim="800000"/>
            <a:headEnd/>
            <a:tailEnd/>
          </a:ln>
        </p:spPr>
        <p:txBody>
          <a:bodyPr/>
          <a:lstStyle/>
          <a:p>
            <a:fld id="{5DF6D8AE-1D35-42FE-8986-79E917B3EE4B}" type="slidenum">
              <a:rPr lang="en-US" altLang="en-US" smtClean="0"/>
              <a:pPr/>
              <a:t>9</a:t>
            </a:fld>
            <a:endParaRPr lang="en-US" altLang="en-US"/>
          </a:p>
        </p:txBody>
      </p:sp>
      <p:sp>
        <p:nvSpPr>
          <p:cNvPr id="2" name="TextBox 1">
            <a:extLst>
              <a:ext uri="{FF2B5EF4-FFF2-40B4-BE49-F238E27FC236}">
                <a16:creationId xmlns:a16="http://schemas.microsoft.com/office/drawing/2014/main" id="{DFA02229-5489-7CA7-8E66-1E65A8257042}"/>
              </a:ext>
            </a:extLst>
          </p:cNvPr>
          <p:cNvSpPr txBox="1"/>
          <p:nvPr/>
        </p:nvSpPr>
        <p:spPr>
          <a:xfrm>
            <a:off x="548640" y="1188493"/>
            <a:ext cx="10195560" cy="6463308"/>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A paralysis patient healthcare monitoring system using Arduino and ESP8266 is designed to continuously monitor and provide care for patients with paralysis.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1. Sensor Integration:</a:t>
            </a:r>
          </a:p>
          <a:p>
            <a:r>
              <a:rPr lang="en-US" sz="1800" b="1" dirty="0">
                <a:latin typeface="Times New Roman" panose="02020603050405020304" pitchFamily="18" charset="0"/>
                <a:cs typeface="Times New Roman" panose="02020603050405020304" pitchFamily="18" charset="0"/>
              </a:rPr>
              <a:t>   - Various sensors, such as accelerometers, temperature sensors, heart rate sensors, and pressure sensors, are integrated into the system.</a:t>
            </a:r>
          </a:p>
          <a:p>
            <a:r>
              <a:rPr lang="en-US" sz="1800" b="1" dirty="0">
                <a:latin typeface="Times New Roman" panose="02020603050405020304" pitchFamily="18" charset="0"/>
                <a:cs typeface="Times New Roman" panose="02020603050405020304" pitchFamily="18" charset="0"/>
              </a:rPr>
              <a:t> </a:t>
            </a:r>
          </a:p>
          <a:p>
            <a:r>
              <a:rPr lang="en-US" sz="1800" b="1" dirty="0">
                <a:latin typeface="Times New Roman" panose="02020603050405020304" pitchFamily="18" charset="0"/>
                <a:cs typeface="Times New Roman" panose="02020603050405020304" pitchFamily="18" charset="0"/>
              </a:rPr>
              <a:t>2. Data Collection:</a:t>
            </a:r>
          </a:p>
          <a:p>
            <a:r>
              <a:rPr lang="en-US" sz="1800" b="1" dirty="0">
                <a:latin typeface="Times New Roman" panose="02020603050405020304" pitchFamily="18" charset="0"/>
                <a:cs typeface="Times New Roman" panose="02020603050405020304" pitchFamily="18" charset="0"/>
              </a:rPr>
              <a:t>   - The sensors continuously collect data, including vital signs, body movements, and environmental conditions.</a:t>
            </a:r>
          </a:p>
          <a:p>
            <a:r>
              <a:rPr lang="en-US" sz="1800" b="1" dirty="0">
                <a:latin typeface="Times New Roman" panose="02020603050405020304" pitchFamily="18" charset="0"/>
                <a:cs typeface="Times New Roman" panose="02020603050405020304" pitchFamily="18" charset="0"/>
              </a:rPr>
              <a:t>  3. Wireless Communication:</a:t>
            </a:r>
          </a:p>
          <a:p>
            <a:r>
              <a:rPr lang="en-US" sz="1800" b="1" dirty="0">
                <a:latin typeface="Times New Roman" panose="02020603050405020304" pitchFamily="18" charset="0"/>
                <a:cs typeface="Times New Roman" panose="02020603050405020304" pitchFamily="18" charset="0"/>
              </a:rPr>
              <a:t>   - The ESP8266 module is used to establish a wireless connection to the internet or a local network.</a:t>
            </a:r>
          </a:p>
          <a:p>
            <a:r>
              <a:rPr lang="en-US" sz="1800" b="1" dirty="0">
                <a:latin typeface="Times New Roman" panose="02020603050405020304" pitchFamily="18" charset="0"/>
                <a:cs typeface="Times New Roman" panose="02020603050405020304" pitchFamily="18" charset="0"/>
              </a:rPr>
              <a:t>  4. Data Transmission:</a:t>
            </a:r>
          </a:p>
          <a:p>
            <a:r>
              <a:rPr lang="en-US" sz="1800" b="1" dirty="0">
                <a:latin typeface="Times New Roman" panose="02020603050405020304" pitchFamily="18" charset="0"/>
                <a:cs typeface="Times New Roman" panose="02020603050405020304" pitchFamily="18" charset="0"/>
              </a:rPr>
              <a:t>   - The data is transmitted in real-time to a designated server or the caregiver's device using Wi-Fi or other internet connectivity.</a:t>
            </a:r>
          </a:p>
          <a:p>
            <a:r>
              <a:rPr lang="en-US" sz="1800" b="1" dirty="0">
                <a:latin typeface="Times New Roman" panose="02020603050405020304" pitchFamily="18" charset="0"/>
                <a:cs typeface="Times New Roman" panose="02020603050405020304" pitchFamily="18" charset="0"/>
              </a:rPr>
              <a:t>  5. Data Analysis:</a:t>
            </a:r>
          </a:p>
          <a:p>
            <a:r>
              <a:rPr lang="en-US" sz="1800" b="1" dirty="0">
                <a:latin typeface="Times New Roman" panose="02020603050405020304" pitchFamily="18" charset="0"/>
                <a:cs typeface="Times New Roman" panose="02020603050405020304" pitchFamily="18" charset="0"/>
              </a:rPr>
              <a:t>   - The data received on the remote server or caregiver's device is analyzed to detect any abnormalities or critical changes in the patient's health status.</a:t>
            </a:r>
          </a:p>
          <a:p>
            <a:r>
              <a:rPr lang="en-US" sz="1800" b="1" dirty="0">
                <a:latin typeface="Times New Roman" panose="02020603050405020304" pitchFamily="18" charset="0"/>
                <a:cs typeface="Times New Roman" panose="02020603050405020304" pitchFamily="18" charset="0"/>
              </a:rPr>
              <a:t>  6. Alert System:</a:t>
            </a:r>
          </a:p>
          <a:p>
            <a:r>
              <a:rPr lang="en-US" sz="1800" b="1" dirty="0">
                <a:latin typeface="Times New Roman" panose="02020603050405020304" pitchFamily="18" charset="0"/>
                <a:cs typeface="Times New Roman" panose="02020603050405020304" pitchFamily="18" charset="0"/>
              </a:rPr>
              <a:t>   - If the system detects a critical condition or an emergency, it triggers an alert.</a:t>
            </a:r>
          </a:p>
          <a:p>
            <a:endParaRPr lang="en-US" sz="1800" b="1" dirty="0">
              <a:latin typeface="Roboto" panose="02000000000000000000" pitchFamily="2" charset="0"/>
            </a:endParaRPr>
          </a:p>
          <a:p>
            <a:endParaRPr lang="en-US" sz="1800" b="1" dirty="0">
              <a:latin typeface="Roboto" panose="02000000000000000000" pitchFamily="2" charset="0"/>
            </a:endParaRPr>
          </a:p>
          <a:p>
            <a:r>
              <a:rPr lang="en-US" sz="1800" b="1" dirty="0">
                <a:latin typeface="Roboto" panose="02000000000000000000" pitchFamily="2" charset="0"/>
              </a:rPr>
              <a:t>   </a:t>
            </a:r>
          </a:p>
        </p:txBody>
      </p:sp>
    </p:spTree>
    <p:extLst>
      <p:ext uri="{BB962C8B-B14F-4D97-AF65-F5344CB8AC3E}">
        <p14:creationId xmlns:p14="http://schemas.microsoft.com/office/powerpoint/2010/main" val="2498185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2038</TotalTime>
  <Words>1804</Words>
  <Application>Microsoft Office PowerPoint</Application>
  <PresentationFormat>Custom</PresentationFormat>
  <Paragraphs>186</Paragraphs>
  <Slides>18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Roboto</vt:lpstr>
      <vt:lpstr>Times New Roman</vt:lpstr>
      <vt:lpstr>Wingdings 2</vt:lpstr>
      <vt:lpstr>Office Theme</vt:lpstr>
      <vt:lpstr>PowerPoint Presentation</vt:lpstr>
      <vt:lpstr>PROBLEM STATEMENT</vt:lpstr>
      <vt:lpstr>LITERATURE REVIEW</vt:lpstr>
      <vt:lpstr>LITERATURE REVIEW</vt:lpstr>
      <vt:lpstr>LITERATURE REVIEW</vt:lpstr>
      <vt:lpstr>LITERATURE REVIEW</vt:lpstr>
      <vt:lpstr>EXISTING SYSTEM</vt:lpstr>
      <vt:lpstr>PROPOSED SYSTEM </vt:lpstr>
      <vt:lpstr>WORKING</vt:lpstr>
      <vt:lpstr>PHOTOSNAP OF PROJECT</vt:lpstr>
      <vt:lpstr>PowerPoint Presentation</vt:lpstr>
      <vt:lpstr>WORKING VIDEO OF PROJECT</vt:lpstr>
      <vt:lpstr>RESULT AND DISCUSSION</vt:lpstr>
      <vt:lpstr>PowerPoint Presentation</vt:lpstr>
      <vt:lpstr>APPLICATION</vt:lpstr>
      <vt:lpstr>FUTURE WORK</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PRADEEP</dc:creator>
  <cp:lastModifiedBy>BHARATH KRISHNAN</cp:lastModifiedBy>
  <cp:revision>89</cp:revision>
  <dcterms:created xsi:type="dcterms:W3CDTF">2021-10-04T04:49:31Z</dcterms:created>
  <dcterms:modified xsi:type="dcterms:W3CDTF">2023-10-18T02:50:16Z</dcterms:modified>
</cp:coreProperties>
</file>