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80" r:id="rId2"/>
    <p:sldId id="366" r:id="rId3"/>
    <p:sldId id="380" r:id="rId4"/>
    <p:sldId id="383" r:id="rId5"/>
    <p:sldId id="385" r:id="rId6"/>
    <p:sldId id="386" r:id="rId7"/>
    <p:sldId id="387" r:id="rId8"/>
    <p:sldId id="388" r:id="rId9"/>
    <p:sldId id="389" r:id="rId10"/>
    <p:sldId id="390" r:id="rId11"/>
    <p:sldId id="400" r:id="rId12"/>
    <p:sldId id="391" r:id="rId13"/>
    <p:sldId id="393" r:id="rId14"/>
    <p:sldId id="394" r:id="rId15"/>
    <p:sldId id="395" r:id="rId16"/>
    <p:sldId id="397" r:id="rId17"/>
    <p:sldId id="399"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6470EE-0554-4584-860F-28B9BCBBE38F}" v="54" dt="2024-11-21T19:21:42.9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4364" autoAdjust="0"/>
  </p:normalViewPr>
  <p:slideViewPr>
    <p:cSldViewPr>
      <p:cViewPr varScale="1">
        <p:scale>
          <a:sx n="74" d="100"/>
          <a:sy n="74" d="100"/>
        </p:scale>
        <p:origin x="1757"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 Bharath Kumar" userId="78781b368dab7296" providerId="LiveId" clId="{D86470EE-0554-4584-860F-28B9BCBBE38F}"/>
    <pc:docChg chg="undo redo custSel addSld delSld modSld">
      <pc:chgData name="L Bharath Kumar" userId="78781b368dab7296" providerId="LiveId" clId="{D86470EE-0554-4584-860F-28B9BCBBE38F}" dt="2024-11-21T19:21:42.972" v="425"/>
      <pc:docMkLst>
        <pc:docMk/>
      </pc:docMkLst>
      <pc:sldChg chg="modSp mod">
        <pc:chgData name="L Bharath Kumar" userId="78781b368dab7296" providerId="LiveId" clId="{D86470EE-0554-4584-860F-28B9BCBBE38F}" dt="2024-11-21T17:06:52.137" v="169" actId="123"/>
        <pc:sldMkLst>
          <pc:docMk/>
          <pc:sldMk cId="2540407932" sldId="366"/>
        </pc:sldMkLst>
        <pc:spChg chg="mod">
          <ac:chgData name="L Bharath Kumar" userId="78781b368dab7296" providerId="LiveId" clId="{D86470EE-0554-4584-860F-28B9BCBBE38F}" dt="2024-11-21T17:06:52.137" v="169" actId="123"/>
          <ac:spMkLst>
            <pc:docMk/>
            <pc:sldMk cId="2540407932" sldId="366"/>
            <ac:spMk id="3" creationId="{00000000-0000-0000-0000-000000000000}"/>
          </ac:spMkLst>
        </pc:spChg>
      </pc:sldChg>
      <pc:sldChg chg="addSp delSp modSp mod">
        <pc:chgData name="L Bharath Kumar" userId="78781b368dab7296" providerId="LiveId" clId="{D86470EE-0554-4584-860F-28B9BCBBE38F}" dt="2024-11-21T18:14:10.689" v="210" actId="113"/>
        <pc:sldMkLst>
          <pc:docMk/>
          <pc:sldMk cId="3548485719" sldId="380"/>
        </pc:sldMkLst>
        <pc:spChg chg="add del mod">
          <ac:chgData name="L Bharath Kumar" userId="78781b368dab7296" providerId="LiveId" clId="{D86470EE-0554-4584-860F-28B9BCBBE38F}" dt="2024-11-21T18:14:10.689" v="210" actId="113"/>
          <ac:spMkLst>
            <pc:docMk/>
            <pc:sldMk cId="3548485719" sldId="380"/>
            <ac:spMk id="3" creationId="{00000000-0000-0000-0000-000000000000}"/>
          </ac:spMkLst>
        </pc:spChg>
        <pc:spChg chg="add">
          <ac:chgData name="L Bharath Kumar" userId="78781b368dab7296" providerId="LiveId" clId="{D86470EE-0554-4584-860F-28B9BCBBE38F}" dt="2024-11-21T18:12:40.304" v="170"/>
          <ac:spMkLst>
            <pc:docMk/>
            <pc:sldMk cId="3548485719" sldId="380"/>
            <ac:spMk id="4" creationId="{BDA7999A-FC44-FEB7-E57E-45DD7AA13260}"/>
          </ac:spMkLst>
        </pc:spChg>
        <pc:spChg chg="add mod">
          <ac:chgData name="L Bharath Kumar" userId="78781b368dab7296" providerId="LiveId" clId="{D86470EE-0554-4584-860F-28B9BCBBE38F}" dt="2024-11-21T18:12:56.434" v="186"/>
          <ac:spMkLst>
            <pc:docMk/>
            <pc:sldMk cId="3548485719" sldId="380"/>
            <ac:spMk id="5" creationId="{B3789BF2-F95D-62E8-D453-7339A55A84BA}"/>
          </ac:spMkLst>
        </pc:spChg>
      </pc:sldChg>
      <pc:sldChg chg="addSp delSp modSp mod">
        <pc:chgData name="L Bharath Kumar" userId="78781b368dab7296" providerId="LiveId" clId="{D86470EE-0554-4584-860F-28B9BCBBE38F}" dt="2024-11-21T17:06:37.659" v="167" actId="179"/>
        <pc:sldMkLst>
          <pc:docMk/>
          <pc:sldMk cId="1332307297" sldId="383"/>
        </pc:sldMkLst>
        <pc:spChg chg="del mod">
          <ac:chgData name="L Bharath Kumar" userId="78781b368dab7296" providerId="LiveId" clId="{D86470EE-0554-4584-860F-28B9BCBBE38F}" dt="2024-11-20T06:46:28.533" v="82"/>
          <ac:spMkLst>
            <pc:docMk/>
            <pc:sldMk cId="1332307297" sldId="383"/>
            <ac:spMk id="3" creationId="{00000000-0000-0000-0000-000000000000}"/>
          </ac:spMkLst>
        </pc:spChg>
        <pc:spChg chg="add">
          <ac:chgData name="L Bharath Kumar" userId="78781b368dab7296" providerId="LiveId" clId="{D86470EE-0554-4584-860F-28B9BCBBE38F}" dt="2024-11-20T06:46:13.517" v="78"/>
          <ac:spMkLst>
            <pc:docMk/>
            <pc:sldMk cId="1332307297" sldId="383"/>
            <ac:spMk id="4" creationId="{166A516A-41EE-9F45-4A9A-675F17EC8BF4}"/>
          </ac:spMkLst>
        </pc:spChg>
        <pc:spChg chg="add">
          <ac:chgData name="L Bharath Kumar" userId="78781b368dab7296" providerId="LiveId" clId="{D86470EE-0554-4584-860F-28B9BCBBE38F}" dt="2024-11-20T06:46:20.702" v="79"/>
          <ac:spMkLst>
            <pc:docMk/>
            <pc:sldMk cId="1332307297" sldId="383"/>
            <ac:spMk id="5" creationId="{2E47FB6F-3A12-DA19-2F71-5FBE9A5ACA8B}"/>
          </ac:spMkLst>
        </pc:spChg>
        <pc:spChg chg="add mod">
          <ac:chgData name="L Bharath Kumar" userId="78781b368dab7296" providerId="LiveId" clId="{D86470EE-0554-4584-860F-28B9BCBBE38F}" dt="2024-11-21T17:06:37.659" v="167" actId="179"/>
          <ac:spMkLst>
            <pc:docMk/>
            <pc:sldMk cId="1332307297" sldId="383"/>
            <ac:spMk id="6" creationId="{871B47CD-DE18-1F7A-E924-EFF874604910}"/>
          </ac:spMkLst>
        </pc:spChg>
      </pc:sldChg>
      <pc:sldChg chg="del">
        <pc:chgData name="L Bharath Kumar" userId="78781b368dab7296" providerId="LiveId" clId="{D86470EE-0554-4584-860F-28B9BCBBE38F}" dt="2024-11-21T18:14:31.225" v="211" actId="2696"/>
        <pc:sldMkLst>
          <pc:docMk/>
          <pc:sldMk cId="3106430246" sldId="384"/>
        </pc:sldMkLst>
      </pc:sldChg>
      <pc:sldChg chg="modSp mod">
        <pc:chgData name="L Bharath Kumar" userId="78781b368dab7296" providerId="LiveId" clId="{D86470EE-0554-4584-860F-28B9BCBBE38F}" dt="2024-11-21T18:15:13.801" v="215" actId="123"/>
        <pc:sldMkLst>
          <pc:docMk/>
          <pc:sldMk cId="4094578322" sldId="385"/>
        </pc:sldMkLst>
        <pc:spChg chg="mod">
          <ac:chgData name="L Bharath Kumar" userId="78781b368dab7296" providerId="LiveId" clId="{D86470EE-0554-4584-860F-28B9BCBBE38F}" dt="2024-11-21T18:15:13.801" v="215" actId="123"/>
          <ac:spMkLst>
            <pc:docMk/>
            <pc:sldMk cId="4094578322" sldId="385"/>
            <ac:spMk id="3" creationId="{00000000-0000-0000-0000-000000000000}"/>
          </ac:spMkLst>
        </pc:spChg>
      </pc:sldChg>
      <pc:sldChg chg="addSp delSp modSp mod">
        <pc:chgData name="L Bharath Kumar" userId="78781b368dab7296" providerId="LiveId" clId="{D86470EE-0554-4584-860F-28B9BCBBE38F}" dt="2024-11-21T18:15:30.967" v="218" actId="14100"/>
        <pc:sldMkLst>
          <pc:docMk/>
          <pc:sldMk cId="3762233915" sldId="386"/>
        </pc:sldMkLst>
        <pc:spChg chg="del mod">
          <ac:chgData name="L Bharath Kumar" userId="78781b368dab7296" providerId="LiveId" clId="{D86470EE-0554-4584-860F-28B9BCBBE38F}" dt="2024-11-20T06:41:54.906" v="11" actId="478"/>
          <ac:spMkLst>
            <pc:docMk/>
            <pc:sldMk cId="3762233915" sldId="386"/>
            <ac:spMk id="3" creationId="{00000000-0000-0000-0000-000000000000}"/>
          </ac:spMkLst>
        </pc:spChg>
        <pc:picChg chg="add mod">
          <ac:chgData name="L Bharath Kumar" userId="78781b368dab7296" providerId="LiveId" clId="{D86470EE-0554-4584-860F-28B9BCBBE38F}" dt="2024-11-21T18:15:30.967" v="218" actId="14100"/>
          <ac:picMkLst>
            <pc:docMk/>
            <pc:sldMk cId="3762233915" sldId="386"/>
            <ac:picMk id="5" creationId="{D992B1E6-264D-112C-25E5-99FE17492073}"/>
          </ac:picMkLst>
        </pc:picChg>
      </pc:sldChg>
      <pc:sldChg chg="modSp mod">
        <pc:chgData name="L Bharath Kumar" userId="78781b368dab7296" providerId="LiveId" clId="{D86470EE-0554-4584-860F-28B9BCBBE38F}" dt="2024-11-21T18:21:31.545" v="314" actId="114"/>
        <pc:sldMkLst>
          <pc:docMk/>
          <pc:sldMk cId="1225227127" sldId="387"/>
        </pc:sldMkLst>
        <pc:spChg chg="mod">
          <ac:chgData name="L Bharath Kumar" userId="78781b368dab7296" providerId="LiveId" clId="{D86470EE-0554-4584-860F-28B9BCBBE38F}" dt="2024-11-21T18:21:31.545" v="314" actId="114"/>
          <ac:spMkLst>
            <pc:docMk/>
            <pc:sldMk cId="1225227127" sldId="387"/>
            <ac:spMk id="3" creationId="{00000000-0000-0000-0000-000000000000}"/>
          </ac:spMkLst>
        </pc:spChg>
      </pc:sldChg>
      <pc:sldChg chg="addSp delSp modSp mod">
        <pc:chgData name="L Bharath Kumar" userId="78781b368dab7296" providerId="LiveId" clId="{D86470EE-0554-4584-860F-28B9BCBBE38F}" dt="2024-11-21T18:21:19.712" v="310" actId="20577"/>
        <pc:sldMkLst>
          <pc:docMk/>
          <pc:sldMk cId="784506621" sldId="388"/>
        </pc:sldMkLst>
        <pc:spChg chg="add del mod">
          <ac:chgData name="L Bharath Kumar" userId="78781b368dab7296" providerId="LiveId" clId="{D86470EE-0554-4584-860F-28B9BCBBE38F}" dt="2024-11-21T18:21:19.712" v="310" actId="20577"/>
          <ac:spMkLst>
            <pc:docMk/>
            <pc:sldMk cId="784506621" sldId="388"/>
            <ac:spMk id="3" creationId="{00000000-0000-0000-0000-000000000000}"/>
          </ac:spMkLst>
        </pc:spChg>
        <pc:spChg chg="add">
          <ac:chgData name="L Bharath Kumar" userId="78781b368dab7296" providerId="LiveId" clId="{D86470EE-0554-4584-860F-28B9BCBBE38F}" dt="2024-11-21T18:17:09.245" v="220"/>
          <ac:spMkLst>
            <pc:docMk/>
            <pc:sldMk cId="784506621" sldId="388"/>
            <ac:spMk id="4" creationId="{9BBCB4A1-479C-ADBC-934A-036B65EFF018}"/>
          </ac:spMkLst>
        </pc:spChg>
        <pc:spChg chg="add mod">
          <ac:chgData name="L Bharath Kumar" userId="78781b368dab7296" providerId="LiveId" clId="{D86470EE-0554-4584-860F-28B9BCBBE38F}" dt="2024-11-21T18:17:21.227" v="229"/>
          <ac:spMkLst>
            <pc:docMk/>
            <pc:sldMk cId="784506621" sldId="388"/>
            <ac:spMk id="5" creationId="{EE86F069-9A1E-9FE4-B4C6-7DE626BFD101}"/>
          </ac:spMkLst>
        </pc:spChg>
      </pc:sldChg>
      <pc:sldChg chg="modSp mod">
        <pc:chgData name="L Bharath Kumar" userId="78781b368dab7296" providerId="LiveId" clId="{D86470EE-0554-4584-860F-28B9BCBBE38F}" dt="2024-11-21T18:38:55.305" v="412" actId="20577"/>
        <pc:sldMkLst>
          <pc:docMk/>
          <pc:sldMk cId="3023427953" sldId="390"/>
        </pc:sldMkLst>
        <pc:spChg chg="mod">
          <ac:chgData name="L Bharath Kumar" userId="78781b368dab7296" providerId="LiveId" clId="{D86470EE-0554-4584-860F-28B9BCBBE38F}" dt="2024-11-21T18:38:55.305" v="412" actId="20577"/>
          <ac:spMkLst>
            <pc:docMk/>
            <pc:sldMk cId="3023427953" sldId="390"/>
            <ac:spMk id="3" creationId="{00000000-0000-0000-0000-000000000000}"/>
          </ac:spMkLst>
        </pc:spChg>
      </pc:sldChg>
      <pc:sldChg chg="addSp delSp modSp mod">
        <pc:chgData name="L Bharath Kumar" userId="78781b368dab7296" providerId="LiveId" clId="{D86470EE-0554-4584-860F-28B9BCBBE38F}" dt="2024-11-21T19:21:42.972" v="425"/>
        <pc:sldMkLst>
          <pc:docMk/>
          <pc:sldMk cId="1769472928" sldId="391"/>
        </pc:sldMkLst>
        <pc:spChg chg="add del mod">
          <ac:chgData name="L Bharath Kumar" userId="78781b368dab7296" providerId="LiveId" clId="{D86470EE-0554-4584-860F-28B9BCBBE38F}" dt="2024-11-21T19:21:42.972" v="425"/>
          <ac:spMkLst>
            <pc:docMk/>
            <pc:sldMk cId="1769472928" sldId="391"/>
            <ac:spMk id="3" creationId="{00000000-0000-0000-0000-000000000000}"/>
          </ac:spMkLst>
        </pc:spChg>
        <pc:spChg chg="add">
          <ac:chgData name="L Bharath Kumar" userId="78781b368dab7296" providerId="LiveId" clId="{D86470EE-0554-4584-860F-28B9BCBBE38F}" dt="2024-11-21T19:21:16.397" v="414"/>
          <ac:spMkLst>
            <pc:docMk/>
            <pc:sldMk cId="1769472928" sldId="391"/>
            <ac:spMk id="4" creationId="{4FB12B2F-16F4-9B7A-FBD9-141C996E7AE8}"/>
          </ac:spMkLst>
        </pc:spChg>
        <pc:spChg chg="add mod">
          <ac:chgData name="L Bharath Kumar" userId="78781b368dab7296" providerId="LiveId" clId="{D86470EE-0554-4584-860F-28B9BCBBE38F}" dt="2024-11-21T19:21:34.636" v="418"/>
          <ac:spMkLst>
            <pc:docMk/>
            <pc:sldMk cId="1769472928" sldId="391"/>
            <ac:spMk id="5" creationId="{EA45EA20-EBF6-CD63-1487-DB5554AA4435}"/>
          </ac:spMkLst>
        </pc:spChg>
        <pc:spChg chg="add mod">
          <ac:chgData name="L Bharath Kumar" userId="78781b368dab7296" providerId="LiveId" clId="{D86470EE-0554-4584-860F-28B9BCBBE38F}" dt="2024-11-21T19:21:38.057" v="420"/>
          <ac:spMkLst>
            <pc:docMk/>
            <pc:sldMk cId="1769472928" sldId="391"/>
            <ac:spMk id="6" creationId="{A0C028E3-24CE-61C1-13FC-5CB0700E8A79}"/>
          </ac:spMkLst>
        </pc:spChg>
        <pc:spChg chg="add mod">
          <ac:chgData name="L Bharath Kumar" userId="78781b368dab7296" providerId="LiveId" clId="{D86470EE-0554-4584-860F-28B9BCBBE38F}" dt="2024-11-21T19:21:42.972" v="425"/>
          <ac:spMkLst>
            <pc:docMk/>
            <pc:sldMk cId="1769472928" sldId="391"/>
            <ac:spMk id="7" creationId="{FDCCDA2D-4369-C132-BD44-45073050EE0F}"/>
          </ac:spMkLst>
        </pc:spChg>
      </pc:sldChg>
      <pc:sldChg chg="modSp add mod">
        <pc:chgData name="L Bharath Kumar" userId="78781b368dab7296" providerId="LiveId" clId="{D86470EE-0554-4584-860F-28B9BCBBE38F}" dt="2024-11-21T18:31:15.189" v="400" actId="20577"/>
        <pc:sldMkLst>
          <pc:docMk/>
          <pc:sldMk cId="2666833187" sldId="400"/>
        </pc:sldMkLst>
        <pc:spChg chg="mod">
          <ac:chgData name="L Bharath Kumar" userId="78781b368dab7296" providerId="LiveId" clId="{D86470EE-0554-4584-860F-28B9BCBBE38F}" dt="2024-11-21T18:31:15.189" v="400" actId="20577"/>
          <ac:spMkLst>
            <pc:docMk/>
            <pc:sldMk cId="2666833187" sldId="400"/>
            <ac:spMk id="3" creationId="{616BB3D2-0B61-3B6C-619B-AC4FB215551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DC5D3-59E5-503D-E5D6-8D67CF796D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A22C27-53C3-E426-C4C9-FF01703F35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E48AF3-E69B-434C-748B-A8EDB32057C2}"/>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55C7F9D5-F88F-8303-6EEB-27AF4E2DB1B8}"/>
              </a:ext>
            </a:extLst>
          </p:cNvPr>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3773621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dirty="0"/>
          </a:p>
        </p:txBody>
      </p:sp>
    </p:spTree>
    <p:extLst>
      <p:ext uri="{BB962C8B-B14F-4D97-AF65-F5344CB8AC3E}">
        <p14:creationId xmlns:p14="http://schemas.microsoft.com/office/powerpoint/2010/main" val="2717402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dirty="0"/>
          </a:p>
        </p:txBody>
      </p:sp>
    </p:spTree>
    <p:extLst>
      <p:ext uri="{BB962C8B-B14F-4D97-AF65-F5344CB8AC3E}">
        <p14:creationId xmlns:p14="http://schemas.microsoft.com/office/powerpoint/2010/main" val="3207674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1789443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276364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6.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456757"/>
            <a:chOff x="-14748" y="986564"/>
            <a:chExt cx="9158748" cy="5456757"/>
          </a:xfrm>
        </p:grpSpPr>
        <p:sp>
          <p:nvSpPr>
            <p:cNvPr id="22" name="TextBox 21"/>
            <p:cNvSpPr txBox="1"/>
            <p:nvPr/>
          </p:nvSpPr>
          <p:spPr>
            <a:xfrm>
              <a:off x="177781" y="4812105"/>
              <a:ext cx="4322209" cy="1631216"/>
            </a:xfrm>
            <a:prstGeom prst="rect">
              <a:avLst/>
            </a:prstGeom>
            <a:noFill/>
          </p:spPr>
          <p:txBody>
            <a:bodyPr wrap="square" rtlCol="0">
              <a:spAutoFit/>
            </a:bodyPr>
            <a:lstStyle/>
            <a:p>
              <a:r>
                <a:rPr lang="en-US" sz="2000" b="1" dirty="0"/>
                <a:t>220701043</a:t>
              </a:r>
            </a:p>
            <a:p>
              <a:r>
                <a:rPr lang="en-US" sz="2000" b="1" dirty="0"/>
                <a:t>BHARATH KUMAR L</a:t>
              </a:r>
            </a:p>
            <a:p>
              <a:r>
                <a:rPr lang="en-US" sz="2000" b="1" dirty="0"/>
                <a:t>Mrs. J. JINU SOPHIA, </a:t>
              </a:r>
            </a:p>
            <a:p>
              <a:r>
                <a:rPr lang="en-US" sz="2000" b="1" dirty="0"/>
                <a:t>ASSISSTANT PROFESSOR(SG)</a:t>
              </a:r>
            </a:p>
            <a:p>
              <a:r>
                <a:rPr lang="en-US" sz="2000" b="1" dirty="0"/>
                <a:t>COMPUTER SCIENCE OF ENGINEERING</a:t>
              </a: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77782" y="2100903"/>
                <a:ext cx="4188156" cy="1754326"/>
              </a:xfrm>
              <a:prstGeom prst="rect">
                <a:avLst/>
              </a:prstGeom>
              <a:noFill/>
            </p:spPr>
            <p:txBody>
              <a:bodyPr wrap="square" rtlCol="0">
                <a:spAutoFit/>
              </a:bodyPr>
              <a:lstStyle/>
              <a:p>
                <a:r>
                  <a:rPr lang="en-US" sz="5400" b="1" dirty="0">
                    <a:solidFill>
                      <a:schemeClr val="bg1"/>
                    </a:solidFill>
                    <a:ea typeface="Open Sans Bold" panose="020B0806030504020204" pitchFamily="34" charset="0"/>
                    <a:cs typeface="Open Sans Bold" panose="020B0806030504020204" pitchFamily="34" charset="0"/>
                  </a:rPr>
                  <a:t>VIDEO SUMMARIZER</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p:txBody>
          <a:bodyPr/>
          <a:lstStyle/>
          <a:p>
            <a:r>
              <a:rPr lang="en-US" b="1" dirty="0"/>
              <a:t>MAIN PROCESS: </a:t>
            </a:r>
            <a:r>
              <a:rPr lang="en-US" i="1" dirty="0"/>
              <a:t>Video Summarization Workflow</a:t>
            </a:r>
          </a:p>
          <a:p>
            <a:pPr marL="717550" indent="-269875" algn="just">
              <a:buFont typeface="+mj-lt"/>
              <a:buAutoNum type="arabicPeriod"/>
            </a:pPr>
            <a:r>
              <a:rPr lang="en-US" b="1" dirty="0"/>
              <a:t>Input Video Processing</a:t>
            </a:r>
            <a:r>
              <a:rPr lang="en-US" dirty="0"/>
              <a:t>: Accept the video file and collect output filename through a user dialog.</a:t>
            </a:r>
          </a:p>
          <a:p>
            <a:pPr marL="717550" indent="-269875" algn="just">
              <a:buFont typeface="+mj-lt"/>
              <a:buAutoNum type="arabicPeriod"/>
            </a:pPr>
            <a:r>
              <a:rPr lang="en-US" b="1" dirty="0"/>
              <a:t>Audio Extraction</a:t>
            </a:r>
            <a:r>
              <a:rPr lang="en-US" dirty="0"/>
              <a:t>: Extract the audio from the video using </a:t>
            </a:r>
            <a:r>
              <a:rPr lang="en-US" dirty="0" err="1"/>
              <a:t>FFmpeg</a:t>
            </a:r>
            <a:r>
              <a:rPr lang="en-US" dirty="0"/>
              <a:t>.</a:t>
            </a:r>
          </a:p>
          <a:p>
            <a:pPr marL="717550" indent="-269875" algn="just">
              <a:buFont typeface="+mj-lt"/>
              <a:buAutoNum type="arabicPeriod"/>
            </a:pPr>
            <a:r>
              <a:rPr lang="en-US" b="1" dirty="0"/>
              <a:t>Audio Transcription</a:t>
            </a:r>
            <a:r>
              <a:rPr lang="en-US" dirty="0"/>
              <a:t>: Convert the extracted audio into text using Python and Google Speech-to-Text API.</a:t>
            </a:r>
          </a:p>
          <a:p>
            <a:pPr marL="717550" indent="-269875" algn="just">
              <a:buFont typeface="+mj-lt"/>
              <a:buAutoNum type="arabicPeriod"/>
            </a:pPr>
            <a:r>
              <a:rPr lang="en-US" b="1" dirty="0"/>
              <a:t>Text Summarization</a:t>
            </a:r>
            <a:r>
              <a:rPr lang="en-US" dirty="0"/>
              <a:t>: Process the transcribed text for summarization using a UiPath AI Center ML Skill.</a:t>
            </a:r>
          </a:p>
          <a:p>
            <a:pPr marL="717550" indent="-269875" algn="just">
              <a:buFont typeface="+mj-lt"/>
              <a:buAutoNum type="arabicPeriod"/>
            </a:pPr>
            <a:r>
              <a:rPr lang="en-US" b="1" dirty="0"/>
              <a:t>Output Display</a:t>
            </a:r>
            <a:r>
              <a:rPr lang="en-US" dirty="0"/>
              <a:t>: Present the summarized text through a message box or save it to a file.</a:t>
            </a:r>
          </a:p>
        </p:txBody>
      </p:sp>
    </p:spTree>
    <p:custDataLst>
      <p:tags r:id="rId1"/>
    </p:custDataLst>
    <p:extLst>
      <p:ext uri="{BB962C8B-B14F-4D97-AF65-F5344CB8AC3E}">
        <p14:creationId xmlns:p14="http://schemas.microsoft.com/office/powerpoint/2010/main" val="302342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15B8C-92DC-B745-2814-5AC991C6AB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D3B88A-EB7C-E363-265E-19B1CFEA4E42}"/>
              </a:ext>
            </a:extLst>
          </p:cNvPr>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a:extLst>
              <a:ext uri="{FF2B5EF4-FFF2-40B4-BE49-F238E27FC236}">
                <a16:creationId xmlns:a16="http://schemas.microsoft.com/office/drawing/2014/main" id="{616BB3D2-0B61-3B6C-619B-AC4FB2155516}"/>
              </a:ext>
            </a:extLst>
          </p:cNvPr>
          <p:cNvSpPr>
            <a:spLocks noGrp="1"/>
          </p:cNvSpPr>
          <p:nvPr>
            <p:ph idx="1"/>
          </p:nvPr>
        </p:nvSpPr>
        <p:spPr/>
        <p:txBody>
          <a:bodyPr/>
          <a:lstStyle/>
          <a:p>
            <a:r>
              <a:rPr lang="en-IN" b="1" dirty="0"/>
              <a:t>SUB-PROCESSES:</a:t>
            </a:r>
          </a:p>
          <a:p>
            <a:pPr marL="717550" indent="-354013" algn="just">
              <a:buNone/>
              <a:tabLst>
                <a:tab pos="811213" algn="l"/>
              </a:tabLst>
            </a:pPr>
            <a:r>
              <a:rPr lang="en-IN" b="1" dirty="0"/>
              <a:t>1.File Handling</a:t>
            </a:r>
            <a:r>
              <a:rPr lang="en-IN" dirty="0"/>
              <a:t>:</a:t>
            </a:r>
          </a:p>
          <a:p>
            <a:pPr marL="893763" lvl="1" indent="-176213" algn="just">
              <a:buFont typeface="Arial" panose="020B0604020202020204" pitchFamily="34" charset="0"/>
              <a:buChar char="•"/>
              <a:tabLst>
                <a:tab pos="893763" algn="l"/>
              </a:tabLst>
            </a:pPr>
            <a:r>
              <a:rPr lang="en-IN" sz="2400" dirty="0"/>
              <a:t>Ensure unique filenames for output files.</a:t>
            </a:r>
          </a:p>
          <a:p>
            <a:pPr marL="893763" lvl="1" indent="-176213" algn="just">
              <a:buFont typeface="Arial" panose="020B0604020202020204" pitchFamily="34" charset="0"/>
              <a:buChar char="•"/>
              <a:tabLst>
                <a:tab pos="893763" algn="l"/>
              </a:tabLst>
            </a:pPr>
            <a:r>
              <a:rPr lang="en-IN" sz="2400" dirty="0"/>
              <a:t>Verify file existence before overwriting.</a:t>
            </a:r>
          </a:p>
          <a:p>
            <a:pPr marL="717550" indent="-354013" algn="just">
              <a:buNone/>
              <a:tabLst>
                <a:tab pos="811213" algn="l"/>
              </a:tabLst>
            </a:pPr>
            <a:r>
              <a:rPr lang="en-IN" b="1" dirty="0"/>
              <a:t>2.Audio-to-Text Conversion</a:t>
            </a:r>
            <a:r>
              <a:rPr lang="en-IN" dirty="0"/>
              <a:t>:</a:t>
            </a:r>
          </a:p>
          <a:p>
            <a:pPr marL="893763" lvl="1" indent="-176213" algn="just">
              <a:buFont typeface="Arial" panose="020B0604020202020204" pitchFamily="34" charset="0"/>
              <a:buChar char="•"/>
              <a:tabLst>
                <a:tab pos="811213" algn="l"/>
              </a:tabLst>
            </a:pPr>
            <a:r>
              <a:rPr lang="en-IN" sz="2400" dirty="0"/>
              <a:t>Run a Python script to handle transcription using the Google Speech-to-Text API.</a:t>
            </a:r>
          </a:p>
          <a:p>
            <a:pPr marL="717550" indent="-354013" algn="just">
              <a:buNone/>
              <a:tabLst>
                <a:tab pos="811213" algn="l"/>
              </a:tabLst>
            </a:pPr>
            <a:r>
              <a:rPr lang="en-IN" b="1" dirty="0"/>
              <a:t>3.Summarization Model</a:t>
            </a:r>
            <a:r>
              <a:rPr lang="en-IN" dirty="0"/>
              <a:t>:</a:t>
            </a:r>
          </a:p>
          <a:p>
            <a:pPr marL="893763" lvl="1" indent="-176213" algn="just">
              <a:buFont typeface="Arial" panose="020B0604020202020204" pitchFamily="34" charset="0"/>
              <a:buChar char="•"/>
              <a:tabLst>
                <a:tab pos="811213" algn="l"/>
              </a:tabLst>
            </a:pPr>
            <a:r>
              <a:rPr lang="en-IN" sz="2400" dirty="0"/>
              <a:t>Utilize the ML Skill to summarize text with AI capabilities.</a:t>
            </a:r>
          </a:p>
          <a:p>
            <a:endParaRPr lang="en-US" dirty="0"/>
          </a:p>
        </p:txBody>
      </p:sp>
    </p:spTree>
    <p:custDataLst>
      <p:tags r:id="rId1"/>
    </p:custDataLst>
    <p:extLst>
      <p:ext uri="{BB962C8B-B14F-4D97-AF65-F5344CB8AC3E}">
        <p14:creationId xmlns:p14="http://schemas.microsoft.com/office/powerpoint/2010/main" val="266683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pic>
        <p:nvPicPr>
          <p:cNvPr id="5" name="Content Placeholder 4">
            <a:extLst>
              <a:ext uri="{FF2B5EF4-FFF2-40B4-BE49-F238E27FC236}">
                <a16:creationId xmlns:a16="http://schemas.microsoft.com/office/drawing/2014/main" id="{AA9826A5-64CC-7E2C-C6C6-A4DA11EC740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3528" y="927437"/>
            <a:ext cx="3593160" cy="5334000"/>
          </a:xfrm>
        </p:spPr>
      </p:pic>
      <p:pic>
        <p:nvPicPr>
          <p:cNvPr id="8" name="Picture 7">
            <a:extLst>
              <a:ext uri="{FF2B5EF4-FFF2-40B4-BE49-F238E27FC236}">
                <a16:creationId xmlns:a16="http://schemas.microsoft.com/office/drawing/2014/main" id="{61DAE0F5-B9C5-AE65-AC7C-BA7C84D79A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5976" y="933725"/>
            <a:ext cx="4248472" cy="5364896"/>
          </a:xfrm>
          <a:prstGeom prst="rect">
            <a:avLst/>
          </a:prstGeom>
        </p:spPr>
      </p:pic>
    </p:spTree>
    <p:custDataLst>
      <p:tags r:id="rId1"/>
    </p:custDataLst>
    <p:extLst>
      <p:ext uri="{BB962C8B-B14F-4D97-AF65-F5344CB8AC3E}">
        <p14:creationId xmlns:p14="http://schemas.microsoft.com/office/powerpoint/2010/main" val="176947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p:txBody>
          <a:bodyPr/>
          <a:lstStyle/>
          <a:p>
            <a:pPr algn="just"/>
            <a:r>
              <a:rPr lang="en-US" b="1" dirty="0"/>
              <a:t>Objective Achieved</a:t>
            </a:r>
            <a:r>
              <a:rPr lang="en-US" dirty="0"/>
              <a:t>: Developed an AI-driven solution for efficient video summarization, addressing the growing demand for time-efficient content consumption.</a:t>
            </a:r>
          </a:p>
          <a:p>
            <a:pPr algn="just"/>
            <a:r>
              <a:rPr lang="en-US" b="1" dirty="0"/>
              <a:t>Technological Integration</a:t>
            </a:r>
            <a:r>
              <a:rPr lang="en-US" dirty="0"/>
              <a:t>: Successfully integrated tools like </a:t>
            </a:r>
            <a:r>
              <a:rPr lang="en-US" dirty="0" err="1"/>
              <a:t>FFmpeg</a:t>
            </a:r>
            <a:r>
              <a:rPr lang="en-US" dirty="0"/>
              <a:t>, Google Speech-to-Text API, and UiPath AI Center for automation and accuracy.</a:t>
            </a:r>
          </a:p>
          <a:p>
            <a:pPr algn="just"/>
            <a:r>
              <a:rPr lang="en-US" b="1" dirty="0"/>
              <a:t>Efficiency &amp; Scalability</a:t>
            </a:r>
            <a:r>
              <a:rPr lang="en-US" dirty="0"/>
              <a:t>: The system saves time and resources, enabling users to process lengthy videos quickly while retaining essential information.</a:t>
            </a:r>
          </a:p>
          <a:p>
            <a:pPr algn="just"/>
            <a:r>
              <a:rPr lang="en-US" b="1" dirty="0"/>
              <a:t>User-Centric Approach</a:t>
            </a:r>
            <a:r>
              <a:rPr lang="en-US" dirty="0"/>
              <a:t>: Provides accessibility and ease of use, suitable for various sectors like education, corporate training, and media.</a:t>
            </a:r>
          </a:p>
          <a:p>
            <a:endParaRPr lang="en-US" dirty="0"/>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p:txBody>
          <a:bodyPr/>
          <a:lstStyle/>
          <a:p>
            <a:pPr marL="0" indent="0">
              <a:buNone/>
            </a:pPr>
            <a:r>
              <a:rPr lang="en-US" b="1" i="1" dirty="0"/>
              <a:t>Integration with UiPath Orchestrator:</a:t>
            </a:r>
          </a:p>
          <a:p>
            <a:r>
              <a:rPr lang="en-US" b="1" dirty="0"/>
              <a:t>Automation Management</a:t>
            </a:r>
            <a:r>
              <a:rPr lang="en-US" dirty="0"/>
              <a:t>: Implement UiPath Orchestrator to centrally monitor, schedule, and manage the video summarization workflows.</a:t>
            </a:r>
          </a:p>
          <a:p>
            <a:r>
              <a:rPr lang="en-US" b="1" dirty="0"/>
              <a:t>Scheduling</a:t>
            </a:r>
            <a:r>
              <a:rPr lang="en-US" dirty="0"/>
              <a:t>: Enable automatic scheduling of video processing tasks for predefined times, eliminating manual intervention.</a:t>
            </a:r>
          </a:p>
          <a:p>
            <a:r>
              <a:rPr lang="en-US" b="1" dirty="0"/>
              <a:t>Enhanced Collaboration</a:t>
            </a:r>
            <a:r>
              <a:rPr lang="en-US" dirty="0"/>
              <a:t>: Allow teams to manage and track processes collaboratively using Orchestrator's shared environment.</a:t>
            </a:r>
          </a:p>
          <a:p>
            <a:r>
              <a:rPr lang="en-US" b="1" dirty="0"/>
              <a:t>Cloud Integration</a:t>
            </a:r>
            <a:r>
              <a:rPr lang="en-US" dirty="0"/>
              <a:t>: Deploy workflows in a cloud environment for better accessibility and seamless updates.</a:t>
            </a:r>
          </a:p>
          <a:p>
            <a:endParaRPr lang="en-US" dirty="0"/>
          </a:p>
          <a:p>
            <a:endParaRPr lang="en-US" dirty="0"/>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3" name="Content Placeholder 2"/>
          <p:cNvSpPr>
            <a:spLocks noGrp="1"/>
          </p:cNvSpPr>
          <p:nvPr>
            <p:ph idx="1"/>
          </p:nvPr>
        </p:nvSpPr>
        <p:spPr>
          <a:xfrm>
            <a:off x="143508" y="990600"/>
            <a:ext cx="8763000" cy="5334000"/>
          </a:xfrm>
        </p:spPr>
        <p:txBody>
          <a:bodyPr>
            <a:normAutofit fontScale="92500" lnSpcReduction="10000"/>
          </a:bodyPr>
          <a:lstStyle/>
          <a:p>
            <a:r>
              <a:rPr lang="en-US" dirty="0"/>
              <a:t>Kumar, P., Sharma, A., &amp; Singhal, S. (2020). Automated video summarization using deep learning. IEEE Transactions on Multimedia, 22(9), 2310-2321.</a:t>
            </a:r>
          </a:p>
          <a:p>
            <a:r>
              <a:rPr lang="en-US" dirty="0"/>
              <a:t>Chen, Z., Xu, C., &amp; Lu, C. (2019). Video summarization: A comprehensive review. Journal of Visual Communication and Image Representation, 60, 231-246.</a:t>
            </a:r>
          </a:p>
          <a:p>
            <a:r>
              <a:rPr lang="en-US" dirty="0"/>
              <a:t>Yu, M., Li, Y., &amp; Chen, X. (2021). Real-time video summarization using machine learning techniques. Journal of Machine Learning Research, 22(1), 123-139.</a:t>
            </a:r>
          </a:p>
          <a:p>
            <a:r>
              <a:rPr lang="en-US" dirty="0"/>
              <a:t>Singh, S., Mishra, P., &amp; Choudhury, P. (2022). AI-driven summarization systems for multimedia data. AI &amp; Data Science, 7(3), 56-64.</a:t>
            </a:r>
          </a:p>
          <a:p>
            <a:r>
              <a:rPr lang="en-US" dirty="0"/>
              <a:t>Sharma, N., Rani, R., &amp; Singh, A. (2020). AI in video content analysis: Current trends and future applications. Journal of AI Research, 37(4), 1125-1139.</a:t>
            </a:r>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p>
        </p:txBody>
      </p:sp>
    </p:spTree>
    <p:extLst>
      <p:ext uri="{BB962C8B-B14F-4D97-AF65-F5344CB8AC3E}">
        <p14:creationId xmlns:p14="http://schemas.microsoft.com/office/powerpoint/2010/main" val="2191802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606368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lstStyle/>
          <a:p>
            <a:pPr marL="0" indent="0" algn="just">
              <a:buNone/>
            </a:pPr>
            <a:r>
              <a:rPr lang="en-US" dirty="0"/>
              <a:t>This project presents an automated, scalable video summarization solution for education, using UiPath Studio to streamline the process. It begins with video-to-audio conversion via </a:t>
            </a:r>
            <a:r>
              <a:rPr lang="en-US" dirty="0" err="1"/>
              <a:t>FFmpeg</a:t>
            </a:r>
            <a:r>
              <a:rPr lang="en-US" dirty="0"/>
              <a:t>, followed by transcription with Google Speech-to-Text, and text summarization using a natural language processing model from UiPath AI Center. Managed by UiPath Orchestrator, the workflow ensures efficient automation, error handling, and resource optimization. This solution helps students focus on key concepts by providing concise summaries of lengthy videos, benefiting both learners and educators, and advancing educational technology with AI-driven automation.</a:t>
            </a:r>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normAutofit lnSpcReduction="10000"/>
          </a:bodyPr>
          <a:lstStyle/>
          <a:p>
            <a:pPr marL="457200" indent="-457200" algn="just">
              <a:buFont typeface="+mj-lt"/>
              <a:buAutoNum type="arabicParenR"/>
            </a:pPr>
            <a:r>
              <a:rPr lang="en-US" b="1" i="1" dirty="0"/>
              <a:t>Efficient Content Processing:</a:t>
            </a:r>
            <a:r>
              <a:rPr lang="en-US" dirty="0"/>
              <a:t> Simplifies the review of lengthy videos by condensing them into concise summaries.</a:t>
            </a:r>
          </a:p>
          <a:p>
            <a:pPr marL="457200" indent="-457200" algn="just">
              <a:buFont typeface="+mj-lt"/>
              <a:buAutoNum type="arabicParenR"/>
            </a:pPr>
            <a:r>
              <a:rPr lang="en-US" b="1" i="1" dirty="0"/>
              <a:t>Time-Saving:</a:t>
            </a:r>
            <a:r>
              <a:rPr lang="en-US" dirty="0"/>
              <a:t> Reduces the effort and time required for users to consume essential video content.</a:t>
            </a:r>
          </a:p>
          <a:p>
            <a:pPr marL="457200" indent="-457200" algn="just">
              <a:buFont typeface="+mj-lt"/>
              <a:buAutoNum type="arabicParenR"/>
            </a:pPr>
            <a:r>
              <a:rPr lang="en-US" b="1" i="1" dirty="0"/>
              <a:t>Automation:</a:t>
            </a:r>
            <a:r>
              <a:rPr lang="en-US" dirty="0"/>
              <a:t> Eliminates the need for manual summarization through AI-driven transcription and summarization.</a:t>
            </a:r>
          </a:p>
          <a:p>
            <a:pPr marL="457200" indent="-457200" algn="just">
              <a:buFont typeface="+mj-lt"/>
              <a:buAutoNum type="arabicParenR"/>
            </a:pPr>
            <a:r>
              <a:rPr lang="en-US" b="1" i="1" dirty="0"/>
              <a:t>Scalability:</a:t>
            </a:r>
            <a:r>
              <a:rPr lang="en-US" dirty="0"/>
              <a:t> Suitable for handling large volumes of digital content in sectors like education, media, and corporate training.</a:t>
            </a:r>
          </a:p>
          <a:p>
            <a:pPr marL="457200" indent="-457200" algn="just">
              <a:buFont typeface="+mj-lt"/>
              <a:buAutoNum type="arabicParenR"/>
            </a:pPr>
            <a:r>
              <a:rPr lang="en-US" b="1" i="1" dirty="0"/>
              <a:t>Consistency &amp; Accuracy:</a:t>
            </a:r>
            <a:r>
              <a:rPr lang="en-US" dirty="0"/>
              <a:t> Ensures reliable output using Google Speech-to-Text and NLP-based summarization techniques.</a:t>
            </a:r>
          </a:p>
          <a:p>
            <a:pPr marL="457200" indent="-457200" algn="just">
              <a:buFont typeface="+mj-lt"/>
              <a:buAutoNum type="arabicParenR"/>
            </a:pPr>
            <a:r>
              <a:rPr lang="en-US" b="1" i="1" dirty="0"/>
              <a:t>Accessibility:</a:t>
            </a:r>
            <a:r>
              <a:rPr lang="en-US" dirty="0"/>
              <a:t> Makes video content easier to navigate and understand, enhancing user experience.</a:t>
            </a: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6" name="Rectangle 3">
            <a:extLst>
              <a:ext uri="{FF2B5EF4-FFF2-40B4-BE49-F238E27FC236}">
                <a16:creationId xmlns:a16="http://schemas.microsoft.com/office/drawing/2014/main" id="{871B47CD-DE18-1F7A-E924-EFF874604910}"/>
              </a:ext>
            </a:extLst>
          </p:cNvPr>
          <p:cNvSpPr>
            <a:spLocks noGrp="1" noChangeArrowheads="1"/>
          </p:cNvSpPr>
          <p:nvPr>
            <p:ph idx="1"/>
          </p:nvPr>
        </p:nvSpPr>
        <p:spPr bwMode="auto">
          <a:xfrm>
            <a:off x="186152" y="904072"/>
            <a:ext cx="8763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6213" indent="-176213" algn="just"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rPr>
              <a:t>Time Efficiency</a:t>
            </a:r>
            <a:r>
              <a:rPr kumimoji="0" lang="en-US" altLang="en-US"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None/>
              <a:tabLst/>
            </a:pPr>
            <a:r>
              <a:rPr lang="en-US" altLang="en-US" dirty="0"/>
              <a:t>	</a:t>
            </a:r>
            <a:r>
              <a:rPr kumimoji="0" lang="en-US" altLang="en-US" b="0" i="0" u="none" strike="noStrike" cap="none" normalizeH="0" baseline="0" dirty="0">
                <a:ln>
                  <a:noFill/>
                </a:ln>
                <a:solidFill>
                  <a:schemeClr val="tx1"/>
                </a:solidFill>
                <a:effectLst/>
              </a:rPr>
              <a:t>Automates video summarization, reducing manual effort and processing time.</a:t>
            </a:r>
          </a:p>
          <a:p>
            <a:pPr marL="176213" indent="-176213" algn="just"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rPr>
              <a:t>Scalability</a:t>
            </a:r>
            <a:r>
              <a:rPr kumimoji="0" lang="en-US" altLang="en-US"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None/>
              <a:tabLst/>
            </a:pPr>
            <a:r>
              <a:rPr lang="en-US" altLang="en-US" dirty="0"/>
              <a:t>	</a:t>
            </a:r>
            <a:r>
              <a:rPr kumimoji="0" lang="en-US" altLang="en-US" b="0" i="0" u="none" strike="noStrike" cap="none" normalizeH="0" baseline="0" dirty="0">
                <a:ln>
                  <a:noFill/>
                </a:ln>
                <a:solidFill>
                  <a:schemeClr val="tx1"/>
                </a:solidFill>
                <a:effectLst/>
              </a:rPr>
              <a:t>Handles large volumes of video content seamlessly.</a:t>
            </a:r>
          </a:p>
          <a:p>
            <a:pPr marL="176213" indent="-176213" algn="just"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rPr>
              <a:t>Consistent Quality</a:t>
            </a:r>
            <a:r>
              <a:rPr kumimoji="0" lang="en-US" altLang="en-US"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None/>
              <a:tabLst/>
            </a:pPr>
            <a:r>
              <a:rPr lang="en-US" altLang="en-US" dirty="0"/>
              <a:t>	</a:t>
            </a:r>
            <a:r>
              <a:rPr kumimoji="0" lang="en-US" altLang="en-US" b="0" i="0" u="none" strike="noStrike" cap="none" normalizeH="0" baseline="0" dirty="0">
                <a:ln>
                  <a:noFill/>
                </a:ln>
                <a:solidFill>
                  <a:schemeClr val="tx1"/>
                </a:solidFill>
                <a:effectLst/>
              </a:rPr>
              <a:t>Ensures uniform accuracy through AI-driven processing.</a:t>
            </a:r>
          </a:p>
          <a:p>
            <a:pPr marL="176213" indent="-176213" algn="just"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rPr>
              <a:t>Accessibility</a:t>
            </a:r>
            <a:r>
              <a:rPr kumimoji="0" lang="en-US" altLang="en-US"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None/>
              <a:tabLst/>
            </a:pPr>
            <a:r>
              <a:rPr lang="en-US" altLang="en-US" dirty="0"/>
              <a:t>	</a:t>
            </a:r>
            <a:r>
              <a:rPr kumimoji="0" lang="en-US" altLang="en-US" b="0" i="0" u="none" strike="noStrike" cap="none" normalizeH="0" baseline="0" dirty="0">
                <a:ln>
                  <a:noFill/>
                </a:ln>
                <a:solidFill>
                  <a:schemeClr val="tx1"/>
                </a:solidFill>
                <a:effectLst/>
              </a:rPr>
              <a:t>Provides multi-language support, catering to diverse users.</a:t>
            </a:r>
          </a:p>
          <a:p>
            <a:pPr marL="176213" indent="-176213" algn="just"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rPr>
              <a:t>Cost Reduction</a:t>
            </a:r>
            <a:r>
              <a:rPr kumimoji="0" lang="en-US" altLang="en-US"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None/>
              <a:tabLst/>
            </a:pPr>
            <a:r>
              <a:rPr lang="en-US" altLang="en-US" dirty="0"/>
              <a:t>	</a:t>
            </a:r>
            <a:r>
              <a:rPr kumimoji="0" lang="en-US" altLang="en-US" b="0" i="0" u="none" strike="noStrike" cap="none" normalizeH="0" baseline="0" dirty="0">
                <a:ln>
                  <a:noFill/>
                </a:ln>
                <a:solidFill>
                  <a:schemeClr val="tx1"/>
                </a:solidFill>
                <a:effectLst/>
              </a:rPr>
              <a:t>Lowers operational expenses by minimizing human intervention.</a:t>
            </a:r>
          </a:p>
          <a:p>
            <a:pPr marL="176213" indent="-176213" algn="just"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rPr>
              <a:t>Enhanced Usability</a:t>
            </a:r>
            <a:r>
              <a:rPr kumimoji="0" lang="en-US" altLang="en-US"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None/>
              <a:tabLst/>
            </a:pPr>
            <a:r>
              <a:rPr lang="en-US" altLang="en-US" dirty="0"/>
              <a:t>	</a:t>
            </a:r>
            <a:r>
              <a:rPr kumimoji="0" lang="en-US" altLang="en-US" b="0" i="0" u="none" strike="noStrike" cap="none" normalizeH="0" baseline="0" dirty="0">
                <a:ln>
                  <a:noFill/>
                </a:ln>
                <a:solidFill>
                  <a:schemeClr val="tx1"/>
                </a:solidFill>
                <a:effectLst/>
              </a:rPr>
              <a:t>Delivers concise, easy-to-understand summaries for varied applications.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lstStyle/>
          <a:p>
            <a:pPr marL="0" indent="0" algn="just">
              <a:buNone/>
            </a:pPr>
            <a:r>
              <a:rPr lang="en-US" dirty="0"/>
              <a:t>The primary objective of your project is to develop an automated video summarization system that efficiently extracts and condenses essential information from lengthy videos, particularly in educational and professional contexts. By integrating tools like Google Speech-to-Text for transcription and natural language processing (NLP) models for summarization, the system aims to save time, enhance accessibility, and provide consistent, scalable solutions for processing large volumes of digital content.</a:t>
            </a: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pic>
        <p:nvPicPr>
          <p:cNvPr id="5" name="Picture 4">
            <a:extLst>
              <a:ext uri="{FF2B5EF4-FFF2-40B4-BE49-F238E27FC236}">
                <a16:creationId xmlns:a16="http://schemas.microsoft.com/office/drawing/2014/main" id="{D992B1E6-264D-112C-25E5-99FE174920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986408"/>
            <a:ext cx="7848872" cy="5430924"/>
          </a:xfrm>
          <a:prstGeom prst="rect">
            <a:avLst/>
          </a:prstGeom>
        </p:spPr>
      </p:pic>
    </p:spTree>
    <p:custDataLst>
      <p:tags r:id="rId1"/>
    </p:custDataLst>
    <p:extLst>
      <p:ext uri="{BB962C8B-B14F-4D97-AF65-F5344CB8AC3E}">
        <p14:creationId xmlns:p14="http://schemas.microsoft.com/office/powerpoint/2010/main" val="376223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normAutofit/>
          </a:bodyPr>
          <a:lstStyle/>
          <a:p>
            <a:r>
              <a:rPr lang="en-US" sz="2800" b="1" i="1" dirty="0"/>
              <a:t>Software</a:t>
            </a:r>
            <a:r>
              <a:rPr lang="en-US" sz="2800" dirty="0"/>
              <a:t>: </a:t>
            </a:r>
          </a:p>
          <a:p>
            <a:pPr lvl="1"/>
            <a:r>
              <a:rPr lang="en-US" sz="2400" dirty="0"/>
              <a:t>UiPath Studio (Version 24.10.5 or above) </a:t>
            </a:r>
          </a:p>
          <a:p>
            <a:pPr lvl="1"/>
            <a:r>
              <a:rPr lang="en-US" sz="2400" dirty="0"/>
              <a:t>Python 3.7 or above </a:t>
            </a:r>
          </a:p>
          <a:p>
            <a:pPr lvl="1"/>
            <a:r>
              <a:rPr lang="en-US" sz="2400" dirty="0" err="1"/>
              <a:t>FFmpeg</a:t>
            </a:r>
            <a:r>
              <a:rPr lang="en-US" sz="2400" dirty="0"/>
              <a:t> </a:t>
            </a:r>
          </a:p>
          <a:p>
            <a:r>
              <a:rPr lang="en-US" sz="2800" b="1" i="1" dirty="0"/>
              <a:t>Hardware</a:t>
            </a:r>
            <a:r>
              <a:rPr lang="en-US" sz="2800" dirty="0"/>
              <a:t>: </a:t>
            </a:r>
          </a:p>
          <a:p>
            <a:pPr lvl="1"/>
            <a:r>
              <a:rPr lang="en-US" sz="2400" dirty="0"/>
              <a:t>Processor: Intel i3 or above </a:t>
            </a:r>
          </a:p>
          <a:p>
            <a:pPr lvl="1"/>
            <a:r>
              <a:rPr lang="en-US" sz="2400" dirty="0"/>
              <a:t>RAM: 4 GB minimum </a:t>
            </a:r>
          </a:p>
          <a:p>
            <a:pPr lvl="1"/>
            <a:r>
              <a:rPr lang="en-US" sz="2400" dirty="0"/>
              <a:t>Disk Space: 500 MB for tools and dependencies </a:t>
            </a:r>
          </a:p>
        </p:txBody>
      </p:sp>
    </p:spTree>
    <p:custDataLst>
      <p:tags r:id="rId1"/>
    </p:custDataLst>
    <p:extLst>
      <p:ext uri="{BB962C8B-B14F-4D97-AF65-F5344CB8AC3E}">
        <p14:creationId xmlns:p14="http://schemas.microsoft.com/office/powerpoint/2010/main" val="122522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b="1" i="1" dirty="0"/>
              <a:t>Module-1: Video-to-Audio Conversion</a:t>
            </a:r>
          </a:p>
          <a:p>
            <a:pPr indent="-166688">
              <a:buFont typeface="Arial" panose="020B0604020202020204" pitchFamily="34" charset="0"/>
              <a:buChar char="•"/>
            </a:pPr>
            <a:r>
              <a:rPr lang="en-US" b="1" dirty="0"/>
              <a:t>Tool Used: </a:t>
            </a:r>
            <a:r>
              <a:rPr lang="en-US" dirty="0" err="1"/>
              <a:t>Ffmpeg</a:t>
            </a:r>
            <a:endParaRPr lang="en-US" dirty="0"/>
          </a:p>
          <a:p>
            <a:pPr indent="-166688">
              <a:buFont typeface="Arial" panose="020B0604020202020204" pitchFamily="34" charset="0"/>
              <a:buChar char="•"/>
            </a:pPr>
            <a:r>
              <a:rPr lang="en-US" b="1" dirty="0"/>
              <a:t>Function: </a:t>
            </a:r>
            <a:r>
              <a:rPr lang="en-US" dirty="0"/>
              <a:t>Extracts the audio stream from video files and converts it into a format suitable for further processing, such as .wav.</a:t>
            </a:r>
          </a:p>
          <a:p>
            <a:pPr marL="0" indent="0">
              <a:buNone/>
            </a:pPr>
            <a:r>
              <a:rPr lang="en-US" b="1" i="1" dirty="0"/>
              <a:t>Module-2: Audio Transcription</a:t>
            </a:r>
          </a:p>
          <a:p>
            <a:pPr indent="-166688">
              <a:buFont typeface="Arial" panose="020B0604020202020204" pitchFamily="34" charset="0"/>
              <a:buChar char="•"/>
            </a:pPr>
            <a:r>
              <a:rPr lang="en-US" b="1" dirty="0"/>
              <a:t>Tool Used:</a:t>
            </a:r>
            <a:r>
              <a:rPr lang="en-US" i="1" dirty="0"/>
              <a:t> </a:t>
            </a:r>
            <a:r>
              <a:rPr lang="en-US" dirty="0"/>
              <a:t>Google Speech-to-Text API</a:t>
            </a:r>
          </a:p>
          <a:p>
            <a:pPr indent="-166688">
              <a:buFont typeface="Arial" panose="020B0604020202020204" pitchFamily="34" charset="0"/>
              <a:buChar char="•"/>
            </a:pPr>
            <a:r>
              <a:rPr lang="en-US" b="1" dirty="0"/>
              <a:t>Function:</a:t>
            </a:r>
            <a:r>
              <a:rPr lang="en-US" dirty="0"/>
              <a:t> Converts the extracted audio into accurate text transcription, supporting multiple accents and languages.</a:t>
            </a:r>
          </a:p>
          <a:p>
            <a:pPr marL="0" indent="0">
              <a:buNone/>
            </a:pPr>
            <a:r>
              <a:rPr lang="en-US" b="1" i="1" dirty="0"/>
              <a:t>Module-3: Text Summarization</a:t>
            </a:r>
          </a:p>
          <a:p>
            <a:pPr indent="-166688">
              <a:buFont typeface="Arial" panose="020B0604020202020204" pitchFamily="34" charset="0"/>
              <a:buChar char="•"/>
            </a:pPr>
            <a:r>
              <a:rPr lang="en-US" b="1" dirty="0"/>
              <a:t>Tool Used: </a:t>
            </a:r>
            <a:r>
              <a:rPr lang="en-US" dirty="0"/>
              <a:t>UiPath AI Center Pre-Built Model</a:t>
            </a:r>
          </a:p>
          <a:p>
            <a:pPr indent="-166688">
              <a:buFont typeface="Arial" panose="020B0604020202020204" pitchFamily="34" charset="0"/>
              <a:buChar char="•"/>
            </a:pPr>
            <a:r>
              <a:rPr lang="en-US" b="1" dirty="0"/>
              <a:t>Function: </a:t>
            </a:r>
            <a:r>
              <a:rPr lang="en-US" dirty="0"/>
              <a:t>Summarizes the transcribed text into a concise and meaningful summary using advanced natural language processing techniques.</a:t>
            </a:r>
          </a:p>
        </p:txBody>
      </p:sp>
    </p:spTree>
    <p:custDataLst>
      <p:tags r:id="rId1"/>
    </p:custDataLst>
    <p:extLst>
      <p:ext uri="{BB962C8B-B14F-4D97-AF65-F5344CB8AC3E}">
        <p14:creationId xmlns:p14="http://schemas.microsoft.com/office/powerpoint/2010/main" val="78450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E-R DIAGRAM</a:t>
            </a:r>
            <a:endParaRPr lang="en-IN" dirty="0">
              <a:latin typeface="+mj-lt"/>
            </a:endParaRPr>
          </a:p>
        </p:txBody>
      </p:sp>
      <p:pic>
        <p:nvPicPr>
          <p:cNvPr id="5" name="Content Placeholder 4">
            <a:extLst>
              <a:ext uri="{FF2B5EF4-FFF2-40B4-BE49-F238E27FC236}">
                <a16:creationId xmlns:a16="http://schemas.microsoft.com/office/drawing/2014/main" id="{256B5662-B29F-56B7-347F-24DA47C3F81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51620" y="990600"/>
            <a:ext cx="6624736" cy="5334000"/>
          </a:xfrm>
        </p:spPr>
      </p:pic>
    </p:spTree>
    <p:custDataLst>
      <p:tags r:id="rId1"/>
    </p:custDataLst>
    <p:extLst>
      <p:ext uri="{BB962C8B-B14F-4D97-AF65-F5344CB8AC3E}">
        <p14:creationId xmlns:p14="http://schemas.microsoft.com/office/powerpoint/2010/main" val="16391693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9401</TotalTime>
  <Words>1022</Words>
  <Application>Microsoft Office PowerPoint</Application>
  <PresentationFormat>On-screen Show (4:3)</PresentationFormat>
  <Paragraphs>107</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Open Sans Bold</vt:lpstr>
      <vt:lpstr>Open Sans Extrabold</vt:lpstr>
      <vt:lpstr>Open Sans Light</vt:lpstr>
      <vt:lpstr>Wingdings</vt:lpstr>
      <vt:lpstr>Office Theme</vt:lpstr>
      <vt:lpstr>PowerPoint Presentation</vt:lpstr>
      <vt:lpstr>Abstract</vt:lpstr>
      <vt:lpstr>Need for the Proposed System</vt:lpstr>
      <vt:lpstr>Advantages of the Proposed System</vt:lpstr>
      <vt:lpstr>Main Objective</vt:lpstr>
      <vt:lpstr>Architecture</vt:lpstr>
      <vt:lpstr>System Requirements</vt:lpstr>
      <vt:lpstr>Functional Description</vt:lpstr>
      <vt:lpstr>E-R DIAGRAM</vt:lpstr>
      <vt:lpstr>Process Design</vt:lpstr>
      <vt:lpstr>Process Design</vt:lpstr>
      <vt:lpstr>Implementation</vt:lpstr>
      <vt:lpstr>Conclusions</vt:lpstr>
      <vt:lpstr>Future Enhancement</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 Bharath Kumar</cp:lastModifiedBy>
  <cp:revision>1744</cp:revision>
  <dcterms:created xsi:type="dcterms:W3CDTF">2013-05-17T03:00:03Z</dcterms:created>
  <dcterms:modified xsi:type="dcterms:W3CDTF">2024-11-22T06:09:03Z</dcterms:modified>
</cp:coreProperties>
</file>