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p:scale>
          <a:sx n="59" d="100"/>
          <a:sy n="59" d="100"/>
        </p:scale>
        <p:origin x="800" y="28"/>
      </p:cViewPr>
      <p:guideLst/>
    </p:cSldViewPr>
  </p:slideViewPr>
  <p:notesTextViewPr>
    <p:cViewPr>
      <p:scale>
        <a:sx n="1" d="1"/>
        <a:sy n="1" d="1"/>
      </p:scale>
      <p:origin x="0" y="0"/>
    </p:cViewPr>
  </p:notesTextViewPr>
  <p:sorterViewPr>
    <p:cViewPr>
      <p:scale>
        <a:sx n="100" d="100"/>
        <a:sy n="100" d="100"/>
      </p:scale>
      <p:origin x="0" y="-15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5B50-8B35-9BD3-0C8E-0F594247B5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BF4590-32C3-6ED0-070E-82B7585FEC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68BF28-45EF-5D4E-B2A6-DF6AE4605B4F}"/>
              </a:ext>
            </a:extLst>
          </p:cNvPr>
          <p:cNvSpPr>
            <a:spLocks noGrp="1"/>
          </p:cNvSpPr>
          <p:nvPr>
            <p:ph type="dt" sz="half" idx="10"/>
          </p:nvPr>
        </p:nvSpPr>
        <p:spPr/>
        <p:txBody>
          <a:bodyPr/>
          <a:lstStyle/>
          <a:p>
            <a:fld id="{0854BB07-998F-445C-AB45-4EA771A9AB05}" type="datetimeFigureOut">
              <a:rPr lang="en-US" smtClean="0"/>
              <a:t>8/2/2023</a:t>
            </a:fld>
            <a:endParaRPr lang="en-US"/>
          </a:p>
        </p:txBody>
      </p:sp>
      <p:sp>
        <p:nvSpPr>
          <p:cNvPr id="5" name="Footer Placeholder 4">
            <a:extLst>
              <a:ext uri="{FF2B5EF4-FFF2-40B4-BE49-F238E27FC236}">
                <a16:creationId xmlns:a16="http://schemas.microsoft.com/office/drawing/2014/main" id="{BA1D778F-F397-A402-620C-F5932617E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BB4B7-C597-9A15-ED00-258CEE5CC85F}"/>
              </a:ext>
            </a:extLst>
          </p:cNvPr>
          <p:cNvSpPr>
            <a:spLocks noGrp="1"/>
          </p:cNvSpPr>
          <p:nvPr>
            <p:ph type="sldNum" sz="quarter" idx="12"/>
          </p:nvPr>
        </p:nvSpPr>
        <p:spPr/>
        <p:txBody>
          <a:bodyPr/>
          <a:lstStyle/>
          <a:p>
            <a:fld id="{0AEC2D37-FD5C-4698-BB1C-B24C7CE2E65A}" type="slidenum">
              <a:rPr lang="en-US" smtClean="0"/>
              <a:t>‹#›</a:t>
            </a:fld>
            <a:endParaRPr lang="en-US"/>
          </a:p>
        </p:txBody>
      </p:sp>
    </p:spTree>
    <p:extLst>
      <p:ext uri="{BB962C8B-B14F-4D97-AF65-F5344CB8AC3E}">
        <p14:creationId xmlns:p14="http://schemas.microsoft.com/office/powerpoint/2010/main" val="312986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4D06-4B75-8AF1-9D91-15337661D4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9F8EC3-25D7-3E89-3682-1EBD4E537D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5D7E5-CE72-C675-FFA5-D122F1856E88}"/>
              </a:ext>
            </a:extLst>
          </p:cNvPr>
          <p:cNvSpPr>
            <a:spLocks noGrp="1"/>
          </p:cNvSpPr>
          <p:nvPr>
            <p:ph type="dt" sz="half" idx="10"/>
          </p:nvPr>
        </p:nvSpPr>
        <p:spPr/>
        <p:txBody>
          <a:bodyPr/>
          <a:lstStyle/>
          <a:p>
            <a:fld id="{0854BB07-998F-445C-AB45-4EA771A9AB05}" type="datetimeFigureOut">
              <a:rPr lang="en-US" smtClean="0"/>
              <a:t>8/2/2023</a:t>
            </a:fld>
            <a:endParaRPr lang="en-US"/>
          </a:p>
        </p:txBody>
      </p:sp>
      <p:sp>
        <p:nvSpPr>
          <p:cNvPr id="5" name="Footer Placeholder 4">
            <a:extLst>
              <a:ext uri="{FF2B5EF4-FFF2-40B4-BE49-F238E27FC236}">
                <a16:creationId xmlns:a16="http://schemas.microsoft.com/office/drawing/2014/main" id="{D494ABA2-7C13-2F27-0720-E975EB2AF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84CA5-7A5B-7F17-8A4D-F8CEF8CDF209}"/>
              </a:ext>
            </a:extLst>
          </p:cNvPr>
          <p:cNvSpPr>
            <a:spLocks noGrp="1"/>
          </p:cNvSpPr>
          <p:nvPr>
            <p:ph type="sldNum" sz="quarter" idx="12"/>
          </p:nvPr>
        </p:nvSpPr>
        <p:spPr/>
        <p:txBody>
          <a:bodyPr/>
          <a:lstStyle/>
          <a:p>
            <a:fld id="{0AEC2D37-FD5C-4698-BB1C-B24C7CE2E65A}" type="slidenum">
              <a:rPr lang="en-US" smtClean="0"/>
              <a:t>‹#›</a:t>
            </a:fld>
            <a:endParaRPr lang="en-US"/>
          </a:p>
        </p:txBody>
      </p:sp>
    </p:spTree>
    <p:extLst>
      <p:ext uri="{BB962C8B-B14F-4D97-AF65-F5344CB8AC3E}">
        <p14:creationId xmlns:p14="http://schemas.microsoft.com/office/powerpoint/2010/main" val="207127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A9F91-4009-58C7-F6C2-12A467B89D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2816EC-3DFE-2DFA-F9C7-7868A9ECDA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525F9-1399-29E6-DE5B-4AAB6C6AD5B4}"/>
              </a:ext>
            </a:extLst>
          </p:cNvPr>
          <p:cNvSpPr>
            <a:spLocks noGrp="1"/>
          </p:cNvSpPr>
          <p:nvPr>
            <p:ph type="dt" sz="half" idx="10"/>
          </p:nvPr>
        </p:nvSpPr>
        <p:spPr/>
        <p:txBody>
          <a:bodyPr/>
          <a:lstStyle/>
          <a:p>
            <a:fld id="{0854BB07-998F-445C-AB45-4EA771A9AB05}" type="datetimeFigureOut">
              <a:rPr lang="en-US" smtClean="0"/>
              <a:t>8/2/2023</a:t>
            </a:fld>
            <a:endParaRPr lang="en-US"/>
          </a:p>
        </p:txBody>
      </p:sp>
      <p:sp>
        <p:nvSpPr>
          <p:cNvPr id="5" name="Footer Placeholder 4">
            <a:extLst>
              <a:ext uri="{FF2B5EF4-FFF2-40B4-BE49-F238E27FC236}">
                <a16:creationId xmlns:a16="http://schemas.microsoft.com/office/drawing/2014/main" id="{CDBFA304-BC5D-C8B7-AE1E-9D2EE28B0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B3CD1-07F5-F6A6-D795-B697F12906B9}"/>
              </a:ext>
            </a:extLst>
          </p:cNvPr>
          <p:cNvSpPr>
            <a:spLocks noGrp="1"/>
          </p:cNvSpPr>
          <p:nvPr>
            <p:ph type="sldNum" sz="quarter" idx="12"/>
          </p:nvPr>
        </p:nvSpPr>
        <p:spPr/>
        <p:txBody>
          <a:bodyPr/>
          <a:lstStyle/>
          <a:p>
            <a:fld id="{0AEC2D37-FD5C-4698-BB1C-B24C7CE2E65A}" type="slidenum">
              <a:rPr lang="en-US" smtClean="0"/>
              <a:t>‹#›</a:t>
            </a:fld>
            <a:endParaRPr lang="en-US"/>
          </a:p>
        </p:txBody>
      </p:sp>
    </p:spTree>
    <p:extLst>
      <p:ext uri="{BB962C8B-B14F-4D97-AF65-F5344CB8AC3E}">
        <p14:creationId xmlns:p14="http://schemas.microsoft.com/office/powerpoint/2010/main" val="260255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E436-51EB-8048-9FF2-703A5135AE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CB780-1819-45FA-269C-2A52B71292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507B8-D3FE-9337-3963-328DDC9E0D14}"/>
              </a:ext>
            </a:extLst>
          </p:cNvPr>
          <p:cNvSpPr>
            <a:spLocks noGrp="1"/>
          </p:cNvSpPr>
          <p:nvPr>
            <p:ph type="dt" sz="half" idx="10"/>
          </p:nvPr>
        </p:nvSpPr>
        <p:spPr/>
        <p:txBody>
          <a:bodyPr/>
          <a:lstStyle/>
          <a:p>
            <a:fld id="{0854BB07-998F-445C-AB45-4EA771A9AB05}" type="datetimeFigureOut">
              <a:rPr lang="en-US" smtClean="0"/>
              <a:t>8/2/2023</a:t>
            </a:fld>
            <a:endParaRPr lang="en-US"/>
          </a:p>
        </p:txBody>
      </p:sp>
      <p:sp>
        <p:nvSpPr>
          <p:cNvPr id="5" name="Footer Placeholder 4">
            <a:extLst>
              <a:ext uri="{FF2B5EF4-FFF2-40B4-BE49-F238E27FC236}">
                <a16:creationId xmlns:a16="http://schemas.microsoft.com/office/drawing/2014/main" id="{42340F20-0488-20E5-2408-B855AB906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D7CBB-35B8-FDED-68B9-BC98544CAC62}"/>
              </a:ext>
            </a:extLst>
          </p:cNvPr>
          <p:cNvSpPr>
            <a:spLocks noGrp="1"/>
          </p:cNvSpPr>
          <p:nvPr>
            <p:ph type="sldNum" sz="quarter" idx="12"/>
          </p:nvPr>
        </p:nvSpPr>
        <p:spPr/>
        <p:txBody>
          <a:bodyPr/>
          <a:lstStyle/>
          <a:p>
            <a:fld id="{0AEC2D37-FD5C-4698-BB1C-B24C7CE2E65A}" type="slidenum">
              <a:rPr lang="en-US" smtClean="0"/>
              <a:t>‹#›</a:t>
            </a:fld>
            <a:endParaRPr lang="en-US"/>
          </a:p>
        </p:txBody>
      </p:sp>
    </p:spTree>
    <p:extLst>
      <p:ext uri="{BB962C8B-B14F-4D97-AF65-F5344CB8AC3E}">
        <p14:creationId xmlns:p14="http://schemas.microsoft.com/office/powerpoint/2010/main" val="243664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CCE8-C86E-B069-4781-7623918CB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780914-27CC-B422-ACB4-B9F10AF825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CF1A2-5512-36D3-E2DA-4931BB812361}"/>
              </a:ext>
            </a:extLst>
          </p:cNvPr>
          <p:cNvSpPr>
            <a:spLocks noGrp="1"/>
          </p:cNvSpPr>
          <p:nvPr>
            <p:ph type="dt" sz="half" idx="10"/>
          </p:nvPr>
        </p:nvSpPr>
        <p:spPr/>
        <p:txBody>
          <a:bodyPr/>
          <a:lstStyle/>
          <a:p>
            <a:fld id="{0854BB07-998F-445C-AB45-4EA771A9AB05}" type="datetimeFigureOut">
              <a:rPr lang="en-US" smtClean="0"/>
              <a:t>8/2/2023</a:t>
            </a:fld>
            <a:endParaRPr lang="en-US"/>
          </a:p>
        </p:txBody>
      </p:sp>
      <p:sp>
        <p:nvSpPr>
          <p:cNvPr id="5" name="Footer Placeholder 4">
            <a:extLst>
              <a:ext uri="{FF2B5EF4-FFF2-40B4-BE49-F238E27FC236}">
                <a16:creationId xmlns:a16="http://schemas.microsoft.com/office/drawing/2014/main" id="{0BE4D74C-718E-B2F9-BB5C-29864A7AB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52118-C52C-5AFC-2AB8-CA05779FAFDC}"/>
              </a:ext>
            </a:extLst>
          </p:cNvPr>
          <p:cNvSpPr>
            <a:spLocks noGrp="1"/>
          </p:cNvSpPr>
          <p:nvPr>
            <p:ph type="sldNum" sz="quarter" idx="12"/>
          </p:nvPr>
        </p:nvSpPr>
        <p:spPr/>
        <p:txBody>
          <a:bodyPr/>
          <a:lstStyle/>
          <a:p>
            <a:fld id="{0AEC2D37-FD5C-4698-BB1C-B24C7CE2E65A}" type="slidenum">
              <a:rPr lang="en-US" smtClean="0"/>
              <a:t>‹#›</a:t>
            </a:fld>
            <a:endParaRPr lang="en-US"/>
          </a:p>
        </p:txBody>
      </p:sp>
    </p:spTree>
    <p:extLst>
      <p:ext uri="{BB962C8B-B14F-4D97-AF65-F5344CB8AC3E}">
        <p14:creationId xmlns:p14="http://schemas.microsoft.com/office/powerpoint/2010/main" val="199567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AF50-7518-EAA4-9DD5-D9CCAE6C76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906E3-CDAB-871A-4CDE-298D398C3F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7569C6-5A6C-4FAA-8BCB-D8D086DA53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9CFBB7-8704-0818-8563-4867549F5973}"/>
              </a:ext>
            </a:extLst>
          </p:cNvPr>
          <p:cNvSpPr>
            <a:spLocks noGrp="1"/>
          </p:cNvSpPr>
          <p:nvPr>
            <p:ph type="dt" sz="half" idx="10"/>
          </p:nvPr>
        </p:nvSpPr>
        <p:spPr/>
        <p:txBody>
          <a:bodyPr/>
          <a:lstStyle/>
          <a:p>
            <a:fld id="{0854BB07-998F-445C-AB45-4EA771A9AB05}" type="datetimeFigureOut">
              <a:rPr lang="en-US" smtClean="0"/>
              <a:t>8/2/2023</a:t>
            </a:fld>
            <a:endParaRPr lang="en-US"/>
          </a:p>
        </p:txBody>
      </p:sp>
      <p:sp>
        <p:nvSpPr>
          <p:cNvPr id="6" name="Footer Placeholder 5">
            <a:extLst>
              <a:ext uri="{FF2B5EF4-FFF2-40B4-BE49-F238E27FC236}">
                <a16:creationId xmlns:a16="http://schemas.microsoft.com/office/drawing/2014/main" id="{FB53318E-5CD2-E01C-79D6-FA3DCF9CB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6566D-4C18-EB4B-FBB1-A9FB0725D1A5}"/>
              </a:ext>
            </a:extLst>
          </p:cNvPr>
          <p:cNvSpPr>
            <a:spLocks noGrp="1"/>
          </p:cNvSpPr>
          <p:nvPr>
            <p:ph type="sldNum" sz="quarter" idx="12"/>
          </p:nvPr>
        </p:nvSpPr>
        <p:spPr/>
        <p:txBody>
          <a:bodyPr/>
          <a:lstStyle/>
          <a:p>
            <a:fld id="{0AEC2D37-FD5C-4698-BB1C-B24C7CE2E65A}" type="slidenum">
              <a:rPr lang="en-US" smtClean="0"/>
              <a:t>‹#›</a:t>
            </a:fld>
            <a:endParaRPr lang="en-US"/>
          </a:p>
        </p:txBody>
      </p:sp>
    </p:spTree>
    <p:extLst>
      <p:ext uri="{BB962C8B-B14F-4D97-AF65-F5344CB8AC3E}">
        <p14:creationId xmlns:p14="http://schemas.microsoft.com/office/powerpoint/2010/main" val="355661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B70A-AD45-BE35-31A4-69EBBF1E2E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81C017-0963-3639-53F5-0491A0A5E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25F97A-B2D5-BDBC-0F2C-42894C3FC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68A9DC-4A3F-162E-B834-6A75BA1A4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115E5-7CE0-1806-AF1A-473557E88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B9346A-1D26-D861-A95D-064580F86E6C}"/>
              </a:ext>
            </a:extLst>
          </p:cNvPr>
          <p:cNvSpPr>
            <a:spLocks noGrp="1"/>
          </p:cNvSpPr>
          <p:nvPr>
            <p:ph type="dt" sz="half" idx="10"/>
          </p:nvPr>
        </p:nvSpPr>
        <p:spPr/>
        <p:txBody>
          <a:bodyPr/>
          <a:lstStyle/>
          <a:p>
            <a:fld id="{0854BB07-998F-445C-AB45-4EA771A9AB05}" type="datetimeFigureOut">
              <a:rPr lang="en-US" smtClean="0"/>
              <a:t>8/2/2023</a:t>
            </a:fld>
            <a:endParaRPr lang="en-US"/>
          </a:p>
        </p:txBody>
      </p:sp>
      <p:sp>
        <p:nvSpPr>
          <p:cNvPr id="8" name="Footer Placeholder 7">
            <a:extLst>
              <a:ext uri="{FF2B5EF4-FFF2-40B4-BE49-F238E27FC236}">
                <a16:creationId xmlns:a16="http://schemas.microsoft.com/office/drawing/2014/main" id="{3D21035C-4627-8E65-4DDC-ED5E675BE2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61C754-2AD3-619B-282C-9CEEDFD65FC7}"/>
              </a:ext>
            </a:extLst>
          </p:cNvPr>
          <p:cNvSpPr>
            <a:spLocks noGrp="1"/>
          </p:cNvSpPr>
          <p:nvPr>
            <p:ph type="sldNum" sz="quarter" idx="12"/>
          </p:nvPr>
        </p:nvSpPr>
        <p:spPr/>
        <p:txBody>
          <a:bodyPr/>
          <a:lstStyle/>
          <a:p>
            <a:fld id="{0AEC2D37-FD5C-4698-BB1C-B24C7CE2E65A}" type="slidenum">
              <a:rPr lang="en-US" smtClean="0"/>
              <a:t>‹#›</a:t>
            </a:fld>
            <a:endParaRPr lang="en-US"/>
          </a:p>
        </p:txBody>
      </p:sp>
    </p:spTree>
    <p:extLst>
      <p:ext uri="{BB962C8B-B14F-4D97-AF65-F5344CB8AC3E}">
        <p14:creationId xmlns:p14="http://schemas.microsoft.com/office/powerpoint/2010/main" val="298576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510E-514F-6E9C-0CC8-1E37A7061F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3DE95-3844-DFAD-DE16-068940AE1220}"/>
              </a:ext>
            </a:extLst>
          </p:cNvPr>
          <p:cNvSpPr>
            <a:spLocks noGrp="1"/>
          </p:cNvSpPr>
          <p:nvPr>
            <p:ph type="dt" sz="half" idx="10"/>
          </p:nvPr>
        </p:nvSpPr>
        <p:spPr/>
        <p:txBody>
          <a:bodyPr/>
          <a:lstStyle/>
          <a:p>
            <a:fld id="{0854BB07-998F-445C-AB45-4EA771A9AB05}" type="datetimeFigureOut">
              <a:rPr lang="en-US" smtClean="0"/>
              <a:t>8/2/2023</a:t>
            </a:fld>
            <a:endParaRPr lang="en-US"/>
          </a:p>
        </p:txBody>
      </p:sp>
      <p:sp>
        <p:nvSpPr>
          <p:cNvPr id="4" name="Footer Placeholder 3">
            <a:extLst>
              <a:ext uri="{FF2B5EF4-FFF2-40B4-BE49-F238E27FC236}">
                <a16:creationId xmlns:a16="http://schemas.microsoft.com/office/drawing/2014/main" id="{653DBDAC-8398-2846-9718-402825043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3FCC80-FE6A-5C1E-30B5-F109E4B33AEC}"/>
              </a:ext>
            </a:extLst>
          </p:cNvPr>
          <p:cNvSpPr>
            <a:spLocks noGrp="1"/>
          </p:cNvSpPr>
          <p:nvPr>
            <p:ph type="sldNum" sz="quarter" idx="12"/>
          </p:nvPr>
        </p:nvSpPr>
        <p:spPr/>
        <p:txBody>
          <a:bodyPr/>
          <a:lstStyle/>
          <a:p>
            <a:fld id="{0AEC2D37-FD5C-4698-BB1C-B24C7CE2E65A}" type="slidenum">
              <a:rPr lang="en-US" smtClean="0"/>
              <a:t>‹#›</a:t>
            </a:fld>
            <a:endParaRPr lang="en-US"/>
          </a:p>
        </p:txBody>
      </p:sp>
    </p:spTree>
    <p:extLst>
      <p:ext uri="{BB962C8B-B14F-4D97-AF65-F5344CB8AC3E}">
        <p14:creationId xmlns:p14="http://schemas.microsoft.com/office/powerpoint/2010/main" val="402215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A6D82-DD60-573B-FBAD-2D6A6D76C6F3}"/>
              </a:ext>
            </a:extLst>
          </p:cNvPr>
          <p:cNvSpPr>
            <a:spLocks noGrp="1"/>
          </p:cNvSpPr>
          <p:nvPr>
            <p:ph type="dt" sz="half" idx="10"/>
          </p:nvPr>
        </p:nvSpPr>
        <p:spPr/>
        <p:txBody>
          <a:bodyPr/>
          <a:lstStyle/>
          <a:p>
            <a:fld id="{0854BB07-998F-445C-AB45-4EA771A9AB05}" type="datetimeFigureOut">
              <a:rPr lang="en-US" smtClean="0"/>
              <a:t>8/2/2023</a:t>
            </a:fld>
            <a:endParaRPr lang="en-US"/>
          </a:p>
        </p:txBody>
      </p:sp>
      <p:sp>
        <p:nvSpPr>
          <p:cNvPr id="3" name="Footer Placeholder 2">
            <a:extLst>
              <a:ext uri="{FF2B5EF4-FFF2-40B4-BE49-F238E27FC236}">
                <a16:creationId xmlns:a16="http://schemas.microsoft.com/office/drawing/2014/main" id="{081A173E-3F15-54D6-9508-C37848D372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F8CCAC-0623-05FD-9163-6DB83FF433A4}"/>
              </a:ext>
            </a:extLst>
          </p:cNvPr>
          <p:cNvSpPr>
            <a:spLocks noGrp="1"/>
          </p:cNvSpPr>
          <p:nvPr>
            <p:ph type="sldNum" sz="quarter" idx="12"/>
          </p:nvPr>
        </p:nvSpPr>
        <p:spPr/>
        <p:txBody>
          <a:bodyPr/>
          <a:lstStyle/>
          <a:p>
            <a:fld id="{0AEC2D37-FD5C-4698-BB1C-B24C7CE2E65A}" type="slidenum">
              <a:rPr lang="en-US" smtClean="0"/>
              <a:t>‹#›</a:t>
            </a:fld>
            <a:endParaRPr lang="en-US"/>
          </a:p>
        </p:txBody>
      </p:sp>
    </p:spTree>
    <p:extLst>
      <p:ext uri="{BB962C8B-B14F-4D97-AF65-F5344CB8AC3E}">
        <p14:creationId xmlns:p14="http://schemas.microsoft.com/office/powerpoint/2010/main" val="140008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54AD-A953-B0DD-8DC3-2A7DEFAA2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128B89-9EE2-F79F-89C9-DEF1E08B6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8132AA-F3CF-6BF0-DE90-18CE4717D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4B65E-9D80-7CBE-BDA1-5AF5DAA2DE48}"/>
              </a:ext>
            </a:extLst>
          </p:cNvPr>
          <p:cNvSpPr>
            <a:spLocks noGrp="1"/>
          </p:cNvSpPr>
          <p:nvPr>
            <p:ph type="dt" sz="half" idx="10"/>
          </p:nvPr>
        </p:nvSpPr>
        <p:spPr/>
        <p:txBody>
          <a:bodyPr/>
          <a:lstStyle/>
          <a:p>
            <a:fld id="{0854BB07-998F-445C-AB45-4EA771A9AB05}" type="datetimeFigureOut">
              <a:rPr lang="en-US" smtClean="0"/>
              <a:t>8/2/2023</a:t>
            </a:fld>
            <a:endParaRPr lang="en-US"/>
          </a:p>
        </p:txBody>
      </p:sp>
      <p:sp>
        <p:nvSpPr>
          <p:cNvPr id="6" name="Footer Placeholder 5">
            <a:extLst>
              <a:ext uri="{FF2B5EF4-FFF2-40B4-BE49-F238E27FC236}">
                <a16:creationId xmlns:a16="http://schemas.microsoft.com/office/drawing/2014/main" id="{7056779A-1BDB-B115-CA05-6EE06625F0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F7BBD-91B9-C05F-F48B-03D66ECFDC34}"/>
              </a:ext>
            </a:extLst>
          </p:cNvPr>
          <p:cNvSpPr>
            <a:spLocks noGrp="1"/>
          </p:cNvSpPr>
          <p:nvPr>
            <p:ph type="sldNum" sz="quarter" idx="12"/>
          </p:nvPr>
        </p:nvSpPr>
        <p:spPr/>
        <p:txBody>
          <a:bodyPr/>
          <a:lstStyle/>
          <a:p>
            <a:fld id="{0AEC2D37-FD5C-4698-BB1C-B24C7CE2E65A}" type="slidenum">
              <a:rPr lang="en-US" smtClean="0"/>
              <a:t>‹#›</a:t>
            </a:fld>
            <a:endParaRPr lang="en-US"/>
          </a:p>
        </p:txBody>
      </p:sp>
    </p:spTree>
    <p:extLst>
      <p:ext uri="{BB962C8B-B14F-4D97-AF65-F5344CB8AC3E}">
        <p14:creationId xmlns:p14="http://schemas.microsoft.com/office/powerpoint/2010/main" val="41272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9351-725C-66DA-DADC-ED287260E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E01A05-449A-8796-BC06-9B81A2D978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E1C0CC-E208-2CAC-B2CF-0585B15F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D25BA-4965-524F-A062-D3B73FD57C93}"/>
              </a:ext>
            </a:extLst>
          </p:cNvPr>
          <p:cNvSpPr>
            <a:spLocks noGrp="1"/>
          </p:cNvSpPr>
          <p:nvPr>
            <p:ph type="dt" sz="half" idx="10"/>
          </p:nvPr>
        </p:nvSpPr>
        <p:spPr/>
        <p:txBody>
          <a:bodyPr/>
          <a:lstStyle/>
          <a:p>
            <a:fld id="{0854BB07-998F-445C-AB45-4EA771A9AB05}" type="datetimeFigureOut">
              <a:rPr lang="en-US" smtClean="0"/>
              <a:t>8/2/2023</a:t>
            </a:fld>
            <a:endParaRPr lang="en-US"/>
          </a:p>
        </p:txBody>
      </p:sp>
      <p:sp>
        <p:nvSpPr>
          <p:cNvPr id="6" name="Footer Placeholder 5">
            <a:extLst>
              <a:ext uri="{FF2B5EF4-FFF2-40B4-BE49-F238E27FC236}">
                <a16:creationId xmlns:a16="http://schemas.microsoft.com/office/drawing/2014/main" id="{AB08BFF7-6A3D-09F1-D6B7-35F53A1CE6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D425E0-F4A5-14AA-F791-EFB08C5C6781}"/>
              </a:ext>
            </a:extLst>
          </p:cNvPr>
          <p:cNvSpPr>
            <a:spLocks noGrp="1"/>
          </p:cNvSpPr>
          <p:nvPr>
            <p:ph type="sldNum" sz="quarter" idx="12"/>
          </p:nvPr>
        </p:nvSpPr>
        <p:spPr/>
        <p:txBody>
          <a:bodyPr/>
          <a:lstStyle/>
          <a:p>
            <a:fld id="{0AEC2D37-FD5C-4698-BB1C-B24C7CE2E65A}" type="slidenum">
              <a:rPr lang="en-US" smtClean="0"/>
              <a:t>‹#›</a:t>
            </a:fld>
            <a:endParaRPr lang="en-US"/>
          </a:p>
        </p:txBody>
      </p:sp>
    </p:spTree>
    <p:extLst>
      <p:ext uri="{BB962C8B-B14F-4D97-AF65-F5344CB8AC3E}">
        <p14:creationId xmlns:p14="http://schemas.microsoft.com/office/powerpoint/2010/main" val="186214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0FFD9-0CE7-8D64-DB94-06F66EDD61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9A6FAA-23EC-C26F-90D2-AFC3DC3EAA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4373D-E3C2-1B24-E0A4-023541642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4BB07-998F-445C-AB45-4EA771A9AB05}" type="datetimeFigureOut">
              <a:rPr lang="en-US" smtClean="0"/>
              <a:t>8/2/2023</a:t>
            </a:fld>
            <a:endParaRPr lang="en-US"/>
          </a:p>
        </p:txBody>
      </p:sp>
      <p:sp>
        <p:nvSpPr>
          <p:cNvPr id="5" name="Footer Placeholder 4">
            <a:extLst>
              <a:ext uri="{FF2B5EF4-FFF2-40B4-BE49-F238E27FC236}">
                <a16:creationId xmlns:a16="http://schemas.microsoft.com/office/drawing/2014/main" id="{A00B965C-E32B-DC06-5A0B-AC4699BC30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DFA3EA-7C9E-EC7F-D53D-0BF12B0AD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C2D37-FD5C-4698-BB1C-B24C7CE2E65A}" type="slidenum">
              <a:rPr lang="en-US" smtClean="0"/>
              <a:t>‹#›</a:t>
            </a:fld>
            <a:endParaRPr lang="en-US"/>
          </a:p>
        </p:txBody>
      </p:sp>
    </p:spTree>
    <p:extLst>
      <p:ext uri="{BB962C8B-B14F-4D97-AF65-F5344CB8AC3E}">
        <p14:creationId xmlns:p14="http://schemas.microsoft.com/office/powerpoint/2010/main" val="1988859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icserver.org/highway-signs2/m/motivation.html"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nonsa.pl/wiki/Problem"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hebluediamondgallery.com/typewriter/o/objectives.html"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picpedia.org/chalkboard/r/results.html" TargetMode="External"/><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BBB2-E0E0-500F-6F56-DD94D1F3F640}"/>
              </a:ext>
            </a:extLst>
          </p:cNvPr>
          <p:cNvSpPr>
            <a:spLocks noGrp="1"/>
          </p:cNvSpPr>
          <p:nvPr>
            <p:ph type="ctrTitle"/>
          </p:nvPr>
        </p:nvSpPr>
        <p:spPr/>
        <p:txBody>
          <a:bodyPr>
            <a:normAutofit fontScale="90000"/>
          </a:bodyPr>
          <a:lstStyle/>
          <a:p>
            <a:r>
              <a:rPr lang="en-US" b="1" u="sng" dirty="0"/>
              <a:t>A Neural Network Based algorithms for Project Duration Prediction</a:t>
            </a:r>
          </a:p>
        </p:txBody>
      </p:sp>
      <p:sp>
        <p:nvSpPr>
          <p:cNvPr id="3" name="Subtitle 2">
            <a:extLst>
              <a:ext uri="{FF2B5EF4-FFF2-40B4-BE49-F238E27FC236}">
                <a16:creationId xmlns:a16="http://schemas.microsoft.com/office/drawing/2014/main" id="{C4FA545E-F35F-F5AA-BDE7-A803C9455002}"/>
              </a:ext>
            </a:extLst>
          </p:cNvPr>
          <p:cNvSpPr>
            <a:spLocks noGrp="1"/>
          </p:cNvSpPr>
          <p:nvPr>
            <p:ph type="subTitle" idx="1"/>
          </p:nvPr>
        </p:nvSpPr>
        <p:spPr>
          <a:xfrm>
            <a:off x="1214846" y="3586797"/>
            <a:ext cx="3962400" cy="1569720"/>
          </a:xfrm>
        </p:spPr>
        <p:txBody>
          <a:bodyPr>
            <a:normAutofit fontScale="92500"/>
          </a:bodyPr>
          <a:lstStyle/>
          <a:p>
            <a:r>
              <a:rPr lang="en-US" dirty="0"/>
              <a:t>                                                                                                                                                                                            </a:t>
            </a:r>
            <a:r>
              <a:rPr lang="en-US" sz="3200" b="1" u="sng" dirty="0"/>
              <a:t>Bharath Kumar Nakka</a:t>
            </a:r>
          </a:p>
          <a:p>
            <a:r>
              <a:rPr lang="en-US" sz="3200" b="1" u="sng" dirty="0"/>
              <a:t>Student ID: 700744145                                                                                                                                    </a:t>
            </a:r>
          </a:p>
        </p:txBody>
      </p:sp>
      <p:sp>
        <p:nvSpPr>
          <p:cNvPr id="4" name="Rectangles 9">
            <a:extLst>
              <a:ext uri="{FF2B5EF4-FFF2-40B4-BE49-F238E27FC236}">
                <a16:creationId xmlns:a16="http://schemas.microsoft.com/office/drawing/2014/main" id="{033A3265-4B0E-0C03-C2F9-686893E9839B}"/>
              </a:ext>
            </a:extLst>
          </p:cNvPr>
          <p:cNvSpPr/>
          <p:nvPr/>
        </p:nvSpPr>
        <p:spPr>
          <a:xfrm>
            <a:off x="1660207" y="626111"/>
            <a:ext cx="8485505" cy="13462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8" name="Rectangles 10">
            <a:extLst>
              <a:ext uri="{FF2B5EF4-FFF2-40B4-BE49-F238E27FC236}">
                <a16:creationId xmlns:a16="http://schemas.microsoft.com/office/drawing/2014/main" id="{204AF999-449B-F66C-E6D3-B004ECF46329}"/>
              </a:ext>
            </a:extLst>
          </p:cNvPr>
          <p:cNvSpPr/>
          <p:nvPr/>
        </p:nvSpPr>
        <p:spPr>
          <a:xfrm>
            <a:off x="341389" y="781193"/>
            <a:ext cx="4999277" cy="10268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9" name="Rectangles 11">
            <a:extLst>
              <a:ext uri="{FF2B5EF4-FFF2-40B4-BE49-F238E27FC236}">
                <a16:creationId xmlns:a16="http://schemas.microsoft.com/office/drawing/2014/main" id="{CBD31C0A-5FDD-AD91-C403-9DBDFAF258E7}"/>
              </a:ext>
            </a:extLst>
          </p:cNvPr>
          <p:cNvSpPr/>
          <p:nvPr/>
        </p:nvSpPr>
        <p:spPr>
          <a:xfrm>
            <a:off x="5340666" y="781193"/>
            <a:ext cx="5064405" cy="92567"/>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10" name="Rectangles 12">
            <a:extLst>
              <a:ext uri="{FF2B5EF4-FFF2-40B4-BE49-F238E27FC236}">
                <a16:creationId xmlns:a16="http://schemas.microsoft.com/office/drawing/2014/main" id="{EDC09720-A604-9255-3F13-D0E8011C903A}"/>
              </a:ext>
            </a:extLst>
          </p:cNvPr>
          <p:cNvSpPr/>
          <p:nvPr/>
        </p:nvSpPr>
        <p:spPr>
          <a:xfrm>
            <a:off x="9183293" y="781193"/>
            <a:ext cx="2667318" cy="93345"/>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12" name="TextBox 11">
            <a:extLst>
              <a:ext uri="{FF2B5EF4-FFF2-40B4-BE49-F238E27FC236}">
                <a16:creationId xmlns:a16="http://schemas.microsoft.com/office/drawing/2014/main" id="{CBCF54C8-1F51-8A06-CCEC-0117A9DB2E40}"/>
              </a:ext>
            </a:extLst>
          </p:cNvPr>
          <p:cNvSpPr txBox="1"/>
          <p:nvPr/>
        </p:nvSpPr>
        <p:spPr>
          <a:xfrm>
            <a:off x="1132113" y="5056232"/>
            <a:ext cx="9845041" cy="923330"/>
          </a:xfrm>
          <a:prstGeom prst="rect">
            <a:avLst/>
          </a:prstGeom>
          <a:noFill/>
        </p:spPr>
        <p:txBody>
          <a:bodyPr wrap="square" rtlCol="0">
            <a:spAutoFit/>
          </a:bodyPr>
          <a:lstStyle/>
          <a:p>
            <a:r>
              <a:rPr lang="en-US" dirty="0" err="1"/>
              <a:t>Github</a:t>
            </a:r>
            <a:r>
              <a:rPr lang="en-US" dirty="0"/>
              <a:t> Link- </a:t>
            </a:r>
          </a:p>
          <a:p>
            <a:endParaRPr lang="en-US" dirty="0"/>
          </a:p>
          <a:p>
            <a:r>
              <a:rPr lang="en-US" dirty="0"/>
              <a:t>Video Presentation Link- https://drive.google.com/file/d/1w90ki3SAROtyFFbLzU8Lpx7sQpQEL0ev/view</a:t>
            </a:r>
          </a:p>
        </p:txBody>
      </p:sp>
    </p:spTree>
    <p:extLst>
      <p:ext uri="{BB962C8B-B14F-4D97-AF65-F5344CB8AC3E}">
        <p14:creationId xmlns:p14="http://schemas.microsoft.com/office/powerpoint/2010/main" val="175886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9">
            <a:extLst>
              <a:ext uri="{FF2B5EF4-FFF2-40B4-BE49-F238E27FC236}">
                <a16:creationId xmlns:a16="http://schemas.microsoft.com/office/drawing/2014/main" id="{8B76FFF7-BCDD-23FF-BAB6-A894C121B535}"/>
              </a:ext>
            </a:extLst>
          </p:cNvPr>
          <p:cNvSpPr/>
          <p:nvPr/>
        </p:nvSpPr>
        <p:spPr>
          <a:xfrm>
            <a:off x="1670367" y="750760"/>
            <a:ext cx="12989566" cy="164910"/>
          </a:xfrm>
          <a:prstGeom prst="rect">
            <a:avLst/>
          </a:prstGeom>
          <a:noFill/>
          <a:ln>
            <a:noFill/>
          </a:ln>
          <a:effectLst>
            <a:outerShdw blurRad="50800" dist="50800" dir="5400000" algn="ctr" rotWithShape="0">
              <a:srgbClr val="000000">
                <a:alpha val="0"/>
              </a:srgbClr>
            </a:outerShdw>
          </a:effectLst>
        </p:spPr>
        <p:style>
          <a:lnRef idx="2">
            <a:schemeClr val="dk1"/>
          </a:lnRef>
          <a:fillRef idx="1">
            <a:schemeClr val="lt1"/>
          </a:fillRef>
          <a:effectRef idx="0">
            <a:schemeClr val="dk1"/>
          </a:effectRef>
          <a:fontRef idx="minor">
            <a:schemeClr val="dk1"/>
          </a:fontRef>
        </p:style>
        <p:txBody>
          <a:bodyPr rtlCol="0" anchor="ct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3" name="Rectangles 10">
            <a:extLst>
              <a:ext uri="{FF2B5EF4-FFF2-40B4-BE49-F238E27FC236}">
                <a16:creationId xmlns:a16="http://schemas.microsoft.com/office/drawing/2014/main" id="{F130177B-72AA-A63C-570E-6065CD988762}"/>
              </a:ext>
            </a:extLst>
          </p:cNvPr>
          <p:cNvSpPr/>
          <p:nvPr/>
        </p:nvSpPr>
        <p:spPr>
          <a:xfrm>
            <a:off x="341389" y="781193"/>
            <a:ext cx="4999277" cy="10268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4" name="Rectangles 11">
            <a:extLst>
              <a:ext uri="{FF2B5EF4-FFF2-40B4-BE49-F238E27FC236}">
                <a16:creationId xmlns:a16="http://schemas.microsoft.com/office/drawing/2014/main" id="{9499F596-63F4-6336-DEED-02C8D071AA96}"/>
              </a:ext>
            </a:extLst>
          </p:cNvPr>
          <p:cNvSpPr/>
          <p:nvPr/>
        </p:nvSpPr>
        <p:spPr>
          <a:xfrm>
            <a:off x="5340666" y="781193"/>
            <a:ext cx="5064405" cy="92567"/>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5" name="Rectangles 12">
            <a:extLst>
              <a:ext uri="{FF2B5EF4-FFF2-40B4-BE49-F238E27FC236}">
                <a16:creationId xmlns:a16="http://schemas.microsoft.com/office/drawing/2014/main" id="{B0D8F50C-CAAC-E3D6-0147-58AC23A4C02C}"/>
              </a:ext>
            </a:extLst>
          </p:cNvPr>
          <p:cNvSpPr/>
          <p:nvPr/>
        </p:nvSpPr>
        <p:spPr>
          <a:xfrm>
            <a:off x="8925225" y="781193"/>
            <a:ext cx="2667318" cy="93345"/>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6" name="Google Shape;72;p16">
            <a:extLst>
              <a:ext uri="{FF2B5EF4-FFF2-40B4-BE49-F238E27FC236}">
                <a16:creationId xmlns:a16="http://schemas.microsoft.com/office/drawing/2014/main" id="{A161206B-0CAF-AED4-EAB4-B62C79757EB0}"/>
              </a:ext>
            </a:extLst>
          </p:cNvPr>
          <p:cNvSpPr txBox="1"/>
          <p:nvPr/>
        </p:nvSpPr>
        <p:spPr>
          <a:xfrm>
            <a:off x="341389" y="1013270"/>
            <a:ext cx="11251154" cy="1005840"/>
          </a:xfrm>
          <a:prstGeom prst="rect">
            <a:avLst/>
          </a:prstGeom>
          <a:gradFill flip="none" rotWithShape="1">
            <a:gsLst>
              <a:gs pos="0">
                <a:srgbClr val="012D86"/>
              </a:gs>
              <a:gs pos="100000">
                <a:srgbClr val="0E2557"/>
              </a:gs>
            </a:gsLst>
            <a:lin ang="10800000" scaled="0"/>
          </a:gradFill>
          <a:ln>
            <a:noFill/>
          </a:ln>
        </p:spPr>
        <p:txBody>
          <a:bodyPr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GB" sz="444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Motivation</a:t>
            </a:r>
            <a:r>
              <a:rPr lang="en-US" altLang="en-GB" sz="444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a:t>
            </a:r>
          </a:p>
        </p:txBody>
      </p:sp>
      <p:sp>
        <p:nvSpPr>
          <p:cNvPr id="8" name="TextBox 7">
            <a:extLst>
              <a:ext uri="{FF2B5EF4-FFF2-40B4-BE49-F238E27FC236}">
                <a16:creationId xmlns:a16="http://schemas.microsoft.com/office/drawing/2014/main" id="{D13EA813-27B6-229E-F853-383AFF90B08E}"/>
              </a:ext>
            </a:extLst>
          </p:cNvPr>
          <p:cNvSpPr txBox="1"/>
          <p:nvPr/>
        </p:nvSpPr>
        <p:spPr>
          <a:xfrm>
            <a:off x="487680" y="2661920"/>
            <a:ext cx="10525760" cy="3108543"/>
          </a:xfrm>
          <a:prstGeom prst="rect">
            <a:avLst/>
          </a:prstGeom>
          <a:noFill/>
        </p:spPr>
        <p:txBody>
          <a:bodyPr wrap="square">
            <a:spAutoFit/>
          </a:bodyPr>
          <a:lstStyle/>
          <a:p>
            <a:pPr marL="285750" indent="-285750">
              <a:buFont typeface="Wingdings" panose="05000000000000000000" pitchFamily="2" charset="2"/>
              <a:buChar char="Ø"/>
            </a:pPr>
            <a:r>
              <a:rPr lang="en-US" sz="2800" dirty="0"/>
              <a:t>The accurate prediction of project duration allows for better resource allocation, scheduling, and risk management in software projects.</a:t>
            </a:r>
          </a:p>
          <a:p>
            <a:pPr marL="285750" indent="-285750">
              <a:buFont typeface="Wingdings" panose="05000000000000000000" pitchFamily="2" charset="2"/>
              <a:buChar char="Ø"/>
            </a:pPr>
            <a:r>
              <a:rPr lang="en-US" sz="2800" dirty="0"/>
              <a:t>Traditional project estimation methods often rely on expert judgment, which can be subjective and error-prone.</a:t>
            </a:r>
          </a:p>
          <a:p>
            <a:pPr marL="285750" indent="-285750">
              <a:buFont typeface="Wingdings" panose="05000000000000000000" pitchFamily="2" charset="2"/>
              <a:buChar char="Ø"/>
            </a:pPr>
            <a:r>
              <a:rPr lang="en-US" sz="2800" dirty="0"/>
              <a:t>Machine learning-based algorithms offer a data-driven approach to predict project duration, considering historical project data and patterns</a:t>
            </a:r>
          </a:p>
        </p:txBody>
      </p:sp>
      <p:pic>
        <p:nvPicPr>
          <p:cNvPr id="10" name="Picture 9" descr="A green sign with white text&#10;&#10;Description automatically generated">
            <a:extLst>
              <a:ext uri="{FF2B5EF4-FFF2-40B4-BE49-F238E27FC236}">
                <a16:creationId xmlns:a16="http://schemas.microsoft.com/office/drawing/2014/main" id="{A8620683-BD78-31C3-CC8F-8F6AF3F2D098}"/>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284741" cy="6858000"/>
          </a:xfrm>
          <a:prstGeom prst="rect">
            <a:avLst/>
          </a:prstGeom>
        </p:spPr>
      </p:pic>
      <p:sp>
        <p:nvSpPr>
          <p:cNvPr id="11" name="TextBox 10">
            <a:extLst>
              <a:ext uri="{FF2B5EF4-FFF2-40B4-BE49-F238E27FC236}">
                <a16:creationId xmlns:a16="http://schemas.microsoft.com/office/drawing/2014/main" id="{F0A08BCE-A86A-1263-C33F-BD57585852CB}"/>
              </a:ext>
            </a:extLst>
          </p:cNvPr>
          <p:cNvSpPr txBox="1"/>
          <p:nvPr/>
        </p:nvSpPr>
        <p:spPr>
          <a:xfrm>
            <a:off x="0" y="6858000"/>
            <a:ext cx="10521633" cy="232588"/>
          </a:xfrm>
          <a:prstGeom prst="rect">
            <a:avLst/>
          </a:prstGeom>
          <a:noFill/>
        </p:spPr>
        <p:txBody>
          <a:bodyPr wrap="square" rtlCol="0">
            <a:spAutoFit/>
          </a:bodyPr>
          <a:lstStyle/>
          <a:p>
            <a:r>
              <a:rPr lang="en-US" sz="900">
                <a:hlinkClick r:id="rId3" tooltip="https://www.picserver.org/highway-signs2/m/motivation.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91714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2;p16">
            <a:extLst>
              <a:ext uri="{FF2B5EF4-FFF2-40B4-BE49-F238E27FC236}">
                <a16:creationId xmlns:a16="http://schemas.microsoft.com/office/drawing/2014/main" id="{A10442E2-525D-4181-ABE1-D369A9359B20}"/>
              </a:ext>
            </a:extLst>
          </p:cNvPr>
          <p:cNvSpPr txBox="1"/>
          <p:nvPr/>
        </p:nvSpPr>
        <p:spPr>
          <a:xfrm>
            <a:off x="341389" y="1013270"/>
            <a:ext cx="11251154" cy="1005840"/>
          </a:xfrm>
          <a:prstGeom prst="rect">
            <a:avLst/>
          </a:prstGeom>
          <a:gradFill flip="none" rotWithShape="1">
            <a:gsLst>
              <a:gs pos="0">
                <a:srgbClr val="012D86"/>
              </a:gs>
              <a:gs pos="100000">
                <a:srgbClr val="0E2557"/>
              </a:gs>
            </a:gsLst>
            <a:lin ang="10800000" scaled="0"/>
          </a:gradFill>
          <a:ln>
            <a:noFill/>
          </a:ln>
        </p:spPr>
        <p:txBody>
          <a:bodyPr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GB" altLang="en-GB" sz="4445"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Problem Statement:</a:t>
            </a:r>
            <a:endParaRPr lang="en-US" altLang="en-GB" sz="4445"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3" name="Rectangles 10">
            <a:extLst>
              <a:ext uri="{FF2B5EF4-FFF2-40B4-BE49-F238E27FC236}">
                <a16:creationId xmlns:a16="http://schemas.microsoft.com/office/drawing/2014/main" id="{C3839F21-3E4B-7FAE-7F1C-72B1497F0D31}"/>
              </a:ext>
            </a:extLst>
          </p:cNvPr>
          <p:cNvSpPr/>
          <p:nvPr/>
        </p:nvSpPr>
        <p:spPr>
          <a:xfrm>
            <a:off x="341389" y="781193"/>
            <a:ext cx="4999277" cy="10268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4" name="Rectangles 11">
            <a:extLst>
              <a:ext uri="{FF2B5EF4-FFF2-40B4-BE49-F238E27FC236}">
                <a16:creationId xmlns:a16="http://schemas.microsoft.com/office/drawing/2014/main" id="{A303885A-8B06-2E0F-4987-46AD3F3E57EA}"/>
              </a:ext>
            </a:extLst>
          </p:cNvPr>
          <p:cNvSpPr/>
          <p:nvPr/>
        </p:nvSpPr>
        <p:spPr>
          <a:xfrm>
            <a:off x="5340666" y="781193"/>
            <a:ext cx="5064405" cy="92567"/>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5" name="Rectangles 12">
            <a:extLst>
              <a:ext uri="{FF2B5EF4-FFF2-40B4-BE49-F238E27FC236}">
                <a16:creationId xmlns:a16="http://schemas.microsoft.com/office/drawing/2014/main" id="{A76263F0-5BE0-3D47-17D4-6A957AE1211B}"/>
              </a:ext>
            </a:extLst>
          </p:cNvPr>
          <p:cNvSpPr/>
          <p:nvPr/>
        </p:nvSpPr>
        <p:spPr>
          <a:xfrm>
            <a:off x="8925225" y="781193"/>
            <a:ext cx="2667318" cy="93345"/>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7" name="TextBox 6">
            <a:extLst>
              <a:ext uri="{FF2B5EF4-FFF2-40B4-BE49-F238E27FC236}">
                <a16:creationId xmlns:a16="http://schemas.microsoft.com/office/drawing/2014/main" id="{7A1007BF-1ED7-F75E-8CE3-B0C53346E1C1}"/>
              </a:ext>
            </a:extLst>
          </p:cNvPr>
          <p:cNvSpPr txBox="1"/>
          <p:nvPr/>
        </p:nvSpPr>
        <p:spPr>
          <a:xfrm>
            <a:off x="341389" y="2157842"/>
            <a:ext cx="11251153" cy="4524315"/>
          </a:xfrm>
          <a:prstGeom prst="rect">
            <a:avLst/>
          </a:prstGeom>
          <a:noFill/>
        </p:spPr>
        <p:txBody>
          <a:bodyPr wrap="square">
            <a:spAutoFit/>
          </a:bodyPr>
          <a:lstStyle/>
          <a:p>
            <a:pPr marL="342900" indent="-342900">
              <a:buFont typeface="Wingdings" panose="05000000000000000000" pitchFamily="2" charset="2"/>
              <a:buChar char="Ø"/>
            </a:pPr>
            <a:r>
              <a:rPr lang="en-US" sz="2400" dirty="0"/>
              <a:t>The research paper employs various machine learning algorithms, including Linear Regression, Least Median Square, Gaussian Process, Sequential Minimal Optimization, and Multilayer Perceptron, to address the project duration prediction task.</a:t>
            </a:r>
          </a:p>
          <a:p>
            <a:pPr marL="342900" indent="-342900">
              <a:buFont typeface="Wingdings" panose="05000000000000000000" pitchFamily="2" charset="2"/>
              <a:buChar char="Ø"/>
            </a:pPr>
            <a:r>
              <a:rPr lang="en-US" sz="2400" dirty="0"/>
              <a:t>By using different algorithms, the paper explores the diverse approaches to project duration prediction, catering to the variability and complexity of software development projects.</a:t>
            </a:r>
          </a:p>
          <a:p>
            <a:pPr marL="342900" indent="-342900">
              <a:buFont typeface="Wingdings" panose="05000000000000000000" pitchFamily="2" charset="2"/>
              <a:buChar char="Ø"/>
            </a:pPr>
            <a:r>
              <a:rPr lang="en-US" sz="2400" dirty="0"/>
              <a:t>The use of neural network-based algorithms, such as Multilayer Perceptron, allows for non-linear modeling of the relationship between project attributes and duration, capturing intricate patterns and dependencies.</a:t>
            </a:r>
          </a:p>
          <a:p>
            <a:pPr marL="342900" indent="-342900">
              <a:buFont typeface="Wingdings" panose="05000000000000000000" pitchFamily="2" charset="2"/>
              <a:buChar char="Ø"/>
            </a:pPr>
            <a:r>
              <a:rPr lang="en-US" sz="2400" dirty="0"/>
              <a:t>The evaluation of algorithms based on the correlation coefficient provides a quantitative measure of their predictive performance, allowing for a data-driven comparison of their effectiveness.</a:t>
            </a:r>
          </a:p>
        </p:txBody>
      </p:sp>
      <p:pic>
        <p:nvPicPr>
          <p:cNvPr id="9" name="Picture 8" descr="A person looking at a magnifying glass&#10;&#10;Description automatically generated">
            <a:extLst>
              <a:ext uri="{FF2B5EF4-FFF2-40B4-BE49-F238E27FC236}">
                <a16:creationId xmlns:a16="http://schemas.microsoft.com/office/drawing/2014/main" id="{D6B46204-B7DB-0ED0-C715-0CF1BCCFD635}"/>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965200"/>
            <a:ext cx="12072257" cy="6650217"/>
          </a:xfrm>
          <a:prstGeom prst="rect">
            <a:avLst/>
          </a:prstGeom>
        </p:spPr>
      </p:pic>
      <p:sp>
        <p:nvSpPr>
          <p:cNvPr id="10" name="TextBox 9">
            <a:extLst>
              <a:ext uri="{FF2B5EF4-FFF2-40B4-BE49-F238E27FC236}">
                <a16:creationId xmlns:a16="http://schemas.microsoft.com/office/drawing/2014/main" id="{C8E0663B-152F-4D84-5A9D-974A3DCB0536}"/>
              </a:ext>
            </a:extLst>
          </p:cNvPr>
          <p:cNvSpPr txBox="1"/>
          <p:nvPr/>
        </p:nvSpPr>
        <p:spPr>
          <a:xfrm>
            <a:off x="-1" y="5892800"/>
            <a:ext cx="12072257" cy="230832"/>
          </a:xfrm>
          <a:prstGeom prst="rect">
            <a:avLst/>
          </a:prstGeom>
          <a:noFill/>
        </p:spPr>
        <p:txBody>
          <a:bodyPr wrap="square" rtlCol="0">
            <a:spAutoFit/>
          </a:bodyPr>
          <a:lstStyle/>
          <a:p>
            <a:r>
              <a:rPr lang="en-US" sz="900">
                <a:hlinkClick r:id="rId3" tooltip="https://nonsa.pl/wiki/Problem"/>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420351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6">
            <a:extLst>
              <a:ext uri="{FF2B5EF4-FFF2-40B4-BE49-F238E27FC236}">
                <a16:creationId xmlns:a16="http://schemas.microsoft.com/office/drawing/2014/main" id="{14140BB1-FABF-3569-4821-146B0B8DDF38}"/>
              </a:ext>
            </a:extLst>
          </p:cNvPr>
          <p:cNvSpPr txBox="1"/>
          <p:nvPr/>
        </p:nvSpPr>
        <p:spPr>
          <a:xfrm>
            <a:off x="341389" y="1013270"/>
            <a:ext cx="11251154" cy="1005840"/>
          </a:xfrm>
          <a:prstGeom prst="rect">
            <a:avLst/>
          </a:prstGeom>
          <a:gradFill flip="none" rotWithShape="1">
            <a:gsLst>
              <a:gs pos="0">
                <a:srgbClr val="012D86"/>
              </a:gs>
              <a:gs pos="100000">
                <a:srgbClr val="0E2557"/>
              </a:gs>
            </a:gsLst>
            <a:lin ang="10800000" scaled="0"/>
          </a:gradFill>
          <a:ln>
            <a:noFill/>
          </a:ln>
        </p:spPr>
        <p:txBody>
          <a:bodyPr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GB" altLang="en-GB" sz="4445"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Objectives:</a:t>
            </a:r>
            <a:endParaRPr lang="en-US" altLang="en-GB" sz="4445"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5" name="Rectangles 10">
            <a:extLst>
              <a:ext uri="{FF2B5EF4-FFF2-40B4-BE49-F238E27FC236}">
                <a16:creationId xmlns:a16="http://schemas.microsoft.com/office/drawing/2014/main" id="{A92776DC-9E78-F01E-45BD-19368C3D9980}"/>
              </a:ext>
            </a:extLst>
          </p:cNvPr>
          <p:cNvSpPr/>
          <p:nvPr/>
        </p:nvSpPr>
        <p:spPr>
          <a:xfrm>
            <a:off x="341389" y="781193"/>
            <a:ext cx="4999277" cy="10268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6" name="Rectangles 11">
            <a:extLst>
              <a:ext uri="{FF2B5EF4-FFF2-40B4-BE49-F238E27FC236}">
                <a16:creationId xmlns:a16="http://schemas.microsoft.com/office/drawing/2014/main" id="{3ACA01BA-5922-0FE7-AD29-0A53E4A822F4}"/>
              </a:ext>
            </a:extLst>
          </p:cNvPr>
          <p:cNvSpPr/>
          <p:nvPr/>
        </p:nvSpPr>
        <p:spPr>
          <a:xfrm>
            <a:off x="5340666" y="781193"/>
            <a:ext cx="5064405" cy="92567"/>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7" name="Rectangles 12">
            <a:extLst>
              <a:ext uri="{FF2B5EF4-FFF2-40B4-BE49-F238E27FC236}">
                <a16:creationId xmlns:a16="http://schemas.microsoft.com/office/drawing/2014/main" id="{BB42FE65-97D8-3536-38BD-CD0940D1C097}"/>
              </a:ext>
            </a:extLst>
          </p:cNvPr>
          <p:cNvSpPr/>
          <p:nvPr/>
        </p:nvSpPr>
        <p:spPr>
          <a:xfrm>
            <a:off x="8925225" y="781193"/>
            <a:ext cx="2667318" cy="93345"/>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9" name="TextBox 8">
            <a:extLst>
              <a:ext uri="{FF2B5EF4-FFF2-40B4-BE49-F238E27FC236}">
                <a16:creationId xmlns:a16="http://schemas.microsoft.com/office/drawing/2014/main" id="{87BE2D47-2648-1DC7-C97F-62A2E25EB070}"/>
              </a:ext>
            </a:extLst>
          </p:cNvPr>
          <p:cNvSpPr txBox="1"/>
          <p:nvPr/>
        </p:nvSpPr>
        <p:spPr>
          <a:xfrm>
            <a:off x="91440" y="2019111"/>
            <a:ext cx="11958320" cy="4893647"/>
          </a:xfrm>
          <a:prstGeom prst="rect">
            <a:avLst/>
          </a:prstGeom>
          <a:noFill/>
        </p:spPr>
        <p:txBody>
          <a:bodyPr wrap="square">
            <a:spAutoFit/>
          </a:bodyPr>
          <a:lstStyle/>
          <a:p>
            <a:pPr marL="342900" indent="-342900">
              <a:buFont typeface="Wingdings" panose="05000000000000000000" pitchFamily="2" charset="2"/>
              <a:buChar char="Ø"/>
            </a:pPr>
            <a:r>
              <a:rPr lang="en-US" sz="2400" dirty="0"/>
              <a:t>The primary objective of the research paper is to predict software project duration using machine learning algorithms, thereby providing a data-driven approach to project planning and management.</a:t>
            </a:r>
          </a:p>
          <a:p>
            <a:pPr marL="342900" indent="-342900">
              <a:buFont typeface="Wingdings" panose="05000000000000000000" pitchFamily="2" charset="2"/>
              <a:buChar char="Ø"/>
            </a:pPr>
            <a:r>
              <a:rPr lang="en-US" sz="2400" dirty="0"/>
              <a:t>By developing predictive models based on historical datasets, the paper aims to improve the accuracy and reliability of project duration estimation, reducing the risk of schedule overruns and resource misallocation.</a:t>
            </a:r>
          </a:p>
          <a:p>
            <a:pPr marL="342900" indent="-342900">
              <a:buFont typeface="Wingdings" panose="05000000000000000000" pitchFamily="2" charset="2"/>
              <a:buChar char="Ø"/>
            </a:pPr>
            <a:r>
              <a:rPr lang="en-US" sz="2400" dirty="0"/>
              <a:t>Through the comparison of various machine learning algorithms, including Linear Regression, Least Median Square, Gaussian Process, Sequential Minimal Optimization, and Multilayer Perceptron, the paper aims to identify the most effective approach for project duration prediction in software development.</a:t>
            </a:r>
          </a:p>
          <a:p>
            <a:pPr marL="342900" indent="-342900">
              <a:buFont typeface="Wingdings" panose="05000000000000000000" pitchFamily="2" charset="2"/>
              <a:buChar char="Ø"/>
            </a:pPr>
            <a:r>
              <a:rPr lang="en-US" sz="2400" dirty="0"/>
              <a:t>The research paper seeks to contribute to the field of Software Project Management by providing valuable insights into the application of neural network-based algorithms for project duration prediction.</a:t>
            </a:r>
          </a:p>
        </p:txBody>
      </p:sp>
      <p:pic>
        <p:nvPicPr>
          <p:cNvPr id="11" name="Picture 10" descr="Close-up of a typewriter with a piece of paper&#10;&#10;Description automatically generated">
            <a:extLst>
              <a:ext uri="{FF2B5EF4-FFF2-40B4-BE49-F238E27FC236}">
                <a16:creationId xmlns:a16="http://schemas.microsoft.com/office/drawing/2014/main" id="{7BB07AFC-9693-B762-E81D-E79416DB009B}"/>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52400"/>
            <a:ext cx="12192000" cy="7503160"/>
          </a:xfrm>
          <a:prstGeom prst="rect">
            <a:avLst/>
          </a:prstGeom>
        </p:spPr>
      </p:pic>
      <p:sp>
        <p:nvSpPr>
          <p:cNvPr id="12" name="TextBox 11">
            <a:extLst>
              <a:ext uri="{FF2B5EF4-FFF2-40B4-BE49-F238E27FC236}">
                <a16:creationId xmlns:a16="http://schemas.microsoft.com/office/drawing/2014/main" id="{DD03DA09-A90A-4668-2D77-525381C61697}"/>
              </a:ext>
            </a:extLst>
          </p:cNvPr>
          <p:cNvSpPr txBox="1"/>
          <p:nvPr/>
        </p:nvSpPr>
        <p:spPr>
          <a:xfrm>
            <a:off x="0" y="6705600"/>
            <a:ext cx="12192000" cy="230832"/>
          </a:xfrm>
          <a:prstGeom prst="rect">
            <a:avLst/>
          </a:prstGeom>
          <a:noFill/>
        </p:spPr>
        <p:txBody>
          <a:bodyPr wrap="square" rtlCol="0">
            <a:spAutoFit/>
          </a:bodyPr>
          <a:lstStyle/>
          <a:p>
            <a:r>
              <a:rPr lang="en-US" sz="900">
                <a:hlinkClick r:id="rId3" tooltip="https://www.thebluediamondgallery.com/typewriter/o/objective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84915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2;p16">
            <a:extLst>
              <a:ext uri="{FF2B5EF4-FFF2-40B4-BE49-F238E27FC236}">
                <a16:creationId xmlns:a16="http://schemas.microsoft.com/office/drawing/2014/main" id="{03C7BB93-0336-9366-2D07-11545D42AEDD}"/>
              </a:ext>
            </a:extLst>
          </p:cNvPr>
          <p:cNvSpPr txBox="1"/>
          <p:nvPr/>
        </p:nvSpPr>
        <p:spPr>
          <a:xfrm>
            <a:off x="341389" y="1013270"/>
            <a:ext cx="11251154" cy="1005840"/>
          </a:xfrm>
          <a:prstGeom prst="rect">
            <a:avLst/>
          </a:prstGeom>
          <a:gradFill flip="none" rotWithShape="1">
            <a:gsLst>
              <a:gs pos="0">
                <a:srgbClr val="012D86"/>
              </a:gs>
              <a:gs pos="100000">
                <a:srgbClr val="0E2557"/>
              </a:gs>
            </a:gsLst>
            <a:lin ang="10800000" scaled="0"/>
          </a:gradFill>
          <a:ln>
            <a:noFill/>
          </a:ln>
        </p:spPr>
        <p:txBody>
          <a:bodyPr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GB" altLang="en-GB" sz="4445"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Contributions:</a:t>
            </a:r>
            <a:endParaRPr lang="en-US" altLang="en-GB" sz="4445"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3" name="Rectangles 10">
            <a:extLst>
              <a:ext uri="{FF2B5EF4-FFF2-40B4-BE49-F238E27FC236}">
                <a16:creationId xmlns:a16="http://schemas.microsoft.com/office/drawing/2014/main" id="{D31288F6-7D3E-DA06-C5C6-25EA4B1A7849}"/>
              </a:ext>
            </a:extLst>
          </p:cNvPr>
          <p:cNvSpPr/>
          <p:nvPr/>
        </p:nvSpPr>
        <p:spPr>
          <a:xfrm>
            <a:off x="341389" y="781193"/>
            <a:ext cx="4999277" cy="10268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4" name="Rectangles 11">
            <a:extLst>
              <a:ext uri="{FF2B5EF4-FFF2-40B4-BE49-F238E27FC236}">
                <a16:creationId xmlns:a16="http://schemas.microsoft.com/office/drawing/2014/main" id="{DCC2D337-DAD0-2A02-FC32-9BE3BF77E323}"/>
              </a:ext>
            </a:extLst>
          </p:cNvPr>
          <p:cNvSpPr/>
          <p:nvPr/>
        </p:nvSpPr>
        <p:spPr>
          <a:xfrm>
            <a:off x="5340666" y="781193"/>
            <a:ext cx="5064405" cy="92567"/>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5" name="Rectangles 12">
            <a:extLst>
              <a:ext uri="{FF2B5EF4-FFF2-40B4-BE49-F238E27FC236}">
                <a16:creationId xmlns:a16="http://schemas.microsoft.com/office/drawing/2014/main" id="{D3D9AA38-7B0C-F89F-9A07-1E6DE479C68B}"/>
              </a:ext>
            </a:extLst>
          </p:cNvPr>
          <p:cNvSpPr/>
          <p:nvPr/>
        </p:nvSpPr>
        <p:spPr>
          <a:xfrm>
            <a:off x="8925225" y="781193"/>
            <a:ext cx="2667318" cy="93345"/>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7" name="TextBox 6">
            <a:extLst>
              <a:ext uri="{FF2B5EF4-FFF2-40B4-BE49-F238E27FC236}">
                <a16:creationId xmlns:a16="http://schemas.microsoft.com/office/drawing/2014/main" id="{E6FFEFBC-DFA8-80AB-D0A1-67A65ADBB4CC}"/>
              </a:ext>
            </a:extLst>
          </p:cNvPr>
          <p:cNvSpPr txBox="1"/>
          <p:nvPr/>
        </p:nvSpPr>
        <p:spPr>
          <a:xfrm>
            <a:off x="341389" y="2157842"/>
            <a:ext cx="11251154" cy="4524315"/>
          </a:xfrm>
          <a:prstGeom prst="rect">
            <a:avLst/>
          </a:prstGeom>
          <a:noFill/>
        </p:spPr>
        <p:txBody>
          <a:bodyPr wrap="square">
            <a:spAutoFit/>
          </a:bodyPr>
          <a:lstStyle/>
          <a:p>
            <a:pPr marL="342900" indent="-342900">
              <a:buFont typeface="Wingdings" panose="05000000000000000000" pitchFamily="2" charset="2"/>
              <a:buChar char="Ø"/>
            </a:pPr>
            <a:r>
              <a:rPr lang="en-US" sz="2400" dirty="0"/>
              <a:t>The research paper presents a systematic and comparative study of several neural network algorithms for project duration prediction in software development.</a:t>
            </a:r>
          </a:p>
          <a:p>
            <a:pPr marL="342900" indent="-342900">
              <a:buFont typeface="Wingdings" panose="05000000000000000000" pitchFamily="2" charset="2"/>
              <a:buChar char="Ø"/>
            </a:pPr>
            <a:r>
              <a:rPr lang="en-US" sz="2400" dirty="0"/>
              <a:t>By evaluating the algorithms based on their correlation coefficient, the paper offers a quantitative assessment of each approach's performance, enabling stakeholders to make informed decisions about the most suitable prediction method for their projects.</a:t>
            </a:r>
          </a:p>
          <a:p>
            <a:pPr marL="342900" indent="-342900">
              <a:buFont typeface="Wingdings" panose="05000000000000000000" pitchFamily="2" charset="2"/>
              <a:buChar char="Ø"/>
            </a:pPr>
            <a:r>
              <a:rPr lang="en-US" sz="2400" dirty="0"/>
              <a:t>The identification of Gaussian Process as the algorithm with the best overall performance showcases its potential as a robust and accurate tool for project duration estimation in software development projects.</a:t>
            </a:r>
          </a:p>
          <a:p>
            <a:pPr marL="342900" indent="-342900">
              <a:buFont typeface="Wingdings" panose="05000000000000000000" pitchFamily="2" charset="2"/>
              <a:buChar char="Ø"/>
            </a:pPr>
            <a:r>
              <a:rPr lang="en-US" sz="2400" dirty="0"/>
              <a:t>The research paper's findings contribute to the advancement of Software Project Management by highlighting the effectiveness of machine learning-based approaches, encouraging the adoption of data-driven methodologies for improved project planning and resource allocation.</a:t>
            </a:r>
          </a:p>
        </p:txBody>
      </p:sp>
    </p:spTree>
    <p:extLst>
      <p:ext uri="{BB962C8B-B14F-4D97-AF65-F5344CB8AC3E}">
        <p14:creationId xmlns:p14="http://schemas.microsoft.com/office/powerpoint/2010/main" val="52663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681AD0-CE49-ECCF-93F2-932E37815F2F}"/>
              </a:ext>
            </a:extLst>
          </p:cNvPr>
          <p:cNvSpPr txBox="1"/>
          <p:nvPr/>
        </p:nvSpPr>
        <p:spPr>
          <a:xfrm>
            <a:off x="341389" y="2157842"/>
            <a:ext cx="11251154" cy="4524315"/>
          </a:xfrm>
          <a:prstGeom prst="rect">
            <a:avLst/>
          </a:prstGeom>
          <a:noFill/>
        </p:spPr>
        <p:txBody>
          <a:bodyPr wrap="square">
            <a:spAutoFit/>
          </a:bodyPr>
          <a:lstStyle/>
          <a:p>
            <a:pPr marL="342900" indent="-342900">
              <a:buFont typeface="Wingdings" panose="05000000000000000000" pitchFamily="2" charset="2"/>
              <a:buChar char="Ø"/>
            </a:pPr>
            <a:r>
              <a:rPr lang="en-US" sz="2400" dirty="0"/>
              <a:t>The experimental evaluation of various machine learning algorithms demonstrates their effectiveness in predicting software project duration based on historical project data.</a:t>
            </a:r>
          </a:p>
          <a:p>
            <a:pPr marL="342900" indent="-342900">
              <a:buFont typeface="Wingdings" panose="05000000000000000000" pitchFamily="2" charset="2"/>
              <a:buChar char="Ø"/>
            </a:pPr>
            <a:r>
              <a:rPr lang="en-US" sz="2400" dirty="0"/>
              <a:t>The high correlation coefficient values achieved by several algorithms, such as Gaussian Process (0.976) and Sequential Minimal Optimization (0.956), indicate strong positive correlations between predicted and actual project durations.</a:t>
            </a:r>
          </a:p>
          <a:p>
            <a:pPr marL="342900" indent="-342900">
              <a:buFont typeface="Wingdings" panose="05000000000000000000" pitchFamily="2" charset="2"/>
              <a:buChar char="Ø"/>
            </a:pPr>
            <a:r>
              <a:rPr lang="en-US" sz="2400" dirty="0"/>
              <a:t>The correlation coefficient values above 0.9 for Linear Regression (0.910), Multilayer Perceptron (0.921), and M5P (0.897) suggest that these algorithms also perform well in estimating project durations.</a:t>
            </a:r>
          </a:p>
          <a:p>
            <a:pPr marL="342900" indent="-342900">
              <a:buFont typeface="Wingdings" panose="05000000000000000000" pitchFamily="2" charset="2"/>
              <a:buChar char="Ø"/>
            </a:pPr>
            <a:r>
              <a:rPr lang="en-US" sz="2400" dirty="0"/>
              <a:t>The analysis of correlation coefficients enables stakeholders to prioritize and select the most accurate and reliable algorithm for project duration prediction, supporting better decision-making in software project planning and management.</a:t>
            </a:r>
          </a:p>
        </p:txBody>
      </p:sp>
      <p:sp>
        <p:nvSpPr>
          <p:cNvPr id="4" name="Google Shape;72;p16">
            <a:extLst>
              <a:ext uri="{FF2B5EF4-FFF2-40B4-BE49-F238E27FC236}">
                <a16:creationId xmlns:a16="http://schemas.microsoft.com/office/drawing/2014/main" id="{C04164F5-364B-E3F8-2D70-57AB7E6AE755}"/>
              </a:ext>
            </a:extLst>
          </p:cNvPr>
          <p:cNvSpPr txBox="1"/>
          <p:nvPr/>
        </p:nvSpPr>
        <p:spPr>
          <a:xfrm>
            <a:off x="341389" y="1013270"/>
            <a:ext cx="11251154" cy="1005840"/>
          </a:xfrm>
          <a:prstGeom prst="rect">
            <a:avLst/>
          </a:prstGeom>
          <a:gradFill flip="none" rotWithShape="1">
            <a:gsLst>
              <a:gs pos="0">
                <a:srgbClr val="012D86"/>
              </a:gs>
              <a:gs pos="100000">
                <a:srgbClr val="0E2557"/>
              </a:gs>
            </a:gsLst>
            <a:lin ang="10800000" scaled="0"/>
          </a:gradFill>
          <a:ln>
            <a:noFill/>
          </a:ln>
        </p:spPr>
        <p:txBody>
          <a:bodyPr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GB" altLang="en-GB" sz="4445"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Results:</a:t>
            </a:r>
            <a:endParaRPr lang="en-US" altLang="en-GB" sz="4445"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5" name="Rectangles 10">
            <a:extLst>
              <a:ext uri="{FF2B5EF4-FFF2-40B4-BE49-F238E27FC236}">
                <a16:creationId xmlns:a16="http://schemas.microsoft.com/office/drawing/2014/main" id="{24C3450F-3D67-6AB7-7793-06D1670B6754}"/>
              </a:ext>
            </a:extLst>
          </p:cNvPr>
          <p:cNvSpPr/>
          <p:nvPr/>
        </p:nvSpPr>
        <p:spPr>
          <a:xfrm>
            <a:off x="341389" y="781193"/>
            <a:ext cx="4999277" cy="10268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6" name="Rectangles 11">
            <a:extLst>
              <a:ext uri="{FF2B5EF4-FFF2-40B4-BE49-F238E27FC236}">
                <a16:creationId xmlns:a16="http://schemas.microsoft.com/office/drawing/2014/main" id="{836456D3-3B01-2CF3-BE76-13F89F7B0F6F}"/>
              </a:ext>
            </a:extLst>
          </p:cNvPr>
          <p:cNvSpPr/>
          <p:nvPr/>
        </p:nvSpPr>
        <p:spPr>
          <a:xfrm>
            <a:off x="5340666" y="781193"/>
            <a:ext cx="5064405" cy="92567"/>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7" name="Rectangles 12">
            <a:extLst>
              <a:ext uri="{FF2B5EF4-FFF2-40B4-BE49-F238E27FC236}">
                <a16:creationId xmlns:a16="http://schemas.microsoft.com/office/drawing/2014/main" id="{9513766C-F357-4117-F2DF-8D73C6F745AA}"/>
              </a:ext>
            </a:extLst>
          </p:cNvPr>
          <p:cNvSpPr/>
          <p:nvPr/>
        </p:nvSpPr>
        <p:spPr>
          <a:xfrm>
            <a:off x="8925225" y="781193"/>
            <a:ext cx="2667318" cy="93345"/>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pic>
        <p:nvPicPr>
          <p:cNvPr id="9" name="Picture 8" descr="A chalkboard with a word on it next to a pair of books&#10;&#10;Description automatically generated">
            <a:extLst>
              <a:ext uri="{FF2B5EF4-FFF2-40B4-BE49-F238E27FC236}">
                <a16:creationId xmlns:a16="http://schemas.microsoft.com/office/drawing/2014/main" id="{D2FEB4F4-0D1E-5E89-04AF-B6F37DB479DE}"/>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054" y="0"/>
            <a:ext cx="12131945" cy="6858000"/>
          </a:xfrm>
          <a:prstGeom prst="rect">
            <a:avLst/>
          </a:prstGeom>
        </p:spPr>
      </p:pic>
      <p:sp>
        <p:nvSpPr>
          <p:cNvPr id="10" name="TextBox 9">
            <a:extLst>
              <a:ext uri="{FF2B5EF4-FFF2-40B4-BE49-F238E27FC236}">
                <a16:creationId xmlns:a16="http://schemas.microsoft.com/office/drawing/2014/main" id="{AF9D23CC-C552-6974-E5ED-D5513320B7E2}"/>
              </a:ext>
            </a:extLst>
          </p:cNvPr>
          <p:cNvSpPr txBox="1"/>
          <p:nvPr/>
        </p:nvSpPr>
        <p:spPr>
          <a:xfrm>
            <a:off x="60054" y="6858000"/>
            <a:ext cx="12131945" cy="230832"/>
          </a:xfrm>
          <a:prstGeom prst="rect">
            <a:avLst/>
          </a:prstGeom>
          <a:noFill/>
        </p:spPr>
        <p:txBody>
          <a:bodyPr wrap="square" rtlCol="0">
            <a:spAutoFit/>
          </a:bodyPr>
          <a:lstStyle/>
          <a:p>
            <a:r>
              <a:rPr lang="en-US" sz="900">
                <a:hlinkClick r:id="rId3" tooltip="https://www.picpedia.org/chalkboard/r/result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45839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1;p26">
            <a:extLst>
              <a:ext uri="{FF2B5EF4-FFF2-40B4-BE49-F238E27FC236}">
                <a16:creationId xmlns:a16="http://schemas.microsoft.com/office/drawing/2014/main" id="{C2329CD0-CC4E-73B0-AA02-4586443EE92F}"/>
              </a:ext>
            </a:extLst>
          </p:cNvPr>
          <p:cNvSpPr txBox="1"/>
          <p:nvPr/>
        </p:nvSpPr>
        <p:spPr>
          <a:xfrm>
            <a:off x="554860" y="2690004"/>
            <a:ext cx="12195940" cy="4350875"/>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1200"/>
              </a:spcAft>
              <a:buNone/>
            </a:pPr>
            <a:endParaRPr sz="1200" dirty="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p:txBody>
      </p:sp>
      <p:pic>
        <p:nvPicPr>
          <p:cNvPr id="4" name="Picture 3" descr="A picture containing text, businesscard&#10;&#10;Description automatically generated">
            <a:extLst>
              <a:ext uri="{FF2B5EF4-FFF2-40B4-BE49-F238E27FC236}">
                <a16:creationId xmlns:a16="http://schemas.microsoft.com/office/drawing/2014/main" id="{836D1CA6-80CF-16D3-A4D2-0ABF45E1692C}"/>
              </a:ext>
            </a:extLst>
          </p:cNvPr>
          <p:cNvPicPr>
            <a:picLocks noChangeAspect="1"/>
          </p:cNvPicPr>
          <p:nvPr/>
        </p:nvPicPr>
        <p:blipFill rotWithShape="1">
          <a:blip r:embed="rId2">
            <a:alphaModFix amt="11000"/>
            <a:extLst>
              <a:ext uri="{28A0092B-C50C-407E-A947-70E740481C1C}">
                <a14:useLocalDpi xmlns:a14="http://schemas.microsoft.com/office/drawing/2010/main" val="0"/>
              </a:ext>
            </a:extLst>
          </a:blip>
          <a:srcRect r="6588" b="-1"/>
          <a:stretch>
            <a:fillRect/>
          </a:stretch>
        </p:blipFill>
        <p:spPr>
          <a:xfrm>
            <a:off x="0" y="-243115"/>
            <a:ext cx="12192000" cy="7217647"/>
          </a:xfrm>
          <a:prstGeom prst="rect">
            <a:avLst/>
          </a:prstGeom>
        </p:spPr>
      </p:pic>
      <p:sp>
        <p:nvSpPr>
          <p:cNvPr id="9" name="TextBox 8">
            <a:extLst>
              <a:ext uri="{FF2B5EF4-FFF2-40B4-BE49-F238E27FC236}">
                <a16:creationId xmlns:a16="http://schemas.microsoft.com/office/drawing/2014/main" id="{7B977AB3-AF85-971E-E4DF-2C46146F1887}"/>
              </a:ext>
            </a:extLst>
          </p:cNvPr>
          <p:cNvSpPr txBox="1"/>
          <p:nvPr/>
        </p:nvSpPr>
        <p:spPr>
          <a:xfrm>
            <a:off x="340360" y="1578551"/>
            <a:ext cx="11511280" cy="5355312"/>
          </a:xfrm>
          <a:prstGeom prst="rect">
            <a:avLst/>
          </a:prstGeom>
          <a:noFill/>
        </p:spPr>
        <p:txBody>
          <a:bodyPr wrap="square">
            <a:spAutoFit/>
          </a:bodyPr>
          <a:lstStyle/>
          <a:p>
            <a:pPr marL="285750" indent="-285750">
              <a:buFont typeface="Wingdings" panose="05000000000000000000" pitchFamily="2" charset="2"/>
              <a:buChar char="Ø"/>
            </a:pPr>
            <a:r>
              <a:rPr lang="en-US" dirty="0"/>
              <a:t>Ching-</a:t>
            </a:r>
            <a:r>
              <a:rPr lang="en-US" dirty="0" err="1"/>
              <a:t>seh</a:t>
            </a:r>
            <a:r>
              <a:rPr lang="en-US" dirty="0"/>
              <a:t> Wu, Wei-</a:t>
            </a:r>
            <a:r>
              <a:rPr lang="en-US" dirty="0" err="1"/>
              <a:t>chun</a:t>
            </a:r>
            <a:r>
              <a:rPr lang="en-US" dirty="0"/>
              <a:t> Chang, Ishwar K. Sethi, "A Metric-Based Multi-Agent System for Software Project Management," 2009 </a:t>
            </a:r>
            <a:r>
              <a:rPr lang="en-US" dirty="0" err="1"/>
              <a:t>Eigth</a:t>
            </a:r>
            <a:r>
              <a:rPr lang="en-US" dirty="0"/>
              <a:t> IEEE/ACIS International Conference on Computer and Information Science.</a:t>
            </a:r>
          </a:p>
          <a:p>
            <a:pPr marL="285750" indent="-285750">
              <a:buFont typeface="Wingdings" panose="05000000000000000000" pitchFamily="2" charset="2"/>
              <a:buChar char="Ø"/>
            </a:pPr>
            <a:r>
              <a:rPr lang="en-US" dirty="0" err="1"/>
              <a:t>Ian.H</a:t>
            </a:r>
            <a:r>
              <a:rPr lang="en-US" dirty="0"/>
              <a:t>. Witten, and </a:t>
            </a:r>
            <a:r>
              <a:rPr lang="en-US" dirty="0" err="1"/>
              <a:t>Eibe.Frank</a:t>
            </a:r>
            <a:r>
              <a:rPr lang="en-US" dirty="0"/>
              <a:t>, "Data Mining Practical Machine Learning Tools and Techniques," Morgan Kaufmann Publishers Is an Imprint of Elsevier, pp. 187-427, 2005.</a:t>
            </a:r>
          </a:p>
          <a:p>
            <a:pPr marL="285750" indent="-285750">
              <a:buFont typeface="Wingdings" panose="05000000000000000000" pitchFamily="2" charset="2"/>
              <a:buChar char="Ø"/>
            </a:pPr>
            <a:r>
              <a:rPr lang="en-US" dirty="0"/>
              <a:t>K. Nigam, A. </a:t>
            </a:r>
            <a:r>
              <a:rPr lang="en-US" dirty="0" err="1"/>
              <a:t>Mccallum</a:t>
            </a:r>
            <a:r>
              <a:rPr lang="en-US" dirty="0"/>
              <a:t>, and T. Mitchell. "Text Classification from Labeled and Unlabeled Documents Using EM," Machine Learning, 39(2):103{134, 2000.</a:t>
            </a:r>
          </a:p>
          <a:p>
            <a:pPr marL="285750" indent="-285750">
              <a:buFont typeface="Wingdings" panose="05000000000000000000" pitchFamily="2" charset="2"/>
              <a:buChar char="Ø"/>
            </a:pPr>
            <a:r>
              <a:rPr lang="en-US" dirty="0"/>
              <a:t>Zhang, Ye Yang, Qing Wang, "Handling Missing Data in Software Effort Prediction with Naive Bayes and EM Algorithm," PROMISE '11, September 20-21, 2011, Banff, Canada.</a:t>
            </a:r>
          </a:p>
          <a:p>
            <a:pPr marL="285750" indent="-285750">
              <a:buFont typeface="Wingdings" panose="05000000000000000000" pitchFamily="2" charset="2"/>
              <a:buChar char="Ø"/>
            </a:pPr>
            <a:r>
              <a:rPr lang="en-US" dirty="0" err="1"/>
              <a:t>A.Andrzejak</a:t>
            </a:r>
            <a:r>
              <a:rPr lang="en-US" dirty="0"/>
              <a:t>, </a:t>
            </a:r>
            <a:r>
              <a:rPr lang="en-US" dirty="0" err="1"/>
              <a:t>L.Silva</a:t>
            </a:r>
            <a:r>
              <a:rPr lang="en-US" dirty="0"/>
              <a:t>, "Using Machine Learning for Non-Intrusive Modeling and Prediction of Software Aging," Network Operations and Management Symposium, IEEE, pp.25-32, April 7-11, 2008.</a:t>
            </a:r>
          </a:p>
          <a:p>
            <a:pPr marL="285750" indent="-285750">
              <a:buFont typeface="Wingdings" panose="05000000000000000000" pitchFamily="2" charset="2"/>
              <a:buChar char="Ø"/>
            </a:pPr>
            <a:r>
              <a:rPr lang="en-US" dirty="0" err="1"/>
              <a:t>J.Alonso</a:t>
            </a:r>
            <a:r>
              <a:rPr lang="en-US" dirty="0"/>
              <a:t> Lopez, </a:t>
            </a:r>
            <a:r>
              <a:rPr lang="en-US" dirty="0" err="1"/>
              <a:t>J.L.Berral</a:t>
            </a:r>
            <a:r>
              <a:rPr lang="en-US" dirty="0"/>
              <a:t>, </a:t>
            </a:r>
            <a:r>
              <a:rPr lang="en-US" dirty="0" err="1"/>
              <a:t>R.Gavalda</a:t>
            </a:r>
            <a:r>
              <a:rPr lang="en-US" dirty="0"/>
              <a:t>, and </a:t>
            </a:r>
            <a:r>
              <a:rPr lang="en-US" dirty="0" err="1"/>
              <a:t>J.Torres</a:t>
            </a:r>
            <a:r>
              <a:rPr lang="en-US" dirty="0"/>
              <a:t>, "Adaptive On-line Software Aging Prediction Based on Machine Learning," in Procs. 40th IEEE/IFIP Intl. Conf. on Dependable Systems and Networks, pp 497-506, June 28, July 1, 2010.</a:t>
            </a:r>
          </a:p>
          <a:p>
            <a:pPr marL="285750" indent="-285750">
              <a:buFont typeface="Wingdings" panose="05000000000000000000" pitchFamily="2" charset="2"/>
              <a:buChar char="Ø"/>
            </a:pPr>
            <a:r>
              <a:rPr lang="en-US" dirty="0" err="1"/>
              <a:t>Y.Wang</a:t>
            </a:r>
            <a:r>
              <a:rPr lang="en-US" dirty="0"/>
              <a:t>, and </a:t>
            </a:r>
            <a:r>
              <a:rPr lang="en-US" dirty="0" err="1"/>
              <a:t>I.H.Witten</a:t>
            </a:r>
            <a:r>
              <a:rPr lang="en-US" dirty="0"/>
              <a:t>, "Inducing Model Trees for Continuous Classes," the European Conf. on Machine Learning Poster Papers, 1997.</a:t>
            </a:r>
          </a:p>
          <a:p>
            <a:pPr marL="285750" indent="-285750">
              <a:buFont typeface="Wingdings" panose="05000000000000000000" pitchFamily="2" charset="2"/>
              <a:buChar char="Ø"/>
            </a:pPr>
            <a:r>
              <a:rPr lang="en-US" dirty="0"/>
              <a:t>Weka 3.6.8 http://www.cs.waikato.ac.nzlmllwekal.</a:t>
            </a:r>
          </a:p>
          <a:p>
            <a:pPr marL="285750" indent="-285750">
              <a:buFont typeface="Wingdings" panose="05000000000000000000" pitchFamily="2" charset="2"/>
              <a:buChar char="Ø"/>
            </a:pPr>
            <a:r>
              <a:rPr lang="en-US" dirty="0"/>
              <a:t>A. </a:t>
            </a:r>
            <a:r>
              <a:rPr lang="en-US" dirty="0" err="1"/>
              <a:t>J.Smola</a:t>
            </a:r>
            <a:r>
              <a:rPr lang="en-US" dirty="0"/>
              <a:t>, and </a:t>
            </a:r>
            <a:r>
              <a:rPr lang="en-US" dirty="0" err="1"/>
              <a:t>B.Schölkopf</a:t>
            </a:r>
            <a:r>
              <a:rPr lang="en-US" dirty="0"/>
              <a:t>, "A Tutorial on Support Vector Regression," Royal Holloway College, London, U.K., </a:t>
            </a:r>
            <a:r>
              <a:rPr lang="en-US" dirty="0" err="1"/>
              <a:t>NeuroCOLT</a:t>
            </a:r>
            <a:r>
              <a:rPr lang="en-US" dirty="0"/>
              <a:t> Tech. Rep.TR 1998-030, 1998.</a:t>
            </a:r>
          </a:p>
          <a:p>
            <a:pPr marL="285750" indent="-285750">
              <a:buFont typeface="Wingdings" panose="05000000000000000000" pitchFamily="2" charset="2"/>
              <a:buChar char="Ø"/>
            </a:pPr>
            <a:r>
              <a:rPr lang="en-US" dirty="0"/>
              <a:t>Please note that the content has been summarized to fit the slides. If you need any specific modifications or additional information, feel free to let me know.</a:t>
            </a:r>
          </a:p>
        </p:txBody>
      </p:sp>
      <p:sp>
        <p:nvSpPr>
          <p:cNvPr id="10" name="Google Shape;72;p16">
            <a:extLst>
              <a:ext uri="{FF2B5EF4-FFF2-40B4-BE49-F238E27FC236}">
                <a16:creationId xmlns:a16="http://schemas.microsoft.com/office/drawing/2014/main" id="{9C3A73D3-29BF-F1DD-7564-CBB96C05BE7C}"/>
              </a:ext>
            </a:extLst>
          </p:cNvPr>
          <p:cNvSpPr txBox="1"/>
          <p:nvPr/>
        </p:nvSpPr>
        <p:spPr>
          <a:xfrm>
            <a:off x="341389" y="484950"/>
            <a:ext cx="11251154" cy="1005840"/>
          </a:xfrm>
          <a:prstGeom prst="rect">
            <a:avLst/>
          </a:prstGeom>
          <a:gradFill flip="none" rotWithShape="1">
            <a:gsLst>
              <a:gs pos="0">
                <a:srgbClr val="012D86"/>
              </a:gs>
              <a:gs pos="100000">
                <a:srgbClr val="0E2557"/>
              </a:gs>
            </a:gsLst>
            <a:lin ang="10800000" scaled="0"/>
          </a:gradFill>
          <a:ln>
            <a:noFill/>
          </a:ln>
        </p:spPr>
        <p:txBody>
          <a:bodyPr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r>
              <a:rPr lang="en-GB" altLang="en-GB" sz="4445"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rPr>
              <a:t>References:</a:t>
            </a:r>
            <a:endParaRPr lang="en-US" altLang="en-GB" sz="4445"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atin typeface="Calibri" panose="020F0502020204030204" charset="0"/>
              <a:cs typeface="Calibri" panose="020F0502020204030204" charset="0"/>
            </a:endParaRPr>
          </a:p>
        </p:txBody>
      </p:sp>
      <p:sp>
        <p:nvSpPr>
          <p:cNvPr id="11" name="Rectangles 10">
            <a:extLst>
              <a:ext uri="{FF2B5EF4-FFF2-40B4-BE49-F238E27FC236}">
                <a16:creationId xmlns:a16="http://schemas.microsoft.com/office/drawing/2014/main" id="{1D5AB5D8-0CAD-AA92-4EDA-D1D094C72067}"/>
              </a:ext>
            </a:extLst>
          </p:cNvPr>
          <p:cNvSpPr/>
          <p:nvPr/>
        </p:nvSpPr>
        <p:spPr>
          <a:xfrm>
            <a:off x="341389" y="252873"/>
            <a:ext cx="4999277" cy="102680"/>
          </a:xfrm>
          <a:prstGeom prst="rect">
            <a:avLst/>
          </a:prstGeom>
          <a:gradFill>
            <a:gsLst>
              <a:gs pos="0">
                <a:srgbClr val="012D86"/>
              </a:gs>
              <a:gs pos="100000">
                <a:srgbClr val="0E255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12" name="Rectangles 11">
            <a:extLst>
              <a:ext uri="{FF2B5EF4-FFF2-40B4-BE49-F238E27FC236}">
                <a16:creationId xmlns:a16="http://schemas.microsoft.com/office/drawing/2014/main" id="{B819D41F-81F9-0E5C-9544-86D528032F7A}"/>
              </a:ext>
            </a:extLst>
          </p:cNvPr>
          <p:cNvSpPr/>
          <p:nvPr/>
        </p:nvSpPr>
        <p:spPr>
          <a:xfrm>
            <a:off x="5340666" y="252873"/>
            <a:ext cx="5064405" cy="92567"/>
          </a:xfrm>
          <a:prstGeom prst="rect">
            <a:avLst/>
          </a:prstGeom>
          <a:solidFill>
            <a:schemeClr val="accent1">
              <a:lumMod val="60000"/>
              <a:lumOff val="4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
        <p:nvSpPr>
          <p:cNvPr id="13" name="Rectangles 12">
            <a:extLst>
              <a:ext uri="{FF2B5EF4-FFF2-40B4-BE49-F238E27FC236}">
                <a16:creationId xmlns:a16="http://schemas.microsoft.com/office/drawing/2014/main" id="{6DE35261-1292-5D35-25BB-366300678AB4}"/>
              </a:ext>
            </a:extLst>
          </p:cNvPr>
          <p:cNvSpPr/>
          <p:nvPr/>
        </p:nvSpPr>
        <p:spPr>
          <a:xfrm>
            <a:off x="8925225" y="252873"/>
            <a:ext cx="2667318" cy="93345"/>
          </a:xfrm>
          <a:prstGeom prst="rect">
            <a:avLst/>
          </a:prstGeom>
          <a:solidFill>
            <a:schemeClr val="tx1">
              <a:lumMod val="65000"/>
              <a:lumOff val="3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RPr>
                <a:solidFill>
                  <a:schemeClr val="lt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algn="ctr"/>
            <a:endParaRPr lang="en-US"/>
          </a:p>
        </p:txBody>
      </p:sp>
    </p:spTree>
    <p:extLst>
      <p:ext uri="{BB962C8B-B14F-4D97-AF65-F5344CB8AC3E}">
        <p14:creationId xmlns:p14="http://schemas.microsoft.com/office/powerpoint/2010/main" val="321513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1000</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A Neural Network Based algorithms for Project Duration Prediction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Neural Network Based algorithms for Project Duration Prediction</dc:title>
  <dc:creator>Bharath Kumar Nakka</dc:creator>
  <cp:lastModifiedBy>Bharath Kumar Nakka</cp:lastModifiedBy>
  <cp:revision>1</cp:revision>
  <dcterms:created xsi:type="dcterms:W3CDTF">2023-08-03T02:33:18Z</dcterms:created>
  <dcterms:modified xsi:type="dcterms:W3CDTF">2023-08-03T03:49:45Z</dcterms:modified>
</cp:coreProperties>
</file>