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8" r:id="rId14"/>
    <p:sldId id="269" r:id="rId15"/>
  </p:sldIdLst>
  <p:sldSz cx="9144000" cy="5143500"/>
  <p:notesSz cx="6858000" cy="9144000"/>
  <p:embeddedFontLst>
    <p:embeddedFont>
      <p:font typeface="Calibri" panose="020F0502020204030204" charset="0"/>
      <p:regular r:id="rId19"/>
      <p:bold r:id="rId20"/>
      <p:italic r:id="rId21"/>
      <p:boldItalic r:id="rId22"/>
    </p:embeddedFont>
    <p:embeddedFont>
      <p:font typeface="Lexend Light"/>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33FB5D3-8B97-462A-8379-5726AB9BAB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41"/>
        <p:guide pos="28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25306ab4541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306ab4541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52860818d7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2860818d7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52860818d7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2860818d7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52860818d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2860818d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52860818d7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60818d7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52860818d7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2860818d7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52860818d7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2860818d7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5286081a1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286081a1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52860818d7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2860818d7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52860818d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2860818d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52860818d7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2860818d7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GB" sz="6665">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Quality </a:t>
            </a:r>
            <a: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prediction in mining process</a:t>
            </a:r>
            <a:endPar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lvl="0" indent="0" algn="ctr" rtl="0">
              <a:spcBef>
                <a:spcPts val="0"/>
              </a:spcBef>
              <a:spcAft>
                <a:spcPts val="0"/>
              </a:spcAft>
              <a:buNone/>
            </a:pPr>
            <a:endPar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516255" y="1973580"/>
            <a:ext cx="8190230" cy="368300"/>
          </a:xfrm>
          <a:prstGeom prst="rect">
            <a:avLst/>
          </a:prstGeom>
          <a:noFill/>
        </p:spPr>
        <p:txBody>
          <a:bodyPr wrap="square" rtlCol="0">
            <a:spAutoFit/>
          </a:bodyPr>
          <a:p>
            <a:pPr algn="l"/>
            <a:r>
              <a:rPr lang="en-US" dirty="0">
                <a:solidFill>
                  <a:schemeClr val="tx1"/>
                </a:solidFill>
                <a:effectLst>
                  <a:outerShdw blurRad="38100" dist="19050" dir="2700000" algn="tl" rotWithShape="0">
                    <a:schemeClr val="dk1">
                      <a:alpha val="40000"/>
                    </a:schemeClr>
                  </a:outerShdw>
                </a:effectLst>
                <a:sym typeface="+mn-ea"/>
              </a:rPr>
              <a:t>       </a:t>
            </a:r>
            <a:r>
              <a:rPr lang="en-US" sz="18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Team Members :</a:t>
            </a:r>
            <a:endParaRPr lang="en-US" sz="18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3" name="Text Box 2"/>
          <p:cNvSpPr txBox="1"/>
          <p:nvPr/>
        </p:nvSpPr>
        <p:spPr>
          <a:xfrm>
            <a:off x="1009650" y="2580640"/>
            <a:ext cx="7365365" cy="521970"/>
          </a:xfrm>
          <a:prstGeom prst="rect">
            <a:avLst/>
          </a:prstGeom>
          <a:noFill/>
        </p:spPr>
        <p:txBody>
          <a:bodyPr wrap="square" rtlCol="0">
            <a:spAutoFit/>
          </a:bodyPr>
          <a:p>
            <a:r>
              <a:rPr lang="en-US" dirty="0">
                <a:solidFill>
                  <a:srgbClr val="FFFFFF"/>
                </a:solidFill>
                <a:effectLst/>
                <a:sym typeface="+mn-ea"/>
              </a:rPr>
              <a:t>Student Name                          Student ID</a:t>
            </a:r>
            <a:endParaRPr lang="en-US" b="0" i="0" strike="noStrike" dirty="0">
              <a:solidFill>
                <a:srgbClr val="FFFFFF"/>
              </a:solidFill>
              <a:effectLst/>
            </a:endParaRPr>
          </a:p>
          <a:p>
            <a:endParaRPr lang="en-US"/>
          </a:p>
        </p:txBody>
      </p:sp>
      <p:sp>
        <p:nvSpPr>
          <p:cNvPr id="5" name="Text Box 4"/>
          <p:cNvSpPr txBox="1"/>
          <p:nvPr/>
        </p:nvSpPr>
        <p:spPr>
          <a:xfrm>
            <a:off x="904240" y="2635250"/>
            <a:ext cx="7228205" cy="1198880"/>
          </a:xfrm>
          <a:prstGeom prst="rect">
            <a:avLst/>
          </a:prstGeom>
          <a:noFill/>
        </p:spPr>
        <p:txBody>
          <a:bodyPr wrap="square" rtlCol="0">
            <a:spAutoFit/>
          </a:bodyPr>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Student Name                     Student ID</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Bharath Kumar Nakka        700744145</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Mounika Prathapani           700745641 </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Srilaxmi Pavuluri                 700745445</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pic>
        <p:nvPicPr>
          <p:cNvPr id="11" name="Picture 10" descr="1_-NuRuLt-Pfop2Rv-Gpkv5w"/>
          <p:cNvPicPr>
            <a:picLocks noChangeAspect="1"/>
          </p:cNvPicPr>
          <p:nvPr/>
        </p:nvPicPr>
        <p:blipFill>
          <a:blip r:embed="rId1">
            <a:alphaModFix amt="40000"/>
          </a:blip>
          <a:stretch>
            <a:fillRect/>
          </a:stretch>
        </p:blipFill>
        <p:spPr>
          <a:xfrm>
            <a:off x="0" y="23495"/>
            <a:ext cx="8899525"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85" y="386715"/>
            <a:ext cx="8464550" cy="63119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Results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18" name="Google Shape;118;p23"/>
          <p:cNvSpPr txBox="1"/>
          <p:nvPr>
            <p:ph type="body" idx="1"/>
          </p:nvPr>
        </p:nvSpPr>
        <p:spPr>
          <a:xfrm>
            <a:off x="311785" y="1152525"/>
            <a:ext cx="8481060" cy="173672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9" name="Google Shape;119;p23"/>
          <p:cNvPicPr preferRelativeResize="0"/>
          <p:nvPr/>
        </p:nvPicPr>
        <p:blipFill>
          <a:blip r:embed="rId1"/>
          <a:stretch>
            <a:fillRect/>
          </a:stretch>
        </p:blipFill>
        <p:spPr>
          <a:xfrm>
            <a:off x="311785" y="1209040"/>
            <a:ext cx="5600065" cy="1587500"/>
          </a:xfrm>
          <a:prstGeom prst="rect">
            <a:avLst/>
          </a:prstGeom>
          <a:noFill/>
          <a:ln>
            <a:noFill/>
          </a:ln>
        </p:spPr>
      </p:pic>
      <p:sp>
        <p:nvSpPr>
          <p:cNvPr id="120" name="Google Shape;120;p23"/>
          <p:cNvSpPr txBox="1"/>
          <p:nvPr/>
        </p:nvSpPr>
        <p:spPr>
          <a:xfrm>
            <a:off x="1270250" y="2970865"/>
            <a:ext cx="368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t>fig.3.Top 4 most important features in each principal component</a:t>
            </a:r>
            <a:endParaRPr i="1"/>
          </a:p>
        </p:txBody>
      </p:sp>
      <p:sp>
        <p:nvSpPr>
          <p:cNvPr id="3" name="Rectangles 2"/>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6" name="Google Shape;126;p24"/>
          <p:cNvPicPr preferRelativeResize="0"/>
          <p:nvPr/>
        </p:nvPicPr>
        <p:blipFill>
          <a:blip r:embed="rId2"/>
          <a:stretch>
            <a:fillRect/>
          </a:stretch>
        </p:blipFill>
        <p:spPr>
          <a:xfrm>
            <a:off x="307340" y="3841115"/>
            <a:ext cx="6045200" cy="1028700"/>
          </a:xfrm>
          <a:prstGeom prst="rect">
            <a:avLst/>
          </a:prstGeom>
          <a:noFill/>
          <a:ln>
            <a:noFill/>
          </a:ln>
        </p:spPr>
      </p:pic>
      <p:sp>
        <p:nvSpPr>
          <p:cNvPr id="127" name="Google Shape;127;p24"/>
          <p:cNvSpPr txBox="1"/>
          <p:nvPr/>
        </p:nvSpPr>
        <p:spPr>
          <a:xfrm>
            <a:off x="544230" y="4684485"/>
            <a:ext cx="4011300" cy="400200"/>
          </a:xfrm>
          <a:prstGeom prst="rect">
            <a:avLst/>
          </a:prstGeom>
          <a:noFill/>
          <a:ln>
            <a:noFill/>
          </a:ln>
        </p:spPr>
        <p:txBody>
          <a:bodyPr spcFirstLastPara="1" wrap="square" lIns="91425" tIns="91425" rIns="91425" bIns="91425" anchor="t" anchorCtr="0">
            <a:spAutoFit/>
          </a:bodyPr>
          <a:p>
            <a:pPr marL="0" lvl="0" indent="0" algn="ctr" rtl="0">
              <a:spcBef>
                <a:spcPts val="0"/>
              </a:spcBef>
              <a:spcAft>
                <a:spcPts val="0"/>
              </a:spcAft>
              <a:buNone/>
            </a:pPr>
            <a:r>
              <a:rPr lang="en-GB" i="1"/>
              <a:t>fig.3.Correlation analysis report</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85" y="445135"/>
            <a:ext cx="8463915" cy="57277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Regression performance summary</a:t>
            </a:r>
            <a:endPar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33" name="Google Shape;133;p25"/>
          <p:cNvSpPr txBox="1"/>
          <p:nvPr/>
        </p:nvSpPr>
        <p:spPr>
          <a:xfrm>
            <a:off x="5154300" y="5022445"/>
            <a:ext cx="39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graphicFrame>
        <p:nvGraphicFramePr>
          <p:cNvPr id="134" name="Google Shape;134;p25"/>
          <p:cNvGraphicFramePr/>
          <p:nvPr/>
        </p:nvGraphicFramePr>
        <p:xfrm>
          <a:off x="952500" y="1331700"/>
          <a:ext cx="7239000" cy="3000000"/>
        </p:xfrm>
        <a:graphic>
          <a:graphicData uri="http://schemas.openxmlformats.org/drawingml/2006/table">
            <a:tbl>
              <a:tblPr>
                <a:noFill/>
                <a:tableStyleId>{C33FB5D3-8B97-462A-8379-5726AB9BAB28}</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endParaRPr>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R2</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RMSE</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MSE</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MAE</a:t>
                      </a:r>
                      <a:endParaRPr lang="en-GB">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Gradient boosting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0.91</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1.9</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3.9</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1.5</a:t>
                      </a:r>
                      <a:endParaRPr lang="en-GB">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Random Forest</a:t>
                      </a:r>
                      <a:r>
                        <a:rPr lang="en-GB">
                          <a:latin typeface="Calibri" panose="020F0502020204030204" charset="0"/>
                          <a:cs typeface="Calibri" panose="020F0502020204030204" charset="0"/>
                        </a:rPr>
                        <a:t>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0.98</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0.8</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0.7</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0.43</a:t>
                      </a:r>
                      <a:endParaRPr lang="en-GB">
                        <a:highlight>
                          <a:srgbClr val="6AA84F"/>
                        </a:highlight>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Decision Tree</a:t>
                      </a:r>
                      <a:r>
                        <a:rPr lang="en-GB">
                          <a:latin typeface="Calibri" panose="020F0502020204030204" charset="0"/>
                          <a:cs typeface="Calibri" panose="020F0502020204030204" charset="0"/>
                        </a:rPr>
                        <a:t>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latin typeface="Calibri" panose="020F0502020204030204" charset="0"/>
                          <a:cs typeface="Calibri" panose="020F0502020204030204" charset="0"/>
                        </a:rPr>
                        <a:t>0.94</a:t>
                      </a:r>
                      <a:endParaRPr lang="en-GB">
                        <a:solidFill>
                          <a:schemeClr val="dk1"/>
                        </a:solidFill>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1.5</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2.4</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0.5</a:t>
                      </a:r>
                      <a:endParaRPr lang="en-GB">
                        <a:latin typeface="Calibri" panose="020F0502020204030204" charset="0"/>
                        <a:cs typeface="Calibri" panose="020F0502020204030204" charset="0"/>
                      </a:endParaRPr>
                    </a:p>
                  </a:txBody>
                  <a:tcPr marL="91425" marR="91425" marT="91425" marB="91425"/>
                </a:tc>
              </a:tr>
            </a:tbl>
          </a:graphicData>
        </a:graphic>
      </p:graphicFrame>
      <p:sp>
        <p:nvSpPr>
          <p:cNvPr id="135" name="Google Shape;135;p25"/>
          <p:cNvSpPr txBox="1"/>
          <p:nvPr/>
        </p:nvSpPr>
        <p:spPr>
          <a:xfrm>
            <a:off x="2495900" y="4409525"/>
            <a:ext cx="365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t>table.2.Summary of model performances</a:t>
            </a:r>
            <a:endParaRPr i="1"/>
          </a:p>
        </p:txBody>
      </p:sp>
      <p:sp>
        <p:nvSpPr>
          <p:cNvPr id="3" name="Rectangles 2"/>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85" y="353060"/>
            <a:ext cx="8464550" cy="79883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References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41" name="Google Shape;141;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[1].W. D. Herlambang, K. A. Laksitowening and I. Asror, "Prediction of Graduation with Naïve Bayes Algorithm and Principal Component Analysis (PCA) on Time Series Data," 2021 9th International Conference on Information and Communication Technology (ICoICT), Yogyakarta, Indonesia, 2021, pp. 645-649, doi: 10.1109/ICoICT52021.2021.9527443.</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lang="en-GB"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[2].A. A. Supianto, T. Y. Christyawan, M. Hafis, Y. Hayashi, T. Hirashima and N. Hasanah, "Feature Dimensionality Reduction for Visualization and Clustering on Learning Process Data," 2019 International Conference on Sustainable Information Engineering and Technology (SIET), Lombok, Indonesia, 2019, pp. 84-89, doi: 10.1109/SIET48054.2019.8986020.</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[3].A. Dogan, D. Birant and A. Kut, "Multi-Target Regression for Quality Prediction in a Mining Process," 2019 4th International Conference on Computer Science and Engineering (UBMK), Samsun, Turkey, 2019, pp. 639-644, doi: 10.1109/UBMK.2019.8907120.</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[4].Y. I. Eremenko, D. A. Poleshchenko and Y. A. Tsygankov, "Prediction of Quality Indicators of Iron Ore Processing Operations Using Deep Neural Networks," 2020 2nd International Conference on Control Systems, Mathematical Modeling, Automation and Energy Efficiency (SUMMA), Lipetsk, Russia, 2020, pp. 425-429, doi: 10.1109/SUMMA50634.2020.9280676.</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1200"/>
              </a:spcAft>
              <a:buNone/>
            </a:pPr>
            <a:endParaRPr sz="12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pic>
        <p:nvPicPr>
          <p:cNvPr id="5" name="Picture 4" descr="A picture containing text, businesscard&#10;&#10;Description automatically generated"/>
          <p:cNvPicPr>
            <a:picLocks noChangeAspect="1"/>
          </p:cNvPicPr>
          <p:nvPr/>
        </p:nvPicPr>
        <p:blipFill rotWithShape="1">
          <a:blip r:embed="rId1">
            <a:alphaModFix amt="11000"/>
            <a:extLst>
              <a:ext uri="{28A0092B-C50C-407E-A947-70E740481C1C}">
                <a14:useLocalDpi xmlns:a14="http://schemas.microsoft.com/office/drawing/2010/main" val="0"/>
              </a:ext>
            </a:extLst>
          </a:blip>
          <a:srcRect r="6588" b="-1"/>
          <a:stretch>
            <a:fillRect/>
          </a:stretch>
        </p:blipFill>
        <p:spPr>
          <a:xfrm>
            <a:off x="635" y="0"/>
            <a:ext cx="8993505" cy="5143500"/>
          </a:xfrm>
          <a:prstGeom prst="rect">
            <a:avLst/>
          </a:prstGeom>
        </p:spPr>
      </p:pic>
      <p:sp>
        <p:nvSpPr>
          <p:cNvPr id="3" name="Rectangles 2"/>
          <p:cNvSpPr/>
          <p:nvPr/>
        </p:nvSpPr>
        <p:spPr>
          <a:xfrm>
            <a:off x="307340" y="13398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5113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Rectangles 1"/>
          <p:cNvSpPr/>
          <p:nvPr/>
        </p:nvSpPr>
        <p:spPr>
          <a:xfrm>
            <a:off x="3683000" y="15113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4224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84480" y="478155"/>
            <a:ext cx="8491855" cy="79057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Role</a:t>
            </a:r>
            <a:r>
              <a:rPr lang="en-IN" alt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s</a:t>
            </a:r>
            <a: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/Responsibilities and Contribution to the Project:</a:t>
            </a:r>
            <a:b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br>
            <a:endPar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graphicFrame>
        <p:nvGraphicFramePr>
          <p:cNvPr id="2" name="Table 1"/>
          <p:cNvGraphicFramePr>
            <a:graphicFrameLocks noGrp="1"/>
          </p:cNvGraphicFramePr>
          <p:nvPr/>
        </p:nvGraphicFramePr>
        <p:xfrm>
          <a:off x="262890" y="1329690"/>
          <a:ext cx="8514715" cy="3552825"/>
        </p:xfrm>
        <a:graphic>
          <a:graphicData uri="http://schemas.openxmlformats.org/drawingml/2006/table">
            <a:tbl>
              <a:tblPr firstRow="1" bandRow="1">
                <a:effectLst>
                  <a:outerShdw blurRad="50800" dist="38100" dir="2700000" algn="tl" rotWithShape="0">
                    <a:schemeClr val="bg2">
                      <a:lumMod val="60000"/>
                      <a:lumOff val="40000"/>
                      <a:alpha val="40000"/>
                    </a:schemeClr>
                  </a:outerShdw>
                </a:effectLst>
                <a:tableStyleId>{5C22544A-7EE6-4342-B048-85BDC9FD1C3A}</a:tableStyleId>
              </a:tblPr>
              <a:tblGrid>
                <a:gridCol w="4322445"/>
                <a:gridCol w="4192270"/>
              </a:tblGrid>
              <a:tr h="679450">
                <a:tc>
                  <a:txBody>
                    <a:bodyPr/>
                    <a:p>
                      <a:r>
                        <a:rPr lang="en-US" sz="1800" b="1" dirty="0">
                          <a:latin typeface="Calibri" panose="020F0502020204030204" charset="0"/>
                          <a:cs typeface="Calibri" panose="020F0502020204030204" charset="0"/>
                        </a:rPr>
                        <a:t>                            NAME </a:t>
                      </a:r>
                      <a:endParaRPr lang="en-US" sz="1800" b="1" dirty="0">
                        <a:latin typeface="Calibri" panose="020F0502020204030204" charset="0"/>
                        <a:cs typeface="Calibri" panose="020F0502020204030204" charset="0"/>
                      </a:endParaRPr>
                    </a:p>
                  </a:txBody>
                  <a:tcPr>
                    <a:solidFill>
                      <a:schemeClr val="accent5">
                        <a:lumMod val="50000"/>
                      </a:schemeClr>
                    </a:solidFill>
                  </a:tcPr>
                </a:tc>
                <a:tc>
                  <a:txBody>
                    <a:bodyPr/>
                    <a:p>
                      <a:r>
                        <a:rPr lang="en-US" sz="1800" b="1" dirty="0">
                          <a:latin typeface="Calibri" panose="020F0502020204030204" charset="0"/>
                          <a:cs typeface="Calibri" panose="020F0502020204030204" charset="0"/>
                        </a:rPr>
                        <a:t>RESPONSIBILITIES AND CONTRIBUTION </a:t>
                      </a:r>
                      <a:endParaRPr lang="en-US" sz="1800" b="1" dirty="0">
                        <a:latin typeface="Calibri" panose="020F0502020204030204" charset="0"/>
                        <a:cs typeface="Calibri" panose="020F0502020204030204" charset="0"/>
                      </a:endParaRPr>
                    </a:p>
                  </a:txBody>
                  <a:tcPr>
                    <a:solidFill>
                      <a:schemeClr val="accent5">
                        <a:lumMod val="50000"/>
                      </a:schemeClr>
                    </a:solidFill>
                  </a:tcPr>
                </a:tc>
              </a:tr>
              <a:tr h="1012825">
                <a:tc>
                  <a:txBody>
                    <a:bodyPr/>
                    <a:p>
                      <a:r>
                        <a:rPr lang="en-US" sz="1800" b="0" dirty="0">
                          <a:latin typeface="Calibri" panose="020F0502020204030204" charset="0"/>
                          <a:cs typeface="Calibri" panose="020F0502020204030204" charset="0"/>
                        </a:rPr>
                        <a:t>BHARATH KUMAR NAKKA</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c>
                  <a:txBody>
                    <a:bodyPr/>
                    <a:p>
                      <a:r>
                        <a:rPr lang="en-US" sz="1800" b="0" dirty="0">
                          <a:latin typeface="Calibri" panose="020F0502020204030204" charset="0"/>
                          <a:cs typeface="Calibri" panose="020F0502020204030204" charset="0"/>
                        </a:rPr>
                        <a:t>Preprocessing of data, data collection and preparation,Comparative analysis of results</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r>
              <a:tr h="946150">
                <a:tc>
                  <a:txBody>
                    <a:bodyPr/>
                    <a:p>
                      <a:r>
                        <a:rPr lang="en-US" sz="1800">
                          <a:latin typeface="Calibri" panose="020F0502020204030204" charset="0"/>
                          <a:cs typeface="Calibri" panose="020F0502020204030204" charset="0"/>
                          <a:sym typeface="+mn-ea"/>
                        </a:rPr>
                        <a:t>MOUNIKA PRATHAPANI </a:t>
                      </a:r>
                      <a:endParaRPr lang="en-US" sz="1800" dirty="0">
                        <a:latin typeface="Calibri" panose="020F0502020204030204" charset="0"/>
                        <a:cs typeface="Calibri" panose="020F0502020204030204" charset="0"/>
                      </a:endParaRPr>
                    </a:p>
                  </a:txBody>
                  <a:tcPr>
                    <a:solidFill>
                      <a:schemeClr val="accent1">
                        <a:lumMod val="40000"/>
                        <a:lumOff val="60000"/>
                      </a:schemeClr>
                    </a:solidFill>
                  </a:tcPr>
                </a:tc>
                <a:tc>
                  <a:txBody>
                    <a:bodyPr/>
                    <a:p>
                      <a:r>
                        <a:rPr lang="en-US" sz="1800" b="0" dirty="0">
                          <a:latin typeface="Calibri" panose="020F0502020204030204" charset="0"/>
                          <a:cs typeface="Calibri" panose="020F0502020204030204" charset="0"/>
                        </a:rPr>
                        <a:t>Building regression models on PCA transformed data</a:t>
                      </a:r>
                      <a:endParaRPr lang="en-US" sz="1800" b="0" dirty="0">
                        <a:latin typeface="Calibri" panose="020F0502020204030204" charset="0"/>
                        <a:cs typeface="Calibri" panose="020F0502020204030204" charset="0"/>
                      </a:endParaRPr>
                    </a:p>
                  </a:txBody>
                  <a:tcPr>
                    <a:solidFill>
                      <a:schemeClr val="accent1">
                        <a:lumMod val="40000"/>
                        <a:lumOff val="60000"/>
                      </a:schemeClr>
                    </a:solidFill>
                  </a:tcPr>
                </a:tc>
              </a:tr>
              <a:tr h="776605">
                <a:tc>
                  <a:txBody>
                    <a:bodyPr/>
                    <a:p>
                      <a:r>
                        <a:rPr lang="en-US" sz="1800">
                          <a:latin typeface="Calibri" panose="020F0502020204030204" charset="0"/>
                          <a:cs typeface="Calibri" panose="020F0502020204030204" charset="0"/>
                          <a:sym typeface="+mn-ea"/>
                        </a:rPr>
                        <a:t>SRILAXMI PAVULURI</a:t>
                      </a:r>
                      <a:endParaRPr lang="en-US" sz="1800" dirty="0">
                        <a:latin typeface="Calibri" panose="020F0502020204030204" charset="0"/>
                        <a:cs typeface="Calibri" panose="020F0502020204030204" charset="0"/>
                      </a:endParaRPr>
                    </a:p>
                  </a:txBody>
                  <a:tcPr>
                    <a:solidFill>
                      <a:schemeClr val="accent1">
                        <a:lumMod val="20000"/>
                        <a:lumOff val="80000"/>
                      </a:schemeClr>
                    </a:solidFill>
                  </a:tcPr>
                </a:tc>
                <a:tc>
                  <a:txBody>
                    <a:bodyPr/>
                    <a:p>
                      <a:r>
                        <a:rPr lang="en-US" sz="1800" b="0" dirty="0">
                          <a:latin typeface="Calibri" panose="020F0502020204030204" charset="0"/>
                          <a:cs typeface="Calibri" panose="020F0502020204030204" charset="0"/>
                        </a:rPr>
                        <a:t>Exploring the data,Building baseline models</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r>
            </a:tbl>
          </a:graphicData>
        </a:graphic>
      </p:graphicFrame>
      <p:sp>
        <p:nvSpPr>
          <p:cNvPr id="10" name="Rectangles 9"/>
          <p:cNvSpPr/>
          <p:nvPr/>
        </p:nvSpPr>
        <p:spPr>
          <a:xfrm>
            <a:off x="307340" y="19177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ectangles 10"/>
          <p:cNvSpPr/>
          <p:nvPr/>
        </p:nvSpPr>
        <p:spPr>
          <a:xfrm>
            <a:off x="349885" y="20891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3683000" y="20891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7033895" y="20002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85" y="445135"/>
            <a:ext cx="8463915" cy="815975"/>
          </a:xfrm>
          <a:prstGeom prst="rect">
            <a:avLst/>
          </a:prstGeom>
          <a:gradFill flip="none" rotWithShape="1">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Motivation</a:t>
            </a:r>
            <a:r>
              <a:rPr lang="en-US" alt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US" alt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73" name="Google Shape;73;p16"/>
          <p:cNvSpPr txBox="1"/>
          <p:nvPr>
            <p:ph type="body" idx="1"/>
          </p:nvPr>
        </p:nvSpPr>
        <p:spPr>
          <a:xfrm>
            <a:off x="349800" y="1446480"/>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ct val="100000"/>
              <a:buFont typeface="Arial" panose="020B0604020202020204"/>
              <a:buNone/>
            </a:pPr>
            <a:r>
              <a:rPr lang="en-GB">
                <a:solidFill>
                  <a:schemeClr val="dk1"/>
                </a:solidFill>
                <a:latin typeface="Calibri" panose="020F0502020204030204" charset="0"/>
                <a:ea typeface="Lexend Light"/>
                <a:cs typeface="Calibri" panose="020F0502020204030204" charset="0"/>
                <a:sym typeface="Lexend Light"/>
              </a:rPr>
              <a:t>The percentage of Silica in Iron ore decides so many factors in real life for example quality of the steel products.  Silica is the most common impurity in iron ore extraction. The percentage of silica defines the purity of the iron. Knowing the accurate percentage of silica impurity helps to plan the manpower and operational costs. High amounts of silica forms the slag and defines the quality of steel products in steel making. The motivation of the project stems for the following advantages:</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In traditional laboratories the analysis takes a considerable amount of time.In machine learning the prediction and analyzing time is very less.</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In some situations it becomes a tedious task to analyze the lot of parameters to predict the percentage of Silica.</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Machine learning quantifies the prediction results using a wide range of parameters.</a:t>
            </a:r>
            <a:endParaRPr>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a:solidFill>
                <a:schemeClr val="dk1"/>
              </a:solidFill>
              <a:latin typeface="Calibri" panose="020F0502020204030204" charset="0"/>
              <a:ea typeface="Lexend Light"/>
              <a:cs typeface="Calibri" panose="020F0502020204030204" charset="0"/>
              <a:sym typeface="Lexend Light"/>
            </a:endParaRPr>
          </a:p>
          <a:p>
            <a:pPr marL="0" lvl="0" indent="0" algn="just" rtl="0">
              <a:spcBef>
                <a:spcPts val="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just"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just"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l"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l" rtl="0">
              <a:spcBef>
                <a:spcPts val="1200"/>
              </a:spcBef>
              <a:spcAft>
                <a:spcPts val="1200"/>
              </a:spcAft>
              <a:buNone/>
            </a:pPr>
            <a:endParaRPr>
              <a:latin typeface="Calibri" panose="020F0502020204030204" charset="0"/>
              <a:cs typeface="Calibri" panose="020F0502020204030204" charset="0"/>
            </a:endParaRPr>
          </a:p>
        </p:txBody>
      </p:sp>
      <p:sp>
        <p:nvSpPr>
          <p:cNvPr id="9" name="Rectangles 8"/>
          <p:cNvSpPr/>
          <p:nvPr/>
        </p:nvSpPr>
        <p:spPr>
          <a:xfrm>
            <a:off x="1678940" y="30226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4" name="Rectangles 13"/>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5" name="Rectangles 14"/>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s 15"/>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s 20"/>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body" idx="1"/>
          </p:nvPr>
        </p:nvSpPr>
        <p:spPr>
          <a:xfrm>
            <a:off x="311785" y="1464310"/>
            <a:ext cx="4337050" cy="2978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600">
                <a:solidFill>
                  <a:schemeClr val="dk1"/>
                </a:solidFill>
                <a:latin typeface="Calibri" panose="020F0502020204030204" charset="0"/>
                <a:ea typeface="Lexend Light"/>
                <a:cs typeface="Calibri" panose="020F0502020204030204" charset="0"/>
                <a:sym typeface="Lexend Light"/>
              </a:rPr>
              <a:t>Five main objectives of the project are:</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Building multiple machine learning regression models to predict the % of Silica Feed in Iron ore.</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Exploring the data variability.</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To reduce the variability in the data PCA dimensionality reduction method is applied.</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Consolidating the results of the models and conducting an experimental analysis</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Projecting PCA transformed data on to 2 dimensional plane</a:t>
            </a:r>
            <a:endParaRPr sz="1600">
              <a:solidFill>
                <a:schemeClr val="dk1"/>
              </a:solidFill>
              <a:latin typeface="Calibri" panose="020F0502020204030204" charset="0"/>
              <a:ea typeface="Lexend Light"/>
              <a:cs typeface="Calibri" panose="020F0502020204030204" charset="0"/>
              <a:sym typeface="Lexend Light"/>
            </a:endParaRPr>
          </a:p>
          <a:p>
            <a:pPr marL="457200" lvl="0" indent="0" algn="just" rtl="0">
              <a:spcBef>
                <a:spcPts val="0"/>
              </a:spcBef>
              <a:spcAft>
                <a:spcPts val="0"/>
              </a:spcAft>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1600">
              <a:latin typeface="Calibri" panose="020F0502020204030204" charset="0"/>
              <a:cs typeface="Calibri" panose="020F0502020204030204" charset="0"/>
            </a:endParaRPr>
          </a:p>
          <a:p>
            <a:pPr marL="0" lvl="0" indent="0" algn="l" rtl="0">
              <a:spcBef>
                <a:spcPts val="1200"/>
              </a:spcBef>
              <a:spcAft>
                <a:spcPts val="1200"/>
              </a:spcAft>
              <a:buNone/>
            </a:pPr>
            <a:endParaRPr sz="1600">
              <a:latin typeface="Calibri" panose="020F0502020204030204" charset="0"/>
              <a:cs typeface="Calibri" panose="020F0502020204030204" charset="0"/>
            </a:endParaRPr>
          </a:p>
        </p:txBody>
      </p:sp>
      <p:sp>
        <p:nvSpPr>
          <p:cNvPr id="79" name="Google Shape;79;p17"/>
          <p:cNvSpPr txBox="1"/>
          <p:nvPr>
            <p:ph type="title"/>
          </p:nvPr>
        </p:nvSpPr>
        <p:spPr>
          <a:xfrm>
            <a:off x="311785" y="534035"/>
            <a:ext cx="8463915" cy="67754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Objectives</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pic>
        <p:nvPicPr>
          <p:cNvPr id="5" name="Picture 4" descr="Text&#10;&#10;Description automatically generated"/>
          <p:cNvPicPr>
            <a:picLocks noChangeAspect="1"/>
          </p:cNvPicPr>
          <p:nvPr/>
        </p:nvPicPr>
        <p:blipFill rotWithShape="1">
          <a:blip r:embed="rId1">
            <a:alphaModFix amt="9000"/>
            <a:extLst>
              <a:ext uri="{28A0092B-C50C-407E-A947-70E740481C1C}">
                <a14:useLocalDpi xmlns:a14="http://schemas.microsoft.com/office/drawing/2010/main" val="0"/>
              </a:ext>
            </a:extLst>
          </a:blip>
          <a:srcRect l="276" r="15351" b="-1"/>
          <a:stretch>
            <a:fillRect/>
          </a:stretch>
        </p:blipFill>
        <p:spPr>
          <a:xfrm>
            <a:off x="0" y="63500"/>
            <a:ext cx="9144000" cy="5143500"/>
          </a:xfrm>
          <a:prstGeom prst="rect">
            <a:avLst/>
          </a:prstGeom>
        </p:spPr>
      </p:pic>
      <p:sp>
        <p:nvSpPr>
          <p:cNvPr id="3" name="Rectangles 2"/>
          <p:cNvSpPr/>
          <p:nvPr/>
        </p:nvSpPr>
        <p:spPr>
          <a:xfrm>
            <a:off x="4648835" y="3302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7" name="Rectangles 6"/>
          <p:cNvSpPr/>
          <p:nvPr/>
        </p:nvSpPr>
        <p:spPr>
          <a:xfrm>
            <a:off x="307340" y="12573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ectangles 10"/>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2" name="Rectangles 11"/>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s 13"/>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78765" y="445135"/>
            <a:ext cx="8497570" cy="84137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Related work</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85" name="Google Shape;85;p18"/>
          <p:cNvSpPr txBox="1"/>
          <p:nvPr>
            <p:ph type="body" idx="1"/>
          </p:nvPr>
        </p:nvSpPr>
        <p:spPr>
          <a:xfrm>
            <a:off x="-635" y="1699895"/>
            <a:ext cx="9144635" cy="42525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Lexend Light"/>
                <a:cs typeface="Calibri" panose="020F0502020204030204" charset="0"/>
                <a:sym typeface="Lexend Light"/>
              </a:rPr>
              <a:t> Research on quality prediction of iron ore green pellets based on optimised neural </a:t>
            </a:r>
            <a:r>
              <a:rPr lang="en-US" altLang="en-GB" b="1">
                <a:solidFill>
                  <a:schemeClr val="dk1"/>
                </a:solidFill>
                <a:latin typeface="Calibri" panose="020F0502020204030204" charset="0"/>
                <a:ea typeface="Lexend Light"/>
                <a:cs typeface="Calibri" panose="020F0502020204030204" charset="0"/>
                <a:sym typeface="Lexend Light"/>
              </a:rPr>
              <a:t>  </a:t>
            </a:r>
            <a:r>
              <a:rPr lang="en-GB" b="1">
                <a:solidFill>
                  <a:schemeClr val="dk1"/>
                </a:solidFill>
                <a:latin typeface="Calibri" panose="020F0502020204030204" charset="0"/>
                <a:ea typeface="Lexend Light"/>
                <a:cs typeface="Calibri" panose="020F0502020204030204" charset="0"/>
                <a:sym typeface="Lexend Light"/>
              </a:rPr>
              <a:t>network:</a:t>
            </a:r>
            <a:endParaRPr lang="en-GB" b="1">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ts val="1100"/>
              <a:buNone/>
            </a:pPr>
            <a:r>
              <a:rPr lang="en-US" altLang="en-GB" b="1">
                <a:solidFill>
                  <a:schemeClr val="dk1"/>
                </a:solidFill>
                <a:latin typeface="Calibri" panose="020F0502020204030204" charset="0"/>
                <a:ea typeface="Lexend Light"/>
                <a:cs typeface="Calibri" panose="020F0502020204030204" charset="0"/>
                <a:sym typeface="Lexend Light"/>
              </a:rPr>
              <a:t>      </a:t>
            </a:r>
            <a:r>
              <a:rPr lang="en-US" altLang="en-GB">
                <a:solidFill>
                  <a:schemeClr val="dk1"/>
                </a:solidFill>
                <a:latin typeface="Calibri" panose="020F0502020204030204" charset="0"/>
                <a:ea typeface="Lexend Light"/>
                <a:cs typeface="Calibri" panose="020F0502020204030204" charset="0"/>
                <a:sym typeface="Lexend Light"/>
              </a:rPr>
              <a:t>Summary: Iron ore comes in the form of rocks and pellets. These pellets' colour depends on the iron oxide percentage dark green , yellow and grey. Green pellet quality prediction is used to plan the process to yield high quality ores. In this paper whale optimisation algorithm is used to optimise the GRU network. Results of this network are compared with the laboratory results and it concludes that the optimised GRU network out performed the traditional deep learning algorithms [3].</a:t>
            </a:r>
            <a:endParaRPr lang="en-US" altLang="en-GB">
              <a:solidFill>
                <a:schemeClr val="dk1"/>
              </a:solidFill>
              <a:latin typeface="Calibri" panose="020F0502020204030204" charset="0"/>
              <a:ea typeface="Lexend Light"/>
              <a:cs typeface="Calibri" panose="020F0502020204030204" charset="0"/>
              <a:sym typeface="Lexend Light"/>
            </a:endParaRPr>
          </a:p>
        </p:txBody>
      </p:sp>
      <p:sp>
        <p:nvSpPr>
          <p:cNvPr id="2" name="Rectangles 1"/>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7" name="Rectangles 6"/>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85" y="302260"/>
            <a:ext cx="8463915" cy="74041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Related work</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91" name="Google Shape;91;p19"/>
          <p:cNvSpPr txBox="1"/>
          <p:nvPr>
            <p:ph type="body" idx="1"/>
          </p:nvPr>
        </p:nvSpPr>
        <p:spPr>
          <a:xfrm>
            <a:off x="311785" y="925195"/>
            <a:ext cx="8763635" cy="353314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Times New Roman" panose="02020603050405020304"/>
                <a:cs typeface="Calibri" panose="020F0502020204030204" charset="0"/>
                <a:sym typeface="Times New Roman" panose="02020603050405020304"/>
              </a:rPr>
              <a:t>Multi-Target Regression for Quality Prediction in a Mining Process:</a:t>
            </a:r>
            <a:endParaRPr b="1">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alt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Summary:Existing methods predicted the percentage of silica in the iron ore. In this study a novel approach is proposed to predict both the targets at the same time using Multi-target regression methods. For the experimental analysis RandomForest, AdaBoost and KNN regressors are used and performance is evaluated using the R^2 metric [1].</a:t>
            </a: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285750" lvl="0" indent="-285750" algn="just"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Times New Roman" panose="02020603050405020304"/>
                <a:cs typeface="Calibri" panose="020F0502020204030204" charset="0"/>
                <a:sym typeface="Times New Roman" panose="02020603050405020304"/>
              </a:rPr>
              <a:t>Prediction of Quality Indicators of Iron Ore Processing Operations Using Deep Neural Networks</a:t>
            </a:r>
            <a:endParaRPr b="1">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alt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Summary: Existing methods depend on the laboratory results which are produced every 2 hours. In real time with these discrete methods linear relationships can not be approximated. In this study a real time monitoring system is developed using a deep neural network architecture. Deep Neural Networks allow us to predict the continuous improvements and relationships [2]. </a:t>
            </a: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1200"/>
              </a:spcAft>
              <a:buNone/>
            </a:pP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sp>
        <p:nvSpPr>
          <p:cNvPr id="3" name="Rectangles 2"/>
          <p:cNvSpPr/>
          <p:nvPr/>
        </p:nvSpPr>
        <p:spPr>
          <a:xfrm>
            <a:off x="307340" y="12573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4287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4287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3398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85" y="445135"/>
            <a:ext cx="8464550" cy="77470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Problem Statement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97" name="Google Shape;97;p20"/>
          <p:cNvSpPr txBox="1"/>
          <p:nvPr>
            <p:ph type="body" idx="1"/>
          </p:nvPr>
        </p:nvSpPr>
        <p:spPr>
          <a:xfrm>
            <a:off x="370120" y="14890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latin typeface="Calibri" panose="020F0502020204030204" charset="0"/>
                <a:cs typeface="Calibri" panose="020F0502020204030204" charset="0"/>
              </a:rPr>
              <a:t>Iron ore extraction follows several steps finding the suitable iron deposit, mining operation, once the iron is mined by best methods next step is beneficiation.In this step impurities are removed from the ore. Silica is the most common impurity in iron ore extraction. Further steps are smelting and steel making processes. The percentage of silica defines the purity of the iron.In general, assessing and predicting iron quality requires analysing the complex relationship between variables, which demands domain expertise as well as chemical analysis, which is a time-consuming process. </a:t>
            </a:r>
            <a:endParaRPr lang="en-GB">
              <a:latin typeface="Calibri" panose="020F0502020204030204" charset="0"/>
              <a:cs typeface="Calibri" panose="020F0502020204030204" charset="0"/>
            </a:endParaRPr>
          </a:p>
        </p:txBody>
      </p:sp>
      <p:sp>
        <p:nvSpPr>
          <p:cNvPr id="3" name="Rectangles 2"/>
          <p:cNvSpPr/>
          <p:nvPr/>
        </p:nvSpPr>
        <p:spPr>
          <a:xfrm>
            <a:off x="307340" y="18351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20066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20066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9177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85" y="445135"/>
            <a:ext cx="8463915" cy="70739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Proposed solution</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03" name="Google Shape;103;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panose="020B0604020202020204"/>
              <a:buNone/>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Machine learning models adaptable to changes in the model parameters and the scalability of the models are high; they can operate on large datasets as well. By leveraging the machine learning algorithms mining processing can be optimised in terms of manpower and operational costs.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In this paper we are proposing principal component regression models means combining the principal components with regression models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Datasets like mining contain highly correlated features because it is a combination of diverse factors like pulp quality and air flow. To mitigate the multicollinearity between the variables, dimensionality reduction method is used  along with the regression models.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To asses the model robustness various evaluation metrics are used.</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sp>
        <p:nvSpPr>
          <p:cNvPr id="3" name="Rectangles 2"/>
          <p:cNvSpPr/>
          <p:nvPr/>
        </p:nvSpPr>
        <p:spPr>
          <a:xfrm>
            <a:off x="307340" y="19177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20891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20891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20002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85" y="368935"/>
            <a:ext cx="8464550" cy="69913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Results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09" name="Google Shape;109;p22"/>
          <p:cNvSpPr txBox="1"/>
          <p:nvPr/>
        </p:nvSpPr>
        <p:spPr>
          <a:xfrm>
            <a:off x="490300" y="4594800"/>
            <a:ext cx="27498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rPr>
              <a:t>fig.1.Correlation matrix</a:t>
            </a:r>
            <a:endPar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22"/>
          <p:cNvSpPr txBox="1"/>
          <p:nvPr/>
        </p:nvSpPr>
        <p:spPr>
          <a:xfrm>
            <a:off x="5618788" y="4205400"/>
            <a:ext cx="2749800" cy="743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rPr>
              <a:t>fig.2.Scree plot</a:t>
            </a: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1" name="Google Shape;111;p22"/>
          <p:cNvPicPr preferRelativeResize="0"/>
          <p:nvPr/>
        </p:nvPicPr>
        <p:blipFill>
          <a:blip r:embed="rId1"/>
          <a:stretch>
            <a:fillRect/>
          </a:stretch>
        </p:blipFill>
        <p:spPr>
          <a:xfrm>
            <a:off x="152400" y="1161870"/>
            <a:ext cx="3358388" cy="3272276"/>
          </a:xfrm>
          <a:prstGeom prst="rect">
            <a:avLst/>
          </a:prstGeom>
          <a:noFill/>
          <a:ln>
            <a:noFill/>
          </a:ln>
        </p:spPr>
      </p:pic>
      <p:pic>
        <p:nvPicPr>
          <p:cNvPr id="112" name="Google Shape;112;p22"/>
          <p:cNvPicPr preferRelativeResize="0"/>
          <p:nvPr/>
        </p:nvPicPr>
        <p:blipFill>
          <a:blip r:embed="rId2"/>
          <a:stretch>
            <a:fillRect/>
          </a:stretch>
        </p:blipFill>
        <p:spPr>
          <a:xfrm>
            <a:off x="4572000" y="1149475"/>
            <a:ext cx="3781425" cy="2924175"/>
          </a:xfrm>
          <a:prstGeom prst="rect">
            <a:avLst/>
          </a:prstGeom>
          <a:noFill/>
          <a:ln>
            <a:noFill/>
          </a:ln>
        </p:spPr>
      </p:pic>
      <p:sp>
        <p:nvSpPr>
          <p:cNvPr id="3" name="Rectangles 2"/>
          <p:cNvSpPr/>
          <p:nvPr/>
        </p:nvSpPr>
        <p:spPr>
          <a:xfrm>
            <a:off x="307340" y="15875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7589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7589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6700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6381</Words>
  <Application>WPS Presentation</Application>
  <PresentationFormat/>
  <Paragraphs>160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Times New Roman</vt:lpstr>
      <vt:lpstr>Calibri</vt:lpstr>
      <vt:lpstr>Lexend Light</vt:lpstr>
      <vt:lpstr>Times New Roman</vt:lpstr>
      <vt:lpstr>Wingdings</vt:lpstr>
      <vt:lpstr>Microsoft YaHei</vt:lpstr>
      <vt:lpstr>Arial Unicode MS</vt:lpstr>
      <vt:lpstr>Simple Light</vt:lpstr>
      <vt:lpstr>       Quality prediction in mining process</vt:lpstr>
      <vt:lpstr>Roles/Responsibilities and Contribution to the Project: </vt:lpstr>
      <vt:lpstr>Motivation:</vt:lpstr>
      <vt:lpstr>Objectives:</vt:lpstr>
      <vt:lpstr>Related work:</vt:lpstr>
      <vt:lpstr>Related work:</vt:lpstr>
      <vt:lpstr>Problem Statement</vt:lpstr>
      <vt:lpstr>Proposed solution</vt:lpstr>
      <vt:lpstr>Results</vt:lpstr>
      <vt:lpstr>Results</vt:lpstr>
      <vt:lpstr>Regression performance 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Quality prediction in mining process</dc:title>
  <dc:creator/>
  <cp:lastModifiedBy>19133</cp:lastModifiedBy>
  <cp:revision>4</cp:revision>
  <dcterms:created xsi:type="dcterms:W3CDTF">2023-06-18T20:51:00Z</dcterms:created>
  <dcterms:modified xsi:type="dcterms:W3CDTF">2023-06-19T23:08:24Z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0A141B107F5A454FBFD56E279908EC61</vt:lpwstr>
  </property>
  <property fmtid="{D5CDD505-2E9C-101B-9397-08002B2CF9AE}" pid="3" name="KSOProductBuildVer">
    <vt:lpwstr>1033-11.2.0.11219</vt:lpwstr>
  </property>
</Properties>
</file>