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379" r:id="rId3"/>
    <p:sldId id="398" r:id="rId4"/>
    <p:sldId id="403" r:id="rId5"/>
    <p:sldId id="404" r:id="rId6"/>
    <p:sldId id="405" r:id="rId7"/>
    <p:sldId id="407" r:id="rId8"/>
    <p:sldId id="409" r:id="rId9"/>
    <p:sldId id="410" r:id="rId10"/>
    <p:sldId id="406" r:id="rId11"/>
    <p:sldId id="411" r:id="rId12"/>
    <p:sldId id="401" r:id="rId1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hna"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68FF"/>
    <a:srgbClr val="0039AC"/>
    <a:srgbClr val="002E8A"/>
    <a:srgbClr val="002774"/>
    <a:srgbClr val="004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0586" autoAdjust="0"/>
  </p:normalViewPr>
  <p:slideViewPr>
    <p:cSldViewPr>
      <p:cViewPr varScale="1">
        <p:scale>
          <a:sx n="75" d="100"/>
          <a:sy n="75" d="100"/>
        </p:scale>
        <p:origin x="-1236" y="-96"/>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2982"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4" tIns="49522" rIns="99044" bIns="49522" rtlCol="0"/>
          <a:lstStyle>
            <a:lvl1pPr algn="l">
              <a:defRPr sz="1300"/>
            </a:lvl1pPr>
          </a:lstStyle>
          <a:p>
            <a:endParaRPr lang="en-US"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9044" tIns="49522" rIns="99044" bIns="49522" rtlCol="0"/>
          <a:lstStyle>
            <a:lvl1pPr algn="r">
              <a:defRPr sz="1300"/>
            </a:lvl1pPr>
          </a:lstStyle>
          <a:p>
            <a:fld id="{3A8842F9-F0D0-4D57-B587-4B8FFF6DFFAC}" type="datetimeFigureOut">
              <a:rPr lang="en-US" smtClean="0"/>
              <a:pPr/>
              <a:t>2/6/2015</a:t>
            </a:fld>
            <a:endParaRPr lang="en-US" dirty="0"/>
          </a:p>
        </p:txBody>
      </p:sp>
      <p:sp>
        <p:nvSpPr>
          <p:cNvPr id="4" name="Footer Placeholder 3"/>
          <p:cNvSpPr>
            <a:spLocks noGrp="1"/>
          </p:cNvSpPr>
          <p:nvPr>
            <p:ph type="ftr" sz="quarter" idx="2"/>
          </p:nvPr>
        </p:nvSpPr>
        <p:spPr>
          <a:xfrm>
            <a:off x="1" y="9721107"/>
            <a:ext cx="3076363" cy="511731"/>
          </a:xfrm>
          <a:prstGeom prst="rect">
            <a:avLst/>
          </a:prstGeom>
        </p:spPr>
        <p:txBody>
          <a:bodyPr vert="horz" lIns="99044" tIns="49522" rIns="99044" bIns="49522"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9044" tIns="49522" rIns="99044" bIns="49522" rtlCol="0" anchor="b"/>
          <a:lstStyle>
            <a:lvl1pPr algn="r">
              <a:defRPr sz="1300"/>
            </a:lvl1pPr>
          </a:lstStyle>
          <a:p>
            <a:fld id="{30A18B55-318A-4081-898E-38295CDB4865}" type="slidenum">
              <a:rPr lang="en-US" smtClean="0"/>
              <a:pPr/>
              <a:t>‹#›</a:t>
            </a:fld>
            <a:endParaRPr lang="en-US" dirty="0"/>
          </a:p>
        </p:txBody>
      </p:sp>
    </p:spTree>
    <p:extLst>
      <p:ext uri="{BB962C8B-B14F-4D97-AF65-F5344CB8AC3E}">
        <p14:creationId xmlns:p14="http://schemas.microsoft.com/office/powerpoint/2010/main" val="393563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4" tIns="49522" rIns="99044" bIns="49522" rtlCol="0"/>
          <a:lstStyle>
            <a:lvl1pPr algn="l">
              <a:defRPr sz="13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9044" tIns="49522" rIns="99044" bIns="49522" rtlCol="0"/>
          <a:lstStyle>
            <a:lvl1pPr algn="r">
              <a:defRPr sz="1300"/>
            </a:lvl1pPr>
          </a:lstStyle>
          <a:p>
            <a:fld id="{8E15EF6E-7887-45F3-8844-3F17ED7ED96A}" type="datetimeFigureOut">
              <a:rPr lang="en-US" smtClean="0"/>
              <a:pPr/>
              <a:t>2/6/2015</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4" tIns="49522" rIns="99044" bIns="49522"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4" tIns="49522" rIns="99044" bIns="495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7"/>
            <a:ext cx="3076363" cy="511731"/>
          </a:xfrm>
          <a:prstGeom prst="rect">
            <a:avLst/>
          </a:prstGeom>
        </p:spPr>
        <p:txBody>
          <a:bodyPr vert="horz" lIns="99044" tIns="49522" rIns="99044" bIns="49522"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4" tIns="49522" rIns="99044" bIns="49522" rtlCol="0" anchor="b"/>
          <a:lstStyle>
            <a:lvl1pPr algn="r">
              <a:defRPr sz="1300"/>
            </a:lvl1pPr>
          </a:lstStyle>
          <a:p>
            <a:fld id="{10919707-8BB0-4D00-9224-4D7C387C8E0C}" type="slidenum">
              <a:rPr lang="en-US" smtClean="0"/>
              <a:pPr/>
              <a:t>‹#›</a:t>
            </a:fld>
            <a:endParaRPr lang="en-US" dirty="0"/>
          </a:p>
        </p:txBody>
      </p:sp>
    </p:spTree>
    <p:extLst>
      <p:ext uri="{BB962C8B-B14F-4D97-AF65-F5344CB8AC3E}">
        <p14:creationId xmlns:p14="http://schemas.microsoft.com/office/powerpoint/2010/main" val="238645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919707-8BB0-4D00-9224-4D7C387C8E0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BA054BE-99D2-4478-A4BD-F4CBD7CD6082}" type="slidenum">
              <a:rPr lang="en-US" altLang="zh-TW"/>
              <a:pPr/>
              <a:t>2</a:t>
            </a:fld>
            <a:endParaRPr lang="en-US" altLang="zh-TW" dirty="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ltLang="zh-TW" dirty="0" smtClean="0"/>
          </a:p>
        </p:txBody>
      </p:sp>
    </p:spTree>
    <p:extLst>
      <p:ext uri="{BB962C8B-B14F-4D97-AF65-F5344CB8AC3E}">
        <p14:creationId xmlns:p14="http://schemas.microsoft.com/office/powerpoint/2010/main" val="176887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919707-8BB0-4D00-9224-4D7C387C8E0C}"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6DE622-77A8-484F-B8DC-D83B07B9CC04}" type="datetime3">
              <a:rPr lang="en-US" smtClean="0"/>
              <a:pPr/>
              <a:t>6 February 2015</a:t>
            </a:fld>
            <a:endParaRPr lang="en-US" dirty="0"/>
          </a:p>
        </p:txBody>
      </p:sp>
      <p:sp>
        <p:nvSpPr>
          <p:cNvPr id="17" name="Footer Placeholder 16"/>
          <p:cNvSpPr>
            <a:spLocks noGrp="1"/>
          </p:cNvSpPr>
          <p:nvPr>
            <p:ph type="ftr" sz="quarter" idx="11"/>
          </p:nvPr>
        </p:nvSpPr>
        <p:spPr/>
        <p:txBody>
          <a:bodyPr/>
          <a:lstStyle/>
          <a:p>
            <a:r>
              <a:rPr lang="en-US" smtClean="0"/>
              <a:t>B.Srikanth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2EA8FD-4030-44BC-B47A-CA10A12D7CE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7" name="Picture 6"/>
          <p:cNvPicPr>
            <a:picLocks noChangeAspect="1" noChangeArrowheads="1"/>
          </p:cNvPicPr>
          <p:nvPr userDrawn="1"/>
        </p:nvPicPr>
        <p:blipFill>
          <a:blip r:embed="rId2" cstate="print"/>
          <a:srcRect/>
          <a:stretch>
            <a:fillRect/>
          </a:stretch>
        </p:blipFill>
        <p:spPr bwMode="auto">
          <a:xfrm>
            <a:off x="419637" y="25758"/>
            <a:ext cx="838200" cy="608526"/>
          </a:xfrm>
          <a:prstGeom prst="rect">
            <a:avLst/>
          </a:prstGeom>
          <a:noFill/>
          <a:ln w="9525">
            <a:noFill/>
            <a:miter lim="800000"/>
            <a:headEnd/>
            <a:tailEnd/>
          </a:ln>
        </p:spPr>
      </p:pic>
      <p:sp>
        <p:nvSpPr>
          <p:cNvPr id="9" name="TextBox 8"/>
          <p:cNvSpPr txBox="1"/>
          <p:nvPr userDrawn="1"/>
        </p:nvSpPr>
        <p:spPr>
          <a:xfrm>
            <a:off x="1295400" y="234396"/>
            <a:ext cx="7848600" cy="338554"/>
          </a:xfrm>
          <a:prstGeom prst="rect">
            <a:avLst/>
          </a:prstGeom>
          <a:solidFill>
            <a:schemeClr val="accent1">
              <a:lumMod val="75000"/>
            </a:schemeClr>
          </a:solidFill>
        </p:spPr>
        <p:txBody>
          <a:bodyPr wrap="square" rtlCol="0">
            <a:spAutoFit/>
          </a:bodyPr>
          <a:lstStyle/>
          <a:p>
            <a:pPr algn="r"/>
            <a:r>
              <a:rPr lang="en-US" sz="1600" b="1" dirty="0" smtClean="0">
                <a:solidFill>
                  <a:schemeClr val="bg1"/>
                </a:solidFill>
                <a:latin typeface="+mn-lt"/>
              </a:rPr>
              <a:t>Design and Implementation</a:t>
            </a:r>
            <a:r>
              <a:rPr lang="en-US" sz="1600" b="1" baseline="0" dirty="0" smtClean="0">
                <a:solidFill>
                  <a:schemeClr val="bg1"/>
                </a:solidFill>
                <a:latin typeface="+mn-lt"/>
              </a:rPr>
              <a:t> of  Asynchronous FIFO using </a:t>
            </a:r>
            <a:r>
              <a:rPr lang="en-US" sz="1600" b="1" baseline="0" dirty="0" err="1" smtClean="0">
                <a:solidFill>
                  <a:schemeClr val="bg1"/>
                </a:solidFill>
                <a:latin typeface="+mn-lt"/>
              </a:rPr>
              <a:t>Verilog</a:t>
            </a:r>
            <a:r>
              <a:rPr lang="en-US" sz="1600" b="1" baseline="0" dirty="0" smtClean="0">
                <a:solidFill>
                  <a:schemeClr val="bg1"/>
                </a:solidFill>
                <a:latin typeface="+mn-lt"/>
              </a:rPr>
              <a:t> HDL </a:t>
            </a:r>
            <a:endParaRPr lang="en-US" sz="1600" b="1" dirty="0">
              <a:solidFill>
                <a:schemeClr val="bg1"/>
              </a:solidFill>
              <a:latin typeface="+mn-lt"/>
            </a:endParaRPr>
          </a:p>
        </p:txBody>
      </p:sp>
      <p:sp>
        <p:nvSpPr>
          <p:cNvPr id="10" name="TextBox 9"/>
          <p:cNvSpPr txBox="1"/>
          <p:nvPr userDrawn="1"/>
        </p:nvSpPr>
        <p:spPr>
          <a:xfrm>
            <a:off x="0" y="234396"/>
            <a:ext cx="381000" cy="365760"/>
          </a:xfrm>
          <a:prstGeom prst="rect">
            <a:avLst/>
          </a:prstGeom>
          <a:solidFill>
            <a:schemeClr val="accent1">
              <a:lumMod val="75000"/>
            </a:schemeClr>
          </a:solidFill>
        </p:spPr>
        <p:txBody>
          <a:bodyPr wrap="square" rtlCol="0">
            <a:spAutoFit/>
          </a:bodyPr>
          <a:lstStyle/>
          <a:p>
            <a:pPr algn="l"/>
            <a:r>
              <a:rPr lang="en-US" sz="2400" dirty="0" smtClean="0">
                <a:solidFill>
                  <a:schemeClr val="bg1"/>
                </a:solidFill>
              </a:rPr>
              <a:t> </a:t>
            </a:r>
            <a:endParaRPr lang="en-US" sz="1800" b="1" dirty="0">
              <a:solidFill>
                <a:schemeClr val="bg1"/>
              </a:solidFill>
            </a:endParaRPr>
          </a:p>
        </p:txBody>
      </p:sp>
      <p:sp>
        <p:nvSpPr>
          <p:cNvPr id="11" name="TextBox 10"/>
          <p:cNvSpPr txBox="1"/>
          <p:nvPr userDrawn="1"/>
        </p:nvSpPr>
        <p:spPr>
          <a:xfrm>
            <a:off x="0" y="6614160"/>
            <a:ext cx="9144000" cy="91440"/>
          </a:xfrm>
          <a:prstGeom prst="rect">
            <a:avLst/>
          </a:prstGeom>
          <a:solidFill>
            <a:schemeClr val="accent1">
              <a:lumMod val="75000"/>
            </a:schemeClr>
          </a:solidFill>
        </p:spPr>
        <p:txBody>
          <a:bodyPr wrap="square" rtlCol="0">
            <a:spAutoFit/>
          </a:bodyPr>
          <a:lstStyle/>
          <a:p>
            <a:endParaRPr lang="en-US" dirty="0"/>
          </a:p>
        </p:txBody>
      </p:sp>
      <p:sp>
        <p:nvSpPr>
          <p:cNvPr id="12" name="Date Placeholder 11"/>
          <p:cNvSpPr>
            <a:spLocks noGrp="1"/>
          </p:cNvSpPr>
          <p:nvPr>
            <p:ph type="dt" sz="half" idx="10"/>
          </p:nvPr>
        </p:nvSpPr>
        <p:spPr/>
        <p:txBody>
          <a:bodyPr/>
          <a:lstStyle/>
          <a:p>
            <a:fld id="{0230F714-D258-4897-8EBD-EED72A590C24}" type="datetime3">
              <a:rPr lang="en-US" smtClean="0"/>
              <a:pPr/>
              <a:t>6 February 2015</a:t>
            </a:fld>
            <a:endParaRPr lang="en-US" dirty="0"/>
          </a:p>
        </p:txBody>
      </p:sp>
      <p:sp>
        <p:nvSpPr>
          <p:cNvPr id="13" name="Slide Number Placeholder 12"/>
          <p:cNvSpPr>
            <a:spLocks noGrp="1"/>
          </p:cNvSpPr>
          <p:nvPr>
            <p:ph type="sldNum" sz="quarter" idx="11"/>
          </p:nvPr>
        </p:nvSpPr>
        <p:spPr>
          <a:xfrm>
            <a:off x="146304" y="6400800"/>
            <a:ext cx="234696" cy="266700"/>
          </a:xfrm>
        </p:spPr>
        <p:txBody>
          <a:bodyPr/>
          <a:lstStyle/>
          <a:p>
            <a:fld id="{732EA8FD-4030-44BC-B47A-CA10A12D7CEB}"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A9CFB58-874B-4A72-A46B-0BCBC4AC48F7}" type="datetime3">
              <a:rPr lang="en-US" smtClean="0"/>
              <a:pPr/>
              <a:t>6 February 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B.Srikanth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2EA8FD-4030-44BC-B47A-CA10A12D7CE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timing>
    <p:tnLst>
      <p:par>
        <p:cTn id="1" dur="indefinite" restart="never" nodeType="tmRoot"/>
      </p:par>
    </p:tnLst>
  </p:timing>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124200"/>
            <a:ext cx="8839200" cy="3505200"/>
          </a:xfrm>
        </p:spPr>
        <p:txBody>
          <a:bodyPr>
            <a:normAutofit fontScale="77500" lnSpcReduction="20000"/>
          </a:bodyPr>
          <a:lstStyle/>
          <a:p>
            <a:pPr>
              <a:lnSpc>
                <a:spcPct val="150000"/>
              </a:lnSpc>
              <a:spcBef>
                <a:spcPts val="0"/>
              </a:spcBef>
            </a:pPr>
            <a:r>
              <a:rPr lang="en-US" sz="2000" b="1" dirty="0" smtClean="0">
                <a:solidFill>
                  <a:schemeClr val="tx1"/>
                </a:solidFill>
                <a:latin typeface="Calibri" pitchFamily="34" charset="0"/>
                <a:cs typeface="Calibri" pitchFamily="34" charset="0"/>
              </a:rPr>
              <a:t>Presented by</a:t>
            </a:r>
          </a:p>
          <a:p>
            <a:pPr>
              <a:lnSpc>
                <a:spcPct val="150000"/>
              </a:lnSpc>
              <a:spcBef>
                <a:spcPts val="0"/>
              </a:spcBef>
            </a:pPr>
            <a:r>
              <a:rPr lang="en-US" sz="2000" b="1" dirty="0" smtClean="0">
                <a:solidFill>
                  <a:schemeClr val="tx1"/>
                </a:solidFill>
                <a:latin typeface="Calibri" pitchFamily="34" charset="0"/>
                <a:cs typeface="Calibri" pitchFamily="34" charset="0"/>
              </a:rPr>
              <a:t>Y.M </a:t>
            </a:r>
            <a:r>
              <a:rPr lang="en-US" sz="2000" b="1" dirty="0" err="1" smtClean="0">
                <a:solidFill>
                  <a:schemeClr val="tx1"/>
                </a:solidFill>
                <a:latin typeface="Calibri" pitchFamily="34" charset="0"/>
                <a:cs typeface="Calibri" pitchFamily="34" charset="0"/>
              </a:rPr>
              <a:t>Bhavani</a:t>
            </a:r>
            <a:r>
              <a:rPr lang="en-US" sz="2000" b="1" dirty="0" smtClean="0">
                <a:solidFill>
                  <a:schemeClr val="tx1"/>
                </a:solidFill>
                <a:latin typeface="Calibri" pitchFamily="34" charset="0"/>
                <a:cs typeface="Calibri" pitchFamily="34" charset="0"/>
              </a:rPr>
              <a:t>        (11881A0408)</a:t>
            </a:r>
          </a:p>
          <a:p>
            <a:pPr>
              <a:lnSpc>
                <a:spcPct val="150000"/>
              </a:lnSpc>
              <a:spcBef>
                <a:spcPts val="0"/>
              </a:spcBef>
            </a:pPr>
            <a:r>
              <a:rPr lang="en-US" sz="2000" b="1" dirty="0" smtClean="0">
                <a:solidFill>
                  <a:schemeClr val="tx1"/>
                </a:solidFill>
                <a:latin typeface="Calibri" pitchFamily="34" charset="0"/>
                <a:cs typeface="Calibri" pitchFamily="34" charset="0"/>
              </a:rPr>
              <a:t>Sowmya Budiga (11881A0445)</a:t>
            </a:r>
          </a:p>
          <a:p>
            <a:pPr>
              <a:lnSpc>
                <a:spcPct val="150000"/>
              </a:lnSpc>
              <a:spcBef>
                <a:spcPts val="0"/>
              </a:spcBef>
            </a:pPr>
            <a:r>
              <a:rPr lang="en-US" sz="2000" b="1" dirty="0" smtClean="0">
                <a:solidFill>
                  <a:schemeClr val="tx1"/>
                </a:solidFill>
                <a:latin typeface="Calibri" pitchFamily="34" charset="0"/>
                <a:cs typeface="Calibri" pitchFamily="34" charset="0"/>
              </a:rPr>
              <a:t> Navya </a:t>
            </a:r>
            <a:r>
              <a:rPr lang="en-US" sz="2000" b="1" dirty="0" err="1" smtClean="0">
                <a:solidFill>
                  <a:schemeClr val="tx1"/>
                </a:solidFill>
                <a:latin typeface="Calibri" pitchFamily="34" charset="0"/>
                <a:cs typeface="Calibri" pitchFamily="34" charset="0"/>
              </a:rPr>
              <a:t>Vujini</a:t>
            </a:r>
            <a:r>
              <a:rPr lang="en-US" sz="2000" b="1" dirty="0" smtClean="0">
                <a:solidFill>
                  <a:schemeClr val="tx1"/>
                </a:solidFill>
                <a:latin typeface="Calibri" pitchFamily="34" charset="0"/>
                <a:cs typeface="Calibri" pitchFamily="34" charset="0"/>
              </a:rPr>
              <a:t>       (11881A0427)</a:t>
            </a:r>
          </a:p>
          <a:p>
            <a:pPr>
              <a:lnSpc>
                <a:spcPct val="150000"/>
              </a:lnSpc>
              <a:spcBef>
                <a:spcPts val="0"/>
              </a:spcBef>
            </a:pPr>
            <a:r>
              <a:rPr lang="en-US" sz="2100" b="1" dirty="0" smtClean="0">
                <a:solidFill>
                  <a:schemeClr val="tx1"/>
                </a:solidFill>
                <a:latin typeface="Calibri" pitchFamily="34" charset="0"/>
                <a:cs typeface="Calibri" pitchFamily="34" charset="0"/>
              </a:rPr>
              <a:t> K. </a:t>
            </a:r>
            <a:r>
              <a:rPr lang="en-US" sz="2100" b="1" dirty="0" err="1" smtClean="0">
                <a:solidFill>
                  <a:schemeClr val="tx1"/>
                </a:solidFill>
                <a:latin typeface="Calibri" pitchFamily="34" charset="0"/>
                <a:cs typeface="Calibri" pitchFamily="34" charset="0"/>
              </a:rPr>
              <a:t>Bharath</a:t>
            </a:r>
            <a:r>
              <a:rPr lang="en-US" sz="2100" b="1" dirty="0" smtClean="0">
                <a:solidFill>
                  <a:schemeClr val="tx1"/>
                </a:solidFill>
                <a:latin typeface="Calibri" pitchFamily="34" charset="0"/>
                <a:cs typeface="Calibri" pitchFamily="34" charset="0"/>
              </a:rPr>
              <a:t>           (11881A0406)</a:t>
            </a:r>
            <a:endParaRPr lang="en-US" sz="2100" b="1" dirty="0">
              <a:solidFill>
                <a:schemeClr val="tx1"/>
              </a:solidFill>
              <a:latin typeface="Calibri" pitchFamily="34" charset="0"/>
              <a:cs typeface="Calibri" pitchFamily="34" charset="0"/>
            </a:endParaRPr>
          </a:p>
          <a:p>
            <a:pPr>
              <a:lnSpc>
                <a:spcPct val="150000"/>
              </a:lnSpc>
              <a:spcBef>
                <a:spcPts val="0"/>
              </a:spcBef>
            </a:pPr>
            <a:r>
              <a:rPr lang="en-US" sz="2000" b="1" dirty="0" smtClean="0">
                <a:solidFill>
                  <a:schemeClr val="tx1"/>
                </a:solidFill>
                <a:latin typeface="Calibri" pitchFamily="34" charset="0"/>
                <a:cs typeface="Calibri" pitchFamily="34" charset="0"/>
              </a:rPr>
              <a:t>Under the guidance of </a:t>
            </a:r>
          </a:p>
          <a:p>
            <a:pPr>
              <a:lnSpc>
                <a:spcPct val="150000"/>
              </a:lnSpc>
              <a:spcBef>
                <a:spcPts val="0"/>
              </a:spcBef>
            </a:pPr>
            <a:r>
              <a:rPr lang="en-US" sz="2000" b="1" dirty="0" smtClean="0">
                <a:solidFill>
                  <a:srgbClr val="FF0000"/>
                </a:solidFill>
                <a:latin typeface="Calibri" pitchFamily="34" charset="0"/>
                <a:cs typeface="Calibri" pitchFamily="34" charset="0"/>
              </a:rPr>
              <a:t>Mr. B. Srikanth</a:t>
            </a:r>
          </a:p>
          <a:p>
            <a:pPr>
              <a:lnSpc>
                <a:spcPct val="150000"/>
              </a:lnSpc>
              <a:spcBef>
                <a:spcPts val="0"/>
              </a:spcBef>
            </a:pPr>
            <a:r>
              <a:rPr lang="en-US" sz="2000" b="1" dirty="0" smtClean="0">
                <a:solidFill>
                  <a:schemeClr val="tx1"/>
                </a:solidFill>
                <a:latin typeface="Calibri" pitchFamily="34" charset="0"/>
                <a:cs typeface="Calibri" pitchFamily="34" charset="0"/>
              </a:rPr>
              <a:t>Associate Professor</a:t>
            </a:r>
          </a:p>
          <a:p>
            <a:pPr>
              <a:lnSpc>
                <a:spcPct val="150000"/>
              </a:lnSpc>
              <a:spcBef>
                <a:spcPts val="0"/>
              </a:spcBef>
            </a:pPr>
            <a:r>
              <a:rPr lang="en-US" sz="2300" b="1" dirty="0" smtClean="0">
                <a:solidFill>
                  <a:srgbClr val="002060"/>
                </a:solidFill>
                <a:latin typeface="Calibri" pitchFamily="34" charset="0"/>
                <a:cs typeface="Calibri" pitchFamily="34" charset="0"/>
              </a:rPr>
              <a:t>Department</a:t>
            </a:r>
            <a:r>
              <a:rPr lang="en-US" sz="2400" b="1" dirty="0" smtClean="0">
                <a:solidFill>
                  <a:srgbClr val="002060"/>
                </a:solidFill>
                <a:latin typeface="Calibri" pitchFamily="34" charset="0"/>
                <a:cs typeface="Calibri" pitchFamily="34" charset="0"/>
              </a:rPr>
              <a:t> of Electronics and Communication Engineering</a:t>
            </a:r>
          </a:p>
          <a:p>
            <a:pPr>
              <a:lnSpc>
                <a:spcPct val="150000"/>
              </a:lnSpc>
              <a:spcBef>
                <a:spcPts val="0"/>
              </a:spcBef>
            </a:pPr>
            <a:r>
              <a:rPr lang="en-US" dirty="0" smtClean="0">
                <a:solidFill>
                  <a:srgbClr val="FF0000"/>
                </a:solidFill>
                <a:latin typeface="Bahamas" pitchFamily="34" charset="0"/>
              </a:rPr>
              <a:t>VARDHAMAN</a:t>
            </a:r>
            <a:r>
              <a:rPr lang="en-US" sz="2300" dirty="0" smtClean="0">
                <a:solidFill>
                  <a:srgbClr val="FF0000"/>
                </a:solidFill>
                <a:latin typeface="Bahamas" pitchFamily="34" charset="0"/>
              </a:rPr>
              <a:t> </a:t>
            </a:r>
            <a:r>
              <a:rPr lang="en-US" dirty="0" smtClean="0">
                <a:solidFill>
                  <a:srgbClr val="FF0000"/>
                </a:solidFill>
                <a:latin typeface="Bahamas" pitchFamily="34" charset="0"/>
              </a:rPr>
              <a:t>COLLEGE OF ENGINEERING</a:t>
            </a:r>
            <a:endParaRPr lang="en-US" sz="2300" dirty="0" smtClean="0">
              <a:solidFill>
                <a:srgbClr val="FF0000"/>
              </a:solidFill>
              <a:latin typeface="Bahamas" pitchFamily="34" charset="0"/>
            </a:endParaRPr>
          </a:p>
          <a:p>
            <a:pPr>
              <a:spcBef>
                <a:spcPts val="0"/>
              </a:spcBef>
            </a:pPr>
            <a:endParaRPr lang="en-US" sz="2000" dirty="0" smtClean="0">
              <a:solidFill>
                <a:srgbClr val="FF0000"/>
              </a:solidFill>
            </a:endParaRPr>
          </a:p>
          <a:p>
            <a:pPr>
              <a:spcBef>
                <a:spcPts val="0"/>
              </a:spcBef>
            </a:pPr>
            <a:endParaRPr lang="en-US" sz="2000" b="1" dirty="0" smtClean="0">
              <a:solidFill>
                <a:srgbClr val="002060"/>
              </a:solidFill>
            </a:endParaRPr>
          </a:p>
          <a:p>
            <a:endParaRPr lang="en-US" dirty="0">
              <a:solidFill>
                <a:schemeClr val="tx1"/>
              </a:solidFill>
            </a:endParaRPr>
          </a:p>
        </p:txBody>
      </p:sp>
      <p:sp>
        <p:nvSpPr>
          <p:cNvPr id="2" name="Title 1"/>
          <p:cNvSpPr>
            <a:spLocks noGrp="1"/>
          </p:cNvSpPr>
          <p:nvPr>
            <p:ph type="ctrTitle"/>
          </p:nvPr>
        </p:nvSpPr>
        <p:spPr>
          <a:xfrm>
            <a:off x="228600" y="1600200"/>
            <a:ext cx="8686800" cy="1371600"/>
          </a:xfrm>
        </p:spPr>
        <p:txBody>
          <a:bodyPr>
            <a:normAutofit fontScale="90000"/>
          </a:bodyPr>
          <a:lstStyle/>
          <a:p>
            <a:r>
              <a:rPr sz="2400" b="1" smtClean="0">
                <a:latin typeface="+mn-lt"/>
                <a:ea typeface="Batang" pitchFamily="18" charset="-127"/>
              </a:rPr>
              <a:t>A</a:t>
            </a:r>
            <a:br>
              <a:rPr sz="2400" b="1" smtClean="0">
                <a:latin typeface="+mn-lt"/>
                <a:ea typeface="Batang" pitchFamily="18" charset="-127"/>
              </a:rPr>
            </a:br>
            <a:r>
              <a:rPr sz="2400" b="1" smtClean="0">
                <a:latin typeface="+mn-lt"/>
                <a:ea typeface="Batang" pitchFamily="18" charset="-127"/>
              </a:rPr>
              <a:t>Project abstract level</a:t>
            </a:r>
            <a:r>
              <a:rPr lang="en-US" sz="2400" b="1" dirty="0" smtClean="0">
                <a:latin typeface="+mn-lt"/>
                <a:ea typeface="Batang" pitchFamily="18" charset="-127"/>
              </a:rPr>
              <a:t> Seminar </a:t>
            </a:r>
            <a:br>
              <a:rPr lang="en-US" sz="2400" b="1" dirty="0" smtClean="0">
                <a:latin typeface="+mn-lt"/>
                <a:ea typeface="Batang" pitchFamily="18" charset="-127"/>
              </a:rPr>
            </a:br>
            <a:r>
              <a:rPr lang="en-US" sz="2400" b="1" dirty="0" smtClean="0">
                <a:latin typeface="+mn-lt"/>
                <a:ea typeface="Batang" pitchFamily="18" charset="-127"/>
              </a:rPr>
              <a:t>on</a:t>
            </a:r>
            <a:r>
              <a:rPr sz="2400" b="1" smtClean="0">
                <a:latin typeface="+mn-lt"/>
                <a:ea typeface="Batang" pitchFamily="18" charset="-127"/>
              </a:rPr>
              <a:t/>
            </a:r>
            <a:br>
              <a:rPr sz="2400" b="1" smtClean="0">
                <a:latin typeface="+mn-lt"/>
                <a:ea typeface="Batang" pitchFamily="18" charset="-127"/>
              </a:rPr>
            </a:br>
            <a:r>
              <a:rPr sz="2400" b="1" smtClean="0">
                <a:latin typeface="+mn-lt"/>
                <a:ea typeface="Batang" pitchFamily="18" charset="-127"/>
              </a:rPr>
              <a:t>Design and Implementation of Asynchronous FIFO using Verilog HDL</a:t>
            </a:r>
            <a:endParaRPr lang="en-US" sz="3600" b="1" dirty="0">
              <a:latin typeface="+mn-lt"/>
              <a:cs typeface="Calibri" pitchFamily="34" charset="0"/>
            </a:endParaRPr>
          </a:p>
        </p:txBody>
      </p:sp>
      <p:pic>
        <p:nvPicPr>
          <p:cNvPr id="4" name="Picture 3"/>
          <p:cNvPicPr>
            <a:picLocks noChangeAspect="1" noChangeArrowheads="1"/>
          </p:cNvPicPr>
          <p:nvPr/>
        </p:nvPicPr>
        <p:blipFill>
          <a:blip r:embed="rId3" cstate="print"/>
          <a:srcRect/>
          <a:stretch>
            <a:fillRect/>
          </a:stretch>
        </p:blipFill>
        <p:spPr bwMode="auto">
          <a:xfrm>
            <a:off x="3733800" y="228600"/>
            <a:ext cx="1600200" cy="107777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r>
              <a:rPr lang="en-US" b="1" dirty="0" smtClean="0">
                <a:solidFill>
                  <a:schemeClr val="accent1">
                    <a:lumMod val="75000"/>
                  </a:schemeClr>
                </a:solidFill>
                <a:latin typeface="+mn-lt"/>
              </a:rPr>
              <a:t>Conclusion</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a:xfrm>
            <a:off x="914400" y="1752600"/>
            <a:ext cx="7772400" cy="4572000"/>
          </a:xfrm>
        </p:spPr>
        <p:txBody>
          <a:bodyPr>
            <a:normAutofit/>
          </a:bodyPr>
          <a:lstStyle/>
          <a:p>
            <a:pPr algn="just">
              <a:lnSpc>
                <a:spcPct val="150000"/>
              </a:lnSpc>
            </a:pPr>
            <a:r>
              <a:rPr lang="en-US" sz="2000" smtClean="0">
                <a:latin typeface="Calibri" pitchFamily="34" charset="0"/>
                <a:cs typeface="Calibri" pitchFamily="34" charset="0"/>
              </a:rPr>
              <a:t>Asynchronous </a:t>
            </a:r>
            <a:r>
              <a:rPr lang="en-US" sz="2000" dirty="0" smtClean="0">
                <a:latin typeface="Calibri" pitchFamily="34" charset="0"/>
                <a:cs typeface="Calibri" pitchFamily="34" charset="0"/>
              </a:rPr>
              <a:t>FIFO presents the method detailed in the empty and full signal generator, the use of gray code to encode the address of reading and writing, using technology to complete the double jump between the regions address.</a:t>
            </a:r>
          </a:p>
          <a:p>
            <a:pPr algn="just">
              <a:lnSpc>
                <a:spcPct val="150000"/>
              </a:lnSpc>
            </a:pPr>
            <a:r>
              <a:rPr lang="en-US" sz="2000" dirty="0" smtClean="0">
                <a:latin typeface="Calibri" pitchFamily="34" charset="0"/>
                <a:cs typeface="Calibri" pitchFamily="34" charset="0"/>
              </a:rPr>
              <a:t>It operates at high speed, has high reliability, re-configurability, low development cost and consumes low power.</a:t>
            </a:r>
            <a:endParaRPr lang="en-US" sz="20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AF733596-47B4-4D57-91BA-D231569DEBE6}"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10</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r>
              <a:rPr lang="en-US" b="1" dirty="0" smtClean="0">
                <a:solidFill>
                  <a:schemeClr val="accent1">
                    <a:lumMod val="75000"/>
                  </a:schemeClr>
                </a:solidFill>
                <a:latin typeface="+mn-lt"/>
              </a:rPr>
              <a:t>References</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a:xfrm>
            <a:off x="914400" y="1752600"/>
            <a:ext cx="7772400" cy="4572000"/>
          </a:xfrm>
        </p:spPr>
        <p:txBody>
          <a:bodyPr>
            <a:normAutofit lnSpcReduction="10000"/>
          </a:bodyPr>
          <a:lstStyle/>
          <a:p>
            <a:pPr>
              <a:lnSpc>
                <a:spcPct val="150000"/>
              </a:lnSpc>
            </a:pPr>
            <a:r>
              <a:rPr lang="en-US" sz="2000" dirty="0" smtClean="0">
                <a:latin typeface="Calibri" pitchFamily="34" charset="0"/>
              </a:rPr>
              <a:t>“Asynchronous FIFO Implementation Using FPGA” </a:t>
            </a:r>
            <a:r>
              <a:rPr lang="en-US" sz="2000" dirty="0" err="1" smtClean="0">
                <a:latin typeface="Calibri" pitchFamily="34" charset="0"/>
              </a:rPr>
              <a:t>Yanjun</a:t>
            </a:r>
            <a:r>
              <a:rPr lang="en-US" sz="2000" dirty="0" smtClean="0">
                <a:latin typeface="Calibri" pitchFamily="34" charset="0"/>
              </a:rPr>
              <a:t> Zhang!,2,Chunli Yi! and </a:t>
            </a:r>
            <a:r>
              <a:rPr lang="en-US" sz="2000" dirty="0" err="1" smtClean="0">
                <a:latin typeface="Calibri" pitchFamily="34" charset="0"/>
              </a:rPr>
              <a:t>Jinqi</a:t>
            </a:r>
            <a:r>
              <a:rPr lang="en-US" sz="2000" dirty="0" smtClean="0">
                <a:latin typeface="Calibri" pitchFamily="34" charset="0"/>
              </a:rPr>
              <a:t> Wang! 1 Key Laboratory of Instrumentation Science &amp; Dynamic Measurement(North University of China) 2 Ministry of Education and Science Technology on Electronic Test &amp; Measurement Laboratory North University of China Taiyuan, Shanxi Province, China.</a:t>
            </a:r>
          </a:p>
          <a:p>
            <a:pPr algn="just">
              <a:lnSpc>
                <a:spcPct val="150000"/>
              </a:lnSpc>
            </a:pPr>
            <a:r>
              <a:rPr lang="en-US" sz="2000" dirty="0" smtClean="0">
                <a:latin typeface="Calibri" pitchFamily="34" charset="0"/>
              </a:rPr>
              <a:t>Nobutaro Shibata.maynmi watanabe. A current-sensed high speed and low-power first in first out memory using a wordline/bitline-swapped dual-port sram cell. IEEE Journal of Solid State Circuites. VOL 37, NO. 6, JUNE 2002.</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5E2E6B07-14A9-4DCD-874C-B7D2AEB7F1C1}"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11</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362200"/>
            <a:ext cx="7772400" cy="3657600"/>
          </a:xfrm>
        </p:spPr>
        <p:txBody>
          <a:bodyPr/>
          <a:lstStyle/>
          <a:p>
            <a:pPr algn="ctr">
              <a:buNone/>
            </a:pPr>
            <a:r>
              <a:rPr lang="en-US" sz="9600" b="1" dirty="0" smtClean="0">
                <a:ln w="1905"/>
                <a:solidFill>
                  <a:srgbClr val="C00000"/>
                </a:solidFill>
                <a:effectLst>
                  <a:innerShdw blurRad="69850" dist="43180" dir="5400000">
                    <a:srgbClr val="000000">
                      <a:alpha val="65000"/>
                    </a:srgbClr>
                  </a:innerShdw>
                </a:effectLst>
                <a:latin typeface="Calibri" pitchFamily="34" charset="0"/>
                <a:cs typeface="Calibri" pitchFamily="34" charset="0"/>
              </a:rPr>
              <a:t>Thank You</a:t>
            </a:r>
            <a:endParaRPr lang="en-US" sz="9600" b="1" dirty="0">
              <a:ln w="1905"/>
              <a:solidFill>
                <a:srgbClr val="C00000"/>
              </a:solidFill>
              <a:effectLst>
                <a:innerShdw blurRad="69850" dist="43180" dir="5400000">
                  <a:srgbClr val="000000">
                    <a:alpha val="65000"/>
                  </a:srgbClr>
                </a:innerShdw>
              </a:effectLst>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A0702E40-1602-4092-9086-558EEA5D3070}"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12</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pPr>
              <a:defRPr/>
            </a:pPr>
            <a:r>
              <a:rPr lang="en-US" altLang="zh-TW" b="1" dirty="0" smtClean="0">
                <a:solidFill>
                  <a:schemeClr val="accent1">
                    <a:lumMod val="75000"/>
                  </a:schemeClr>
                </a:solidFill>
                <a:latin typeface="+mn-lt"/>
                <a:cs typeface="+mj-cs"/>
              </a:rPr>
              <a:t>Contents</a:t>
            </a:r>
          </a:p>
        </p:txBody>
      </p:sp>
      <p:sp>
        <p:nvSpPr>
          <p:cNvPr id="16387" name="Rectangle 3"/>
          <p:cNvSpPr>
            <a:spLocks noGrp="1" noChangeArrowheads="1"/>
          </p:cNvSpPr>
          <p:nvPr>
            <p:ph type="body" idx="1"/>
          </p:nvPr>
        </p:nvSpPr>
        <p:spPr>
          <a:xfrm>
            <a:off x="914400" y="1295400"/>
            <a:ext cx="7772400" cy="4724400"/>
          </a:xfrm>
        </p:spPr>
        <p:txBody>
          <a:bodyPr>
            <a:normAutofit/>
          </a:bodyPr>
          <a:lstStyle/>
          <a:p>
            <a:pPr algn="just">
              <a:lnSpc>
                <a:spcPct val="160000"/>
              </a:lnSpc>
            </a:pPr>
            <a:r>
              <a:rPr lang="en-US" sz="2400" dirty="0" smtClean="0">
                <a:latin typeface="Calibri" pitchFamily="34" charset="0"/>
                <a:cs typeface="Calibri" pitchFamily="34" charset="0"/>
              </a:rPr>
              <a:t>Introduction</a:t>
            </a:r>
            <a:endParaRPr lang="en-US" sz="2400" dirty="0">
              <a:latin typeface="Calibri" pitchFamily="34" charset="0"/>
              <a:cs typeface="Calibri" pitchFamily="34" charset="0"/>
            </a:endParaRPr>
          </a:p>
          <a:p>
            <a:pPr algn="just">
              <a:lnSpc>
                <a:spcPct val="160000"/>
              </a:lnSpc>
            </a:pPr>
            <a:r>
              <a:rPr lang="en-US" sz="2400" dirty="0" smtClean="0">
                <a:latin typeface="Calibri" pitchFamily="34" charset="0"/>
                <a:cs typeface="Calibri" pitchFamily="34" charset="0"/>
              </a:rPr>
              <a:t>Design of Asynchronous FIFO</a:t>
            </a:r>
          </a:p>
          <a:p>
            <a:pPr algn="just">
              <a:lnSpc>
                <a:spcPct val="160000"/>
              </a:lnSpc>
            </a:pPr>
            <a:r>
              <a:rPr lang="en-US" sz="2400" dirty="0" smtClean="0">
                <a:latin typeface="Calibri" pitchFamily="34" charset="0"/>
                <a:cs typeface="Calibri" pitchFamily="34" charset="0"/>
              </a:rPr>
              <a:t>Block Diagram</a:t>
            </a:r>
          </a:p>
          <a:p>
            <a:pPr algn="just">
              <a:lnSpc>
                <a:spcPct val="160000"/>
              </a:lnSpc>
            </a:pPr>
            <a:r>
              <a:rPr lang="en-US" sz="2400" dirty="0" smtClean="0">
                <a:latin typeface="Calibri" pitchFamily="34" charset="0"/>
                <a:cs typeface="Calibri" pitchFamily="34" charset="0"/>
              </a:rPr>
              <a:t>Conclusion</a:t>
            </a:r>
          </a:p>
          <a:p>
            <a:pPr algn="just">
              <a:lnSpc>
                <a:spcPct val="160000"/>
              </a:lnSpc>
            </a:pPr>
            <a:r>
              <a:rPr lang="en-US" sz="2400" dirty="0" smtClean="0">
                <a:latin typeface="Calibri" pitchFamily="34" charset="0"/>
                <a:cs typeface="Calibri" pitchFamily="34" charset="0"/>
              </a:rPr>
              <a:t>References</a:t>
            </a:r>
          </a:p>
          <a:p>
            <a:pPr algn="just">
              <a:lnSpc>
                <a:spcPct val="160000"/>
              </a:lnSpc>
            </a:pPr>
            <a:endParaRPr lang="en-US" sz="2000" dirty="0" smtClean="0">
              <a:latin typeface="Calibri" pitchFamily="34" charset="0"/>
              <a:cs typeface="Calibri" pitchFamily="34" charset="0"/>
            </a:endParaRPr>
          </a:p>
          <a:p>
            <a:pPr algn="just">
              <a:lnSpc>
                <a:spcPct val="160000"/>
              </a:lnSpc>
            </a:pPr>
            <a:endParaRPr lang="en-US" sz="2400" dirty="0" smtClean="0">
              <a:latin typeface="Calibri" pitchFamily="34" charset="0"/>
              <a:cs typeface="Calibri" pitchFamily="34" charset="0"/>
            </a:endParaRPr>
          </a:p>
          <a:p>
            <a:pPr algn="just">
              <a:lnSpc>
                <a:spcPct val="160000"/>
              </a:lnSpc>
            </a:pPr>
            <a:endParaRPr lang="en-US" sz="2400" dirty="0" smtClean="0">
              <a:latin typeface="Calibri" pitchFamily="34" charset="0"/>
              <a:cs typeface="Calibri" pitchFamily="34" charset="0"/>
            </a:endParaRPr>
          </a:p>
          <a:p>
            <a:pPr algn="just">
              <a:lnSpc>
                <a:spcPct val="160000"/>
              </a:lnSpc>
              <a:buNone/>
            </a:pPr>
            <a:endParaRPr lang="en-US" sz="2200" dirty="0" smtClean="0">
              <a:solidFill>
                <a:srgbClr val="002060"/>
              </a:solidFill>
            </a:endParaRPr>
          </a:p>
          <a:p>
            <a:pPr>
              <a:buNone/>
            </a:pPr>
            <a:endParaRPr lang="en-US" sz="2400" dirty="0" smtClean="0">
              <a:solidFill>
                <a:srgbClr val="002060"/>
              </a:solidFill>
            </a:endParaRPr>
          </a:p>
        </p:txBody>
      </p:sp>
      <p:sp>
        <p:nvSpPr>
          <p:cNvPr id="30" name="Date Placeholder 7"/>
          <p:cNvSpPr>
            <a:spLocks noGrp="1"/>
          </p:cNvSpPr>
          <p:nvPr>
            <p:ph type="dt" sz="half" idx="10"/>
          </p:nvPr>
        </p:nvSpPr>
        <p:spPr>
          <a:xfrm>
            <a:off x="6172200" y="6191250"/>
            <a:ext cx="2476500" cy="476250"/>
          </a:xfrm>
        </p:spPr>
        <p:txBody>
          <a:bodyPr/>
          <a:lstStyle/>
          <a:p>
            <a:fld id="{2EC3EDA3-C835-411E-A686-9D6AF1BFA45F}" type="datetime3">
              <a:rPr lang="en-US" smtClean="0">
                <a:solidFill>
                  <a:srgbClr val="002060"/>
                </a:solidFill>
              </a:rPr>
              <a:pPr/>
              <a:t>6 February 2015</a:t>
            </a:fld>
            <a:endParaRPr lang="en-US" dirty="0">
              <a:solidFill>
                <a:srgbClr val="002060"/>
              </a:solidFill>
            </a:endParaRPr>
          </a:p>
        </p:txBody>
      </p:sp>
      <p:sp>
        <p:nvSpPr>
          <p:cNvPr id="32" name="Slide Number Placeholder 8"/>
          <p:cNvSpPr txBox="1">
            <a:spLocks/>
          </p:cNvSpPr>
          <p:nvPr/>
        </p:nvSpPr>
        <p:spPr>
          <a:xfrm>
            <a:off x="152400" y="6400800"/>
            <a:ext cx="234696" cy="266700"/>
          </a:xfrm>
          <a:prstGeom prst="ellipse">
            <a:avLst/>
          </a:prstGeom>
          <a:solidFill>
            <a:schemeClr val="accent1"/>
          </a:solidFill>
        </p:spPr>
        <p:txBody>
          <a:bodyPr wrap="none" lIns="0" tIns="0" rIns="0" bIns="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32EA8FD-4030-44BC-B47A-CA10A12D7CEB}" type="slidenum">
              <a:rPr kumimoji="0" lang="en-US" sz="14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FFFFFF"/>
              </a:solidFill>
              <a:effectLst/>
              <a:uLnTx/>
              <a:uFillTx/>
              <a:latin typeface="+mj-lt"/>
              <a:ea typeface="+mj-ea"/>
              <a:cs typeface="+mj-cs"/>
            </a:endParaRPr>
          </a:p>
        </p:txBody>
      </p:sp>
      <p:sp>
        <p:nvSpPr>
          <p:cNvPr id="7" name="Slide Number Placeholder 6"/>
          <p:cNvSpPr>
            <a:spLocks noGrp="1"/>
          </p:cNvSpPr>
          <p:nvPr>
            <p:ph type="sldNum" sz="quarter" idx="11"/>
          </p:nvPr>
        </p:nvSpPr>
        <p:spPr/>
        <p:txBody>
          <a:bodyPr/>
          <a:lstStyle/>
          <a:p>
            <a:fld id="{732EA8FD-4030-44BC-B47A-CA10A12D7CEB}" type="slidenum">
              <a:rPr lang="en-US" smtClean="0"/>
              <a:pPr/>
              <a:t>2</a:t>
            </a:fld>
            <a:endParaRPr lang="en-US" dirty="0"/>
          </a:p>
        </p:txBody>
      </p:sp>
      <p:sp>
        <p:nvSpPr>
          <p:cNvPr id="8" name="Footer Placeholder 7"/>
          <p:cNvSpPr>
            <a:spLocks noGrp="1"/>
          </p:cNvSpPr>
          <p:nvPr>
            <p:ph type="ftr" sz="quarter" idx="12"/>
          </p:nvPr>
        </p:nvSpPr>
        <p:spPr/>
        <p:txBody>
          <a:bodyPr/>
          <a:lstStyle/>
          <a:p>
            <a:r>
              <a:rPr lang="en-US" smtClean="0"/>
              <a:t>B.Srikanth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normAutofit/>
          </a:bodyPr>
          <a:lstStyle/>
          <a:p>
            <a:r>
              <a:rPr lang="en-US" b="1" dirty="0" smtClean="0">
                <a:solidFill>
                  <a:schemeClr val="accent1">
                    <a:lumMod val="75000"/>
                  </a:schemeClr>
                </a:solidFill>
                <a:latin typeface="+mn-lt"/>
              </a:rPr>
              <a:t>Introduction</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a:xfrm>
            <a:off x="914400" y="2057400"/>
            <a:ext cx="7772400" cy="4495800"/>
          </a:xfrm>
        </p:spPr>
        <p:txBody>
          <a:bodyPr>
            <a:normAutofit/>
          </a:bodyPr>
          <a:lstStyle/>
          <a:p>
            <a:pPr algn="just">
              <a:lnSpc>
                <a:spcPct val="150000"/>
              </a:lnSpc>
            </a:pPr>
            <a:r>
              <a:rPr lang="en-US" sz="2000" dirty="0" smtClean="0">
                <a:latin typeface="Calibri" pitchFamily="34" charset="0"/>
                <a:cs typeface="Calibri" pitchFamily="34" charset="0"/>
              </a:rPr>
              <a:t>Asynchronous FIFO passes signals between the two regions without any data loss and is more flexible.</a:t>
            </a:r>
          </a:p>
          <a:p>
            <a:pPr algn="just">
              <a:lnSpc>
                <a:spcPct val="150000"/>
              </a:lnSpc>
            </a:pPr>
            <a:r>
              <a:rPr lang="en-US" sz="2000" dirty="0" smtClean="0">
                <a:latin typeface="Calibri" pitchFamily="34" charset="0"/>
                <a:cs typeface="Calibri" pitchFamily="34" charset="0"/>
              </a:rPr>
              <a:t>Commonly used in standard bus interface to transfer data between memory read and write burst.</a:t>
            </a:r>
          </a:p>
          <a:p>
            <a:pPr algn="just">
              <a:lnSpc>
                <a:spcPct val="150000"/>
              </a:lnSpc>
            </a:pPr>
            <a:r>
              <a:rPr lang="en-US" sz="2000" dirty="0" smtClean="0">
                <a:latin typeface="Calibri" pitchFamily="34" charset="0"/>
                <a:cs typeface="Calibri" pitchFamily="34" charset="0"/>
              </a:rPr>
              <a:t>Suitable for high frequency data acquisition systems such as video image acquisition.</a:t>
            </a:r>
          </a:p>
        </p:txBody>
      </p:sp>
      <p:sp>
        <p:nvSpPr>
          <p:cNvPr id="4" name="Date Placeholder 3"/>
          <p:cNvSpPr>
            <a:spLocks noGrp="1"/>
          </p:cNvSpPr>
          <p:nvPr>
            <p:ph type="dt" sz="half" idx="10"/>
          </p:nvPr>
        </p:nvSpPr>
        <p:spPr/>
        <p:txBody>
          <a:bodyPr/>
          <a:lstStyle/>
          <a:p>
            <a:fld id="{BFE1DF9C-13E7-4512-B9D9-544B892DC286}"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3</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772400" cy="1143000"/>
          </a:xfrm>
        </p:spPr>
        <p:txBody>
          <a:bodyPr>
            <a:normAutofit/>
          </a:bodyPr>
          <a:lstStyle/>
          <a:p>
            <a:r>
              <a:rPr lang="en-US" b="1" dirty="0" smtClean="0">
                <a:solidFill>
                  <a:schemeClr val="accent1">
                    <a:lumMod val="75000"/>
                  </a:schemeClr>
                </a:solidFill>
                <a:latin typeface="+mn-lt"/>
              </a:rPr>
              <a:t>Design of Asynchronous FIFO</a:t>
            </a:r>
          </a:p>
        </p:txBody>
      </p:sp>
      <p:sp>
        <p:nvSpPr>
          <p:cNvPr id="3" name="Content Placeholder 2"/>
          <p:cNvSpPr>
            <a:spLocks noGrp="1"/>
          </p:cNvSpPr>
          <p:nvPr>
            <p:ph sz="quarter" idx="1"/>
          </p:nvPr>
        </p:nvSpPr>
        <p:spPr>
          <a:xfrm>
            <a:off x="990600" y="1676400"/>
            <a:ext cx="7772400" cy="4572000"/>
          </a:xfrm>
        </p:spPr>
        <p:txBody>
          <a:bodyPr/>
          <a:lstStyle/>
          <a:p>
            <a:pPr>
              <a:lnSpc>
                <a:spcPct val="150000"/>
              </a:lnSpc>
            </a:pPr>
            <a:endParaRPr lang="en-US" sz="2000" dirty="0" smtClean="0">
              <a:latin typeface="Calibri" pitchFamily="34" charset="0"/>
              <a:cs typeface="Calibri" pitchFamily="34" charset="0"/>
            </a:endParaRPr>
          </a:p>
          <a:p>
            <a:pPr>
              <a:lnSpc>
                <a:spcPct val="150000"/>
              </a:lnSpc>
            </a:pPr>
            <a:r>
              <a:rPr lang="en-US" sz="2000" dirty="0" smtClean="0">
                <a:latin typeface="Calibri" pitchFamily="34" charset="0"/>
                <a:cs typeface="Calibri" pitchFamily="34" charset="0"/>
              </a:rPr>
              <a:t>Asynchronous FIFO includes the following modules:</a:t>
            </a:r>
          </a:p>
          <a:p>
            <a:pPr>
              <a:lnSpc>
                <a:spcPct val="150000"/>
              </a:lnSpc>
              <a:buNone/>
            </a:pPr>
            <a:r>
              <a:rPr lang="en-US" sz="2000" dirty="0" smtClean="0">
                <a:latin typeface="Calibri" pitchFamily="34" charset="0"/>
                <a:cs typeface="Calibri" pitchFamily="34" charset="0"/>
              </a:rPr>
              <a:t>         - Dual-port RAM</a:t>
            </a:r>
          </a:p>
          <a:p>
            <a:pPr>
              <a:lnSpc>
                <a:spcPct val="150000"/>
              </a:lnSpc>
              <a:buNone/>
            </a:pPr>
            <a:r>
              <a:rPr lang="en-US" sz="2000" dirty="0" smtClean="0">
                <a:latin typeface="Calibri" pitchFamily="34" charset="0"/>
                <a:cs typeface="Calibri" pitchFamily="34" charset="0"/>
              </a:rPr>
              <a:t>         - State logic module</a:t>
            </a:r>
          </a:p>
          <a:p>
            <a:pPr>
              <a:lnSpc>
                <a:spcPct val="150000"/>
              </a:lnSpc>
              <a:buNone/>
            </a:pPr>
            <a:r>
              <a:rPr lang="en-US" sz="2000" dirty="0" smtClean="0">
                <a:latin typeface="Calibri" pitchFamily="34" charset="0"/>
                <a:cs typeface="Calibri" pitchFamily="34" charset="0"/>
              </a:rPr>
              <a:t>         - Gray code counter</a:t>
            </a:r>
          </a:p>
          <a:p>
            <a:pPr>
              <a:lnSpc>
                <a:spcPct val="150000"/>
              </a:lnSpc>
              <a:buNone/>
            </a:pPr>
            <a:r>
              <a:rPr lang="en-US" sz="2000" dirty="0" smtClean="0">
                <a:latin typeface="Calibri" pitchFamily="34" charset="0"/>
                <a:cs typeface="Calibri" pitchFamily="34" charset="0"/>
              </a:rPr>
              <a:t>         - Synchronization design</a:t>
            </a:r>
          </a:p>
          <a:p>
            <a:pPr>
              <a:lnSpc>
                <a:spcPct val="150000"/>
              </a:lnSpc>
              <a:buNone/>
            </a:pPr>
            <a:endParaRPr lang="en-US" dirty="0"/>
          </a:p>
        </p:txBody>
      </p:sp>
      <p:sp>
        <p:nvSpPr>
          <p:cNvPr id="4" name="Date Placeholder 3"/>
          <p:cNvSpPr>
            <a:spLocks noGrp="1"/>
          </p:cNvSpPr>
          <p:nvPr>
            <p:ph type="dt" sz="half" idx="10"/>
          </p:nvPr>
        </p:nvSpPr>
        <p:spPr/>
        <p:txBody>
          <a:bodyPr/>
          <a:lstStyle/>
          <a:p>
            <a:fld id="{1BA6CF08-A9EC-4D42-BEE0-FF03F7D1DB2B}"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4</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mn-lt"/>
              </a:rPr>
              <a:t>Block Diagram</a:t>
            </a:r>
            <a:endParaRPr lang="en-US" b="1" dirty="0">
              <a:solidFill>
                <a:schemeClr val="accent1">
                  <a:lumMod val="75000"/>
                </a:schemeClr>
              </a:solidFill>
              <a:latin typeface="+mn-lt"/>
            </a:endParaRPr>
          </a:p>
        </p:txBody>
      </p:sp>
      <p:sp>
        <p:nvSpPr>
          <p:cNvPr id="7" name="Content Placeholder 6"/>
          <p:cNvSpPr>
            <a:spLocks noGrp="1"/>
          </p:cNvSpPr>
          <p:nvPr>
            <p:ph sz="quarter" idx="1"/>
          </p:nvPr>
        </p:nvSpPr>
        <p:spPr>
          <a:xfrm>
            <a:off x="914400" y="1447800"/>
            <a:ext cx="7772400" cy="48006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r>
              <a:rPr lang="en-US" sz="1600" dirty="0" smtClean="0">
                <a:latin typeface="Calibri" pitchFamily="34" charset="0"/>
                <a:cs typeface="Calibri" pitchFamily="34" charset="0"/>
              </a:rPr>
              <a:t>fig: Asynchronous FIFO</a:t>
            </a:r>
          </a:p>
        </p:txBody>
      </p:sp>
      <p:sp>
        <p:nvSpPr>
          <p:cNvPr id="4" name="Date Placeholder 3"/>
          <p:cNvSpPr>
            <a:spLocks noGrp="1"/>
          </p:cNvSpPr>
          <p:nvPr>
            <p:ph type="dt" sz="half" idx="10"/>
          </p:nvPr>
        </p:nvSpPr>
        <p:spPr/>
        <p:txBody>
          <a:bodyPr/>
          <a:lstStyle/>
          <a:p>
            <a:fld id="{67CD36C1-09C8-403E-9E22-6E96E54A0143}"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5</a:t>
            </a:fld>
            <a:endParaRPr lang="en-US" dirty="0"/>
          </a:p>
        </p:txBody>
      </p:sp>
      <p:pic>
        <p:nvPicPr>
          <p:cNvPr id="1026" name="Picture 2"/>
          <p:cNvPicPr>
            <a:picLocks noChangeAspect="1" noChangeArrowheads="1"/>
          </p:cNvPicPr>
          <p:nvPr/>
        </p:nvPicPr>
        <p:blipFill>
          <a:blip r:embed="rId2"/>
          <a:srcRect l="53169" t="48958" r="10938" b="12500"/>
          <a:stretch>
            <a:fillRect/>
          </a:stretch>
        </p:blipFill>
        <p:spPr bwMode="auto">
          <a:xfrm>
            <a:off x="685800" y="1295400"/>
            <a:ext cx="7234518" cy="4495800"/>
          </a:xfrm>
          <a:prstGeom prst="rect">
            <a:avLst/>
          </a:prstGeom>
          <a:noFill/>
          <a:ln w="9525">
            <a:noFill/>
            <a:miter lim="800000"/>
            <a:headEnd/>
            <a:tailEnd/>
          </a:ln>
          <a:effectLst/>
        </p:spPr>
      </p:pic>
      <p:sp>
        <p:nvSpPr>
          <p:cNvPr id="8" name="Footer Placeholder 7"/>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4572000"/>
          </a:xfrm>
        </p:spPr>
        <p:txBody>
          <a:bodyPr>
            <a:normAutofit/>
          </a:bodyPr>
          <a:lstStyle/>
          <a:p>
            <a:pPr>
              <a:lnSpc>
                <a:spcPct val="150000"/>
              </a:lnSpc>
            </a:pPr>
            <a:endParaRPr lang="en-US" sz="2000" dirty="0" smtClean="0">
              <a:latin typeface="Calibri" pitchFamily="34" charset="0"/>
              <a:cs typeface="Calibri" pitchFamily="34" charset="0"/>
            </a:endParaRPr>
          </a:p>
          <a:p>
            <a:pPr>
              <a:lnSpc>
                <a:spcPct val="150000"/>
              </a:lnSpc>
            </a:pPr>
            <a:r>
              <a:rPr lang="en-US" sz="2000" dirty="0" smtClean="0">
                <a:latin typeface="Calibri" pitchFamily="34" charset="0"/>
                <a:cs typeface="Calibri" pitchFamily="34" charset="0"/>
              </a:rPr>
              <a:t>It has  two ports A, B completely independent  of each other and can read and write clock frequencies upto 100 MHz .</a:t>
            </a:r>
          </a:p>
          <a:p>
            <a:pPr>
              <a:lnSpc>
                <a:spcPct val="150000"/>
              </a:lnSpc>
            </a:pPr>
            <a:r>
              <a:rPr lang="en-US" sz="2000" dirty="0" smtClean="0">
                <a:latin typeface="Calibri" pitchFamily="34" charset="0"/>
                <a:cs typeface="Calibri" pitchFamily="34" charset="0"/>
              </a:rPr>
              <a:t>It is fast and simple design.</a:t>
            </a:r>
          </a:p>
          <a:p>
            <a:pPr>
              <a:lnSpc>
                <a:spcPct val="150000"/>
              </a:lnSpc>
            </a:pPr>
            <a:r>
              <a:rPr lang="en-US" sz="2000" dirty="0" smtClean="0">
                <a:latin typeface="Calibri" pitchFamily="34" charset="0"/>
                <a:cs typeface="Calibri" pitchFamily="34" charset="0"/>
              </a:rPr>
              <a:t>It can configure port A as write port and port B is configured as a read port.</a:t>
            </a:r>
            <a:endParaRPr lang="en-US" sz="20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574953D7-CCF3-4B3D-BF77-102F76837FAF}"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6</a:t>
            </a:fld>
            <a:endParaRPr lang="en-US" dirty="0"/>
          </a:p>
        </p:txBody>
      </p:sp>
      <p:sp>
        <p:nvSpPr>
          <p:cNvPr id="7" name="Title 6"/>
          <p:cNvSpPr>
            <a:spLocks noGrp="1"/>
          </p:cNvSpPr>
          <p:nvPr>
            <p:ph type="title"/>
          </p:nvPr>
        </p:nvSpPr>
        <p:spPr>
          <a:xfrm>
            <a:off x="990600" y="609600"/>
            <a:ext cx="7772400" cy="1143000"/>
          </a:xfrm>
        </p:spPr>
        <p:txBody>
          <a:bodyPr>
            <a:normAutofit/>
          </a:bodyPr>
          <a:lstStyle/>
          <a:p>
            <a:r>
              <a:rPr lang="en-US" b="1" dirty="0" smtClean="0">
                <a:solidFill>
                  <a:schemeClr val="accent1">
                    <a:lumMod val="75000"/>
                  </a:schemeClr>
                </a:solidFill>
                <a:latin typeface="+mn-lt"/>
              </a:rPr>
              <a:t>Dual-port RAM</a:t>
            </a:r>
          </a:p>
        </p:txBody>
      </p:sp>
      <p:sp>
        <p:nvSpPr>
          <p:cNvPr id="8" name="Footer Placeholder 7"/>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a:bodyPr>
          <a:lstStyle/>
          <a:p>
            <a:r>
              <a:rPr lang="en-US" b="1" dirty="0" smtClean="0">
                <a:solidFill>
                  <a:schemeClr val="accent1">
                    <a:lumMod val="75000"/>
                  </a:schemeClr>
                </a:solidFill>
                <a:latin typeface="+mn-lt"/>
              </a:rPr>
              <a:t>State logic module</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a:xfrm>
            <a:off x="914400" y="1676400"/>
            <a:ext cx="7772400" cy="4343400"/>
          </a:xfrm>
        </p:spPr>
        <p:txBody>
          <a:bodyPr>
            <a:normAutofit/>
          </a:bodyPr>
          <a:lstStyle/>
          <a:p>
            <a:pPr algn="just">
              <a:lnSpc>
                <a:spcPct val="150000"/>
              </a:lnSpc>
            </a:pPr>
            <a:r>
              <a:rPr lang="en-US" sz="2000" dirty="0" smtClean="0">
                <a:latin typeface="Calibri" pitchFamily="34" charset="0"/>
                <a:cs typeface="Calibri" pitchFamily="34" charset="0"/>
              </a:rPr>
              <a:t>State logic module provides FIFO empty and full flag signal.</a:t>
            </a:r>
          </a:p>
          <a:p>
            <a:pPr algn="just">
              <a:lnSpc>
                <a:spcPct val="150000"/>
              </a:lnSpc>
            </a:pPr>
            <a:r>
              <a:rPr lang="en-US" sz="2000" dirty="0" smtClean="0">
                <a:latin typeface="Calibri" pitchFamily="34" charset="0"/>
                <a:cs typeface="Calibri" pitchFamily="34" charset="0"/>
              </a:rPr>
              <a:t>If there is a full signal, then the FIFO writes operation for the critical state, that there is no space to store data.</a:t>
            </a:r>
          </a:p>
          <a:p>
            <a:pPr algn="just">
              <a:lnSpc>
                <a:spcPct val="150000"/>
              </a:lnSpc>
            </a:pPr>
            <a:r>
              <a:rPr lang="en-US" sz="2000" dirty="0" smtClean="0">
                <a:latin typeface="Calibri" pitchFamily="34" charset="0"/>
                <a:cs typeface="Calibri" pitchFamily="34" charset="0"/>
              </a:rPr>
              <a:t>If there is an empty signal, then the FIFO reads operation for the critical state, that no more data can be read.</a:t>
            </a:r>
          </a:p>
          <a:p>
            <a:pPr algn="just">
              <a:lnSpc>
                <a:spcPct val="150000"/>
              </a:lnSpc>
            </a:pPr>
            <a:r>
              <a:rPr lang="en-US" sz="2000" dirty="0" smtClean="0">
                <a:latin typeface="Calibri" pitchFamily="34" charset="0"/>
                <a:cs typeface="Calibri" pitchFamily="34" charset="0"/>
              </a:rPr>
              <a:t>FIFO empty and full signal plays a very important role to read and write data to achieve their own independent operation.</a:t>
            </a:r>
            <a:endParaRPr lang="en-US" sz="20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191FDDE5-CABF-4088-9B6F-F4FBDC53A48E}"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mn-lt"/>
              </a:rPr>
              <a:t>Gray code counter</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latin typeface="Calibri" pitchFamily="34" charset="0"/>
              </a:rPr>
              <a:t>Gray code allows only one bit to change for each clock transition.</a:t>
            </a:r>
          </a:p>
          <a:p>
            <a:pPr>
              <a:lnSpc>
                <a:spcPct val="150000"/>
              </a:lnSpc>
            </a:pPr>
            <a:r>
              <a:rPr lang="en-US" sz="2000" dirty="0" smtClean="0">
                <a:latin typeface="Calibri" pitchFamily="34" charset="0"/>
              </a:rPr>
              <a:t>The code distance between any two adjacent words is 1.</a:t>
            </a:r>
          </a:p>
          <a:p>
            <a:pPr>
              <a:lnSpc>
                <a:spcPct val="150000"/>
              </a:lnSpc>
            </a:pPr>
            <a:r>
              <a:rPr lang="en-US" sz="2000" dirty="0" smtClean="0">
                <a:latin typeface="Calibri" pitchFamily="34" charset="0"/>
              </a:rPr>
              <a:t>Gray code is used to eliminate fuzziness in the circuit.</a:t>
            </a:r>
          </a:p>
          <a:p>
            <a:pPr>
              <a:lnSpc>
                <a:spcPct val="150000"/>
              </a:lnSpc>
            </a:pPr>
            <a:r>
              <a:rPr lang="en-US" sz="2000" dirty="0" smtClean="0">
                <a:latin typeface="Calibri" pitchFamily="34" charset="0"/>
              </a:rPr>
              <a:t>It is used because it is error free.</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E52C23A6-6C6B-4C8B-891F-1446D6731D98}"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8</a:t>
            </a:fld>
            <a:endParaRPr lang="en-US" dirty="0"/>
          </a:p>
        </p:txBody>
      </p:sp>
      <p:sp>
        <p:nvSpPr>
          <p:cNvPr id="8" name="Footer Placeholder 7"/>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latin typeface="+mn-lt"/>
              </a:rPr>
              <a:t>Synchronization design</a:t>
            </a:r>
            <a:endParaRPr lang="en-US" b="1" dirty="0">
              <a:solidFill>
                <a:schemeClr val="accent1">
                  <a:lumMod val="75000"/>
                </a:schemeClr>
              </a:solidFill>
              <a:latin typeface="+mn-lt"/>
            </a:endParaRPr>
          </a:p>
        </p:txBody>
      </p:sp>
      <p:sp>
        <p:nvSpPr>
          <p:cNvPr id="3" name="Content Placeholder 2"/>
          <p:cNvSpPr>
            <a:spLocks noGrp="1"/>
          </p:cNvSpPr>
          <p:nvPr>
            <p:ph sz="quarter" idx="1"/>
          </p:nvPr>
        </p:nvSpPr>
        <p:spPr>
          <a:xfrm>
            <a:off x="914400" y="1600200"/>
            <a:ext cx="7772400" cy="4572000"/>
          </a:xfrm>
        </p:spPr>
        <p:txBody>
          <a:bodyPr>
            <a:normAutofit/>
          </a:bodyPr>
          <a:lstStyle/>
          <a:p>
            <a:pPr>
              <a:lnSpc>
                <a:spcPct val="150000"/>
              </a:lnSpc>
            </a:pPr>
            <a:r>
              <a:rPr lang="en-US" sz="2000" dirty="0" smtClean="0">
                <a:latin typeface="Calibri" pitchFamily="34" charset="0"/>
              </a:rPr>
              <a:t>Write address and read address is used to generate empty and full flag.</a:t>
            </a:r>
          </a:p>
          <a:p>
            <a:pPr>
              <a:lnSpc>
                <a:spcPct val="150000"/>
              </a:lnSpc>
            </a:pPr>
            <a:r>
              <a:rPr lang="en-US" sz="2000" dirty="0" smtClean="0">
                <a:latin typeface="Calibri" pitchFamily="34" charset="0"/>
              </a:rPr>
              <a:t>To ensure the synchronization of addresses, it is passed on to other clocks in the same region. </a:t>
            </a:r>
          </a:p>
          <a:p>
            <a:pPr>
              <a:lnSpc>
                <a:spcPct val="150000"/>
              </a:lnSpc>
            </a:pPr>
            <a:r>
              <a:rPr lang="en-US" sz="2000" dirty="0" smtClean="0">
                <a:latin typeface="Calibri" pitchFamily="34" charset="0"/>
              </a:rPr>
              <a:t>Problems like delaying of bits in a clock cycle may occur during synchronization of addresses.</a:t>
            </a:r>
            <a:endParaRPr lang="en-US" sz="2000" dirty="0">
              <a:latin typeface="Calibri" pitchFamily="34" charset="0"/>
            </a:endParaRPr>
          </a:p>
        </p:txBody>
      </p:sp>
      <p:sp>
        <p:nvSpPr>
          <p:cNvPr id="4" name="Date Placeholder 3"/>
          <p:cNvSpPr>
            <a:spLocks noGrp="1"/>
          </p:cNvSpPr>
          <p:nvPr>
            <p:ph type="dt" sz="half" idx="10"/>
          </p:nvPr>
        </p:nvSpPr>
        <p:spPr/>
        <p:txBody>
          <a:bodyPr/>
          <a:lstStyle/>
          <a:p>
            <a:fld id="{196F83A5-5453-4BCF-9671-7F5A9CAC790F}" type="datetime3">
              <a:rPr lang="en-US" smtClean="0"/>
              <a:pPr/>
              <a:t>6 February 2015</a:t>
            </a:fld>
            <a:endParaRPr lang="en-US" dirty="0"/>
          </a:p>
        </p:txBody>
      </p:sp>
      <p:sp>
        <p:nvSpPr>
          <p:cNvPr id="5" name="Slide Number Placeholder 4"/>
          <p:cNvSpPr>
            <a:spLocks noGrp="1"/>
          </p:cNvSpPr>
          <p:nvPr>
            <p:ph type="sldNum" sz="quarter" idx="11"/>
          </p:nvPr>
        </p:nvSpPr>
        <p:spPr/>
        <p:txBody>
          <a:bodyPr/>
          <a:lstStyle/>
          <a:p>
            <a:fld id="{732EA8FD-4030-44BC-B47A-CA10A12D7CEB}" type="slidenum">
              <a:rPr lang="en-US" smtClean="0"/>
              <a:pPr/>
              <a:t>9</a:t>
            </a:fld>
            <a:endParaRPr lang="en-US" dirty="0"/>
          </a:p>
        </p:txBody>
      </p:sp>
      <p:sp>
        <p:nvSpPr>
          <p:cNvPr id="6" name="Footer Placeholder 5"/>
          <p:cNvSpPr>
            <a:spLocks noGrp="1"/>
          </p:cNvSpPr>
          <p:nvPr>
            <p:ph type="ftr" sz="quarter" idx="12"/>
          </p:nvPr>
        </p:nvSpPr>
        <p:spPr/>
        <p:txBody>
          <a:bodyPr/>
          <a:lstStyle/>
          <a:p>
            <a:r>
              <a:rPr lang="en-US" smtClean="0"/>
              <a:t>B.Srikanth</a:t>
            </a:r>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3974</TotalTime>
  <Words>569</Words>
  <Application>Microsoft Office PowerPoint</Application>
  <PresentationFormat>On-screen Show (4:3)</PresentationFormat>
  <Paragraphs>106</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A Project abstract level Seminar  on Design and Implementation of Asynchronous FIFO using Verilog HDL</vt:lpstr>
      <vt:lpstr>Contents</vt:lpstr>
      <vt:lpstr>Introduction</vt:lpstr>
      <vt:lpstr>Design of Asynchronous FIFO</vt:lpstr>
      <vt:lpstr>Block Diagram</vt:lpstr>
      <vt:lpstr>Dual-port RAM</vt:lpstr>
      <vt:lpstr>State logic module</vt:lpstr>
      <vt:lpstr>Gray code counter</vt:lpstr>
      <vt:lpstr>Synchronization design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Circuit Analysis Laboratory</dc:title>
  <dc:creator>dept</dc:creator>
  <cp:lastModifiedBy>Bharath</cp:lastModifiedBy>
  <cp:revision>671</cp:revision>
  <dcterms:created xsi:type="dcterms:W3CDTF">2013-01-07T10:30:12Z</dcterms:created>
  <dcterms:modified xsi:type="dcterms:W3CDTF">2015-02-06T10:23:10Z</dcterms:modified>
</cp:coreProperties>
</file>