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0" r:id="rId3"/>
    <p:sldId id="398" r:id="rId4"/>
    <p:sldId id="404" r:id="rId5"/>
    <p:sldId id="403" r:id="rId6"/>
    <p:sldId id="405" r:id="rId7"/>
    <p:sldId id="412" r:id="rId8"/>
    <p:sldId id="419" r:id="rId9"/>
    <p:sldId id="407" r:id="rId10"/>
    <p:sldId id="409" r:id="rId11"/>
    <p:sldId id="416" r:id="rId12"/>
    <p:sldId id="418" r:id="rId13"/>
    <p:sldId id="414" r:id="rId14"/>
    <p:sldId id="415" r:id="rId15"/>
    <p:sldId id="413" r:id="rId16"/>
    <p:sldId id="406" r:id="rId17"/>
    <p:sldId id="411" r:id="rId18"/>
    <p:sldId id="401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hna" initials="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FF"/>
    <a:srgbClr val="0039AC"/>
    <a:srgbClr val="002E8A"/>
    <a:srgbClr val="002774"/>
    <a:srgbClr val="0043C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2593" autoAdjust="0"/>
  </p:normalViewPr>
  <p:slideViewPr>
    <p:cSldViewPr>
      <p:cViewPr>
        <p:scale>
          <a:sx n="70" d="100"/>
          <a:sy n="70" d="100"/>
        </p:scale>
        <p:origin x="-51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>
              <a:defRPr sz="1300"/>
            </a:lvl1pPr>
          </a:lstStyle>
          <a:p>
            <a:fld id="{3A8842F9-F0D0-4D57-B587-4B8FFF6DFFAC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>
              <a:defRPr sz="1300"/>
            </a:lvl1pPr>
          </a:lstStyle>
          <a:p>
            <a:fld id="{30A18B55-318A-4081-898E-38295CDB48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563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>
              <a:defRPr sz="1300"/>
            </a:lvl1pPr>
          </a:lstStyle>
          <a:p>
            <a:fld id="{8E15EF6E-7887-45F3-8844-3F17ED7ED96A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2" rIns="99044" bIns="4952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4" tIns="49522" rIns="99044" bIns="495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>
              <a:defRPr sz="1300"/>
            </a:lvl1pPr>
          </a:lstStyle>
          <a:p>
            <a:fld id="{10919707-8BB0-4D00-9224-4D7C387C8E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64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19707-8BB0-4D00-9224-4D7C387C8E0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19707-8BB0-4D00-9224-4D7C387C8E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22-77A8-484F-B8DC-D83B07B9CC0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2EA8FD-4030-44BC-B47A-CA10A12D7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37" y="25758"/>
            <a:ext cx="838200" cy="60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1295400" y="234396"/>
            <a:ext cx="7848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Design and Implementation</a:t>
            </a:r>
            <a:r>
              <a:rPr lang="en-US" sz="1600" b="1" baseline="0" dirty="0" smtClean="0">
                <a:solidFill>
                  <a:schemeClr val="bg1"/>
                </a:solidFill>
                <a:latin typeface="+mn-lt"/>
              </a:rPr>
              <a:t> of  Asynchronous FIFO using </a:t>
            </a:r>
            <a:r>
              <a:rPr lang="en-US" sz="1600" b="1" baseline="0" dirty="0" err="1" smtClean="0">
                <a:solidFill>
                  <a:schemeClr val="bg1"/>
                </a:solidFill>
                <a:latin typeface="+mn-lt"/>
              </a:rPr>
              <a:t>Verilog</a:t>
            </a:r>
            <a:r>
              <a:rPr lang="en-US" sz="1600" b="1" baseline="0" dirty="0" smtClean="0">
                <a:solidFill>
                  <a:schemeClr val="bg1"/>
                </a:solidFill>
                <a:latin typeface="+mn-lt"/>
              </a:rPr>
              <a:t> HDL 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34396"/>
            <a:ext cx="38100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614160"/>
            <a:ext cx="914400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46304" y="6400800"/>
            <a:ext cx="234696" cy="266700"/>
          </a:xfrm>
        </p:spPr>
        <p:txBody>
          <a:bodyPr/>
          <a:lstStyle/>
          <a:p>
            <a:fld id="{732EA8FD-4030-44BC-B47A-CA10A12D7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9CFB58-874B-4A72-A46B-0BCBC4AC48F7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dirty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B.Srikanth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2EA8FD-4030-44BC-B47A-CA10A12D7C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124200"/>
            <a:ext cx="8839200" cy="3505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Presented by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Y.M Bhavani            (11881A0408)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Sowmya Budiga     (11881A0445)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Navya Vujini           (11881A0427)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1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K. Bharath               (11881A0406)</a:t>
            </a:r>
            <a:endParaRPr lang="en-US" sz="21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Under the guidance of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Mr. B. Srikanth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Assistant Professor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Department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of Electronics and Communication Engineering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Bahamas" pitchFamily="34" charset="0"/>
              </a:rPr>
              <a:t>VARDHAMAN</a:t>
            </a:r>
            <a:r>
              <a:rPr lang="en-US" sz="2300" dirty="0" smtClean="0">
                <a:solidFill>
                  <a:srgbClr val="FF0000"/>
                </a:solidFill>
                <a:latin typeface="Bahamas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amas" pitchFamily="34" charset="0"/>
              </a:rPr>
              <a:t>COLLEGE OF ENGINEERING</a:t>
            </a:r>
            <a:endParaRPr lang="en-US" sz="2300" dirty="0" smtClean="0">
              <a:solidFill>
                <a:srgbClr val="FF0000"/>
              </a:solidFill>
              <a:latin typeface="Bahamas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371600"/>
          </a:xfrm>
        </p:spPr>
        <p:txBody>
          <a:bodyPr>
            <a:normAutofit fontScale="90000"/>
          </a:bodyPr>
          <a:lstStyle/>
          <a:p>
            <a:r>
              <a:rPr sz="2000" b="1" smtClean="0">
                <a:latin typeface="+mn-lt"/>
                <a:ea typeface="Batang" pitchFamily="18" charset="-127"/>
              </a:rPr>
              <a:t>A</a:t>
            </a:r>
            <a:br>
              <a:rPr sz="2000" b="1" smtClean="0">
                <a:latin typeface="+mn-lt"/>
                <a:ea typeface="Batang" pitchFamily="18" charset="-127"/>
              </a:rPr>
            </a:br>
            <a:r>
              <a:rPr sz="2000" b="1" smtClean="0">
                <a:latin typeface="+mn-lt"/>
                <a:ea typeface="Batang" pitchFamily="18" charset="-127"/>
              </a:rPr>
              <a:t>Mid level</a:t>
            </a:r>
            <a:r>
              <a:rPr lang="en-US" sz="2000" b="1" dirty="0" smtClean="0">
                <a:latin typeface="+mn-lt"/>
                <a:ea typeface="Batang" pitchFamily="18" charset="-127"/>
              </a:rPr>
              <a:t> Seminar </a:t>
            </a:r>
            <a:br>
              <a:rPr lang="en-US" sz="2000" b="1" dirty="0" smtClean="0">
                <a:latin typeface="+mn-lt"/>
                <a:ea typeface="Batang" pitchFamily="18" charset="-127"/>
              </a:rPr>
            </a:br>
            <a:r>
              <a:rPr lang="en-US" sz="2000" b="1" dirty="0" smtClean="0">
                <a:latin typeface="+mn-lt"/>
                <a:ea typeface="Batang" pitchFamily="18" charset="-127"/>
              </a:rPr>
              <a:t>on</a:t>
            </a:r>
            <a:r>
              <a:rPr sz="2400" b="1" smtClean="0">
                <a:latin typeface="+mn-lt"/>
                <a:ea typeface="Batang" pitchFamily="18" charset="-127"/>
              </a:rPr>
              <a:t/>
            </a:r>
            <a:br>
              <a:rPr sz="2400" b="1" smtClean="0">
                <a:latin typeface="+mn-lt"/>
                <a:ea typeface="Batang" pitchFamily="18" charset="-127"/>
              </a:rPr>
            </a:br>
            <a:r>
              <a:rPr sz="2400" b="1" smtClean="0">
                <a:latin typeface="+mn-lt"/>
                <a:ea typeface="Batang" pitchFamily="18" charset="-127"/>
              </a:rPr>
              <a:t>Design and Implementation of Asynchronous FIFO using Verilog HDL</a:t>
            </a:r>
            <a:endParaRPr lang="en-US" sz="3600" b="1" dirty="0">
              <a:latin typeface="+mn-lt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28600"/>
            <a:ext cx="1600200" cy="10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Gray code counter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</a:rPr>
              <a:t>Gray code counter uses two sets of registers, one a binary counter and  second to capture a binary to-Gray converted value.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23A6-6C6B-4C8B-891F-1446D6731D98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38" t="11667" r="11702" b="16667"/>
          <a:stretch>
            <a:fillRect/>
          </a:stretch>
        </p:blipFill>
        <p:spPr bwMode="auto">
          <a:xfrm>
            <a:off x="990600" y="2286000"/>
            <a:ext cx="685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Contd..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The code distance between any two adjacent words is 1.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Gray code is used to eliminate fuzziness in the circuit.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It simplifies the error correction problem.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This implementation requires twice the number of flip-flops, but reduces the combinatorial logic and can operate at a higher frequency.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In FPGA designs, availability of extra flip-flops is rarely a problem since FPGAs typically contain far more flip-flops than any design.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Reduces the amount of combinational logic and improves in speed</a:t>
            </a:r>
            <a:r>
              <a:rPr lang="en-US" sz="2200" dirty="0" smtClean="0">
                <a:latin typeface="Calibri" pitchFamily="34" charset="0"/>
              </a:rPr>
              <a:t>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Contd..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" name="Content Placeholder 9" descr="Binary_To_Grey_Code_Converter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4003964" cy="2590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23A6-6C6B-4C8B-891F-1446D6731D98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800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Binary to Gray Conversion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167640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81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b(1)      b(2)       b(3)      b(4)</a:t>
            </a:r>
          </a:p>
          <a:p>
            <a:r>
              <a:rPr lang="en-US" dirty="0" smtClean="0"/>
              <a:t>   0            1           1            0   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0292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715794" y="3352800"/>
            <a:ext cx="1523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401594" y="335200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049294" y="3313906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5791200" y="2362200"/>
            <a:ext cx="685800" cy="762000"/>
          </a:xfrm>
          <a:prstGeom prst="arc">
            <a:avLst>
              <a:gd name="adj1" fmla="val 12796592"/>
              <a:gd name="adj2" fmla="val 192183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/>
          <p:cNvSpPr/>
          <p:nvPr/>
        </p:nvSpPr>
        <p:spPr>
          <a:xfrm>
            <a:off x="6477000" y="2362200"/>
            <a:ext cx="685800" cy="762000"/>
          </a:xfrm>
          <a:prstGeom prst="arc">
            <a:avLst>
              <a:gd name="adj1" fmla="val 12796592"/>
              <a:gd name="adj2" fmla="val 192183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c 34"/>
          <p:cNvSpPr/>
          <p:nvPr/>
        </p:nvSpPr>
        <p:spPr>
          <a:xfrm>
            <a:off x="7162800" y="2362200"/>
            <a:ext cx="685800" cy="762000"/>
          </a:xfrm>
          <a:prstGeom prst="arc">
            <a:avLst>
              <a:gd name="adj1" fmla="val 12796592"/>
              <a:gd name="adj2" fmla="val 192183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/>
          <a:srcRect l="14844" t="22916" r="82031" b="71875"/>
          <a:stretch>
            <a:fillRect/>
          </a:stretch>
        </p:blipFill>
        <p:spPr bwMode="auto">
          <a:xfrm>
            <a:off x="6019800" y="243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3"/>
          <a:srcRect l="14844" t="22916" r="82031" b="71875"/>
          <a:stretch>
            <a:fillRect/>
          </a:stretch>
        </p:blipFill>
        <p:spPr bwMode="auto">
          <a:xfrm>
            <a:off x="6705600" y="243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/>
          <a:srcRect l="14844" t="22916" r="82031" b="71875"/>
          <a:stretch>
            <a:fillRect/>
          </a:stretch>
        </p:blipFill>
        <p:spPr bwMode="auto">
          <a:xfrm>
            <a:off x="7391400" y="243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5410200" y="4191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g(1)       g(2)      g(3)       g(4)</a:t>
            </a:r>
          </a:p>
          <a:p>
            <a:r>
              <a:rPr lang="en-US" dirty="0" smtClean="0"/>
              <a:t>     0            1           0           1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Contd..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23A6-6C6B-4C8B-891F-1446D6731D98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  <p:pic>
        <p:nvPicPr>
          <p:cNvPr id="7" name="Content Placeholder 6" descr="Grey_To_Binary_Code_Converter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3886200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7244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Gray to Binary Conversion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5240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029200" y="2971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9594" y="29710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249194" y="29710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858794" y="2971006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4000" y="1752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g(1)     g(2)     g(3)     g(4)     </a:t>
            </a:r>
          </a:p>
          <a:p>
            <a:r>
              <a:rPr lang="en-US" dirty="0" smtClean="0"/>
              <a:t>  0          1          0         1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81600" y="3581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b(1)     b(2)     b(3)    b(4)</a:t>
            </a:r>
          </a:p>
          <a:p>
            <a:r>
              <a:rPr lang="en-US" dirty="0" smtClean="0"/>
              <a:t>      0          1          1         0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 l="14844" t="22916" r="82031" b="71875"/>
          <a:stretch>
            <a:fillRect/>
          </a:stretch>
        </p:blipFill>
        <p:spPr bwMode="auto">
          <a:xfrm>
            <a:off x="6858000" y="25146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3"/>
          <a:srcRect l="14844" t="22916" r="82031" b="71875"/>
          <a:stretch>
            <a:fillRect/>
          </a:stretch>
        </p:blipFill>
        <p:spPr bwMode="auto">
          <a:xfrm>
            <a:off x="6248400" y="25146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3"/>
          <a:srcRect l="14844" t="22916" r="82031" b="71875"/>
          <a:stretch>
            <a:fillRect/>
          </a:stretch>
        </p:blipFill>
        <p:spPr bwMode="auto">
          <a:xfrm>
            <a:off x="5638800" y="25146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9" name="Straight Arrow Connector 68"/>
          <p:cNvCxnSpPr/>
          <p:nvPr/>
        </p:nvCxnSpPr>
        <p:spPr>
          <a:xfrm rot="5400000" flipH="1" flipV="1">
            <a:off x="5334000" y="2743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5981700" y="27051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6553199" y="2743201"/>
            <a:ext cx="1066804" cy="45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FIFO depth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800" dirty="0" smtClean="0">
                <a:latin typeface="Calibri" pitchFamily="34" charset="0"/>
              </a:rPr>
              <a:t>D= [B-(clk_rd/clk_wr)*B*(1/RD)]</a:t>
            </a:r>
          </a:p>
          <a:p>
            <a:pPr algn="ctr">
              <a:spcBef>
                <a:spcPts val="0"/>
              </a:spcBef>
              <a:buNone/>
            </a:pPr>
            <a:endParaRPr lang="en-US" sz="2800" dirty="0" smtClean="0">
              <a:latin typeface="Calibri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200" dirty="0" smtClean="0">
                <a:latin typeface="Calibri" pitchFamily="34" charset="0"/>
              </a:rPr>
              <a:t>D  =          depth of number of locations in FIFO is stored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</a:rPr>
              <a:t>B  =           burst width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</a:rPr>
              <a:t>Clk_rd =   read side clock frequency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</a:rPr>
              <a:t>Clk_wr =  write side clock frequency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</a:rPr>
              <a:t>RD   =       read side delay in between reads</a:t>
            </a:r>
          </a:p>
          <a:p>
            <a:pPr>
              <a:buNone/>
            </a:pPr>
            <a:endParaRPr lang="en-US" sz="2200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It is an efficient technique to implement a high-speed asynchronous FIFO, using dual-port RAMs addressed by Gray counters.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It has high reliability, re-configurability, low development cost and consumes low power.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3596-47B4-4D57-91BA-D231569DEBE6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References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Calibri" pitchFamily="34" charset="0"/>
              </a:rPr>
              <a:t>Van de Goor, AI, Schanstra I. Zorian Y</a:t>
            </a:r>
            <a:r>
              <a:rPr lang="en-US" sz="2200" i="1" dirty="0" smtClean="0">
                <a:latin typeface="Calibri" pitchFamily="34" charset="0"/>
              </a:rPr>
              <a:t>, Fault Models and Tests for Ring </a:t>
            </a:r>
            <a:r>
              <a:rPr lang="en-US" sz="2200" i="1" dirty="0" smtClean="0">
                <a:latin typeface="Calibri" pitchFamily="34" charset="0"/>
              </a:rPr>
              <a:t>Address.</a:t>
            </a:r>
            <a:endParaRPr lang="en-US" sz="2200" i="1" dirty="0" smtClean="0">
              <a:latin typeface="Calibri" pitchFamily="34" charset="0"/>
            </a:endParaRPr>
          </a:p>
          <a:p>
            <a:pPr algn="just"/>
            <a:r>
              <a:rPr lang="en-US" sz="2200" dirty="0" smtClean="0">
                <a:latin typeface="Calibri" pitchFamily="34" charset="0"/>
              </a:rPr>
              <a:t>Nobutaro Shibata.maynmi watanabe. </a:t>
            </a:r>
            <a:r>
              <a:rPr lang="en-US" sz="2200" i="1" dirty="0" smtClean="0">
                <a:latin typeface="Calibri" pitchFamily="34" charset="0"/>
              </a:rPr>
              <a:t>A current-sensed high speed and low-power first in first out memory using a wordline/bitline-swapped dual-port sram cell</a:t>
            </a:r>
            <a:r>
              <a:rPr lang="en-US" sz="2200" dirty="0" smtClean="0">
                <a:latin typeface="Calibri" pitchFamily="34" charset="0"/>
              </a:rPr>
              <a:t>. IEEE Journal of Solid State Circuites. VOL 37, NO. 6, JUNE 2002.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B07-14A9-4DCD-874C-B7D2AEB7F1C1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pPr algn="ctr">
              <a:buNone/>
            </a:pPr>
            <a:r>
              <a:rPr lang="en-US" sz="9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Calibri" pitchFamily="34" charset="0"/>
              </a:rPr>
              <a:t>THANK YOU</a:t>
            </a:r>
            <a:endParaRPr lang="en-US" sz="9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2E40-1602-4092-9086-558EEA5D3070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Block Diagram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Design of Asynchronous FIFO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Dual-port RAM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State logic module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Gray code counter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FIFO depth calculation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An Asynchronous FIFO Design refers to a FIFO Design where in the data values are written to the FIFO memory from one clock domain and the data values are read from a different clock domain.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They are widely used to safely pass the data from one clock domain to another clock domain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The two clock domains are Asynchronous to each other.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DF9C-13E7-4512-B9D9-544B892DC286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Block Diagram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fig: Asynchronous FIFO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6C1-09C8-403E-9E22-6E96E54A0143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 l="27884" t="25427" r="20353" b="13889"/>
          <a:stretch>
            <a:fillRect/>
          </a:stretch>
        </p:blipFill>
        <p:spPr bwMode="auto">
          <a:xfrm>
            <a:off x="1066800" y="1447800"/>
            <a:ext cx="6629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Design of Asynchronous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76400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Asynchronous FIFO includes the following modules: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- Dual-port RAM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- State logic module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- Gray code counter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CF08-A9EC-4D42-BEE0-FF03F7D1DB2B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</a:rPr>
              <a:t>This is the heart of the FIFO whose width is 8 bits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has  two ports A and B which is fast and simple design.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can configure port A as write port and port B as a read port.</a:t>
            </a:r>
          </a:p>
          <a:p>
            <a:r>
              <a:rPr lang="en-US" sz="2200" dirty="0" smtClean="0">
                <a:latin typeface="Calibri" pitchFamily="34" charset="0"/>
              </a:rPr>
              <a:t> It has an the following inputs :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000" dirty="0" smtClean="0">
                <a:latin typeface="Calibri" pitchFamily="34" charset="0"/>
              </a:rPr>
              <a:t>Write Data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000" dirty="0" smtClean="0">
                <a:latin typeface="Calibri" pitchFamily="34" charset="0"/>
              </a:rPr>
              <a:t>Write Enable and write clock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000" dirty="0" smtClean="0">
                <a:latin typeface="Calibri" pitchFamily="34" charset="0"/>
              </a:rPr>
              <a:t>Read Enable and read clock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000" dirty="0" smtClean="0">
                <a:latin typeface="Calibri" pitchFamily="34" charset="0"/>
              </a:rPr>
              <a:t>Write address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000" dirty="0" smtClean="0">
                <a:latin typeface="Calibri" pitchFamily="34" charset="0"/>
              </a:rPr>
              <a:t>Read Address  and 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000" dirty="0" smtClean="0">
                <a:latin typeface="Calibri" pitchFamily="34" charset="0"/>
              </a:rPr>
              <a:t>An output i.e. Read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53D7-CCF3-4B3D-BF77-102F76837FAF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Dual-port 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At </a:t>
            </a:r>
            <a:r>
              <a:rPr lang="en-US" sz="2200" dirty="0" smtClean="0">
                <a:latin typeface="Calibri" pitchFamily="34" charset="0"/>
              </a:rPr>
              <a:t>the positive edge of the clock </a:t>
            </a:r>
            <a:r>
              <a:rPr lang="en-US" sz="2200" dirty="0" smtClean="0">
                <a:latin typeface="Calibri" pitchFamily="34" charset="0"/>
              </a:rPr>
              <a:t> when the </a:t>
            </a:r>
            <a:r>
              <a:rPr lang="en-US" sz="2200" dirty="0" smtClean="0">
                <a:latin typeface="Calibri" pitchFamily="34" charset="0"/>
              </a:rPr>
              <a:t>write enable </a:t>
            </a:r>
            <a:r>
              <a:rPr lang="en-US" sz="2200" dirty="0" smtClean="0">
                <a:latin typeface="Calibri" pitchFamily="34" charset="0"/>
              </a:rPr>
              <a:t>is </a:t>
            </a:r>
            <a:r>
              <a:rPr lang="en-US" sz="2200" dirty="0" smtClean="0">
                <a:latin typeface="Calibri" pitchFamily="34" charset="0"/>
              </a:rPr>
              <a:t>enabled, the data is written into the memory.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For reading the data, read enable should be enabled  and the address from which the data has to be read should be specified at the input port read address.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Contd..</a:t>
            </a:r>
            <a:endParaRPr lang="en-US" dirty="0"/>
          </a:p>
        </p:txBody>
      </p:sp>
      <p:pic>
        <p:nvPicPr>
          <p:cNvPr id="7" name="Content Placeholder 6" descr="fif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7800" y="1143000"/>
            <a:ext cx="6745458" cy="4572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791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Structure of FIFO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State logic module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State logic module provides FIFO empty and full flag signal.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Empty flag is generated in the read-clock domain to insure that the empty flag is detected immediately when the FIFO is empty.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Full flag will be generated in the write-clock domain to insure that the full flag is detected immediately when the FIFO is full.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DDE5-CABF-4088-9B6F-F4FBDC53A48E}" type="datetime3">
              <a:rPr lang="en-US" smtClean="0"/>
              <a:pPr/>
              <a:t>19 March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745</Words>
  <Application>Microsoft Office PowerPoint</Application>
  <PresentationFormat>On-screen Show (4:3)</PresentationFormat>
  <Paragraphs>167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A Mid level Seminar  on Design and Implementation of Asynchronous FIFO using Verilog HDL</vt:lpstr>
      <vt:lpstr>Contents</vt:lpstr>
      <vt:lpstr>Introduction</vt:lpstr>
      <vt:lpstr>Block Diagram</vt:lpstr>
      <vt:lpstr>Design of Asynchronous FIFO</vt:lpstr>
      <vt:lpstr>Dual-port RAM</vt:lpstr>
      <vt:lpstr>Contd..</vt:lpstr>
      <vt:lpstr>Contd..</vt:lpstr>
      <vt:lpstr>State logic module</vt:lpstr>
      <vt:lpstr>Gray code counter</vt:lpstr>
      <vt:lpstr>Contd..</vt:lpstr>
      <vt:lpstr>Contd..</vt:lpstr>
      <vt:lpstr>Contd..</vt:lpstr>
      <vt:lpstr>Contd..</vt:lpstr>
      <vt:lpstr>FIFO depth calculation</vt:lpstr>
      <vt:lpstr>Conclusion</vt:lpstr>
      <vt:lpstr>References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Circuit Analysis Laboratory</dc:title>
  <dc:creator>dept</dc:creator>
  <cp:lastModifiedBy>Hello</cp:lastModifiedBy>
  <cp:revision>724</cp:revision>
  <dcterms:created xsi:type="dcterms:W3CDTF">2013-01-07T10:30:12Z</dcterms:created>
  <dcterms:modified xsi:type="dcterms:W3CDTF">2015-03-18T21:51:06Z</dcterms:modified>
</cp:coreProperties>
</file>