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81" r:id="rId2"/>
    <p:sldId id="272" r:id="rId3"/>
    <p:sldId id="257" r:id="rId4"/>
    <p:sldId id="259" r:id="rId5"/>
    <p:sldId id="273" r:id="rId6"/>
    <p:sldId id="274" r:id="rId7"/>
    <p:sldId id="275" r:id="rId8"/>
    <p:sldId id="270" r:id="rId9"/>
    <p:sldId id="276" r:id="rId10"/>
    <p:sldId id="277" r:id="rId11"/>
    <p:sldId id="27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4" autoAdjust="0"/>
    <p:restoredTop sz="94660"/>
  </p:normalViewPr>
  <p:slideViewPr>
    <p:cSldViewPr snapToGrid="0">
      <p:cViewPr varScale="1">
        <p:scale>
          <a:sx n="111" d="100"/>
          <a:sy n="111" d="100"/>
        </p:scale>
        <p:origin x="3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C96829-C7EF-4419-86E4-832BC076BA2E}"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287FB5-CA03-4EB1-9803-65F30EA9BC8F}" type="slidenum">
              <a:rPr lang="en-IN" smtClean="0"/>
              <a:t>‹#›</a:t>
            </a:fld>
            <a:endParaRPr lang="en-IN"/>
          </a:p>
        </p:txBody>
      </p:sp>
    </p:spTree>
    <p:extLst>
      <p:ext uri="{BB962C8B-B14F-4D97-AF65-F5344CB8AC3E}">
        <p14:creationId xmlns:p14="http://schemas.microsoft.com/office/powerpoint/2010/main" val="3246079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C96829-C7EF-4419-86E4-832BC076BA2E}"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287FB5-CA03-4EB1-9803-65F30EA9BC8F}" type="slidenum">
              <a:rPr lang="en-IN" smtClean="0"/>
              <a:t>‹#›</a:t>
            </a:fld>
            <a:endParaRPr lang="en-IN"/>
          </a:p>
        </p:txBody>
      </p:sp>
    </p:spTree>
    <p:extLst>
      <p:ext uri="{BB962C8B-B14F-4D97-AF65-F5344CB8AC3E}">
        <p14:creationId xmlns:p14="http://schemas.microsoft.com/office/powerpoint/2010/main" val="1571306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9C96829-C7EF-4419-86E4-832BC076BA2E}"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287FB5-CA03-4EB1-9803-65F30EA9BC8F}" type="slidenum">
              <a:rPr lang="en-IN" smtClean="0"/>
              <a:t>‹#›</a:t>
            </a:fld>
            <a:endParaRPr lang="en-IN"/>
          </a:p>
        </p:txBody>
      </p:sp>
    </p:spTree>
    <p:extLst>
      <p:ext uri="{BB962C8B-B14F-4D97-AF65-F5344CB8AC3E}">
        <p14:creationId xmlns:p14="http://schemas.microsoft.com/office/powerpoint/2010/main" val="2844085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9C96829-C7EF-4419-86E4-832BC076BA2E}"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287FB5-CA03-4EB1-9803-65F30EA9BC8F}"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54339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96829-C7EF-4419-86E4-832BC076BA2E}"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287FB5-CA03-4EB1-9803-65F30EA9BC8F}" type="slidenum">
              <a:rPr lang="en-IN" smtClean="0"/>
              <a:t>‹#›</a:t>
            </a:fld>
            <a:endParaRPr lang="en-IN"/>
          </a:p>
        </p:txBody>
      </p:sp>
    </p:spTree>
    <p:extLst>
      <p:ext uri="{BB962C8B-B14F-4D97-AF65-F5344CB8AC3E}">
        <p14:creationId xmlns:p14="http://schemas.microsoft.com/office/powerpoint/2010/main" val="263416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9C96829-C7EF-4419-86E4-832BC076BA2E}" type="datetimeFigureOut">
              <a:rPr lang="en-IN" smtClean="0"/>
              <a:t>31-10-2023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287FB5-CA03-4EB1-9803-65F30EA9BC8F}" type="slidenum">
              <a:rPr lang="en-IN" smtClean="0"/>
              <a:t>‹#›</a:t>
            </a:fld>
            <a:endParaRPr lang="en-IN"/>
          </a:p>
        </p:txBody>
      </p:sp>
    </p:spTree>
    <p:extLst>
      <p:ext uri="{BB962C8B-B14F-4D97-AF65-F5344CB8AC3E}">
        <p14:creationId xmlns:p14="http://schemas.microsoft.com/office/powerpoint/2010/main" val="34183404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9C96829-C7EF-4419-86E4-832BC076BA2E}" type="datetimeFigureOut">
              <a:rPr lang="en-IN" smtClean="0"/>
              <a:t>31-10-2023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287FB5-CA03-4EB1-9803-65F30EA9BC8F}" type="slidenum">
              <a:rPr lang="en-IN" smtClean="0"/>
              <a:t>‹#›</a:t>
            </a:fld>
            <a:endParaRPr lang="en-IN"/>
          </a:p>
        </p:txBody>
      </p:sp>
    </p:spTree>
    <p:extLst>
      <p:ext uri="{BB962C8B-B14F-4D97-AF65-F5344CB8AC3E}">
        <p14:creationId xmlns:p14="http://schemas.microsoft.com/office/powerpoint/2010/main" val="2400626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C96829-C7EF-4419-86E4-832BC076BA2E}"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287FB5-CA03-4EB1-9803-65F30EA9BC8F}" type="slidenum">
              <a:rPr lang="en-IN" smtClean="0"/>
              <a:t>‹#›</a:t>
            </a:fld>
            <a:endParaRPr lang="en-IN"/>
          </a:p>
        </p:txBody>
      </p:sp>
    </p:spTree>
    <p:extLst>
      <p:ext uri="{BB962C8B-B14F-4D97-AF65-F5344CB8AC3E}">
        <p14:creationId xmlns:p14="http://schemas.microsoft.com/office/powerpoint/2010/main" val="10390544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C96829-C7EF-4419-86E4-832BC076BA2E}"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287FB5-CA03-4EB1-9803-65F30EA9BC8F}" type="slidenum">
              <a:rPr lang="en-IN" smtClean="0"/>
              <a:t>‹#›</a:t>
            </a:fld>
            <a:endParaRPr lang="en-IN"/>
          </a:p>
        </p:txBody>
      </p:sp>
    </p:spTree>
    <p:extLst>
      <p:ext uri="{BB962C8B-B14F-4D97-AF65-F5344CB8AC3E}">
        <p14:creationId xmlns:p14="http://schemas.microsoft.com/office/powerpoint/2010/main" val="360126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9C96829-C7EF-4419-86E4-832BC076BA2E}"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287FB5-CA03-4EB1-9803-65F30EA9BC8F}" type="slidenum">
              <a:rPr lang="en-IN" smtClean="0"/>
              <a:t>‹#›</a:t>
            </a:fld>
            <a:endParaRPr lang="en-IN"/>
          </a:p>
        </p:txBody>
      </p:sp>
    </p:spTree>
    <p:extLst>
      <p:ext uri="{BB962C8B-B14F-4D97-AF65-F5344CB8AC3E}">
        <p14:creationId xmlns:p14="http://schemas.microsoft.com/office/powerpoint/2010/main" val="945385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96829-C7EF-4419-86E4-832BC076BA2E}"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287FB5-CA03-4EB1-9803-65F30EA9BC8F}" type="slidenum">
              <a:rPr lang="en-IN" smtClean="0"/>
              <a:t>‹#›</a:t>
            </a:fld>
            <a:endParaRPr lang="en-IN"/>
          </a:p>
        </p:txBody>
      </p:sp>
    </p:spTree>
    <p:extLst>
      <p:ext uri="{BB962C8B-B14F-4D97-AF65-F5344CB8AC3E}">
        <p14:creationId xmlns:p14="http://schemas.microsoft.com/office/powerpoint/2010/main" val="2468703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C96829-C7EF-4419-86E4-832BC076BA2E}"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287FB5-CA03-4EB1-9803-65F30EA9BC8F}" type="slidenum">
              <a:rPr lang="en-IN" smtClean="0"/>
              <a:t>‹#›</a:t>
            </a:fld>
            <a:endParaRPr lang="en-IN"/>
          </a:p>
        </p:txBody>
      </p:sp>
    </p:spTree>
    <p:extLst>
      <p:ext uri="{BB962C8B-B14F-4D97-AF65-F5344CB8AC3E}">
        <p14:creationId xmlns:p14="http://schemas.microsoft.com/office/powerpoint/2010/main" val="3600741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C96829-C7EF-4419-86E4-832BC076BA2E}" type="datetimeFigureOut">
              <a:rPr lang="en-IN" smtClean="0"/>
              <a:t>31-10-2023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287FB5-CA03-4EB1-9803-65F30EA9BC8F}" type="slidenum">
              <a:rPr lang="en-IN" smtClean="0"/>
              <a:t>‹#›</a:t>
            </a:fld>
            <a:endParaRPr lang="en-IN"/>
          </a:p>
        </p:txBody>
      </p:sp>
    </p:spTree>
    <p:extLst>
      <p:ext uri="{BB962C8B-B14F-4D97-AF65-F5344CB8AC3E}">
        <p14:creationId xmlns:p14="http://schemas.microsoft.com/office/powerpoint/2010/main" val="1950587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9C96829-C7EF-4419-86E4-832BC076BA2E}" type="datetimeFigureOut">
              <a:rPr lang="en-IN" smtClean="0"/>
              <a:t>31-10-2023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D287FB5-CA03-4EB1-9803-65F30EA9BC8F}" type="slidenum">
              <a:rPr lang="en-IN" smtClean="0"/>
              <a:t>‹#›</a:t>
            </a:fld>
            <a:endParaRPr lang="en-IN"/>
          </a:p>
        </p:txBody>
      </p:sp>
    </p:spTree>
    <p:extLst>
      <p:ext uri="{BB962C8B-B14F-4D97-AF65-F5344CB8AC3E}">
        <p14:creationId xmlns:p14="http://schemas.microsoft.com/office/powerpoint/2010/main" val="2311312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9C96829-C7EF-4419-86E4-832BC076BA2E}" type="datetimeFigureOut">
              <a:rPr lang="en-IN" smtClean="0"/>
              <a:t>31-10-2023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D287FB5-CA03-4EB1-9803-65F30EA9BC8F}" type="slidenum">
              <a:rPr lang="en-IN" smtClean="0"/>
              <a:t>‹#›</a:t>
            </a:fld>
            <a:endParaRPr lang="en-IN"/>
          </a:p>
        </p:txBody>
      </p:sp>
    </p:spTree>
    <p:extLst>
      <p:ext uri="{BB962C8B-B14F-4D97-AF65-F5344CB8AC3E}">
        <p14:creationId xmlns:p14="http://schemas.microsoft.com/office/powerpoint/2010/main" val="1152011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9C96829-C7EF-4419-86E4-832BC076BA2E}" type="datetimeFigureOut">
              <a:rPr lang="en-IN" smtClean="0"/>
              <a:t>31-10-2023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D287FB5-CA03-4EB1-9803-65F30EA9BC8F}" type="slidenum">
              <a:rPr lang="en-IN" smtClean="0"/>
              <a:t>‹#›</a:t>
            </a:fld>
            <a:endParaRPr lang="en-IN"/>
          </a:p>
        </p:txBody>
      </p:sp>
    </p:spTree>
    <p:extLst>
      <p:ext uri="{BB962C8B-B14F-4D97-AF65-F5344CB8AC3E}">
        <p14:creationId xmlns:p14="http://schemas.microsoft.com/office/powerpoint/2010/main" val="4041939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C96829-C7EF-4419-86E4-832BC076BA2E}"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287FB5-CA03-4EB1-9803-65F30EA9BC8F}" type="slidenum">
              <a:rPr lang="en-IN" smtClean="0"/>
              <a:t>‹#›</a:t>
            </a:fld>
            <a:endParaRPr lang="en-IN"/>
          </a:p>
        </p:txBody>
      </p:sp>
    </p:spTree>
    <p:extLst>
      <p:ext uri="{BB962C8B-B14F-4D97-AF65-F5344CB8AC3E}">
        <p14:creationId xmlns:p14="http://schemas.microsoft.com/office/powerpoint/2010/main" val="753171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9C96829-C7EF-4419-86E4-832BC076BA2E}" type="datetimeFigureOut">
              <a:rPr lang="en-IN" smtClean="0"/>
              <a:t>31-10-2023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D287FB5-CA03-4EB1-9803-65F30EA9BC8F}" type="slidenum">
              <a:rPr lang="en-IN" smtClean="0"/>
              <a:t>‹#›</a:t>
            </a:fld>
            <a:endParaRPr lang="en-IN"/>
          </a:p>
        </p:txBody>
      </p:sp>
    </p:spTree>
    <p:extLst>
      <p:ext uri="{BB962C8B-B14F-4D97-AF65-F5344CB8AC3E}">
        <p14:creationId xmlns:p14="http://schemas.microsoft.com/office/powerpoint/2010/main" val="1502967549"/>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1drv.ms/x/s!AnCKT23vZxQipSVr4ZMaHagg4MJa?e=MaKtib"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506F2-23D9-F1B0-E297-DFD0D6A72348}"/>
              </a:ext>
            </a:extLst>
          </p:cNvPr>
          <p:cNvSpPr>
            <a:spLocks noGrp="1"/>
          </p:cNvSpPr>
          <p:nvPr>
            <p:ph type="title"/>
          </p:nvPr>
        </p:nvSpPr>
        <p:spPr>
          <a:xfrm>
            <a:off x="568473" y="376687"/>
            <a:ext cx="9404723" cy="1400530"/>
          </a:xfrm>
        </p:spPr>
        <p:txBody>
          <a:bodyPr/>
          <a:lstStyle/>
          <a:p>
            <a:r>
              <a:rPr lang="en-IN" dirty="0"/>
              <a:t>Table of contents</a:t>
            </a:r>
          </a:p>
        </p:txBody>
      </p:sp>
      <p:sp>
        <p:nvSpPr>
          <p:cNvPr id="3" name="Content Placeholder 2">
            <a:extLst>
              <a:ext uri="{FF2B5EF4-FFF2-40B4-BE49-F238E27FC236}">
                <a16:creationId xmlns:a16="http://schemas.microsoft.com/office/drawing/2014/main" id="{4017D67E-431F-2188-DD0D-3017AB9DF60A}"/>
              </a:ext>
            </a:extLst>
          </p:cNvPr>
          <p:cNvSpPr>
            <a:spLocks noGrp="1"/>
          </p:cNvSpPr>
          <p:nvPr>
            <p:ph idx="1"/>
          </p:nvPr>
        </p:nvSpPr>
        <p:spPr>
          <a:xfrm>
            <a:off x="653757" y="1440613"/>
            <a:ext cx="9404723" cy="5032074"/>
          </a:xfrm>
        </p:spPr>
        <p:txBody>
          <a:bodyPr/>
          <a:lstStyle/>
          <a:p>
            <a:r>
              <a:rPr lang="en-US" dirty="0"/>
              <a:t>Problem statement</a:t>
            </a:r>
          </a:p>
          <a:p>
            <a:r>
              <a:rPr lang="en-US" dirty="0"/>
              <a:t>Dataset description</a:t>
            </a:r>
          </a:p>
          <a:p>
            <a:r>
              <a:rPr lang="en-US" dirty="0"/>
              <a:t>Data pre-processing</a:t>
            </a:r>
          </a:p>
          <a:p>
            <a:r>
              <a:rPr lang="en-US" dirty="0"/>
              <a:t>Regression models</a:t>
            </a:r>
          </a:p>
          <a:p>
            <a:r>
              <a:rPr lang="en-US" dirty="0"/>
              <a:t>Accuracy measures of models</a:t>
            </a:r>
          </a:p>
          <a:p>
            <a:r>
              <a:rPr lang="en-US" dirty="0"/>
              <a:t>Deploying model in GUI and AWS</a:t>
            </a:r>
          </a:p>
          <a:p>
            <a:r>
              <a:rPr lang="en-US" dirty="0"/>
              <a:t>Conclusion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pic>
        <p:nvPicPr>
          <p:cNvPr id="4" name="Picture 3">
            <a:extLst>
              <a:ext uri="{FF2B5EF4-FFF2-40B4-BE49-F238E27FC236}">
                <a16:creationId xmlns:a16="http://schemas.microsoft.com/office/drawing/2014/main" id="{17D59326-365A-0537-3A4C-9FB9EEB812D4}"/>
              </a:ext>
            </a:extLst>
          </p:cNvPr>
          <p:cNvPicPr/>
          <p:nvPr/>
        </p:nvPicPr>
        <p:blipFill>
          <a:blip r:embed="rId2"/>
          <a:stretch>
            <a:fillRect/>
          </a:stretch>
        </p:blipFill>
        <p:spPr>
          <a:xfrm>
            <a:off x="10765759" y="6383655"/>
            <a:ext cx="1424305" cy="474345"/>
          </a:xfrm>
          <a:prstGeom prst="rect">
            <a:avLst/>
          </a:prstGeom>
        </p:spPr>
      </p:pic>
    </p:spTree>
    <p:extLst>
      <p:ext uri="{BB962C8B-B14F-4D97-AF65-F5344CB8AC3E}">
        <p14:creationId xmlns:p14="http://schemas.microsoft.com/office/powerpoint/2010/main" val="21710351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7564A-39F9-4D47-FD9F-B945F9B127A4}"/>
              </a:ext>
            </a:extLst>
          </p:cNvPr>
          <p:cNvSpPr>
            <a:spLocks noGrp="1"/>
          </p:cNvSpPr>
          <p:nvPr>
            <p:ph type="title"/>
          </p:nvPr>
        </p:nvSpPr>
        <p:spPr>
          <a:xfrm>
            <a:off x="232914" y="150794"/>
            <a:ext cx="10101531" cy="944762"/>
          </a:xfrm>
        </p:spPr>
        <p:txBody>
          <a:bodyPr/>
          <a:lstStyle/>
          <a:p>
            <a:r>
              <a:rPr lang="en-US" dirty="0"/>
              <a:t>Deploying model in AWS using FastAPI</a:t>
            </a:r>
            <a:endParaRPr lang="en-IN" dirty="0"/>
          </a:p>
        </p:txBody>
      </p:sp>
      <p:sp>
        <p:nvSpPr>
          <p:cNvPr id="3" name="Content Placeholder 2">
            <a:extLst>
              <a:ext uri="{FF2B5EF4-FFF2-40B4-BE49-F238E27FC236}">
                <a16:creationId xmlns:a16="http://schemas.microsoft.com/office/drawing/2014/main" id="{3819B290-9CE2-B431-9337-175D58B54D9E}"/>
              </a:ext>
            </a:extLst>
          </p:cNvPr>
          <p:cNvSpPr>
            <a:spLocks noGrp="1"/>
          </p:cNvSpPr>
          <p:nvPr>
            <p:ph idx="1"/>
          </p:nvPr>
        </p:nvSpPr>
        <p:spPr>
          <a:xfrm>
            <a:off x="232914" y="1104181"/>
            <a:ext cx="11861319" cy="5611651"/>
          </a:xfrm>
        </p:spPr>
        <p:txBody>
          <a:bodyPr/>
          <a:lstStyle/>
          <a:p>
            <a:r>
              <a:rPr lang="en-US" dirty="0"/>
              <a:t>We deployed our model on AWS using FastAPI to enable car price predictions.</a:t>
            </a:r>
            <a:endParaRPr lang="en-IN" dirty="0"/>
          </a:p>
        </p:txBody>
      </p:sp>
      <p:pic>
        <p:nvPicPr>
          <p:cNvPr id="4" name="Picture 3">
            <a:extLst>
              <a:ext uri="{FF2B5EF4-FFF2-40B4-BE49-F238E27FC236}">
                <a16:creationId xmlns:a16="http://schemas.microsoft.com/office/drawing/2014/main" id="{7E1DA215-5ED9-A662-6818-15AAAD97568C}"/>
              </a:ext>
            </a:extLst>
          </p:cNvPr>
          <p:cNvPicPr>
            <a:picLocks noChangeAspect="1"/>
          </p:cNvPicPr>
          <p:nvPr/>
        </p:nvPicPr>
        <p:blipFill rotWithShape="1">
          <a:blip r:embed="rId2"/>
          <a:srcRect r="50000"/>
          <a:stretch/>
        </p:blipFill>
        <p:spPr>
          <a:xfrm>
            <a:off x="485955" y="2152238"/>
            <a:ext cx="5069456" cy="2022948"/>
          </a:xfrm>
          <a:prstGeom prst="rect">
            <a:avLst/>
          </a:prstGeom>
        </p:spPr>
      </p:pic>
      <p:sp>
        <p:nvSpPr>
          <p:cNvPr id="5" name="TextBox 4">
            <a:extLst>
              <a:ext uri="{FF2B5EF4-FFF2-40B4-BE49-F238E27FC236}">
                <a16:creationId xmlns:a16="http://schemas.microsoft.com/office/drawing/2014/main" id="{0EEC832A-6C63-0293-0835-681D9CC43B05}"/>
              </a:ext>
            </a:extLst>
          </p:cNvPr>
          <p:cNvSpPr txBox="1"/>
          <p:nvPr/>
        </p:nvSpPr>
        <p:spPr>
          <a:xfrm>
            <a:off x="596661" y="1719153"/>
            <a:ext cx="4848045" cy="369332"/>
          </a:xfrm>
          <a:prstGeom prst="rect">
            <a:avLst/>
          </a:prstGeom>
          <a:noFill/>
        </p:spPr>
        <p:txBody>
          <a:bodyPr wrap="square" rtlCol="0">
            <a:spAutoFit/>
          </a:bodyPr>
          <a:lstStyle/>
          <a:p>
            <a:r>
              <a:rPr lang="en-US" b="1" dirty="0"/>
              <a:t>1) EC2 instance created and running</a:t>
            </a:r>
            <a:r>
              <a:rPr lang="en-US" dirty="0"/>
              <a:t>.</a:t>
            </a:r>
            <a:endParaRPr lang="en-IN" dirty="0"/>
          </a:p>
        </p:txBody>
      </p:sp>
      <p:pic>
        <p:nvPicPr>
          <p:cNvPr id="6" name="Picture 5">
            <a:extLst>
              <a:ext uri="{FF2B5EF4-FFF2-40B4-BE49-F238E27FC236}">
                <a16:creationId xmlns:a16="http://schemas.microsoft.com/office/drawing/2014/main" id="{69B7AE59-AA47-CD49-B7BB-F2D435336CA0}"/>
              </a:ext>
            </a:extLst>
          </p:cNvPr>
          <p:cNvPicPr>
            <a:picLocks noChangeAspect="1"/>
          </p:cNvPicPr>
          <p:nvPr/>
        </p:nvPicPr>
        <p:blipFill rotWithShape="1">
          <a:blip r:embed="rId3"/>
          <a:srcRect t="-1" r="52589" b="51663"/>
          <a:stretch/>
        </p:blipFill>
        <p:spPr>
          <a:xfrm>
            <a:off x="6507333" y="2152238"/>
            <a:ext cx="4915160" cy="2022948"/>
          </a:xfrm>
          <a:prstGeom prst="rect">
            <a:avLst/>
          </a:prstGeom>
        </p:spPr>
      </p:pic>
      <p:sp>
        <p:nvSpPr>
          <p:cNvPr id="7" name="TextBox 6">
            <a:extLst>
              <a:ext uri="{FF2B5EF4-FFF2-40B4-BE49-F238E27FC236}">
                <a16:creationId xmlns:a16="http://schemas.microsoft.com/office/drawing/2014/main" id="{8732717A-D8C6-A3DA-A808-0513FB0D6394}"/>
              </a:ext>
            </a:extLst>
          </p:cNvPr>
          <p:cNvSpPr txBox="1"/>
          <p:nvPr/>
        </p:nvSpPr>
        <p:spPr>
          <a:xfrm>
            <a:off x="6899406" y="1719153"/>
            <a:ext cx="3834704" cy="369332"/>
          </a:xfrm>
          <a:prstGeom prst="rect">
            <a:avLst/>
          </a:prstGeom>
          <a:noFill/>
        </p:spPr>
        <p:txBody>
          <a:bodyPr wrap="none" rtlCol="0">
            <a:spAutoFit/>
          </a:bodyPr>
          <a:lstStyle/>
          <a:p>
            <a:r>
              <a:rPr lang="en-US" b="1" dirty="0"/>
              <a:t>2) Uploaded zip file to S3 Bucket.</a:t>
            </a:r>
            <a:endParaRPr lang="en-IN" b="1" dirty="0"/>
          </a:p>
        </p:txBody>
      </p:sp>
      <p:pic>
        <p:nvPicPr>
          <p:cNvPr id="8" name="Picture 7">
            <a:extLst>
              <a:ext uri="{FF2B5EF4-FFF2-40B4-BE49-F238E27FC236}">
                <a16:creationId xmlns:a16="http://schemas.microsoft.com/office/drawing/2014/main" id="{914FAB8F-4520-930B-1F68-9E64B3C0AB18}"/>
              </a:ext>
            </a:extLst>
          </p:cNvPr>
          <p:cNvPicPr>
            <a:picLocks noChangeAspect="1"/>
          </p:cNvPicPr>
          <p:nvPr/>
        </p:nvPicPr>
        <p:blipFill rotWithShape="1">
          <a:blip r:embed="rId4"/>
          <a:srcRect l="47997" r="1583"/>
          <a:stretch/>
        </p:blipFill>
        <p:spPr>
          <a:xfrm>
            <a:off x="464157" y="4940607"/>
            <a:ext cx="5091251" cy="1798476"/>
          </a:xfrm>
          <a:prstGeom prst="rect">
            <a:avLst/>
          </a:prstGeom>
        </p:spPr>
      </p:pic>
      <p:sp>
        <p:nvSpPr>
          <p:cNvPr id="9" name="TextBox 8">
            <a:extLst>
              <a:ext uri="{FF2B5EF4-FFF2-40B4-BE49-F238E27FC236}">
                <a16:creationId xmlns:a16="http://schemas.microsoft.com/office/drawing/2014/main" id="{230EFE41-E1BB-C1E5-A5D1-ECD4D26C75FC}"/>
              </a:ext>
            </a:extLst>
          </p:cNvPr>
          <p:cNvSpPr txBox="1"/>
          <p:nvPr/>
        </p:nvSpPr>
        <p:spPr>
          <a:xfrm>
            <a:off x="464158" y="4262399"/>
            <a:ext cx="5091251" cy="646331"/>
          </a:xfrm>
          <a:prstGeom prst="rect">
            <a:avLst/>
          </a:prstGeom>
          <a:noFill/>
        </p:spPr>
        <p:txBody>
          <a:bodyPr wrap="square" rtlCol="0">
            <a:spAutoFit/>
          </a:bodyPr>
          <a:lstStyle/>
          <a:p>
            <a:r>
              <a:rPr lang="en-US" b="1" dirty="0"/>
              <a:t>3) Added inbound rule for port 8000 for browser access.</a:t>
            </a:r>
            <a:endParaRPr lang="en-IN" b="1" dirty="0"/>
          </a:p>
        </p:txBody>
      </p:sp>
      <p:pic>
        <p:nvPicPr>
          <p:cNvPr id="10" name="Picture 9">
            <a:extLst>
              <a:ext uri="{FF2B5EF4-FFF2-40B4-BE49-F238E27FC236}">
                <a16:creationId xmlns:a16="http://schemas.microsoft.com/office/drawing/2014/main" id="{96824EEB-D03E-ED7F-EE63-13D25D8C4690}"/>
              </a:ext>
            </a:extLst>
          </p:cNvPr>
          <p:cNvPicPr>
            <a:picLocks noChangeAspect="1"/>
          </p:cNvPicPr>
          <p:nvPr/>
        </p:nvPicPr>
        <p:blipFill rotWithShape="1">
          <a:blip r:embed="rId5"/>
          <a:srcRect r="66885" b="13777"/>
          <a:stretch/>
        </p:blipFill>
        <p:spPr>
          <a:xfrm>
            <a:off x="6507333" y="4908731"/>
            <a:ext cx="4915160" cy="1586960"/>
          </a:xfrm>
          <a:prstGeom prst="rect">
            <a:avLst/>
          </a:prstGeom>
        </p:spPr>
      </p:pic>
      <p:sp>
        <p:nvSpPr>
          <p:cNvPr id="11" name="TextBox 10">
            <a:extLst>
              <a:ext uri="{FF2B5EF4-FFF2-40B4-BE49-F238E27FC236}">
                <a16:creationId xmlns:a16="http://schemas.microsoft.com/office/drawing/2014/main" id="{C55DC2C8-64BC-7AD0-AF2B-51557DBCF154}"/>
              </a:ext>
            </a:extLst>
          </p:cNvPr>
          <p:cNvSpPr txBox="1"/>
          <p:nvPr/>
        </p:nvSpPr>
        <p:spPr>
          <a:xfrm>
            <a:off x="6367500" y="4389167"/>
            <a:ext cx="5498363" cy="369332"/>
          </a:xfrm>
          <a:prstGeom prst="rect">
            <a:avLst/>
          </a:prstGeom>
          <a:noFill/>
        </p:spPr>
        <p:txBody>
          <a:bodyPr wrap="square" rtlCol="0">
            <a:spAutoFit/>
          </a:bodyPr>
          <a:lstStyle/>
          <a:p>
            <a:r>
              <a:rPr lang="en-US" b="1" dirty="0"/>
              <a:t>4) Successfully running on Public IPv4 address </a:t>
            </a:r>
            <a:endParaRPr lang="en-IN" b="1" dirty="0"/>
          </a:p>
        </p:txBody>
      </p:sp>
      <p:pic>
        <p:nvPicPr>
          <p:cNvPr id="12" name="Picture 11">
            <a:extLst>
              <a:ext uri="{FF2B5EF4-FFF2-40B4-BE49-F238E27FC236}">
                <a16:creationId xmlns:a16="http://schemas.microsoft.com/office/drawing/2014/main" id="{D7D74747-9E11-907C-68E8-59E245BBF2E4}"/>
              </a:ext>
            </a:extLst>
          </p:cNvPr>
          <p:cNvPicPr/>
          <p:nvPr/>
        </p:nvPicPr>
        <p:blipFill>
          <a:blip r:embed="rId6"/>
          <a:stretch>
            <a:fillRect/>
          </a:stretch>
        </p:blipFill>
        <p:spPr>
          <a:xfrm>
            <a:off x="10767695" y="6386460"/>
            <a:ext cx="1424305" cy="474345"/>
          </a:xfrm>
          <a:prstGeom prst="rect">
            <a:avLst/>
          </a:prstGeom>
        </p:spPr>
      </p:pic>
    </p:spTree>
    <p:extLst>
      <p:ext uri="{BB962C8B-B14F-4D97-AF65-F5344CB8AC3E}">
        <p14:creationId xmlns:p14="http://schemas.microsoft.com/office/powerpoint/2010/main" val="124283659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B59D3-EC4A-6E58-FB67-25E3B84027CA}"/>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5C2E9874-946E-96E3-7B26-D5A8E2484325}"/>
              </a:ext>
            </a:extLst>
          </p:cNvPr>
          <p:cNvSpPr>
            <a:spLocks noGrp="1"/>
          </p:cNvSpPr>
          <p:nvPr>
            <p:ph idx="1"/>
          </p:nvPr>
        </p:nvSpPr>
        <p:spPr>
          <a:xfrm>
            <a:off x="914400" y="1440611"/>
            <a:ext cx="10343072" cy="5055079"/>
          </a:xfrm>
        </p:spPr>
        <p:txBody>
          <a:bodyPr>
            <a:normAutofit/>
          </a:bodyPr>
          <a:lstStyle/>
          <a:p>
            <a:r>
              <a:rPr lang="en-US" dirty="0"/>
              <a:t>In this car price prediction project, we performed data cleaning and feature selection on the dataset. We trained and evaluated multiple machine learning models, ultimately selecting the best performing bagging Regressor model. To make the model accessible, we developed a user-friendly GUI using Flask and integrated it with a MySQL database for data storage. The project was deployed on AWS using FastAPI, ensuring scalability and reliability. Users can input car features and receive accurate price predictions through the web interface.</a:t>
            </a:r>
          </a:p>
          <a:p>
            <a:r>
              <a:rPr lang="en-US" dirty="0"/>
              <a:t>Overall, the project demonstrates the successful application of machine learning in predicting car prices and highlights the benefits of cloud-based deployment for scalability and accessibility.</a:t>
            </a:r>
          </a:p>
          <a:p>
            <a:r>
              <a:rPr lang="en-US" dirty="0"/>
              <a:t>Additionally, I am currently working on an AWS-based data ingestion project, which focuses on developing a streamlined pipeline for data collection and processing</a:t>
            </a:r>
            <a:endParaRPr lang="en-IN" dirty="0"/>
          </a:p>
        </p:txBody>
      </p:sp>
      <p:pic>
        <p:nvPicPr>
          <p:cNvPr id="4" name="Picture 3">
            <a:extLst>
              <a:ext uri="{FF2B5EF4-FFF2-40B4-BE49-F238E27FC236}">
                <a16:creationId xmlns:a16="http://schemas.microsoft.com/office/drawing/2014/main" id="{8A2FB3F0-8BCF-2CCE-F464-1FB0CC8BBDC6}"/>
              </a:ext>
            </a:extLst>
          </p:cNvPr>
          <p:cNvPicPr/>
          <p:nvPr/>
        </p:nvPicPr>
        <p:blipFill>
          <a:blip r:embed="rId2"/>
          <a:stretch>
            <a:fillRect/>
          </a:stretch>
        </p:blipFill>
        <p:spPr>
          <a:xfrm>
            <a:off x="10767695" y="6379344"/>
            <a:ext cx="1424305" cy="474345"/>
          </a:xfrm>
          <a:prstGeom prst="rect">
            <a:avLst/>
          </a:prstGeom>
        </p:spPr>
      </p:pic>
    </p:spTree>
    <p:extLst>
      <p:ext uri="{BB962C8B-B14F-4D97-AF65-F5344CB8AC3E}">
        <p14:creationId xmlns:p14="http://schemas.microsoft.com/office/powerpoint/2010/main" val="4219665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1" name="Picture 40">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3" name="Oval 42">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5" name="Picture 44">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7" name="Picture 46">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9" name="Rectangle 48">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51" name="Rectangle 50">
            <a:extLst>
              <a:ext uri="{FF2B5EF4-FFF2-40B4-BE49-F238E27FC236}">
                <a16:creationId xmlns:a16="http://schemas.microsoft.com/office/drawing/2014/main" id="{E6A222EB-A81E-4238-B08D-AAB1828C8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E014676C-074B-475A-8346-9C901C86C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cxnSp>
        <p:nvCxnSpPr>
          <p:cNvPr id="55" name="Straight Connector 54">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alpha val="70000"/>
              </a:schemeClr>
            </a:solidFill>
            <a:miter lim="800000"/>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60CD4CB-CC17-7B07-BF4B-2FFBDEDB962E}"/>
              </a:ext>
            </a:extLst>
          </p:cNvPr>
          <p:cNvSpPr txBox="1"/>
          <p:nvPr/>
        </p:nvSpPr>
        <p:spPr>
          <a:xfrm>
            <a:off x="4654295" y="1266958"/>
            <a:ext cx="6808362" cy="4528457"/>
          </a:xfrm>
          <a:prstGeom prst="rect">
            <a:avLst/>
          </a:prstGeom>
        </p:spPr>
        <p:txBody>
          <a:bodyPr vert="horz" lIns="91440" tIns="45720" rIns="91440" bIns="45720" rtlCol="0" anchor="ctr">
            <a:normAutofit/>
          </a:bodyPr>
          <a:lstStyle/>
          <a:p>
            <a:pPr>
              <a:spcBef>
                <a:spcPct val="0"/>
              </a:spcBef>
              <a:spcAft>
                <a:spcPts val="600"/>
              </a:spcAft>
            </a:pPr>
            <a:r>
              <a:rPr lang="en-US" sz="8800" b="0" i="0" kern="1200">
                <a:solidFill>
                  <a:schemeClr val="tx2"/>
                </a:solidFill>
                <a:latin typeface="+mj-lt"/>
                <a:ea typeface="+mj-ea"/>
                <a:cs typeface="+mj-cs"/>
              </a:rPr>
              <a:t>Thank You</a:t>
            </a:r>
            <a:endParaRPr lang="en-US" sz="8800" b="0" i="0" kern="1200" dirty="0">
              <a:solidFill>
                <a:schemeClr val="tx2"/>
              </a:solidFill>
              <a:latin typeface="+mj-lt"/>
              <a:ea typeface="+mj-ea"/>
              <a:cs typeface="+mj-cs"/>
            </a:endParaRPr>
          </a:p>
        </p:txBody>
      </p:sp>
      <p:sp>
        <p:nvSpPr>
          <p:cNvPr id="3" name="TextBox 2">
            <a:extLst>
              <a:ext uri="{FF2B5EF4-FFF2-40B4-BE49-F238E27FC236}">
                <a16:creationId xmlns:a16="http://schemas.microsoft.com/office/drawing/2014/main" id="{ED4B2649-DD08-A0F8-4522-6DD31A252FC1}"/>
              </a:ext>
            </a:extLst>
          </p:cNvPr>
          <p:cNvSpPr txBox="1"/>
          <p:nvPr/>
        </p:nvSpPr>
        <p:spPr>
          <a:xfrm>
            <a:off x="867129" y="4672905"/>
            <a:ext cx="2622430"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Special Mention</a:t>
            </a:r>
          </a:p>
          <a:p>
            <a:r>
              <a:rPr lang="en-IN" dirty="0">
                <a:latin typeface="Times New Roman" panose="02020603050405020304" pitchFamily="18" charset="0"/>
                <a:cs typeface="Times New Roman" panose="02020603050405020304" pitchFamily="18" charset="0"/>
              </a:rPr>
              <a:t>Dr. Ankit Shrivastava</a:t>
            </a:r>
          </a:p>
          <a:p>
            <a:endParaRPr lang="en-IN" dirty="0"/>
          </a:p>
        </p:txBody>
      </p:sp>
      <p:pic>
        <p:nvPicPr>
          <p:cNvPr id="2" name="Picture 1">
            <a:extLst>
              <a:ext uri="{FF2B5EF4-FFF2-40B4-BE49-F238E27FC236}">
                <a16:creationId xmlns:a16="http://schemas.microsoft.com/office/drawing/2014/main" id="{8C40C3DE-986B-2D3E-07B6-72EF0B8C560F}"/>
              </a:ext>
            </a:extLst>
          </p:cNvPr>
          <p:cNvPicPr/>
          <p:nvPr/>
        </p:nvPicPr>
        <p:blipFill>
          <a:blip r:embed="rId7"/>
          <a:stretch>
            <a:fillRect/>
          </a:stretch>
        </p:blipFill>
        <p:spPr>
          <a:xfrm>
            <a:off x="10766726" y="6383035"/>
            <a:ext cx="1424305" cy="474345"/>
          </a:xfrm>
          <a:prstGeom prst="rect">
            <a:avLst/>
          </a:prstGeom>
        </p:spPr>
      </p:pic>
    </p:spTree>
    <p:extLst>
      <p:ext uri="{BB962C8B-B14F-4D97-AF65-F5344CB8AC3E}">
        <p14:creationId xmlns:p14="http://schemas.microsoft.com/office/powerpoint/2010/main" val="39430916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DE4B5-DD34-C9D6-CA4E-905591CD5F56}"/>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1B864841-0CEB-05A3-9364-3D50B6D5E850}"/>
              </a:ext>
            </a:extLst>
          </p:cNvPr>
          <p:cNvSpPr>
            <a:spLocks noGrp="1"/>
          </p:cNvSpPr>
          <p:nvPr>
            <p:ph idx="1"/>
          </p:nvPr>
        </p:nvSpPr>
        <p:spPr>
          <a:xfrm>
            <a:off x="646111" y="1595718"/>
            <a:ext cx="11077187" cy="4908599"/>
          </a:xfrm>
        </p:spPr>
        <p:txBody>
          <a:bodyPr>
            <a:normAutofit/>
          </a:bodyPr>
          <a:lstStyle/>
          <a:p>
            <a:pPr algn="just"/>
            <a:r>
              <a:rPr lang="en-US" dirty="0">
                <a:latin typeface="+mn-lt"/>
                <a:ea typeface="Calibri" panose="020F0502020204030204" pitchFamily="34" charset="0"/>
                <a:cs typeface="Calibri" panose="020F0502020204030204" pitchFamily="34" charset="0"/>
              </a:rPr>
              <a:t>Car price prediction is a vital aspect of the automotive industry, as it helps various stakeholders make informed decisions. The process of predicting car prices is complex, as it is influenced by several factors, including the car's make, model, year, features, mileage and many other factors . However, with the help of machine learning models, car price prediction can be accomplished accurately.</a:t>
            </a:r>
          </a:p>
          <a:p>
            <a:pPr algn="just"/>
            <a:r>
              <a:rPr lang="en-US" dirty="0">
                <a:latin typeface="+mn-lt"/>
                <a:ea typeface="Calibri" panose="020F0502020204030204" pitchFamily="34" charset="0"/>
                <a:cs typeface="Calibri" panose="020F0502020204030204" pitchFamily="34" charset="0"/>
              </a:rPr>
              <a:t>Machine learning models analyze past car sales data to identify patterns and features that influence car prices. The models use various data points, to predict the prices of new or used cars. </a:t>
            </a:r>
          </a:p>
          <a:p>
            <a:pPr algn="just"/>
            <a:r>
              <a:rPr lang="en-US" b="1" dirty="0">
                <a:latin typeface="+mn-lt"/>
                <a:ea typeface="Calibri" panose="020F0502020204030204" pitchFamily="34" charset="0"/>
                <a:cs typeface="Calibri" panose="020F0502020204030204" pitchFamily="34" charset="0"/>
              </a:rPr>
              <a:t>Car dealers, manufacturers, and buyers can benefit from accurate car price predictions</a:t>
            </a:r>
            <a:r>
              <a:rPr lang="en-US" dirty="0">
                <a:latin typeface="+mn-lt"/>
                <a:ea typeface="Calibri" panose="020F0502020204030204" pitchFamily="34" charset="0"/>
                <a:cs typeface="Calibri" panose="020F0502020204030204" pitchFamily="34" charset="0"/>
              </a:rPr>
              <a:t>. Accurate car price predictions can help these stakeholders make better-informed decisions, leading to improved efficiency and profitability in the automotive industry.</a:t>
            </a:r>
          </a:p>
          <a:p>
            <a:endParaRPr lang="en-IN" dirty="0"/>
          </a:p>
        </p:txBody>
      </p:sp>
      <p:pic>
        <p:nvPicPr>
          <p:cNvPr id="4" name="Picture 3">
            <a:extLst>
              <a:ext uri="{FF2B5EF4-FFF2-40B4-BE49-F238E27FC236}">
                <a16:creationId xmlns:a16="http://schemas.microsoft.com/office/drawing/2014/main" id="{589920A9-773E-704A-41A1-F7AC01296DEA}"/>
              </a:ext>
            </a:extLst>
          </p:cNvPr>
          <p:cNvPicPr/>
          <p:nvPr/>
        </p:nvPicPr>
        <p:blipFill>
          <a:blip r:embed="rId2"/>
          <a:stretch>
            <a:fillRect/>
          </a:stretch>
        </p:blipFill>
        <p:spPr>
          <a:xfrm>
            <a:off x="10758101" y="6383655"/>
            <a:ext cx="1424305" cy="474345"/>
          </a:xfrm>
          <a:prstGeom prst="rect">
            <a:avLst/>
          </a:prstGeom>
        </p:spPr>
      </p:pic>
    </p:spTree>
    <p:extLst>
      <p:ext uri="{BB962C8B-B14F-4D97-AF65-F5344CB8AC3E}">
        <p14:creationId xmlns:p14="http://schemas.microsoft.com/office/powerpoint/2010/main" val="422070968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07A7-02F0-31D4-7A27-CC7BE01B89F4}"/>
              </a:ext>
            </a:extLst>
          </p:cNvPr>
          <p:cNvSpPr>
            <a:spLocks noGrp="1"/>
          </p:cNvSpPr>
          <p:nvPr>
            <p:ph type="title"/>
          </p:nvPr>
        </p:nvSpPr>
        <p:spPr>
          <a:xfrm>
            <a:off x="646111" y="352158"/>
            <a:ext cx="9404723" cy="1400530"/>
          </a:xfrm>
        </p:spPr>
        <p:txBody>
          <a:bodyPr/>
          <a:lstStyle/>
          <a:p>
            <a:r>
              <a:rPr lang="en-US" dirty="0"/>
              <a:t>Dataset description</a:t>
            </a:r>
            <a:endParaRPr lang="en-IN" dirty="0"/>
          </a:p>
        </p:txBody>
      </p:sp>
      <p:sp>
        <p:nvSpPr>
          <p:cNvPr id="3" name="Content Placeholder 2">
            <a:extLst>
              <a:ext uri="{FF2B5EF4-FFF2-40B4-BE49-F238E27FC236}">
                <a16:creationId xmlns:a16="http://schemas.microsoft.com/office/drawing/2014/main" id="{C262AB16-6770-C57B-6361-57C72A44ACCA}"/>
              </a:ext>
            </a:extLst>
          </p:cNvPr>
          <p:cNvSpPr>
            <a:spLocks noGrp="1"/>
          </p:cNvSpPr>
          <p:nvPr>
            <p:ph idx="1"/>
          </p:nvPr>
        </p:nvSpPr>
        <p:spPr>
          <a:xfrm>
            <a:off x="395945" y="1535502"/>
            <a:ext cx="7221180" cy="4615132"/>
          </a:xfrm>
        </p:spPr>
        <p:txBody>
          <a:bodyPr>
            <a:normAutofit/>
          </a:bodyPr>
          <a:lstStyle/>
          <a:p>
            <a:pPr algn="just">
              <a:lnSpc>
                <a:spcPct val="107000"/>
              </a:lnSpc>
              <a:spcAft>
                <a:spcPts val="800"/>
              </a:spcAft>
            </a:pPr>
            <a:r>
              <a:rPr lang="en-US" dirty="0">
                <a:effectLst/>
                <a:latin typeface="+mn-lt"/>
                <a:ea typeface="Calibri" panose="020F0502020204030204" pitchFamily="34" charset="0"/>
                <a:cs typeface="Times New Roman" panose="02020603050405020304" pitchFamily="18" charset="0"/>
              </a:rPr>
              <a:t>The Cars dataset consists of 11,914 rows and 16 columns, which contains various car features including Make, Model, Year, Engine Fuel Type, Engine HP, and more. These features are utilized to predict the price of the car accurately.</a:t>
            </a:r>
          </a:p>
          <a:p>
            <a:pPr algn="just">
              <a:lnSpc>
                <a:spcPct val="107000"/>
              </a:lnSpc>
              <a:spcAft>
                <a:spcPts val="800"/>
              </a:spcAft>
            </a:pPr>
            <a:r>
              <a:rPr lang="en-US" dirty="0">
                <a:effectLst/>
                <a:latin typeface="+mn-lt"/>
                <a:ea typeface="Calibri" panose="020F0502020204030204" pitchFamily="34" charset="0"/>
                <a:cs typeface="Times New Roman" panose="02020603050405020304" pitchFamily="18" charset="0"/>
              </a:rPr>
              <a:t>Dataset contains Categorical and Numerical (both Discrete and Continuous) attributes. This project can be framed as </a:t>
            </a:r>
            <a:r>
              <a:rPr lang="en-US" b="1" dirty="0">
                <a:effectLst/>
                <a:latin typeface="+mn-lt"/>
                <a:ea typeface="Calibri" panose="020F0502020204030204" pitchFamily="34" charset="0"/>
                <a:cs typeface="Times New Roman" panose="02020603050405020304" pitchFamily="18" charset="0"/>
              </a:rPr>
              <a:t>Regression Problem</a:t>
            </a:r>
            <a:r>
              <a:rPr lang="en-US" b="1" dirty="0">
                <a:latin typeface="+mn-lt"/>
                <a:ea typeface="Calibri" panose="020F0502020204030204" pitchFamily="34" charset="0"/>
                <a:cs typeface="Times New Roman" panose="02020603050405020304" pitchFamily="18" charset="0"/>
              </a:rPr>
              <a:t>,</a:t>
            </a:r>
            <a:r>
              <a:rPr lang="en-US" dirty="0">
                <a:effectLst/>
                <a:latin typeface="+mn-lt"/>
                <a:ea typeface="Calibri" panose="020F0502020204030204" pitchFamily="34" charset="0"/>
                <a:cs typeface="Times New Roman" panose="02020603050405020304" pitchFamily="18" charset="0"/>
              </a:rPr>
              <a:t> where the objective is to predict the continuous target attribute "msrp," representing the price of the car.</a:t>
            </a:r>
            <a:endParaRPr lang="en-IN" dirty="0">
              <a:effectLst/>
              <a:latin typeface="+mn-lt"/>
              <a:ea typeface="Calibri" panose="020F0502020204030204" pitchFamily="34" charset="0"/>
              <a:cs typeface="Times New Roman" panose="02020603050405020304" pitchFamily="18" charset="0"/>
            </a:endParaRPr>
          </a:p>
          <a:p>
            <a:pPr algn="just"/>
            <a:r>
              <a:rPr lang="en-IN" dirty="0"/>
              <a:t>Dataset link - </a:t>
            </a:r>
            <a:r>
              <a:rPr lang="en-IN" b="1" u="sng" dirty="0">
                <a:effectLst/>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Car_Features_and_Price.xlsx</a:t>
            </a:r>
            <a:endParaRPr lang="en-IN" b="1" u="sng"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405A5468-7AD5-FC18-30BB-7C77E729F147}"/>
              </a:ext>
            </a:extLst>
          </p:cNvPr>
          <p:cNvPicPr>
            <a:picLocks noChangeAspect="1"/>
          </p:cNvPicPr>
          <p:nvPr/>
        </p:nvPicPr>
        <p:blipFill rotWithShape="1">
          <a:blip r:embed="rId3"/>
          <a:srcRect r="19732"/>
          <a:stretch/>
        </p:blipFill>
        <p:spPr>
          <a:xfrm>
            <a:off x="8561732" y="1732564"/>
            <a:ext cx="3082296" cy="3995376"/>
          </a:xfrm>
          <a:prstGeom prst="rect">
            <a:avLst/>
          </a:prstGeom>
        </p:spPr>
      </p:pic>
      <p:pic>
        <p:nvPicPr>
          <p:cNvPr id="5" name="Picture 4">
            <a:extLst>
              <a:ext uri="{FF2B5EF4-FFF2-40B4-BE49-F238E27FC236}">
                <a16:creationId xmlns:a16="http://schemas.microsoft.com/office/drawing/2014/main" id="{7B8ACA0D-E68D-B716-BC35-3B78D873FB5B}"/>
              </a:ext>
            </a:extLst>
          </p:cNvPr>
          <p:cNvPicPr/>
          <p:nvPr/>
        </p:nvPicPr>
        <p:blipFill>
          <a:blip r:embed="rId4"/>
          <a:stretch>
            <a:fillRect/>
          </a:stretch>
        </p:blipFill>
        <p:spPr>
          <a:xfrm>
            <a:off x="10767695" y="6383655"/>
            <a:ext cx="1424305" cy="474345"/>
          </a:xfrm>
          <a:prstGeom prst="rect">
            <a:avLst/>
          </a:prstGeom>
        </p:spPr>
      </p:pic>
    </p:spTree>
    <p:extLst>
      <p:ext uri="{BB962C8B-B14F-4D97-AF65-F5344CB8AC3E}">
        <p14:creationId xmlns:p14="http://schemas.microsoft.com/office/powerpoint/2010/main" val="326014500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9C6FF-1A67-3D51-B647-C409CCE4F800}"/>
              </a:ext>
            </a:extLst>
          </p:cNvPr>
          <p:cNvSpPr>
            <a:spLocks noGrp="1"/>
          </p:cNvSpPr>
          <p:nvPr>
            <p:ph type="title"/>
          </p:nvPr>
        </p:nvSpPr>
        <p:spPr>
          <a:xfrm>
            <a:off x="577100" y="228431"/>
            <a:ext cx="9404723" cy="1400530"/>
          </a:xfrm>
        </p:spPr>
        <p:txBody>
          <a:bodyPr/>
          <a:lstStyle/>
          <a:p>
            <a:r>
              <a:rPr lang="en-US" dirty="0"/>
              <a:t>Data cleaning</a:t>
            </a:r>
            <a:endParaRPr lang="en-IN" dirty="0"/>
          </a:p>
        </p:txBody>
      </p:sp>
      <p:sp>
        <p:nvSpPr>
          <p:cNvPr id="3" name="Content Placeholder 2">
            <a:extLst>
              <a:ext uri="{FF2B5EF4-FFF2-40B4-BE49-F238E27FC236}">
                <a16:creationId xmlns:a16="http://schemas.microsoft.com/office/drawing/2014/main" id="{28CC965F-5F6C-DE6D-5269-AFD323800FBF}"/>
              </a:ext>
            </a:extLst>
          </p:cNvPr>
          <p:cNvSpPr>
            <a:spLocks noGrp="1"/>
          </p:cNvSpPr>
          <p:nvPr>
            <p:ph idx="1"/>
          </p:nvPr>
        </p:nvSpPr>
        <p:spPr>
          <a:xfrm>
            <a:off x="171659" y="1207698"/>
            <a:ext cx="8998220" cy="5421871"/>
          </a:xfrm>
        </p:spPr>
        <p:txBody>
          <a:bodyPr>
            <a:normAutofit lnSpcReduction="10000"/>
          </a:bodyPr>
          <a:lstStyle/>
          <a:p>
            <a:pPr algn="just"/>
            <a:r>
              <a:rPr lang="en-US" dirty="0"/>
              <a:t>Data cleaning is a step that focuses on identifying and handling missing values, outliers, and inconsistencies in the dataset.</a:t>
            </a:r>
            <a:endParaRPr lang="en-US" dirty="0">
              <a:latin typeface="+mn-lt"/>
              <a:ea typeface="Calibri" panose="020F0502020204030204" pitchFamily="34" charset="0"/>
              <a:cs typeface="Calibri" panose="020F0502020204030204" pitchFamily="34" charset="0"/>
            </a:endParaRPr>
          </a:p>
          <a:p>
            <a:pPr algn="just"/>
            <a:r>
              <a:rPr lang="en-US" dirty="0">
                <a:latin typeface="+mn-lt"/>
                <a:ea typeface="Calibri" panose="020F0502020204030204" pitchFamily="34" charset="0"/>
                <a:cs typeface="Calibri" panose="020F0502020204030204" pitchFamily="34" charset="0"/>
              </a:rPr>
              <a:t>There are </a:t>
            </a:r>
            <a:r>
              <a:rPr lang="en-US" b="1" dirty="0">
                <a:latin typeface="+mn-lt"/>
                <a:ea typeface="Calibri" panose="020F0502020204030204" pitchFamily="34" charset="0"/>
                <a:cs typeface="Calibri" panose="020F0502020204030204" pitchFamily="34" charset="0"/>
              </a:rPr>
              <a:t>715 duplicate rows </a:t>
            </a:r>
            <a:r>
              <a:rPr lang="en-US" dirty="0">
                <a:latin typeface="+mn-lt"/>
                <a:ea typeface="Calibri" panose="020F0502020204030204" pitchFamily="34" charset="0"/>
                <a:cs typeface="Calibri" panose="020F0502020204030204" pitchFamily="34" charset="0"/>
              </a:rPr>
              <a:t>in dataset. So, we dropped those rows from our dataset.</a:t>
            </a:r>
          </a:p>
          <a:p>
            <a:pPr algn="just"/>
            <a:r>
              <a:rPr lang="en-US" dirty="0">
                <a:latin typeface="+mn-lt"/>
                <a:ea typeface="Calibri" panose="020F0502020204030204" pitchFamily="34" charset="0"/>
                <a:cs typeface="Calibri" panose="020F0502020204030204" pitchFamily="34" charset="0"/>
              </a:rPr>
              <a:t>There are missing values in Dataset in </a:t>
            </a:r>
            <a:r>
              <a:rPr lang="en-US" b="1" dirty="0">
                <a:latin typeface="+mn-lt"/>
                <a:ea typeface="Calibri" panose="020F0502020204030204" pitchFamily="34" charset="0"/>
                <a:cs typeface="Calibri" panose="020F0502020204030204" pitchFamily="34" charset="0"/>
              </a:rPr>
              <a:t>[‘Engine Fuel Type’, ‘Engine HP’, ‘Engine cylinders’, ‘Number of Doors’, ’Market Category’]. </a:t>
            </a:r>
          </a:p>
          <a:p>
            <a:pPr algn="just"/>
            <a:r>
              <a:rPr lang="en-US" dirty="0">
                <a:latin typeface="+mn-lt"/>
                <a:ea typeface="Calibri" panose="020F0502020204030204" pitchFamily="34" charset="0"/>
                <a:cs typeface="Calibri" panose="020F0502020204030204" pitchFamily="34" charset="0"/>
              </a:rPr>
              <a:t>For Categorical attributes i.e., [‘Number of Doors’, ’Market Category’, ‘Engine Fuel Type’], we replaced with </a:t>
            </a:r>
            <a:r>
              <a:rPr lang="en-US" b="1" dirty="0">
                <a:latin typeface="+mn-lt"/>
                <a:ea typeface="Calibri" panose="020F0502020204030204" pitchFamily="34" charset="0"/>
                <a:cs typeface="Calibri" panose="020F0502020204030204" pitchFamily="34" charset="0"/>
              </a:rPr>
              <a:t>mode</a:t>
            </a:r>
            <a:r>
              <a:rPr lang="en-US" dirty="0">
                <a:latin typeface="+mn-lt"/>
                <a:ea typeface="Calibri" panose="020F0502020204030204" pitchFamily="34" charset="0"/>
                <a:cs typeface="Calibri" panose="020F0502020204030204" pitchFamily="34" charset="0"/>
              </a:rPr>
              <a:t>. For continuous attributes [‘Engine HP’, ‘Engine cylinders’] are following Normal distribution histogram. So, we replaced with </a:t>
            </a:r>
            <a:r>
              <a:rPr lang="en-US" b="1" dirty="0">
                <a:latin typeface="+mn-lt"/>
                <a:ea typeface="Calibri" panose="020F0502020204030204" pitchFamily="34" charset="0"/>
                <a:cs typeface="Calibri" panose="020F0502020204030204" pitchFamily="34" charset="0"/>
              </a:rPr>
              <a:t>mean</a:t>
            </a:r>
            <a:r>
              <a:rPr lang="en-US" dirty="0">
                <a:latin typeface="+mn-lt"/>
                <a:ea typeface="Calibri" panose="020F0502020204030204" pitchFamily="34" charset="0"/>
                <a:cs typeface="Calibri" panose="020F0502020204030204" pitchFamily="34" charset="0"/>
              </a:rPr>
              <a:t>.</a:t>
            </a:r>
          </a:p>
          <a:p>
            <a:pPr algn="just"/>
            <a:r>
              <a:rPr lang="en-US" dirty="0">
                <a:latin typeface="+mn-lt"/>
                <a:ea typeface="Calibri" panose="020F0502020204030204" pitchFamily="34" charset="0"/>
                <a:cs typeface="Calibri" panose="020F0502020204030204" pitchFamily="34" charset="0"/>
              </a:rPr>
              <a:t>There are </a:t>
            </a:r>
            <a:r>
              <a:rPr lang="en-US" sz="2000" dirty="0">
                <a:solidFill>
                  <a:srgbClr val="FFFFFF"/>
                </a:solidFill>
                <a:latin typeface="+mn-lt"/>
                <a:ea typeface="Calibri" panose="020F0502020204030204" pitchFamily="34" charset="0"/>
                <a:cs typeface="Calibri" panose="020F0502020204030204" pitchFamily="34" charset="0"/>
              </a:rPr>
              <a:t>outliers for the [‘Year’, ‘Engine HP’, ‘Engine cylinders’, ‘Highway MPG’, ‘city mpg’, ‘Popularity’] . We used </a:t>
            </a:r>
            <a:r>
              <a:rPr lang="en-US" sz="2000" b="1" dirty="0">
                <a:solidFill>
                  <a:srgbClr val="FFFFFF"/>
                </a:solidFill>
                <a:latin typeface="+mn-lt"/>
                <a:ea typeface="Calibri" panose="020F0502020204030204" pitchFamily="34" charset="0"/>
                <a:cs typeface="Calibri" panose="020F0502020204030204" pitchFamily="34" charset="0"/>
              </a:rPr>
              <a:t>1.5*IQR rule </a:t>
            </a:r>
            <a:r>
              <a:rPr lang="en-US" sz="2000" dirty="0">
                <a:solidFill>
                  <a:srgbClr val="FFFFFF"/>
                </a:solidFill>
                <a:latin typeface="+mn-lt"/>
                <a:ea typeface="Calibri" panose="020F0502020204030204" pitchFamily="34" charset="0"/>
                <a:cs typeface="Calibri" panose="020F0502020204030204" pitchFamily="34" charset="0"/>
              </a:rPr>
              <a:t>to identify the outliers. Then the median value is used to replace the outliers.</a:t>
            </a:r>
          </a:p>
          <a:p>
            <a:pPr algn="just"/>
            <a:r>
              <a:rPr lang="en-US" dirty="0">
                <a:latin typeface="+mn-lt"/>
                <a:ea typeface="Calibri" panose="020F0502020204030204" pitchFamily="34" charset="0"/>
                <a:cs typeface="Calibri" panose="020F0502020204030204" pitchFamily="34" charset="0"/>
              </a:rPr>
              <a:t>There are Unknown values in Transmission type column. So, we dropped those rows which having Transmission type as unknown.</a:t>
            </a:r>
            <a:endParaRPr lang="en-US" sz="2000" dirty="0">
              <a:solidFill>
                <a:srgbClr val="FFFFFF"/>
              </a:solidFill>
              <a:latin typeface="+mn-lt"/>
              <a:ea typeface="Calibri" panose="020F0502020204030204" pitchFamily="34" charset="0"/>
              <a:cs typeface="Calibri" panose="020F0502020204030204" pitchFamily="34" charset="0"/>
            </a:endParaRPr>
          </a:p>
          <a:p>
            <a:endParaRPr lang="en-US" sz="2000" dirty="0">
              <a:solidFill>
                <a:srgbClr val="FFFFFF"/>
              </a:solidFill>
            </a:endParaRPr>
          </a:p>
          <a:p>
            <a:endParaRPr lang="en-US" sz="2000" dirty="0">
              <a:solidFill>
                <a:srgbClr val="FFFFFF"/>
              </a:solidFill>
            </a:endParaRPr>
          </a:p>
          <a:p>
            <a:endParaRPr lang="en-US" dirty="0"/>
          </a:p>
          <a:p>
            <a:endParaRPr lang="en-IN" dirty="0"/>
          </a:p>
        </p:txBody>
      </p:sp>
      <p:pic>
        <p:nvPicPr>
          <p:cNvPr id="5" name="Picture 4">
            <a:extLst>
              <a:ext uri="{FF2B5EF4-FFF2-40B4-BE49-F238E27FC236}">
                <a16:creationId xmlns:a16="http://schemas.microsoft.com/office/drawing/2014/main" id="{BFE98427-98F4-5EA5-7261-03C0BBBB4C6F}"/>
              </a:ext>
            </a:extLst>
          </p:cNvPr>
          <p:cNvPicPr>
            <a:picLocks noChangeAspect="1"/>
          </p:cNvPicPr>
          <p:nvPr/>
        </p:nvPicPr>
        <p:blipFill rotWithShape="1">
          <a:blip r:embed="rId2"/>
          <a:srcRect l="23827"/>
          <a:stretch/>
        </p:blipFill>
        <p:spPr>
          <a:xfrm>
            <a:off x="9394007" y="1785667"/>
            <a:ext cx="2691994" cy="3890514"/>
          </a:xfrm>
          <a:prstGeom prst="rect">
            <a:avLst/>
          </a:prstGeom>
        </p:spPr>
      </p:pic>
      <p:pic>
        <p:nvPicPr>
          <p:cNvPr id="4" name="Picture 3">
            <a:extLst>
              <a:ext uri="{FF2B5EF4-FFF2-40B4-BE49-F238E27FC236}">
                <a16:creationId xmlns:a16="http://schemas.microsoft.com/office/drawing/2014/main" id="{3A6B2B46-E1B3-31F7-4063-63CD83EECCE4}"/>
              </a:ext>
            </a:extLst>
          </p:cNvPr>
          <p:cNvPicPr/>
          <p:nvPr/>
        </p:nvPicPr>
        <p:blipFill>
          <a:blip r:embed="rId3"/>
          <a:stretch>
            <a:fillRect/>
          </a:stretch>
        </p:blipFill>
        <p:spPr>
          <a:xfrm>
            <a:off x="10767695" y="6383596"/>
            <a:ext cx="1424305" cy="474345"/>
          </a:xfrm>
          <a:prstGeom prst="rect">
            <a:avLst/>
          </a:prstGeom>
        </p:spPr>
      </p:pic>
    </p:spTree>
    <p:extLst>
      <p:ext uri="{BB962C8B-B14F-4D97-AF65-F5344CB8AC3E}">
        <p14:creationId xmlns:p14="http://schemas.microsoft.com/office/powerpoint/2010/main" val="205254571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42321-494A-CB3D-421D-CF04751D9392}"/>
              </a:ext>
            </a:extLst>
          </p:cNvPr>
          <p:cNvSpPr>
            <a:spLocks noGrp="1"/>
          </p:cNvSpPr>
          <p:nvPr>
            <p:ph type="title"/>
          </p:nvPr>
        </p:nvSpPr>
        <p:spPr>
          <a:xfrm>
            <a:off x="594353" y="181154"/>
            <a:ext cx="9404723" cy="1400530"/>
          </a:xfrm>
        </p:spPr>
        <p:txBody>
          <a:bodyPr/>
          <a:lstStyle/>
          <a:p>
            <a:r>
              <a:rPr lang="en-US" dirty="0"/>
              <a:t>Feature selection</a:t>
            </a:r>
            <a:endParaRPr lang="en-IN" dirty="0"/>
          </a:p>
        </p:txBody>
      </p:sp>
      <p:sp>
        <p:nvSpPr>
          <p:cNvPr id="3" name="Content Placeholder 2">
            <a:extLst>
              <a:ext uri="{FF2B5EF4-FFF2-40B4-BE49-F238E27FC236}">
                <a16:creationId xmlns:a16="http://schemas.microsoft.com/office/drawing/2014/main" id="{9E935213-184C-4CF2-1E4E-D2784CCA693F}"/>
              </a:ext>
            </a:extLst>
          </p:cNvPr>
          <p:cNvSpPr>
            <a:spLocks noGrp="1"/>
          </p:cNvSpPr>
          <p:nvPr>
            <p:ph idx="1"/>
          </p:nvPr>
        </p:nvSpPr>
        <p:spPr>
          <a:xfrm>
            <a:off x="310551" y="1233578"/>
            <a:ext cx="8082951" cy="5443268"/>
          </a:xfrm>
        </p:spPr>
        <p:txBody>
          <a:bodyPr>
            <a:normAutofit/>
          </a:bodyPr>
          <a:lstStyle/>
          <a:p>
            <a:pPr algn="just"/>
            <a:r>
              <a:rPr lang="en-US" sz="1800" dirty="0"/>
              <a:t>Feature selection is the process of selecting a subset of relevant features from a larger set of features in a dataset to improve the performance of a machine learning model.</a:t>
            </a:r>
          </a:p>
          <a:p>
            <a:pPr algn="just"/>
            <a:r>
              <a:rPr lang="en-US" sz="1800" dirty="0"/>
              <a:t>For continuous data, feature selection can be done using </a:t>
            </a:r>
            <a:r>
              <a:rPr lang="en-US" sz="1800" b="1" dirty="0"/>
              <a:t>correlation or Regplot()</a:t>
            </a:r>
            <a:r>
              <a:rPr lang="en-US" sz="1800" dirty="0"/>
              <a:t>. In our dataset continuous attributes are ['year', 'engine_hp', 'highway_mpg', 'city_mpg', 'popularity’]</a:t>
            </a:r>
          </a:p>
          <a:p>
            <a:pPr algn="just"/>
            <a:r>
              <a:rPr lang="en-US" sz="1800" dirty="0"/>
              <a:t>For categorical data, feature selection can be done using the </a:t>
            </a:r>
            <a:r>
              <a:rPr lang="en-US" sz="1800" b="1" dirty="0"/>
              <a:t>Boxplot or ANOVA test</a:t>
            </a:r>
            <a:r>
              <a:rPr lang="en-US" sz="1800" dirty="0"/>
              <a:t>. In our dataset categorical attributes are ['make', 'model', 'engine_fuel_type', 'transmission_type', 'driven_wheels', 'market_category', 'vehicle_size', 'vehicle_style', 'engine_cylinders', 'number_of_doors’].</a:t>
            </a:r>
          </a:p>
          <a:p>
            <a:pPr algn="just"/>
            <a:r>
              <a:rPr lang="en-US" sz="1800" b="1" dirty="0">
                <a:solidFill>
                  <a:srgbClr val="FFFFFF"/>
                </a:solidFill>
              </a:rPr>
              <a:t>[‘msrp’] is our target variable</a:t>
            </a:r>
            <a:r>
              <a:rPr lang="en-US" sz="1800" dirty="0">
                <a:solidFill>
                  <a:srgbClr val="FFFFFF"/>
                </a:solidFill>
              </a:rPr>
              <a:t>.</a:t>
            </a:r>
          </a:p>
          <a:p>
            <a:pPr algn="just"/>
            <a:r>
              <a:rPr lang="en-US" sz="1800" dirty="0">
                <a:solidFill>
                  <a:srgbClr val="FFFFFF"/>
                </a:solidFill>
              </a:rPr>
              <a:t>[‘year’, </a:t>
            </a:r>
            <a:r>
              <a:rPr lang="en-US" sz="1800" dirty="0"/>
              <a:t>'engine_hp', 'highway_mpg', 'city_mpg’</a:t>
            </a:r>
            <a:r>
              <a:rPr lang="en-US" sz="1800" dirty="0">
                <a:solidFill>
                  <a:srgbClr val="FFFFFF"/>
                </a:solidFill>
              </a:rPr>
              <a:t>] are better correlated with target variable [‘msrp’]</a:t>
            </a:r>
          </a:p>
          <a:p>
            <a:pPr algn="just"/>
            <a:r>
              <a:rPr lang="en-US" sz="1800" dirty="0"/>
              <a:t>All the categorical attributes are having significant impact on target variable [‘msrp’].</a:t>
            </a:r>
          </a:p>
          <a:p>
            <a:endParaRPr lang="en-IN" sz="1800" dirty="0"/>
          </a:p>
        </p:txBody>
      </p:sp>
      <p:pic>
        <p:nvPicPr>
          <p:cNvPr id="5" name="Picture 4">
            <a:extLst>
              <a:ext uri="{FF2B5EF4-FFF2-40B4-BE49-F238E27FC236}">
                <a16:creationId xmlns:a16="http://schemas.microsoft.com/office/drawing/2014/main" id="{29309AC0-31E0-BD74-8DDC-82495D82F9E0}"/>
              </a:ext>
            </a:extLst>
          </p:cNvPr>
          <p:cNvPicPr>
            <a:picLocks noChangeAspect="1"/>
          </p:cNvPicPr>
          <p:nvPr/>
        </p:nvPicPr>
        <p:blipFill>
          <a:blip r:embed="rId2"/>
          <a:stretch>
            <a:fillRect/>
          </a:stretch>
        </p:blipFill>
        <p:spPr>
          <a:xfrm>
            <a:off x="8956339" y="1904831"/>
            <a:ext cx="2844598" cy="3772958"/>
          </a:xfrm>
          <a:prstGeom prst="rect">
            <a:avLst/>
          </a:prstGeom>
        </p:spPr>
      </p:pic>
      <p:pic>
        <p:nvPicPr>
          <p:cNvPr id="4" name="Picture 3">
            <a:extLst>
              <a:ext uri="{FF2B5EF4-FFF2-40B4-BE49-F238E27FC236}">
                <a16:creationId xmlns:a16="http://schemas.microsoft.com/office/drawing/2014/main" id="{214A8154-2A1B-D2CB-A0DB-240EA0A0D46A}"/>
              </a:ext>
            </a:extLst>
          </p:cNvPr>
          <p:cNvPicPr/>
          <p:nvPr/>
        </p:nvPicPr>
        <p:blipFill>
          <a:blip r:embed="rId3"/>
          <a:stretch>
            <a:fillRect/>
          </a:stretch>
        </p:blipFill>
        <p:spPr>
          <a:xfrm>
            <a:off x="10766725" y="6383655"/>
            <a:ext cx="1424305" cy="474345"/>
          </a:xfrm>
          <a:prstGeom prst="rect">
            <a:avLst/>
          </a:prstGeom>
        </p:spPr>
      </p:pic>
    </p:spTree>
    <p:extLst>
      <p:ext uri="{BB962C8B-B14F-4D97-AF65-F5344CB8AC3E}">
        <p14:creationId xmlns:p14="http://schemas.microsoft.com/office/powerpoint/2010/main" val="80359168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ED394-DFC9-1674-64DE-7C6344BF89E0}"/>
              </a:ext>
            </a:extLst>
          </p:cNvPr>
          <p:cNvSpPr>
            <a:spLocks noGrp="1"/>
          </p:cNvSpPr>
          <p:nvPr>
            <p:ph type="title"/>
          </p:nvPr>
        </p:nvSpPr>
        <p:spPr>
          <a:xfrm>
            <a:off x="569344" y="362310"/>
            <a:ext cx="9404723" cy="1400530"/>
          </a:xfrm>
        </p:spPr>
        <p:txBody>
          <a:bodyPr/>
          <a:lstStyle/>
          <a:p>
            <a:r>
              <a:rPr lang="en-US" dirty="0"/>
              <a:t>Feature engineering</a:t>
            </a:r>
            <a:endParaRPr lang="en-IN" dirty="0"/>
          </a:p>
        </p:txBody>
      </p:sp>
      <p:sp>
        <p:nvSpPr>
          <p:cNvPr id="3" name="Content Placeholder 2">
            <a:extLst>
              <a:ext uri="{FF2B5EF4-FFF2-40B4-BE49-F238E27FC236}">
                <a16:creationId xmlns:a16="http://schemas.microsoft.com/office/drawing/2014/main" id="{28AA659F-F22B-31D3-0469-07A18862AAAA}"/>
              </a:ext>
            </a:extLst>
          </p:cNvPr>
          <p:cNvSpPr>
            <a:spLocks noGrp="1"/>
          </p:cNvSpPr>
          <p:nvPr>
            <p:ph idx="1"/>
          </p:nvPr>
        </p:nvSpPr>
        <p:spPr>
          <a:xfrm>
            <a:off x="508959" y="1475117"/>
            <a:ext cx="8005313" cy="4873926"/>
          </a:xfrm>
        </p:spPr>
        <p:txBody>
          <a:bodyPr>
            <a:normAutofit/>
          </a:bodyPr>
          <a:lstStyle/>
          <a:p>
            <a:pPr algn="just"/>
            <a:r>
              <a:rPr lang="en-US" dirty="0"/>
              <a:t>Feature engineering involves creating new features or transforming existing features in a dataset to improve the performance of a machine learning model. </a:t>
            </a:r>
          </a:p>
          <a:p>
            <a:pPr algn="just"/>
            <a:r>
              <a:rPr lang="en-US" dirty="0"/>
              <a:t>For categorical columns, we are doing the </a:t>
            </a:r>
            <a:r>
              <a:rPr lang="en-US" b="1" dirty="0"/>
              <a:t>label encoding </a:t>
            </a:r>
            <a:r>
              <a:rPr lang="en-US" dirty="0"/>
              <a:t>to convert categorical data into numerical values that can be used in machine learning algorithms.</a:t>
            </a:r>
          </a:p>
          <a:p>
            <a:pPr algn="just"/>
            <a:r>
              <a:rPr lang="en-US" dirty="0"/>
              <a:t>First, we convert the data type to object using the </a:t>
            </a:r>
            <a:r>
              <a:rPr lang="en-US" b="1" dirty="0"/>
              <a:t>‘astype’ </a:t>
            </a:r>
            <a:r>
              <a:rPr lang="en-US" dirty="0"/>
              <a:t>method, which is required for the Label Encoder to work properly. Then we use </a:t>
            </a:r>
            <a:r>
              <a:rPr lang="en-US" b="1" dirty="0"/>
              <a:t>‘fit’ </a:t>
            </a:r>
            <a:r>
              <a:rPr lang="en-US" dirty="0"/>
              <a:t>function to fit the encoder to the unique values in that column. Finally, </a:t>
            </a:r>
            <a:r>
              <a:rPr lang="en-US" b="1" dirty="0"/>
              <a:t>‘transform’ </a:t>
            </a:r>
            <a:r>
              <a:rPr lang="en-US" dirty="0"/>
              <a:t>method is used to transform each categorical value in the column into its corresponding numerical label.</a:t>
            </a:r>
          </a:p>
        </p:txBody>
      </p:sp>
      <p:pic>
        <p:nvPicPr>
          <p:cNvPr id="5" name="Picture 4" descr="A screen shot of a computer code&#10;&#10;Description automatically generated">
            <a:extLst>
              <a:ext uri="{FF2B5EF4-FFF2-40B4-BE49-F238E27FC236}">
                <a16:creationId xmlns:a16="http://schemas.microsoft.com/office/drawing/2014/main" id="{EFDD3190-5E5C-7275-2C98-A2493B5CB6D7}"/>
              </a:ext>
            </a:extLst>
          </p:cNvPr>
          <p:cNvPicPr>
            <a:picLocks noChangeAspect="1"/>
          </p:cNvPicPr>
          <p:nvPr/>
        </p:nvPicPr>
        <p:blipFill rotWithShape="1">
          <a:blip r:embed="rId2">
            <a:extLst>
              <a:ext uri="{28A0092B-C50C-407E-A947-70E740481C1C}">
                <a14:useLocalDpi xmlns:a14="http://schemas.microsoft.com/office/drawing/2010/main" val="0"/>
              </a:ext>
            </a:extLst>
          </a:blip>
          <a:srcRect r="7363"/>
          <a:stretch/>
        </p:blipFill>
        <p:spPr>
          <a:xfrm>
            <a:off x="8844314" y="2701630"/>
            <a:ext cx="3086017" cy="1400530"/>
          </a:xfrm>
          <a:prstGeom prst="rect">
            <a:avLst/>
          </a:prstGeom>
        </p:spPr>
      </p:pic>
      <p:pic>
        <p:nvPicPr>
          <p:cNvPr id="4" name="Picture 3">
            <a:extLst>
              <a:ext uri="{FF2B5EF4-FFF2-40B4-BE49-F238E27FC236}">
                <a16:creationId xmlns:a16="http://schemas.microsoft.com/office/drawing/2014/main" id="{73CE42C6-7F4F-DCCB-41D8-256B8EE4A89B}"/>
              </a:ext>
            </a:extLst>
          </p:cNvPr>
          <p:cNvPicPr/>
          <p:nvPr/>
        </p:nvPicPr>
        <p:blipFill>
          <a:blip r:embed="rId3"/>
          <a:stretch>
            <a:fillRect/>
          </a:stretch>
        </p:blipFill>
        <p:spPr>
          <a:xfrm>
            <a:off x="10764818" y="6383547"/>
            <a:ext cx="1424305" cy="474345"/>
          </a:xfrm>
          <a:prstGeom prst="rect">
            <a:avLst/>
          </a:prstGeom>
        </p:spPr>
      </p:pic>
    </p:spTree>
    <p:extLst>
      <p:ext uri="{BB962C8B-B14F-4D97-AF65-F5344CB8AC3E}">
        <p14:creationId xmlns:p14="http://schemas.microsoft.com/office/powerpoint/2010/main" val="155012849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09BD-034D-4324-B083-53FE8DB568C7}"/>
              </a:ext>
            </a:extLst>
          </p:cNvPr>
          <p:cNvSpPr>
            <a:spLocks noGrp="1"/>
          </p:cNvSpPr>
          <p:nvPr>
            <p:ph type="title"/>
          </p:nvPr>
        </p:nvSpPr>
        <p:spPr>
          <a:xfrm>
            <a:off x="645130" y="146649"/>
            <a:ext cx="9404723" cy="1400530"/>
          </a:xfrm>
        </p:spPr>
        <p:txBody>
          <a:bodyPr/>
          <a:lstStyle/>
          <a:p>
            <a:r>
              <a:rPr lang="en-US" dirty="0"/>
              <a:t>Regression models</a:t>
            </a:r>
            <a:endParaRPr lang="en-IN" dirty="0"/>
          </a:p>
        </p:txBody>
      </p:sp>
      <p:sp>
        <p:nvSpPr>
          <p:cNvPr id="3" name="Content Placeholder 2">
            <a:extLst>
              <a:ext uri="{FF2B5EF4-FFF2-40B4-BE49-F238E27FC236}">
                <a16:creationId xmlns:a16="http://schemas.microsoft.com/office/drawing/2014/main" id="{553095EC-56C8-EA25-3A8D-5E8EFDC20284}"/>
              </a:ext>
            </a:extLst>
          </p:cNvPr>
          <p:cNvSpPr>
            <a:spLocks noGrp="1"/>
          </p:cNvSpPr>
          <p:nvPr>
            <p:ph idx="1"/>
          </p:nvPr>
        </p:nvSpPr>
        <p:spPr>
          <a:xfrm>
            <a:off x="422695" y="1173194"/>
            <a:ext cx="10998680" cy="5451894"/>
          </a:xfrm>
        </p:spPr>
        <p:txBody>
          <a:bodyPr>
            <a:normAutofit lnSpcReduction="10000"/>
          </a:bodyPr>
          <a:lstStyle/>
          <a:p>
            <a:pPr algn="just"/>
            <a:r>
              <a:rPr lang="en-US" dirty="0"/>
              <a:t>The dataset is divided into training and testing sets, with a split of </a:t>
            </a:r>
            <a:r>
              <a:rPr lang="en-US" b="1" dirty="0"/>
              <a:t>85% for training and 15% for testing.</a:t>
            </a:r>
          </a:p>
          <a:p>
            <a:pPr algn="just"/>
            <a:r>
              <a:rPr lang="en-US" dirty="0"/>
              <a:t>Although we initially tried multiple regression models including multi-linear regression, multi-polynomial regression, Lasso regression, and Ridge regression, we did not obtain satisfactory results. Therefore, </a:t>
            </a:r>
            <a:r>
              <a:rPr lang="en-US" b="1" dirty="0"/>
              <a:t>we decided to implement ensemble techniques to improve the accuracy and robustness of our predictions</a:t>
            </a:r>
            <a:r>
              <a:rPr lang="en-US" dirty="0"/>
              <a:t>.</a:t>
            </a:r>
          </a:p>
          <a:p>
            <a:pPr algn="just"/>
            <a:r>
              <a:rPr lang="en-US" dirty="0"/>
              <a:t>In our implementation of ensemble techniques, we employed various methods such as Average Voting, Weighted Average Voting, Stacking, Blending, Bagging Regressor, AdaBoost, Gradient Boosting, and XGBoost.</a:t>
            </a:r>
          </a:p>
          <a:p>
            <a:pPr algn="just"/>
            <a:r>
              <a:rPr lang="en-US" b="1" dirty="0"/>
              <a:t>R2 and MSE </a:t>
            </a:r>
            <a:r>
              <a:rPr lang="en-US" dirty="0"/>
              <a:t>are commonly used metrics to evaluate the performance of a regression model. A higher value of R2 indicates a better fit of the model to the data, while a lower value of MSE indicates that the model's predictions are closer to the true values.</a:t>
            </a:r>
          </a:p>
          <a:p>
            <a:pPr algn="just"/>
            <a:r>
              <a:rPr lang="en-US" dirty="0"/>
              <a:t>To determine the best model, we typically look for the model with the </a:t>
            </a:r>
            <a:r>
              <a:rPr lang="en-US" b="1" dirty="0"/>
              <a:t>highest R2 and the lowest MSE</a:t>
            </a:r>
            <a:r>
              <a:rPr lang="en-US" dirty="0"/>
              <a:t> on both the training and testing datasets.</a:t>
            </a:r>
          </a:p>
          <a:p>
            <a:pPr algn="just"/>
            <a:r>
              <a:rPr lang="en-US" b="1" dirty="0"/>
              <a:t>Bagging Regressor is the best performing model </a:t>
            </a:r>
            <a:r>
              <a:rPr lang="en-US" dirty="0"/>
              <a:t>with the highest R2 and the lowest MSE on both the training and testing datasets</a:t>
            </a:r>
          </a:p>
        </p:txBody>
      </p:sp>
      <p:pic>
        <p:nvPicPr>
          <p:cNvPr id="4" name="Picture 3">
            <a:extLst>
              <a:ext uri="{FF2B5EF4-FFF2-40B4-BE49-F238E27FC236}">
                <a16:creationId xmlns:a16="http://schemas.microsoft.com/office/drawing/2014/main" id="{073F2D18-EA0A-B6CA-8A05-10C82B539DC3}"/>
              </a:ext>
            </a:extLst>
          </p:cNvPr>
          <p:cNvPicPr/>
          <p:nvPr/>
        </p:nvPicPr>
        <p:blipFill>
          <a:blip r:embed="rId2"/>
          <a:stretch>
            <a:fillRect/>
          </a:stretch>
        </p:blipFill>
        <p:spPr>
          <a:xfrm>
            <a:off x="10767695" y="6383604"/>
            <a:ext cx="1424305" cy="474345"/>
          </a:xfrm>
          <a:prstGeom prst="rect">
            <a:avLst/>
          </a:prstGeom>
        </p:spPr>
      </p:pic>
    </p:spTree>
    <p:extLst>
      <p:ext uri="{BB962C8B-B14F-4D97-AF65-F5344CB8AC3E}">
        <p14:creationId xmlns:p14="http://schemas.microsoft.com/office/powerpoint/2010/main" val="134514144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037F0-82EB-FE6D-378C-2D3676E4672A}"/>
              </a:ext>
            </a:extLst>
          </p:cNvPr>
          <p:cNvSpPr>
            <a:spLocks noGrp="1"/>
          </p:cNvSpPr>
          <p:nvPr>
            <p:ph type="title"/>
          </p:nvPr>
        </p:nvSpPr>
        <p:spPr>
          <a:xfrm>
            <a:off x="352813" y="133541"/>
            <a:ext cx="8152832" cy="798112"/>
          </a:xfrm>
        </p:spPr>
        <p:txBody>
          <a:bodyPr/>
          <a:lstStyle/>
          <a:p>
            <a:r>
              <a:rPr lang="en-US" dirty="0"/>
              <a:t>Accuracy measures of models</a:t>
            </a:r>
            <a:endParaRPr lang="en-IN" dirty="0"/>
          </a:p>
        </p:txBody>
      </p:sp>
      <p:graphicFrame>
        <p:nvGraphicFramePr>
          <p:cNvPr id="4" name="Table 4">
            <a:extLst>
              <a:ext uri="{FF2B5EF4-FFF2-40B4-BE49-F238E27FC236}">
                <a16:creationId xmlns:a16="http://schemas.microsoft.com/office/drawing/2014/main" id="{BD889085-1EFE-FCF3-CAEB-DC149523B55E}"/>
              </a:ext>
            </a:extLst>
          </p:cNvPr>
          <p:cNvGraphicFramePr>
            <a:graphicFrameLocks noGrp="1"/>
          </p:cNvGraphicFramePr>
          <p:nvPr>
            <p:extLst>
              <p:ext uri="{D42A27DB-BD31-4B8C-83A1-F6EECF244321}">
                <p14:modId xmlns:p14="http://schemas.microsoft.com/office/powerpoint/2010/main" val="4085131679"/>
              </p:ext>
            </p:extLst>
          </p:nvPr>
        </p:nvGraphicFramePr>
        <p:xfrm>
          <a:off x="629729" y="1242205"/>
          <a:ext cx="10929667" cy="5157298"/>
        </p:xfrm>
        <a:graphic>
          <a:graphicData uri="http://schemas.openxmlformats.org/drawingml/2006/table">
            <a:tbl>
              <a:tblPr firstRow="1" bandRow="1">
                <a:tableStyleId>{5C22544A-7EE6-4342-B048-85BDC9FD1C3A}</a:tableStyleId>
              </a:tblPr>
              <a:tblGrid>
                <a:gridCol w="3879807">
                  <a:extLst>
                    <a:ext uri="{9D8B030D-6E8A-4147-A177-3AD203B41FA5}">
                      <a16:colId xmlns:a16="http://schemas.microsoft.com/office/drawing/2014/main" val="3363452453"/>
                    </a:ext>
                  </a:extLst>
                </a:gridCol>
                <a:gridCol w="1764758">
                  <a:extLst>
                    <a:ext uri="{9D8B030D-6E8A-4147-A177-3AD203B41FA5}">
                      <a16:colId xmlns:a16="http://schemas.microsoft.com/office/drawing/2014/main" val="3819314276"/>
                    </a:ext>
                  </a:extLst>
                </a:gridCol>
                <a:gridCol w="1844236">
                  <a:extLst>
                    <a:ext uri="{9D8B030D-6E8A-4147-A177-3AD203B41FA5}">
                      <a16:colId xmlns:a16="http://schemas.microsoft.com/office/drawing/2014/main" val="2239497505"/>
                    </a:ext>
                  </a:extLst>
                </a:gridCol>
                <a:gridCol w="1724701">
                  <a:extLst>
                    <a:ext uri="{9D8B030D-6E8A-4147-A177-3AD203B41FA5}">
                      <a16:colId xmlns:a16="http://schemas.microsoft.com/office/drawing/2014/main" val="1007415543"/>
                    </a:ext>
                  </a:extLst>
                </a:gridCol>
                <a:gridCol w="1716165">
                  <a:extLst>
                    <a:ext uri="{9D8B030D-6E8A-4147-A177-3AD203B41FA5}">
                      <a16:colId xmlns:a16="http://schemas.microsoft.com/office/drawing/2014/main" val="502169141"/>
                    </a:ext>
                  </a:extLst>
                </a:gridCol>
              </a:tblGrid>
              <a:tr h="383002">
                <a:tc>
                  <a:txBody>
                    <a:bodyPr/>
                    <a:lstStyle/>
                    <a:p>
                      <a:pPr algn="ctr"/>
                      <a:r>
                        <a:rPr lang="en-US" dirty="0"/>
                        <a:t>Model name</a:t>
                      </a:r>
                      <a:endParaRPr lang="en-IN" dirty="0"/>
                    </a:p>
                  </a:txBody>
                  <a:tcPr/>
                </a:tc>
                <a:tc>
                  <a:txBody>
                    <a:bodyPr/>
                    <a:lstStyle/>
                    <a:p>
                      <a:pPr algn="ctr"/>
                      <a:r>
                        <a:rPr lang="en-US" dirty="0"/>
                        <a:t>R2 (train)</a:t>
                      </a:r>
                      <a:endParaRPr lang="en-IN" dirty="0"/>
                    </a:p>
                  </a:txBody>
                  <a:tcPr/>
                </a:tc>
                <a:tc>
                  <a:txBody>
                    <a:bodyPr/>
                    <a:lstStyle/>
                    <a:p>
                      <a:pPr algn="ctr"/>
                      <a:r>
                        <a:rPr lang="en-US" dirty="0"/>
                        <a:t>R2 (test)</a:t>
                      </a:r>
                      <a:endParaRPr lang="en-IN" dirty="0"/>
                    </a:p>
                  </a:txBody>
                  <a:tcPr/>
                </a:tc>
                <a:tc>
                  <a:txBody>
                    <a:bodyPr/>
                    <a:lstStyle/>
                    <a:p>
                      <a:pPr algn="ctr"/>
                      <a:r>
                        <a:rPr lang="en-US" dirty="0"/>
                        <a:t>MSE(train)</a:t>
                      </a:r>
                      <a:endParaRPr lang="en-IN" dirty="0"/>
                    </a:p>
                  </a:txBody>
                  <a:tcPr/>
                </a:tc>
                <a:tc>
                  <a:txBody>
                    <a:bodyPr/>
                    <a:lstStyle/>
                    <a:p>
                      <a:pPr algn="ctr"/>
                      <a:r>
                        <a:rPr lang="en-US" dirty="0"/>
                        <a:t>MSE(test)</a:t>
                      </a:r>
                      <a:endParaRPr lang="en-IN" dirty="0"/>
                    </a:p>
                  </a:txBody>
                  <a:tcPr/>
                </a:tc>
                <a:extLst>
                  <a:ext uri="{0D108BD9-81ED-4DB2-BD59-A6C34878D82A}">
                    <a16:rowId xmlns:a16="http://schemas.microsoft.com/office/drawing/2014/main" val="3219116576"/>
                  </a:ext>
                </a:extLst>
              </a:tr>
              <a:tr h="367378">
                <a:tc>
                  <a:txBody>
                    <a:bodyPr/>
                    <a:lstStyle/>
                    <a:p>
                      <a:pPr algn="ctr"/>
                      <a:r>
                        <a:rPr lang="en-IN" dirty="0">
                          <a:highlight>
                            <a:srgbClr val="FFFF00"/>
                          </a:highlight>
                          <a:latin typeface="+mj-lt"/>
                        </a:rPr>
                        <a:t>Bagging Regressor</a:t>
                      </a:r>
                    </a:p>
                  </a:txBody>
                  <a:tcPr/>
                </a:tc>
                <a:tc>
                  <a:txBody>
                    <a:bodyPr/>
                    <a:lstStyle/>
                    <a:p>
                      <a:pPr algn="ctr"/>
                      <a:r>
                        <a:rPr lang="en-US" dirty="0"/>
                        <a:t>0.97</a:t>
                      </a:r>
                      <a:endParaRPr lang="en-IN" dirty="0"/>
                    </a:p>
                  </a:txBody>
                  <a:tcPr/>
                </a:tc>
                <a:tc>
                  <a:txBody>
                    <a:bodyPr/>
                    <a:lstStyle/>
                    <a:p>
                      <a:pPr algn="ctr"/>
                      <a:r>
                        <a:rPr lang="en-US" dirty="0"/>
                        <a:t>0.96</a:t>
                      </a:r>
                      <a:endParaRPr lang="en-IN" dirty="0"/>
                    </a:p>
                  </a:txBody>
                  <a:tcPr/>
                </a:tc>
                <a:tc>
                  <a:txBody>
                    <a:bodyPr/>
                    <a:lstStyle/>
                    <a:p>
                      <a:pPr algn="ctr"/>
                      <a:r>
                        <a:rPr lang="en-IN" dirty="0"/>
                        <a:t>104663146.17</a:t>
                      </a:r>
                    </a:p>
                  </a:txBody>
                  <a:tcPr/>
                </a:tc>
                <a:tc>
                  <a:txBody>
                    <a:bodyPr/>
                    <a:lstStyle/>
                    <a:p>
                      <a:pPr algn="ctr"/>
                      <a:r>
                        <a:rPr lang="en-IN" dirty="0"/>
                        <a:t>172759573.02</a:t>
                      </a:r>
                    </a:p>
                  </a:txBody>
                  <a:tcPr/>
                </a:tc>
                <a:extLst>
                  <a:ext uri="{0D108BD9-81ED-4DB2-BD59-A6C34878D82A}">
                    <a16:rowId xmlns:a16="http://schemas.microsoft.com/office/drawing/2014/main" val="1603416154"/>
                  </a:ext>
                </a:extLst>
              </a:tr>
              <a:tr h="367378">
                <a:tc>
                  <a:txBody>
                    <a:bodyPr/>
                    <a:lstStyle/>
                    <a:p>
                      <a:pPr algn="ctr"/>
                      <a:r>
                        <a:rPr lang="en-IN" dirty="0">
                          <a:latin typeface="+mj-lt"/>
                        </a:rPr>
                        <a:t>XGBoost Regressor</a:t>
                      </a:r>
                    </a:p>
                  </a:txBody>
                  <a:tcPr/>
                </a:tc>
                <a:tc>
                  <a:txBody>
                    <a:bodyPr/>
                    <a:lstStyle/>
                    <a:p>
                      <a:pPr algn="ctr"/>
                      <a:r>
                        <a:rPr lang="en-US" dirty="0">
                          <a:solidFill>
                            <a:schemeClr val="bg1"/>
                          </a:solidFill>
                        </a:rPr>
                        <a:t>0.99</a:t>
                      </a:r>
                      <a:endParaRPr lang="en-IN" dirty="0">
                        <a:solidFill>
                          <a:schemeClr val="bg1"/>
                        </a:solidFill>
                      </a:endParaRPr>
                    </a:p>
                  </a:txBody>
                  <a:tcPr/>
                </a:tc>
                <a:tc>
                  <a:txBody>
                    <a:bodyPr/>
                    <a:lstStyle/>
                    <a:p>
                      <a:pPr algn="ctr"/>
                      <a:r>
                        <a:rPr lang="en-US" dirty="0"/>
                        <a:t>0.92</a:t>
                      </a:r>
                      <a:endParaRPr lang="en-IN" dirty="0"/>
                    </a:p>
                  </a:txBody>
                  <a:tcPr/>
                </a:tc>
                <a:tc>
                  <a:txBody>
                    <a:bodyPr/>
                    <a:lstStyle/>
                    <a:p>
                      <a:pPr algn="ctr"/>
                      <a:r>
                        <a:rPr lang="en-IN" dirty="0"/>
                        <a:t>15527962.04</a:t>
                      </a:r>
                    </a:p>
                  </a:txBody>
                  <a:tcPr/>
                </a:tc>
                <a:tc>
                  <a:txBody>
                    <a:bodyPr/>
                    <a:lstStyle/>
                    <a:p>
                      <a:pPr algn="ctr"/>
                      <a:r>
                        <a:rPr lang="en-IN" dirty="0"/>
                        <a:t>332855063.50</a:t>
                      </a:r>
                    </a:p>
                  </a:txBody>
                  <a:tcPr/>
                </a:tc>
                <a:extLst>
                  <a:ext uri="{0D108BD9-81ED-4DB2-BD59-A6C34878D82A}">
                    <a16:rowId xmlns:a16="http://schemas.microsoft.com/office/drawing/2014/main" val="463158042"/>
                  </a:ext>
                </a:extLst>
              </a:tr>
              <a:tr h="367378">
                <a:tc>
                  <a:txBody>
                    <a:bodyPr/>
                    <a:lstStyle/>
                    <a:p>
                      <a:pPr algn="ctr"/>
                      <a:r>
                        <a:rPr lang="en-IN" dirty="0">
                          <a:latin typeface="+mj-lt"/>
                        </a:rPr>
                        <a:t>Stacking</a:t>
                      </a:r>
                    </a:p>
                  </a:txBody>
                  <a:tcPr/>
                </a:tc>
                <a:tc>
                  <a:txBody>
                    <a:bodyPr/>
                    <a:lstStyle/>
                    <a:p>
                      <a:pPr algn="ctr"/>
                      <a:r>
                        <a:rPr lang="en-US" dirty="0"/>
                        <a:t>0.98</a:t>
                      </a:r>
                      <a:endParaRPr lang="en-IN" dirty="0"/>
                    </a:p>
                  </a:txBody>
                  <a:tcPr/>
                </a:tc>
                <a:tc>
                  <a:txBody>
                    <a:bodyPr/>
                    <a:lstStyle/>
                    <a:p>
                      <a:pPr algn="ctr"/>
                      <a:r>
                        <a:rPr lang="en-US" dirty="0"/>
                        <a:t>0.91</a:t>
                      </a:r>
                      <a:endParaRPr lang="en-IN" dirty="0"/>
                    </a:p>
                  </a:txBody>
                  <a:tcPr/>
                </a:tc>
                <a:tc>
                  <a:txBody>
                    <a:bodyPr/>
                    <a:lstStyle/>
                    <a:p>
                      <a:pPr algn="ctr"/>
                      <a:r>
                        <a:rPr lang="en-IN" dirty="0"/>
                        <a:t>58859281.06</a:t>
                      </a:r>
                    </a:p>
                  </a:txBody>
                  <a:tcPr/>
                </a:tc>
                <a:tc>
                  <a:txBody>
                    <a:bodyPr/>
                    <a:lstStyle/>
                    <a:p>
                      <a:pPr algn="ctr"/>
                      <a:r>
                        <a:rPr lang="en-IN" dirty="0"/>
                        <a:t>384840980.16</a:t>
                      </a:r>
                    </a:p>
                  </a:txBody>
                  <a:tcPr/>
                </a:tc>
                <a:extLst>
                  <a:ext uri="{0D108BD9-81ED-4DB2-BD59-A6C34878D82A}">
                    <a16:rowId xmlns:a16="http://schemas.microsoft.com/office/drawing/2014/main" val="2698520635"/>
                  </a:ext>
                </a:extLst>
              </a:tr>
              <a:tr h="367378">
                <a:tc>
                  <a:txBody>
                    <a:bodyPr/>
                    <a:lstStyle/>
                    <a:p>
                      <a:pPr algn="ctr"/>
                      <a:r>
                        <a:rPr lang="en-IN" dirty="0">
                          <a:latin typeface="+mj-lt"/>
                        </a:rPr>
                        <a:t>Blending</a:t>
                      </a:r>
                    </a:p>
                  </a:txBody>
                  <a:tcPr/>
                </a:tc>
                <a:tc>
                  <a:txBody>
                    <a:bodyPr/>
                    <a:lstStyle/>
                    <a:p>
                      <a:pPr algn="ctr"/>
                      <a:r>
                        <a:rPr lang="en-US" dirty="0"/>
                        <a:t>0.98</a:t>
                      </a:r>
                      <a:endParaRPr lang="en-IN" dirty="0"/>
                    </a:p>
                  </a:txBody>
                  <a:tcPr/>
                </a:tc>
                <a:tc>
                  <a:txBody>
                    <a:bodyPr/>
                    <a:lstStyle/>
                    <a:p>
                      <a:pPr algn="ctr"/>
                      <a:r>
                        <a:rPr lang="en-US" dirty="0"/>
                        <a:t>0.89</a:t>
                      </a:r>
                      <a:endParaRPr lang="en-IN" dirty="0"/>
                    </a:p>
                  </a:txBody>
                  <a:tcPr/>
                </a:tc>
                <a:tc>
                  <a:txBody>
                    <a:bodyPr/>
                    <a:lstStyle/>
                    <a:p>
                      <a:pPr algn="ctr"/>
                      <a:r>
                        <a:rPr lang="en-IN" dirty="0"/>
                        <a:t>58859281.06</a:t>
                      </a:r>
                    </a:p>
                  </a:txBody>
                  <a:tcPr/>
                </a:tc>
                <a:tc>
                  <a:txBody>
                    <a:bodyPr/>
                    <a:lstStyle/>
                    <a:p>
                      <a:pPr algn="ctr"/>
                      <a:r>
                        <a:rPr lang="en-IN" dirty="0"/>
                        <a:t>484260569.46</a:t>
                      </a:r>
                    </a:p>
                  </a:txBody>
                  <a:tcPr/>
                </a:tc>
                <a:extLst>
                  <a:ext uri="{0D108BD9-81ED-4DB2-BD59-A6C34878D82A}">
                    <a16:rowId xmlns:a16="http://schemas.microsoft.com/office/drawing/2014/main" val="699374644"/>
                  </a:ext>
                </a:extLst>
              </a:tr>
              <a:tr h="367378">
                <a:tc>
                  <a:txBody>
                    <a:bodyPr/>
                    <a:lstStyle/>
                    <a:p>
                      <a:pPr algn="ctr"/>
                      <a:r>
                        <a:rPr lang="en-IN" dirty="0">
                          <a:latin typeface="+mj-lt"/>
                        </a:rPr>
                        <a:t>AVG voting</a:t>
                      </a:r>
                    </a:p>
                  </a:txBody>
                  <a:tcPr/>
                </a:tc>
                <a:tc>
                  <a:txBody>
                    <a:bodyPr/>
                    <a:lstStyle/>
                    <a:p>
                      <a:pPr algn="ctr"/>
                      <a:r>
                        <a:rPr lang="en-US" dirty="0"/>
                        <a:t>0.98</a:t>
                      </a:r>
                      <a:endParaRPr lang="en-IN" dirty="0"/>
                    </a:p>
                  </a:txBody>
                  <a:tcPr/>
                </a:tc>
                <a:tc>
                  <a:txBody>
                    <a:bodyPr/>
                    <a:lstStyle/>
                    <a:p>
                      <a:pPr algn="ctr"/>
                      <a:r>
                        <a:rPr lang="en-US" dirty="0"/>
                        <a:t>0.89</a:t>
                      </a:r>
                      <a:endParaRPr lang="en-IN" dirty="0"/>
                    </a:p>
                  </a:txBody>
                  <a:tcPr/>
                </a:tc>
                <a:tc>
                  <a:txBody>
                    <a:bodyPr/>
                    <a:lstStyle/>
                    <a:p>
                      <a:pPr algn="ctr"/>
                      <a:r>
                        <a:rPr lang="en-IN" dirty="0"/>
                        <a:t>58859281.06</a:t>
                      </a:r>
                    </a:p>
                  </a:txBody>
                  <a:tcPr/>
                </a:tc>
                <a:tc>
                  <a:txBody>
                    <a:bodyPr/>
                    <a:lstStyle/>
                    <a:p>
                      <a:pPr algn="ctr"/>
                      <a:r>
                        <a:rPr lang="en-IN" dirty="0"/>
                        <a:t>472484396.93</a:t>
                      </a:r>
                    </a:p>
                  </a:txBody>
                  <a:tcPr/>
                </a:tc>
                <a:extLst>
                  <a:ext uri="{0D108BD9-81ED-4DB2-BD59-A6C34878D82A}">
                    <a16:rowId xmlns:a16="http://schemas.microsoft.com/office/drawing/2014/main" val="3757080092"/>
                  </a:ext>
                </a:extLst>
              </a:tr>
              <a:tr h="367378">
                <a:tc>
                  <a:txBody>
                    <a:bodyPr/>
                    <a:lstStyle/>
                    <a:p>
                      <a:pPr algn="ctr"/>
                      <a:r>
                        <a:rPr lang="en-IN" dirty="0">
                          <a:latin typeface="+mj-lt"/>
                        </a:rPr>
                        <a:t>Gradient Boosting</a:t>
                      </a:r>
                    </a:p>
                  </a:txBody>
                  <a:tcPr/>
                </a:tc>
                <a:tc>
                  <a:txBody>
                    <a:bodyPr/>
                    <a:lstStyle/>
                    <a:p>
                      <a:pPr algn="ctr"/>
                      <a:r>
                        <a:rPr lang="en-US" dirty="0"/>
                        <a:t>0.97</a:t>
                      </a:r>
                      <a:endParaRPr lang="en-IN" dirty="0"/>
                    </a:p>
                  </a:txBody>
                  <a:tcPr/>
                </a:tc>
                <a:tc>
                  <a:txBody>
                    <a:bodyPr/>
                    <a:lstStyle/>
                    <a:p>
                      <a:pPr algn="ctr"/>
                      <a:r>
                        <a:rPr lang="en-US" dirty="0"/>
                        <a:t>0.89</a:t>
                      </a:r>
                      <a:endParaRPr lang="en-IN" dirty="0"/>
                    </a:p>
                  </a:txBody>
                  <a:tcPr/>
                </a:tc>
                <a:tc>
                  <a:txBody>
                    <a:bodyPr/>
                    <a:lstStyle/>
                    <a:p>
                      <a:pPr algn="ctr"/>
                      <a:r>
                        <a:rPr lang="en-IN" dirty="0"/>
                        <a:t>104663146.17</a:t>
                      </a:r>
                    </a:p>
                  </a:txBody>
                  <a:tcPr/>
                </a:tc>
                <a:tc>
                  <a:txBody>
                    <a:bodyPr/>
                    <a:lstStyle/>
                    <a:p>
                      <a:pPr algn="ctr"/>
                      <a:r>
                        <a:rPr lang="en-IN" dirty="0"/>
                        <a:t>496381765.96</a:t>
                      </a:r>
                    </a:p>
                  </a:txBody>
                  <a:tcPr/>
                </a:tc>
                <a:extLst>
                  <a:ext uri="{0D108BD9-81ED-4DB2-BD59-A6C34878D82A}">
                    <a16:rowId xmlns:a16="http://schemas.microsoft.com/office/drawing/2014/main" val="4113323680"/>
                  </a:ext>
                </a:extLst>
              </a:tr>
              <a:tr h="367378">
                <a:tc>
                  <a:txBody>
                    <a:bodyPr/>
                    <a:lstStyle/>
                    <a:p>
                      <a:pPr algn="ctr"/>
                      <a:r>
                        <a:rPr lang="en-IN" dirty="0">
                          <a:latin typeface="+mj-lt"/>
                        </a:rPr>
                        <a:t>Random Forest Regressor</a:t>
                      </a:r>
                    </a:p>
                  </a:txBody>
                  <a:tcPr/>
                </a:tc>
                <a:tc>
                  <a:txBody>
                    <a:bodyPr/>
                    <a:lstStyle/>
                    <a:p>
                      <a:pPr algn="ctr"/>
                      <a:r>
                        <a:rPr lang="en-US" dirty="0"/>
                        <a:t>0.97</a:t>
                      </a:r>
                      <a:endParaRPr lang="en-IN" dirty="0"/>
                    </a:p>
                  </a:txBody>
                  <a:tcPr/>
                </a:tc>
                <a:tc>
                  <a:txBody>
                    <a:bodyPr/>
                    <a:lstStyle/>
                    <a:p>
                      <a:pPr algn="ctr"/>
                      <a:r>
                        <a:rPr lang="en-US" dirty="0"/>
                        <a:t>0.86</a:t>
                      </a:r>
                      <a:endParaRPr lang="en-IN" dirty="0"/>
                    </a:p>
                  </a:txBody>
                  <a:tcPr/>
                </a:tc>
                <a:tc>
                  <a:txBody>
                    <a:bodyPr/>
                    <a:lstStyle/>
                    <a:p>
                      <a:pPr algn="ctr"/>
                      <a:r>
                        <a:rPr lang="en-IN" dirty="0"/>
                        <a:t>104663146.17</a:t>
                      </a:r>
                    </a:p>
                  </a:txBody>
                  <a:tcPr/>
                </a:tc>
                <a:tc>
                  <a:txBody>
                    <a:bodyPr/>
                    <a:lstStyle/>
                    <a:p>
                      <a:pPr algn="ctr"/>
                      <a:r>
                        <a:rPr lang="en-IN" dirty="0"/>
                        <a:t>172759573.02</a:t>
                      </a:r>
                    </a:p>
                  </a:txBody>
                  <a:tcPr/>
                </a:tc>
                <a:extLst>
                  <a:ext uri="{0D108BD9-81ED-4DB2-BD59-A6C34878D82A}">
                    <a16:rowId xmlns:a16="http://schemas.microsoft.com/office/drawing/2014/main" val="3834812838"/>
                  </a:ext>
                </a:extLst>
              </a:tr>
              <a:tr h="367378">
                <a:tc>
                  <a:txBody>
                    <a:bodyPr/>
                    <a:lstStyle/>
                    <a:p>
                      <a:pPr algn="ctr"/>
                      <a:r>
                        <a:rPr lang="en-IN" dirty="0">
                          <a:latin typeface="+mj-lt"/>
                        </a:rPr>
                        <a:t>Weighted AVG voting</a:t>
                      </a:r>
                    </a:p>
                  </a:txBody>
                  <a:tcPr/>
                </a:tc>
                <a:tc>
                  <a:txBody>
                    <a:bodyPr/>
                    <a:lstStyle/>
                    <a:p>
                      <a:pPr algn="ctr"/>
                      <a:r>
                        <a:rPr lang="en-US" dirty="0"/>
                        <a:t>0.98</a:t>
                      </a:r>
                      <a:endParaRPr lang="en-IN" dirty="0"/>
                    </a:p>
                  </a:txBody>
                  <a:tcPr/>
                </a:tc>
                <a:tc>
                  <a:txBody>
                    <a:bodyPr/>
                    <a:lstStyle/>
                    <a:p>
                      <a:pPr algn="ctr"/>
                      <a:r>
                        <a:rPr lang="en-US" dirty="0"/>
                        <a:t>0.80</a:t>
                      </a:r>
                      <a:endParaRPr lang="en-IN" dirty="0"/>
                    </a:p>
                  </a:txBody>
                  <a:tcPr/>
                </a:tc>
                <a:tc>
                  <a:txBody>
                    <a:bodyPr/>
                    <a:lstStyle/>
                    <a:p>
                      <a:pPr algn="ctr"/>
                      <a:r>
                        <a:rPr lang="en-IN" dirty="0"/>
                        <a:t>58859281.06</a:t>
                      </a:r>
                    </a:p>
                  </a:txBody>
                  <a:tcPr/>
                </a:tc>
                <a:tc>
                  <a:txBody>
                    <a:bodyPr/>
                    <a:lstStyle/>
                    <a:p>
                      <a:pPr algn="ctr"/>
                      <a:r>
                        <a:rPr lang="en-IN" dirty="0"/>
                        <a:t>862329357.93</a:t>
                      </a:r>
                    </a:p>
                  </a:txBody>
                  <a:tcPr/>
                </a:tc>
                <a:extLst>
                  <a:ext uri="{0D108BD9-81ED-4DB2-BD59-A6C34878D82A}">
                    <a16:rowId xmlns:a16="http://schemas.microsoft.com/office/drawing/2014/main" val="3091448216"/>
                  </a:ext>
                </a:extLst>
              </a:tr>
              <a:tr h="367378">
                <a:tc>
                  <a:txBody>
                    <a:bodyPr/>
                    <a:lstStyle/>
                    <a:p>
                      <a:pPr algn="ctr"/>
                      <a:r>
                        <a:rPr lang="en-IN" dirty="0">
                          <a:latin typeface="+mj-lt"/>
                        </a:rPr>
                        <a:t>AdaBoost Regression</a:t>
                      </a:r>
                    </a:p>
                  </a:txBody>
                  <a:tcPr/>
                </a:tc>
                <a:tc>
                  <a:txBody>
                    <a:bodyPr/>
                    <a:lstStyle/>
                    <a:p>
                      <a:pPr algn="ctr"/>
                      <a:r>
                        <a:rPr lang="en-US" dirty="0"/>
                        <a:t>0.97</a:t>
                      </a:r>
                      <a:endParaRPr lang="en-IN" dirty="0"/>
                    </a:p>
                  </a:txBody>
                  <a:tcPr/>
                </a:tc>
                <a:tc>
                  <a:txBody>
                    <a:bodyPr/>
                    <a:lstStyle/>
                    <a:p>
                      <a:pPr algn="ctr"/>
                      <a:r>
                        <a:rPr lang="en-US" dirty="0"/>
                        <a:t>0.67</a:t>
                      </a:r>
                      <a:endParaRPr lang="en-IN" dirty="0"/>
                    </a:p>
                  </a:txBody>
                  <a:tcPr/>
                </a:tc>
                <a:tc>
                  <a:txBody>
                    <a:bodyPr/>
                    <a:lstStyle/>
                    <a:p>
                      <a:pPr algn="ctr"/>
                      <a:r>
                        <a:rPr lang="en-IN" dirty="0"/>
                        <a:t>104663146.17</a:t>
                      </a:r>
                    </a:p>
                  </a:txBody>
                  <a:tcPr/>
                </a:tc>
                <a:tc>
                  <a:txBody>
                    <a:bodyPr/>
                    <a:lstStyle/>
                    <a:p>
                      <a:pPr algn="ctr"/>
                      <a:r>
                        <a:rPr lang="en-IN" dirty="0"/>
                        <a:t>1417708992.1</a:t>
                      </a:r>
                    </a:p>
                  </a:txBody>
                  <a:tcPr/>
                </a:tc>
                <a:extLst>
                  <a:ext uri="{0D108BD9-81ED-4DB2-BD59-A6C34878D82A}">
                    <a16:rowId xmlns:a16="http://schemas.microsoft.com/office/drawing/2014/main" val="2442922359"/>
                  </a:ext>
                </a:extLst>
              </a:tr>
              <a:tr h="367378">
                <a:tc>
                  <a:txBody>
                    <a:bodyPr/>
                    <a:lstStyle/>
                    <a:p>
                      <a:pPr algn="ctr"/>
                      <a:r>
                        <a:rPr lang="en-IN" dirty="0">
                          <a:latin typeface="+mj-lt"/>
                        </a:rPr>
                        <a:t>Multi Linear Regression</a:t>
                      </a:r>
                    </a:p>
                  </a:txBody>
                  <a:tcPr/>
                </a:tc>
                <a:tc>
                  <a:txBody>
                    <a:bodyPr/>
                    <a:lstStyle/>
                    <a:p>
                      <a:pPr algn="ctr"/>
                      <a:r>
                        <a:rPr lang="en-US" dirty="0"/>
                        <a:t>0.21</a:t>
                      </a:r>
                      <a:endParaRPr lang="en-IN" dirty="0"/>
                    </a:p>
                  </a:txBody>
                  <a:tcPr/>
                </a:tc>
                <a:tc>
                  <a:txBody>
                    <a:bodyPr/>
                    <a:lstStyle/>
                    <a:p>
                      <a:pPr algn="ctr"/>
                      <a:r>
                        <a:rPr lang="en-US" dirty="0"/>
                        <a:t>0.23</a:t>
                      </a:r>
                      <a:endParaRPr lang="en-IN" dirty="0"/>
                    </a:p>
                  </a:txBody>
                  <a:tcPr/>
                </a:tc>
                <a:tc>
                  <a:txBody>
                    <a:bodyPr/>
                    <a:lstStyle/>
                    <a:p>
                      <a:pPr algn="ctr"/>
                      <a:r>
                        <a:rPr lang="en-IN" dirty="0"/>
                        <a:t>2914954082.7</a:t>
                      </a:r>
                    </a:p>
                  </a:txBody>
                  <a:tcPr/>
                </a:tc>
                <a:tc>
                  <a:txBody>
                    <a:bodyPr/>
                    <a:lstStyle/>
                    <a:p>
                      <a:pPr algn="ctr"/>
                      <a:r>
                        <a:rPr lang="en-IN" dirty="0"/>
                        <a:t>3376604907.3</a:t>
                      </a:r>
                    </a:p>
                  </a:txBody>
                  <a:tcPr/>
                </a:tc>
                <a:extLst>
                  <a:ext uri="{0D108BD9-81ED-4DB2-BD59-A6C34878D82A}">
                    <a16:rowId xmlns:a16="http://schemas.microsoft.com/office/drawing/2014/main" val="3671064773"/>
                  </a:ext>
                </a:extLst>
              </a:tr>
              <a:tr h="367378">
                <a:tc>
                  <a:txBody>
                    <a:bodyPr/>
                    <a:lstStyle/>
                    <a:p>
                      <a:pPr algn="ctr"/>
                      <a:r>
                        <a:rPr lang="en-IN" dirty="0">
                          <a:latin typeface="+mj-lt"/>
                        </a:rPr>
                        <a:t>Multi Polynomial Regression</a:t>
                      </a:r>
                    </a:p>
                  </a:txBody>
                  <a:tcPr/>
                </a:tc>
                <a:tc>
                  <a:txBody>
                    <a:bodyPr/>
                    <a:lstStyle/>
                    <a:p>
                      <a:pPr algn="ctr"/>
                      <a:r>
                        <a:rPr lang="en-US" dirty="0"/>
                        <a:t>0.98</a:t>
                      </a:r>
                      <a:endParaRPr lang="en-IN" dirty="0"/>
                    </a:p>
                  </a:txBody>
                  <a:tcPr/>
                </a:tc>
                <a:tc>
                  <a:txBody>
                    <a:bodyPr/>
                    <a:lstStyle/>
                    <a:p>
                      <a:pPr algn="ctr"/>
                      <a:r>
                        <a:rPr lang="en-US" dirty="0"/>
                        <a:t>-0.04</a:t>
                      </a:r>
                      <a:endParaRPr lang="en-IN" dirty="0"/>
                    </a:p>
                  </a:txBody>
                  <a:tcPr/>
                </a:tc>
                <a:tc>
                  <a:txBody>
                    <a:bodyPr/>
                    <a:lstStyle/>
                    <a:p>
                      <a:pPr algn="ctr"/>
                      <a:r>
                        <a:rPr lang="en-IN" dirty="0"/>
                        <a:t>44383718.99</a:t>
                      </a:r>
                    </a:p>
                  </a:txBody>
                  <a:tcPr/>
                </a:tc>
                <a:tc>
                  <a:txBody>
                    <a:bodyPr/>
                    <a:lstStyle/>
                    <a:p>
                      <a:pPr algn="ctr"/>
                      <a:r>
                        <a:rPr lang="en-IN" dirty="0"/>
                        <a:t>4607542511.0</a:t>
                      </a:r>
                    </a:p>
                  </a:txBody>
                  <a:tcPr/>
                </a:tc>
                <a:extLst>
                  <a:ext uri="{0D108BD9-81ED-4DB2-BD59-A6C34878D82A}">
                    <a16:rowId xmlns:a16="http://schemas.microsoft.com/office/drawing/2014/main" val="2416600182"/>
                  </a:ext>
                </a:extLst>
              </a:tr>
              <a:tr h="367378">
                <a:tc>
                  <a:txBody>
                    <a:bodyPr/>
                    <a:lstStyle/>
                    <a:p>
                      <a:pPr algn="ctr"/>
                      <a:r>
                        <a:rPr lang="en-IN" dirty="0">
                          <a:latin typeface="+mj-lt"/>
                        </a:rPr>
                        <a:t>Lasso Regression</a:t>
                      </a:r>
                    </a:p>
                  </a:txBody>
                  <a:tcPr/>
                </a:tc>
                <a:tc>
                  <a:txBody>
                    <a:bodyPr/>
                    <a:lstStyle/>
                    <a:p>
                      <a:pPr algn="ctr"/>
                      <a:r>
                        <a:rPr lang="en-US" dirty="0"/>
                        <a:t>0.84</a:t>
                      </a:r>
                      <a:endParaRPr lang="en-IN" dirty="0"/>
                    </a:p>
                  </a:txBody>
                  <a:tcPr/>
                </a:tc>
                <a:tc>
                  <a:txBody>
                    <a:bodyPr/>
                    <a:lstStyle/>
                    <a:p>
                      <a:pPr algn="ctr"/>
                      <a:r>
                        <a:rPr lang="en-US" dirty="0"/>
                        <a:t>0.85</a:t>
                      </a:r>
                      <a:endParaRPr lang="en-IN" dirty="0"/>
                    </a:p>
                  </a:txBody>
                  <a:tcPr/>
                </a:tc>
                <a:tc>
                  <a:txBody>
                    <a:bodyPr/>
                    <a:lstStyle/>
                    <a:p>
                      <a:pPr algn="ctr"/>
                      <a:r>
                        <a:rPr lang="en-IN" dirty="0"/>
                        <a:t>599096480.10</a:t>
                      </a:r>
                    </a:p>
                  </a:txBody>
                  <a:tcPr/>
                </a:tc>
                <a:tc>
                  <a:txBody>
                    <a:bodyPr/>
                    <a:lstStyle/>
                    <a:p>
                      <a:pPr algn="ctr"/>
                      <a:r>
                        <a:rPr lang="en-IN" dirty="0"/>
                        <a:t>643623666.88</a:t>
                      </a:r>
                    </a:p>
                  </a:txBody>
                  <a:tcPr/>
                </a:tc>
                <a:extLst>
                  <a:ext uri="{0D108BD9-81ED-4DB2-BD59-A6C34878D82A}">
                    <a16:rowId xmlns:a16="http://schemas.microsoft.com/office/drawing/2014/main" val="3907989537"/>
                  </a:ext>
                </a:extLst>
              </a:tr>
              <a:tr h="352759">
                <a:tc>
                  <a:txBody>
                    <a:bodyPr/>
                    <a:lstStyle/>
                    <a:p>
                      <a:pPr algn="ctr"/>
                      <a:r>
                        <a:rPr lang="en-IN" dirty="0">
                          <a:latin typeface="+mj-lt"/>
                        </a:rPr>
                        <a:t>Ridge Regression</a:t>
                      </a:r>
                    </a:p>
                  </a:txBody>
                  <a:tcPr/>
                </a:tc>
                <a:tc>
                  <a:txBody>
                    <a:bodyPr/>
                    <a:lstStyle/>
                    <a:p>
                      <a:pPr algn="ctr"/>
                      <a:r>
                        <a:rPr lang="en-US" dirty="0"/>
                        <a:t>0.98</a:t>
                      </a:r>
                      <a:endParaRPr lang="en-IN" dirty="0"/>
                    </a:p>
                  </a:txBody>
                  <a:tcPr/>
                </a:tc>
                <a:tc>
                  <a:txBody>
                    <a:bodyPr/>
                    <a:lstStyle/>
                    <a:p>
                      <a:pPr algn="ctr"/>
                      <a:r>
                        <a:rPr lang="en-US" dirty="0"/>
                        <a:t>-0.94</a:t>
                      </a:r>
                      <a:endParaRPr lang="en-IN" dirty="0"/>
                    </a:p>
                  </a:txBody>
                  <a:tcPr/>
                </a:tc>
                <a:tc>
                  <a:txBody>
                    <a:bodyPr/>
                    <a:lstStyle/>
                    <a:p>
                      <a:pPr algn="ctr"/>
                      <a:r>
                        <a:rPr lang="en-IN" dirty="0"/>
                        <a:t>58859281.06</a:t>
                      </a:r>
                    </a:p>
                  </a:txBody>
                  <a:tcPr/>
                </a:tc>
                <a:tc>
                  <a:txBody>
                    <a:bodyPr/>
                    <a:lstStyle/>
                    <a:p>
                      <a:pPr algn="ctr"/>
                      <a:r>
                        <a:rPr lang="en-IN" dirty="0"/>
                        <a:t>8540728211.8</a:t>
                      </a:r>
                    </a:p>
                  </a:txBody>
                  <a:tcPr/>
                </a:tc>
                <a:extLst>
                  <a:ext uri="{0D108BD9-81ED-4DB2-BD59-A6C34878D82A}">
                    <a16:rowId xmlns:a16="http://schemas.microsoft.com/office/drawing/2014/main" val="2894837041"/>
                  </a:ext>
                </a:extLst>
              </a:tr>
            </a:tbl>
          </a:graphicData>
        </a:graphic>
      </p:graphicFrame>
      <p:pic>
        <p:nvPicPr>
          <p:cNvPr id="3" name="Picture 2">
            <a:extLst>
              <a:ext uri="{FF2B5EF4-FFF2-40B4-BE49-F238E27FC236}">
                <a16:creationId xmlns:a16="http://schemas.microsoft.com/office/drawing/2014/main" id="{525CF984-0238-23F5-7449-C6DBC858C18E}"/>
              </a:ext>
            </a:extLst>
          </p:cNvPr>
          <p:cNvPicPr/>
          <p:nvPr/>
        </p:nvPicPr>
        <p:blipFill>
          <a:blip r:embed="rId2"/>
          <a:stretch>
            <a:fillRect/>
          </a:stretch>
        </p:blipFill>
        <p:spPr>
          <a:xfrm>
            <a:off x="10763859" y="6386505"/>
            <a:ext cx="1424305" cy="474345"/>
          </a:xfrm>
          <a:prstGeom prst="rect">
            <a:avLst/>
          </a:prstGeom>
        </p:spPr>
      </p:pic>
    </p:spTree>
    <p:extLst>
      <p:ext uri="{BB962C8B-B14F-4D97-AF65-F5344CB8AC3E}">
        <p14:creationId xmlns:p14="http://schemas.microsoft.com/office/powerpoint/2010/main" val="106104244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C1C41-02F7-4776-C190-5EECEDED4452}"/>
              </a:ext>
            </a:extLst>
          </p:cNvPr>
          <p:cNvSpPr>
            <a:spLocks noGrp="1"/>
          </p:cNvSpPr>
          <p:nvPr>
            <p:ph type="title"/>
          </p:nvPr>
        </p:nvSpPr>
        <p:spPr>
          <a:xfrm>
            <a:off x="568473" y="193925"/>
            <a:ext cx="9404723" cy="1400530"/>
          </a:xfrm>
        </p:spPr>
        <p:txBody>
          <a:bodyPr/>
          <a:lstStyle/>
          <a:p>
            <a:r>
              <a:rPr lang="en-US" dirty="0"/>
              <a:t>Deploying model in GUI using Flask</a:t>
            </a:r>
            <a:endParaRPr lang="en-IN" dirty="0"/>
          </a:p>
        </p:txBody>
      </p:sp>
      <p:sp>
        <p:nvSpPr>
          <p:cNvPr id="3" name="Content Placeholder 2">
            <a:extLst>
              <a:ext uri="{FF2B5EF4-FFF2-40B4-BE49-F238E27FC236}">
                <a16:creationId xmlns:a16="http://schemas.microsoft.com/office/drawing/2014/main" id="{44F34CA6-96CF-3BF4-88EA-DF69129E35FF}"/>
              </a:ext>
            </a:extLst>
          </p:cNvPr>
          <p:cNvSpPr>
            <a:spLocks noGrp="1"/>
          </p:cNvSpPr>
          <p:nvPr>
            <p:ph idx="1"/>
          </p:nvPr>
        </p:nvSpPr>
        <p:spPr>
          <a:xfrm>
            <a:off x="231634" y="1371600"/>
            <a:ext cx="5772351" cy="5292475"/>
          </a:xfrm>
        </p:spPr>
        <p:txBody>
          <a:bodyPr>
            <a:normAutofit lnSpcReduction="10000"/>
          </a:bodyPr>
          <a:lstStyle/>
          <a:p>
            <a:pPr algn="just"/>
            <a:r>
              <a:rPr lang="en-US" dirty="0"/>
              <a:t>We utilized pickle files containing the trained Bagging Regressor model and label encoding technique for preprocessing.</a:t>
            </a:r>
          </a:p>
          <a:p>
            <a:pPr algn="just"/>
            <a:r>
              <a:rPr lang="en-US" dirty="0"/>
              <a:t>These pickle files were integrated into our Flask-based GUI, enabling users to input car features for price prediction.</a:t>
            </a:r>
          </a:p>
          <a:p>
            <a:pPr algn="just"/>
            <a:r>
              <a:rPr lang="en-US" dirty="0"/>
              <a:t>The Flask app processes the inputs, transforming them into a structured data frame and encoding categorical columns using label encoders.</a:t>
            </a:r>
          </a:p>
          <a:p>
            <a:pPr algn="just"/>
            <a:r>
              <a:rPr lang="en-US" dirty="0"/>
              <a:t>The Bagging Regressor model predicts the car's price based on the processed inputs, and the result is displayed to the user. Additionally, the car details are stored in a MySQL database for efficient management.</a:t>
            </a:r>
            <a:endParaRPr lang="en-IN" dirty="0"/>
          </a:p>
        </p:txBody>
      </p:sp>
      <p:pic>
        <p:nvPicPr>
          <p:cNvPr id="6" name="Picture 5" descr="A screenshot of a computer&#10;&#10;Description automatically generated">
            <a:extLst>
              <a:ext uri="{FF2B5EF4-FFF2-40B4-BE49-F238E27FC236}">
                <a16:creationId xmlns:a16="http://schemas.microsoft.com/office/drawing/2014/main" id="{D69A4669-FA3B-8A67-B9F2-3BADA02C56F1}"/>
              </a:ext>
            </a:extLst>
          </p:cNvPr>
          <p:cNvPicPr>
            <a:picLocks noChangeAspect="1"/>
          </p:cNvPicPr>
          <p:nvPr/>
        </p:nvPicPr>
        <p:blipFill rotWithShape="1">
          <a:blip r:embed="rId2">
            <a:extLst>
              <a:ext uri="{28A0092B-C50C-407E-A947-70E740481C1C}">
                <a14:useLocalDpi xmlns:a14="http://schemas.microsoft.com/office/drawing/2010/main" val="0"/>
              </a:ext>
            </a:extLst>
          </a:blip>
          <a:srcRect l="6737" r="10468"/>
          <a:stretch/>
        </p:blipFill>
        <p:spPr>
          <a:xfrm>
            <a:off x="6340824" y="1270975"/>
            <a:ext cx="2829056" cy="5393100"/>
          </a:xfrm>
          <a:prstGeom prst="rect">
            <a:avLst/>
          </a:prstGeom>
        </p:spPr>
      </p:pic>
      <p:pic>
        <p:nvPicPr>
          <p:cNvPr id="9" name="Picture 8" descr="A screen shot of a white card&#10;&#10;Description automatically generated">
            <a:extLst>
              <a:ext uri="{FF2B5EF4-FFF2-40B4-BE49-F238E27FC236}">
                <a16:creationId xmlns:a16="http://schemas.microsoft.com/office/drawing/2014/main" id="{FE81C038-6145-CA00-7112-8F011A62518B}"/>
              </a:ext>
            </a:extLst>
          </p:cNvPr>
          <p:cNvPicPr>
            <a:picLocks noChangeAspect="1"/>
          </p:cNvPicPr>
          <p:nvPr/>
        </p:nvPicPr>
        <p:blipFill rotWithShape="1">
          <a:blip r:embed="rId3">
            <a:extLst>
              <a:ext uri="{28A0092B-C50C-407E-A947-70E740481C1C}">
                <a14:useLocalDpi xmlns:a14="http://schemas.microsoft.com/office/drawing/2010/main" val="0"/>
              </a:ext>
            </a:extLst>
          </a:blip>
          <a:srcRect l="7627" r="13220" b="24191"/>
          <a:stretch/>
        </p:blipFill>
        <p:spPr>
          <a:xfrm>
            <a:off x="9288380" y="3191774"/>
            <a:ext cx="2851124" cy="1133669"/>
          </a:xfrm>
          <a:prstGeom prst="rect">
            <a:avLst/>
          </a:prstGeom>
        </p:spPr>
      </p:pic>
      <p:pic>
        <p:nvPicPr>
          <p:cNvPr id="4" name="Picture 3">
            <a:extLst>
              <a:ext uri="{FF2B5EF4-FFF2-40B4-BE49-F238E27FC236}">
                <a16:creationId xmlns:a16="http://schemas.microsoft.com/office/drawing/2014/main" id="{4BCC1995-2C0D-9844-1CA5-B9662C867ED3}"/>
              </a:ext>
            </a:extLst>
          </p:cNvPr>
          <p:cNvPicPr/>
          <p:nvPr/>
        </p:nvPicPr>
        <p:blipFill>
          <a:blip r:embed="rId4"/>
          <a:stretch>
            <a:fillRect/>
          </a:stretch>
        </p:blipFill>
        <p:spPr>
          <a:xfrm>
            <a:off x="10767695" y="6383655"/>
            <a:ext cx="1424305" cy="474345"/>
          </a:xfrm>
          <a:prstGeom prst="rect">
            <a:avLst/>
          </a:prstGeom>
        </p:spPr>
      </p:pic>
    </p:spTree>
    <p:extLst>
      <p:ext uri="{BB962C8B-B14F-4D97-AF65-F5344CB8AC3E}">
        <p14:creationId xmlns:p14="http://schemas.microsoft.com/office/powerpoint/2010/main" val="16895523"/>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1760</TotalTime>
  <Words>1382</Words>
  <Application>Microsoft Office PowerPoint</Application>
  <PresentationFormat>Widescreen</PresentationFormat>
  <Paragraphs>140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Times New Roman</vt:lpstr>
      <vt:lpstr>Wingdings 3</vt:lpstr>
      <vt:lpstr>Ion</vt:lpstr>
      <vt:lpstr>Table of contents</vt:lpstr>
      <vt:lpstr>Problem statement</vt:lpstr>
      <vt:lpstr>Dataset description</vt:lpstr>
      <vt:lpstr>Data cleaning</vt:lpstr>
      <vt:lpstr>Feature selection</vt:lpstr>
      <vt:lpstr>Feature engineering</vt:lpstr>
      <vt:lpstr>Regression models</vt:lpstr>
      <vt:lpstr>Accuracy measures of models</vt:lpstr>
      <vt:lpstr>Deploying model in GUI using Flask</vt:lpstr>
      <vt:lpstr>Deploying model in AWS using FastAPI</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 </dc:title>
  <dc:creator>Atla Bharath Kumar Reddy</dc:creator>
  <cp:lastModifiedBy>Atla Bharath Kumar Reddy</cp:lastModifiedBy>
  <cp:revision>47</cp:revision>
  <dcterms:created xsi:type="dcterms:W3CDTF">2023-03-16T04:31:32Z</dcterms:created>
  <dcterms:modified xsi:type="dcterms:W3CDTF">2023-10-31T05:44:25Z</dcterms:modified>
</cp:coreProperties>
</file>