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9" r:id="rId4"/>
  </p:sldMasterIdLst>
  <p:notesMasterIdLst>
    <p:notesMasterId r:id="rId16"/>
  </p:notesMasterIdLst>
  <p:sldIdLst>
    <p:sldId id="256" r:id="rId5"/>
    <p:sldId id="265" r:id="rId6"/>
    <p:sldId id="259" r:id="rId7"/>
    <p:sldId id="258" r:id="rId8"/>
    <p:sldId id="269" r:id="rId9"/>
    <p:sldId id="274" r:id="rId10"/>
    <p:sldId id="272" r:id="rId11"/>
    <p:sldId id="273" r:id="rId12"/>
    <p:sldId id="270" r:id="rId13"/>
    <p:sldId id="264"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23" d="100"/>
          <a:sy n="123" d="100"/>
        </p:scale>
        <p:origin x="114" y="3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BECE9-EF78-4500-8923-0DA8ABD97714}" type="datetimeFigureOut">
              <a:rPr lang="en-IN" smtClean="0"/>
              <a:pPr/>
              <a:t>01-12-2021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7EEA8-4397-4C1D-88CD-3BA9E150E1BE}" type="slidenum">
              <a:rPr lang="en-IN" smtClean="0"/>
              <a:pPr/>
              <a:t>‹#›</a:t>
            </a:fld>
            <a:endParaRPr lang="en-IN"/>
          </a:p>
        </p:txBody>
      </p:sp>
    </p:spTree>
    <p:extLst>
      <p:ext uri="{BB962C8B-B14F-4D97-AF65-F5344CB8AC3E}">
        <p14:creationId xmlns:p14="http://schemas.microsoft.com/office/powerpoint/2010/main" val="1973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717EEA8-4397-4C1D-88CD-3BA9E150E1BE}" type="slidenum">
              <a:rPr lang="en-IN" smtClean="0"/>
              <a:pPr/>
              <a:t>1</a:t>
            </a:fld>
            <a:endParaRPr lang="en-IN"/>
          </a:p>
        </p:txBody>
      </p:sp>
    </p:spTree>
    <p:extLst>
      <p:ext uri="{BB962C8B-B14F-4D97-AF65-F5344CB8AC3E}">
        <p14:creationId xmlns:p14="http://schemas.microsoft.com/office/powerpoint/2010/main" val="3295369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460BB8-339A-4336-9717-82BCAB00E4F4}" type="datetime1">
              <a:rPr lang="en-IN" smtClean="0"/>
              <a:t>01-12-2021</a:t>
            </a:fld>
            <a:endParaRPr lang="en-IN"/>
          </a:p>
        </p:txBody>
      </p:sp>
      <p:sp>
        <p:nvSpPr>
          <p:cNvPr id="5" name="Footer Placeholder 4"/>
          <p:cNvSpPr>
            <a:spLocks noGrp="1"/>
          </p:cNvSpPr>
          <p:nvPr>
            <p:ph type="ftr" sz="quarter" idx="11"/>
          </p:nvPr>
        </p:nvSpPr>
        <p:spPr/>
        <p:txBody>
          <a:bodyPr/>
          <a:lstStyle/>
          <a:p>
            <a:r>
              <a:rPr lang="en-US"/>
              <a:t>SC V-sem Project , July-Dec 2021</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420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5A76CE4-D761-44BE-8DCE-5AE0777A9C52}" type="datetime1">
              <a:rPr lang="en-IN" smtClean="0"/>
              <a:t>01-12-2021</a:t>
            </a:fld>
            <a:endParaRPr lang="en-IN"/>
          </a:p>
        </p:txBody>
      </p:sp>
      <p:sp>
        <p:nvSpPr>
          <p:cNvPr id="4" name="Footer Placeholder 3"/>
          <p:cNvSpPr>
            <a:spLocks noGrp="1"/>
          </p:cNvSpPr>
          <p:nvPr>
            <p:ph type="ftr" sz="quarter" idx="11"/>
          </p:nvPr>
        </p:nvSpPr>
        <p:spPr/>
        <p:txBody>
          <a:bodyPr/>
          <a:lstStyle/>
          <a:p>
            <a:r>
              <a:rPr lang="en-US"/>
              <a:t>SC V-sem Project , July-Dec 2021</a:t>
            </a:r>
            <a:endParaRPr lang="en-IN"/>
          </a:p>
        </p:txBody>
      </p:sp>
      <p:sp>
        <p:nvSpPr>
          <p:cNvPr id="5" name="Slide Number Placeholder 4"/>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110917426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76CE4-D761-44BE-8DCE-5AE0777A9C52}" type="datetime1">
              <a:rPr lang="en-IN" smtClean="0"/>
              <a:t>01-12-2021</a:t>
            </a:fld>
            <a:endParaRPr lang="en-IN"/>
          </a:p>
        </p:txBody>
      </p:sp>
      <p:sp>
        <p:nvSpPr>
          <p:cNvPr id="5" name="Footer Placeholder 4"/>
          <p:cNvSpPr>
            <a:spLocks noGrp="1"/>
          </p:cNvSpPr>
          <p:nvPr>
            <p:ph type="ftr" sz="quarter" idx="11"/>
          </p:nvPr>
        </p:nvSpPr>
        <p:spPr/>
        <p:txBody>
          <a:bodyPr/>
          <a:lstStyle/>
          <a:p>
            <a:r>
              <a:rPr lang="en-US"/>
              <a:t>SC V-sem Project , July-Dec 2021</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57049927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76CE4-D761-44BE-8DCE-5AE0777A9C52}" type="datetime1">
              <a:rPr lang="en-IN" smtClean="0"/>
              <a:t>01-12-2021</a:t>
            </a:fld>
            <a:endParaRPr lang="en-IN"/>
          </a:p>
        </p:txBody>
      </p:sp>
      <p:sp>
        <p:nvSpPr>
          <p:cNvPr id="5" name="Footer Placeholder 4"/>
          <p:cNvSpPr>
            <a:spLocks noGrp="1"/>
          </p:cNvSpPr>
          <p:nvPr>
            <p:ph type="ftr" sz="quarter" idx="11"/>
          </p:nvPr>
        </p:nvSpPr>
        <p:spPr/>
        <p:txBody>
          <a:bodyPr/>
          <a:lstStyle/>
          <a:p>
            <a:r>
              <a:rPr lang="en-US"/>
              <a:t>SC V-sem Project , July-Dec 2021</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6181599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76CE4-D761-44BE-8DCE-5AE0777A9C52}" type="datetime1">
              <a:rPr lang="en-IN" smtClean="0"/>
              <a:t>01-12-2021</a:t>
            </a:fld>
            <a:endParaRPr lang="en-IN"/>
          </a:p>
        </p:txBody>
      </p:sp>
      <p:sp>
        <p:nvSpPr>
          <p:cNvPr id="5" name="Footer Placeholder 4"/>
          <p:cNvSpPr>
            <a:spLocks noGrp="1"/>
          </p:cNvSpPr>
          <p:nvPr>
            <p:ph type="ftr" sz="quarter" idx="11"/>
          </p:nvPr>
        </p:nvSpPr>
        <p:spPr/>
        <p:txBody>
          <a:bodyPr/>
          <a:lstStyle/>
          <a:p>
            <a:r>
              <a:rPr lang="en-US"/>
              <a:t>SC V-sem Project , July-Dec 2021</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105559234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76CE4-D761-44BE-8DCE-5AE0777A9C52}" type="datetime1">
              <a:rPr lang="en-IN" smtClean="0"/>
              <a:t>01-12-2021</a:t>
            </a:fld>
            <a:endParaRPr lang="en-IN"/>
          </a:p>
        </p:txBody>
      </p:sp>
      <p:sp>
        <p:nvSpPr>
          <p:cNvPr id="5" name="Footer Placeholder 4"/>
          <p:cNvSpPr>
            <a:spLocks noGrp="1"/>
          </p:cNvSpPr>
          <p:nvPr>
            <p:ph type="ftr" sz="quarter" idx="11"/>
          </p:nvPr>
        </p:nvSpPr>
        <p:spPr/>
        <p:txBody>
          <a:bodyPr/>
          <a:lstStyle/>
          <a:p>
            <a:r>
              <a:rPr lang="en-US"/>
              <a:t>SC V-sem Project , July-Dec 2021</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8708085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76CE4-D761-44BE-8DCE-5AE0777A9C52}" type="datetime1">
              <a:rPr lang="en-IN" smtClean="0"/>
              <a:t>01-12-2021</a:t>
            </a:fld>
            <a:endParaRPr lang="en-IN"/>
          </a:p>
        </p:txBody>
      </p:sp>
      <p:sp>
        <p:nvSpPr>
          <p:cNvPr id="5" name="Footer Placeholder 4"/>
          <p:cNvSpPr>
            <a:spLocks noGrp="1"/>
          </p:cNvSpPr>
          <p:nvPr>
            <p:ph type="ftr" sz="quarter" idx="11"/>
          </p:nvPr>
        </p:nvSpPr>
        <p:spPr/>
        <p:txBody>
          <a:bodyPr/>
          <a:lstStyle/>
          <a:p>
            <a:r>
              <a:rPr lang="en-US"/>
              <a:t>SC V-sem Project , July-Dec 2021</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199379282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B2AA2-B27D-4023-B515-FFF6F50F5694}" type="datetime1">
              <a:rPr lang="en-IN" smtClean="0"/>
              <a:t>01-12-2021</a:t>
            </a:fld>
            <a:endParaRPr lang="en-IN"/>
          </a:p>
        </p:txBody>
      </p:sp>
      <p:sp>
        <p:nvSpPr>
          <p:cNvPr id="5" name="Footer Placeholder 4"/>
          <p:cNvSpPr>
            <a:spLocks noGrp="1"/>
          </p:cNvSpPr>
          <p:nvPr>
            <p:ph type="ftr" sz="quarter" idx="11"/>
          </p:nvPr>
        </p:nvSpPr>
        <p:spPr/>
        <p:txBody>
          <a:bodyPr/>
          <a:lstStyle/>
          <a:p>
            <a:r>
              <a:rPr lang="en-US"/>
              <a:t>SC V-sem Project , July-Dec 2021</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3422518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6A29CC-8F34-4C92-9AAF-C1177D18C7FB}" type="datetime1">
              <a:rPr lang="en-IN" smtClean="0"/>
              <a:t>01-12-2021</a:t>
            </a:fld>
            <a:endParaRPr lang="en-IN"/>
          </a:p>
        </p:txBody>
      </p:sp>
      <p:sp>
        <p:nvSpPr>
          <p:cNvPr id="5" name="Footer Placeholder 4"/>
          <p:cNvSpPr>
            <a:spLocks noGrp="1"/>
          </p:cNvSpPr>
          <p:nvPr>
            <p:ph type="ftr" sz="quarter" idx="11"/>
          </p:nvPr>
        </p:nvSpPr>
        <p:spPr/>
        <p:txBody>
          <a:bodyPr/>
          <a:lstStyle/>
          <a:p>
            <a:r>
              <a:rPr lang="en-US"/>
              <a:t>SC V-sem Project , July-Dec 2021</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2799197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CDC53-2720-4FCF-9EA0-7783266004A7}" type="datetime1">
              <a:rPr lang="en-IN" smtClean="0"/>
              <a:t>01-12-2021</a:t>
            </a:fld>
            <a:endParaRPr lang="en-IN"/>
          </a:p>
        </p:txBody>
      </p:sp>
      <p:sp>
        <p:nvSpPr>
          <p:cNvPr id="5" name="Footer Placeholder 4"/>
          <p:cNvSpPr>
            <a:spLocks noGrp="1"/>
          </p:cNvSpPr>
          <p:nvPr>
            <p:ph type="ftr" sz="quarter" idx="11"/>
          </p:nvPr>
        </p:nvSpPr>
        <p:spPr/>
        <p:txBody>
          <a:bodyPr/>
          <a:lstStyle/>
          <a:p>
            <a:r>
              <a:rPr lang="en-US"/>
              <a:t>SC V-sem Project , July-Dec 2021</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1897813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1DAEF4-D95D-41DF-BABF-38F845B05EE4}" type="datetime1">
              <a:rPr lang="en-IN" smtClean="0"/>
              <a:t>01-12-2021</a:t>
            </a:fld>
            <a:endParaRPr lang="en-IN"/>
          </a:p>
        </p:txBody>
      </p:sp>
      <p:sp>
        <p:nvSpPr>
          <p:cNvPr id="5" name="Footer Placeholder 4"/>
          <p:cNvSpPr>
            <a:spLocks noGrp="1"/>
          </p:cNvSpPr>
          <p:nvPr>
            <p:ph type="ftr" sz="quarter" idx="11"/>
          </p:nvPr>
        </p:nvSpPr>
        <p:spPr/>
        <p:txBody>
          <a:bodyPr/>
          <a:lstStyle/>
          <a:p>
            <a:r>
              <a:rPr lang="en-US"/>
              <a:t>SC V-sem Project , July-Dec 2021</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115522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9BF93-37E4-47D8-B69A-E0391CC31D71}" type="datetime1">
              <a:rPr lang="en-IN" smtClean="0"/>
              <a:t>01-12-2021</a:t>
            </a:fld>
            <a:endParaRPr lang="en-IN"/>
          </a:p>
        </p:txBody>
      </p:sp>
      <p:sp>
        <p:nvSpPr>
          <p:cNvPr id="6" name="Footer Placeholder 5"/>
          <p:cNvSpPr>
            <a:spLocks noGrp="1"/>
          </p:cNvSpPr>
          <p:nvPr>
            <p:ph type="ftr" sz="quarter" idx="11"/>
          </p:nvPr>
        </p:nvSpPr>
        <p:spPr/>
        <p:txBody>
          <a:bodyPr/>
          <a:lstStyle/>
          <a:p>
            <a:r>
              <a:rPr lang="en-US"/>
              <a:t>SC V-sem Project , July-Dec 2021</a:t>
            </a:r>
            <a:endParaRPr lang="en-IN"/>
          </a:p>
        </p:txBody>
      </p:sp>
      <p:sp>
        <p:nvSpPr>
          <p:cNvPr id="7" name="Slide Number Placeholder 6"/>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3705856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E137E3-BE60-4B67-A301-2C4047B0DB26}" type="datetime1">
              <a:rPr lang="en-IN" smtClean="0"/>
              <a:t>01-12-2021</a:t>
            </a:fld>
            <a:endParaRPr lang="en-IN"/>
          </a:p>
        </p:txBody>
      </p:sp>
      <p:sp>
        <p:nvSpPr>
          <p:cNvPr id="8" name="Footer Placeholder 7"/>
          <p:cNvSpPr>
            <a:spLocks noGrp="1"/>
          </p:cNvSpPr>
          <p:nvPr>
            <p:ph type="ftr" sz="quarter" idx="11"/>
          </p:nvPr>
        </p:nvSpPr>
        <p:spPr/>
        <p:txBody>
          <a:bodyPr/>
          <a:lstStyle/>
          <a:p>
            <a:r>
              <a:rPr lang="en-US"/>
              <a:t>SC V-sem Project , July-Dec 2021</a:t>
            </a:r>
            <a:endParaRPr lang="en-IN"/>
          </a:p>
        </p:txBody>
      </p:sp>
      <p:sp>
        <p:nvSpPr>
          <p:cNvPr id="9" name="Slide Number Placeholder 8"/>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412039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3C3E89-EA7B-472E-A852-E6C773833518}" type="datetime1">
              <a:rPr lang="en-IN" smtClean="0"/>
              <a:t>01-12-2021</a:t>
            </a:fld>
            <a:endParaRPr lang="en-IN"/>
          </a:p>
        </p:txBody>
      </p:sp>
      <p:sp>
        <p:nvSpPr>
          <p:cNvPr id="4" name="Footer Placeholder 3"/>
          <p:cNvSpPr>
            <a:spLocks noGrp="1"/>
          </p:cNvSpPr>
          <p:nvPr>
            <p:ph type="ftr" sz="quarter" idx="11"/>
          </p:nvPr>
        </p:nvSpPr>
        <p:spPr/>
        <p:txBody>
          <a:bodyPr/>
          <a:lstStyle/>
          <a:p>
            <a:r>
              <a:rPr lang="en-US"/>
              <a:t>SC V-sem Project , July-Dec 2021</a:t>
            </a:r>
            <a:endParaRPr lang="en-IN"/>
          </a:p>
        </p:txBody>
      </p:sp>
      <p:sp>
        <p:nvSpPr>
          <p:cNvPr id="5" name="Slide Number Placeholder 4"/>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26921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63104-9252-49AE-88E6-71D2E675EA25}" type="datetime1">
              <a:rPr lang="en-IN" smtClean="0"/>
              <a:t>01-12-2021</a:t>
            </a:fld>
            <a:endParaRPr lang="en-IN"/>
          </a:p>
        </p:txBody>
      </p:sp>
      <p:sp>
        <p:nvSpPr>
          <p:cNvPr id="3" name="Footer Placeholder 2"/>
          <p:cNvSpPr>
            <a:spLocks noGrp="1"/>
          </p:cNvSpPr>
          <p:nvPr>
            <p:ph type="ftr" sz="quarter" idx="11"/>
          </p:nvPr>
        </p:nvSpPr>
        <p:spPr/>
        <p:txBody>
          <a:bodyPr/>
          <a:lstStyle/>
          <a:p>
            <a:r>
              <a:rPr lang="en-US"/>
              <a:t>SC V-sem Project , July-Dec 2021</a:t>
            </a:r>
            <a:endParaRPr lang="en-IN"/>
          </a:p>
        </p:txBody>
      </p:sp>
      <p:sp>
        <p:nvSpPr>
          <p:cNvPr id="4" name="Slide Number Placeholder 3"/>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456245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20BAA5-8E0C-41D1-A2FC-193597F500C5}" type="datetime1">
              <a:rPr lang="en-IN" smtClean="0"/>
              <a:t>01-12-2021</a:t>
            </a:fld>
            <a:endParaRPr lang="en-IN"/>
          </a:p>
        </p:txBody>
      </p:sp>
      <p:sp>
        <p:nvSpPr>
          <p:cNvPr id="6" name="Footer Placeholder 5"/>
          <p:cNvSpPr>
            <a:spLocks noGrp="1"/>
          </p:cNvSpPr>
          <p:nvPr>
            <p:ph type="ftr" sz="quarter" idx="11"/>
          </p:nvPr>
        </p:nvSpPr>
        <p:spPr/>
        <p:txBody>
          <a:bodyPr/>
          <a:lstStyle/>
          <a:p>
            <a:r>
              <a:rPr lang="en-US"/>
              <a:t>SC V-sem Project , July-Dec 2021</a:t>
            </a:r>
            <a:endParaRPr lang="en-IN"/>
          </a:p>
        </p:txBody>
      </p:sp>
      <p:sp>
        <p:nvSpPr>
          <p:cNvPr id="7" name="Slide Number Placeholder 6"/>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259677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09FEBC-E47B-48C6-9382-64EFCC6A180A}" type="datetime1">
              <a:rPr lang="en-IN" smtClean="0"/>
              <a:t>01-12-2021</a:t>
            </a:fld>
            <a:endParaRPr lang="en-IN"/>
          </a:p>
        </p:txBody>
      </p:sp>
      <p:sp>
        <p:nvSpPr>
          <p:cNvPr id="6" name="Footer Placeholder 5"/>
          <p:cNvSpPr>
            <a:spLocks noGrp="1"/>
          </p:cNvSpPr>
          <p:nvPr>
            <p:ph type="ftr" sz="quarter" idx="11"/>
          </p:nvPr>
        </p:nvSpPr>
        <p:spPr/>
        <p:txBody>
          <a:bodyPr/>
          <a:lstStyle/>
          <a:p>
            <a:r>
              <a:rPr lang="en-US"/>
              <a:t>SC V-sem Project , July-Dec 2021</a:t>
            </a:r>
            <a:endParaRPr lang="en-IN"/>
          </a:p>
        </p:txBody>
      </p:sp>
      <p:sp>
        <p:nvSpPr>
          <p:cNvPr id="7" name="Slide Number Placeholder 6"/>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2650660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5A76CE4-D761-44BE-8DCE-5AE0777A9C52}" type="datetime1">
              <a:rPr lang="en-IN" smtClean="0"/>
              <a:t>01-12-2021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SC V-sem Project , July-Dec 2021</a:t>
            </a:r>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3DFE1C7-CADE-4666-88F5-C0C8CECCFE56}" type="slidenum">
              <a:rPr lang="en-IN" smtClean="0"/>
              <a:pPr/>
              <a:t>‹#›</a:t>
            </a:fld>
            <a:endParaRPr lang="en-IN"/>
          </a:p>
        </p:txBody>
      </p:sp>
    </p:spTree>
    <p:extLst>
      <p:ext uri="{BB962C8B-B14F-4D97-AF65-F5344CB8AC3E}">
        <p14:creationId xmlns:p14="http://schemas.microsoft.com/office/powerpoint/2010/main" val="671523477"/>
      </p:ext>
    </p:extLst>
  </p:cSld>
  <p:clrMap bg1="dk1" tx1="lt1" bg2="dk2" tx2="lt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 id="2147483956"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dkriesel.com/_media/science/neuronalenetze-en-zeta2-1col-dkrieselcom.pdf" TargetMode="External"/><Relationship Id="rId2" Type="http://schemas.openxmlformats.org/officeDocument/2006/relationships/hyperlink" Target="https://youtube.com/playlist?list=PLeo1K3hjS3uu7CxAacxVndI4bE_o3BDt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4946" y="378242"/>
            <a:ext cx="8946293" cy="1621039"/>
          </a:xfrm>
        </p:spPr>
        <p:txBody>
          <a:bodyPr anchor="ctr">
            <a:noAutofit/>
          </a:bodyPr>
          <a:lstStyle/>
          <a:p>
            <a:pPr algn="ctr"/>
            <a:r>
              <a:rPr lang="en-US" sz="2400" b="1" dirty="0"/>
              <a:t>Manipal University Jaipur</a:t>
            </a:r>
            <a:br>
              <a:rPr lang="en-US" sz="2400" b="1" dirty="0"/>
            </a:br>
            <a:r>
              <a:rPr lang="en-US" sz="2400" b="1" dirty="0"/>
              <a:t>B. Tech. (Branch) </a:t>
            </a:r>
            <a:br>
              <a:rPr lang="en-US" sz="2400" b="1" dirty="0"/>
            </a:br>
            <a:r>
              <a:rPr lang="en-US" sz="2400" b="1" dirty="0"/>
              <a:t>III Year (V Semester)</a:t>
            </a:r>
            <a:br>
              <a:rPr lang="en-US" sz="2400" b="1" dirty="0"/>
            </a:br>
            <a:r>
              <a:rPr lang="en-US" sz="2400" b="1" dirty="0"/>
              <a:t>Session: 2021-22</a:t>
            </a:r>
            <a:endParaRPr lang="en-IN" sz="2400" b="1" dirty="0"/>
          </a:p>
        </p:txBody>
      </p:sp>
      <p:sp>
        <p:nvSpPr>
          <p:cNvPr id="3" name="Subtitle 2"/>
          <p:cNvSpPr>
            <a:spLocks noGrp="1"/>
          </p:cNvSpPr>
          <p:nvPr>
            <p:ph type="subTitle" idx="1"/>
          </p:nvPr>
        </p:nvSpPr>
        <p:spPr>
          <a:xfrm>
            <a:off x="506374" y="4467354"/>
            <a:ext cx="11179252" cy="1906757"/>
          </a:xfrm>
        </p:spPr>
        <p:txBody>
          <a:bodyPr>
            <a:normAutofit fontScale="92500" lnSpcReduction="20000"/>
          </a:bodyPr>
          <a:lstStyle/>
          <a:p>
            <a:pPr algn="l"/>
            <a:endParaRPr lang="en-US" sz="2000" dirty="0"/>
          </a:p>
          <a:p>
            <a:pPr algn="l"/>
            <a:r>
              <a:rPr lang="en-US" sz="2000" dirty="0">
                <a:solidFill>
                  <a:schemeClr val="accent3">
                    <a:lumMod val="40000"/>
                    <a:lumOff val="60000"/>
                  </a:schemeClr>
                </a:solidFill>
              </a:rPr>
              <a:t>Submitted By:  	</a:t>
            </a:r>
            <a:r>
              <a:rPr lang="en-US" sz="2000" dirty="0" err="1">
                <a:solidFill>
                  <a:schemeClr val="tx1"/>
                </a:solidFill>
                <a:latin typeface="Abadi" panose="020B0604020104020204" pitchFamily="34" charset="0"/>
              </a:rPr>
              <a:t>Bonthu</a:t>
            </a:r>
            <a:r>
              <a:rPr lang="en-US" sz="2000" dirty="0">
                <a:solidFill>
                  <a:schemeClr val="tx1"/>
                </a:solidFill>
                <a:latin typeface="Abadi" panose="020B0604020104020204" pitchFamily="34" charset="0"/>
              </a:rPr>
              <a:t> Sai </a:t>
            </a:r>
            <a:r>
              <a:rPr lang="en-US" sz="2000" dirty="0" err="1">
                <a:solidFill>
                  <a:schemeClr val="tx1"/>
                </a:solidFill>
                <a:latin typeface="Abadi" panose="020B0604020104020204" pitchFamily="34" charset="0"/>
              </a:rPr>
              <a:t>Saketh</a:t>
            </a:r>
            <a:r>
              <a:rPr lang="en-US" sz="2000" dirty="0">
                <a:solidFill>
                  <a:schemeClr val="tx1"/>
                </a:solidFill>
                <a:latin typeface="Abadi" panose="020B0604020104020204" pitchFamily="34" charset="0"/>
              </a:rPr>
              <a:t> – 199301131</a:t>
            </a:r>
          </a:p>
          <a:p>
            <a:pPr algn="l"/>
            <a:r>
              <a:rPr lang="en-US" sz="2000" dirty="0">
                <a:solidFill>
                  <a:schemeClr val="tx1"/>
                </a:solidFill>
                <a:latin typeface="Abadi" panose="020B0604020104020204" pitchFamily="34" charset="0"/>
              </a:rPr>
              <a:t>                         Atla Bharath Kumar Reddy- 199301231</a:t>
            </a:r>
          </a:p>
          <a:p>
            <a:pPr algn="l"/>
            <a:r>
              <a:rPr lang="en-US" sz="2000" dirty="0">
                <a:solidFill>
                  <a:schemeClr val="accent3">
                    <a:lumMod val="40000"/>
                    <a:lumOff val="60000"/>
                  </a:schemeClr>
                </a:solidFill>
              </a:rPr>
              <a:t>									                                      Submitted To: </a:t>
            </a:r>
            <a:r>
              <a:rPr lang="en-US" sz="2000" dirty="0" err="1">
                <a:solidFill>
                  <a:schemeClr val="tx1"/>
                </a:solidFill>
                <a:latin typeface="Abadi" panose="020B0604020104020204" pitchFamily="34" charset="0"/>
              </a:rPr>
              <a:t>Dr.Shalini</a:t>
            </a:r>
            <a:r>
              <a:rPr lang="en-US" sz="2000" dirty="0">
                <a:solidFill>
                  <a:schemeClr val="tx1"/>
                </a:solidFill>
                <a:latin typeface="Abadi" panose="020B0604020104020204" pitchFamily="34" charset="0"/>
              </a:rPr>
              <a:t> </a:t>
            </a:r>
            <a:r>
              <a:rPr lang="en-US" sz="2000" dirty="0" err="1">
                <a:solidFill>
                  <a:schemeClr val="tx1"/>
                </a:solidFill>
                <a:latin typeface="Abadi" panose="020B0604020104020204" pitchFamily="34" charset="0"/>
              </a:rPr>
              <a:t>puri</a:t>
            </a:r>
            <a:endParaRPr lang="en-US" sz="2000" dirty="0">
              <a:solidFill>
                <a:schemeClr val="tx1"/>
              </a:solidFill>
              <a:latin typeface="Abadi" panose="020B0604020104020204" pitchFamily="34" charset="0"/>
            </a:endParaRPr>
          </a:p>
          <a:p>
            <a:pPr algn="l"/>
            <a:r>
              <a:rPr lang="en-US" sz="2000" dirty="0">
                <a:solidFill>
                  <a:schemeClr val="accent3">
                    <a:lumMod val="40000"/>
                    <a:lumOff val="60000"/>
                  </a:schemeClr>
                </a:solidFill>
              </a:rPr>
              <a:t>Group No</a:t>
            </a:r>
            <a:r>
              <a:rPr lang="en-US" sz="2000" dirty="0">
                <a:solidFill>
                  <a:schemeClr val="tx1"/>
                </a:solidFill>
              </a:rPr>
              <a:t>. G2                                                                                                    </a:t>
            </a:r>
            <a:r>
              <a:rPr lang="en-US" sz="1900" dirty="0">
                <a:solidFill>
                  <a:schemeClr val="tx1"/>
                </a:solidFill>
                <a:effectLst/>
                <a:latin typeface="Abadi" panose="020B0604020104020204" pitchFamily="34" charset="0"/>
                <a:ea typeface="Calibri" panose="020F0502020204030204" pitchFamily="34" charset="0"/>
              </a:rPr>
              <a:t>Asst. Professor (Sr. Scale)</a:t>
            </a:r>
            <a:r>
              <a:rPr lang="en-US" sz="1800" dirty="0">
                <a:solidFill>
                  <a:srgbClr val="000000"/>
                </a:solidFill>
                <a:effectLst/>
                <a:latin typeface="Times New Roman" panose="02020603050405020304" pitchFamily="18" charset="0"/>
                <a:ea typeface="Calibri" panose="020F0502020204030204" pitchFamily="34" charset="0"/>
              </a:rPr>
              <a:t>	</a:t>
            </a:r>
            <a:endParaRPr lang="en-US" sz="2000" dirty="0">
              <a:solidFill>
                <a:schemeClr val="tx1"/>
              </a:solidFill>
            </a:endParaRPr>
          </a:p>
          <a:p>
            <a:pPr algn="l"/>
            <a:endParaRPr lang="en-US" sz="2000" dirty="0"/>
          </a:p>
          <a:p>
            <a:pPr algn="l"/>
            <a:endParaRPr lang="en-IN" sz="2000" dirty="0"/>
          </a:p>
        </p:txBody>
      </p:sp>
      <p:sp>
        <p:nvSpPr>
          <p:cNvPr id="5" name="Title 1"/>
          <p:cNvSpPr txBox="1">
            <a:spLocks/>
          </p:cNvSpPr>
          <p:nvPr/>
        </p:nvSpPr>
        <p:spPr>
          <a:xfrm>
            <a:off x="1224995" y="2265979"/>
            <a:ext cx="8946292" cy="2489059"/>
          </a:xfrm>
          <a:prstGeom prst="rect">
            <a:avLst/>
          </a:prstGeom>
        </p:spPr>
        <p:txBody>
          <a:bodyPr vert="horz" lIns="91440" tIns="45720" rIns="91440" bIns="45720" rtlCol="0" anchor="t">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b="1" u="sng" dirty="0"/>
              <a:t>Project Title: </a:t>
            </a:r>
          </a:p>
          <a:p>
            <a:pPr algn="l"/>
            <a:r>
              <a:rPr lang="en-US" sz="3200" dirty="0"/>
              <a:t>                   </a:t>
            </a:r>
          </a:p>
          <a:p>
            <a:pPr algn="l"/>
            <a:r>
              <a:rPr lang="en-US" sz="3200" dirty="0">
                <a:latin typeface="Amasis MT Pro Black" panose="02040A04050005020304" pitchFamily="18" charset="0"/>
              </a:rPr>
              <a:t>                  </a:t>
            </a:r>
            <a:r>
              <a:rPr lang="en-US" sz="4000" b="1" dirty="0">
                <a:latin typeface="Abadi" panose="020B0604020104020204" pitchFamily="34" charset="0"/>
              </a:rPr>
              <a:t>Predicting used car prices</a:t>
            </a:r>
          </a:p>
          <a:p>
            <a:pPr algn="l"/>
            <a:endParaRPr lang="en-US" sz="3200" b="1" dirty="0"/>
          </a:p>
          <a:p>
            <a:pPr algn="l"/>
            <a:endParaRPr lang="en-US" sz="3200" b="1" dirty="0"/>
          </a:p>
        </p:txBody>
      </p:sp>
      <p:pic>
        <p:nvPicPr>
          <p:cNvPr id="9" name="Picture 8">
            <a:extLst>
              <a:ext uri="{FF2B5EF4-FFF2-40B4-BE49-F238E27FC236}">
                <a16:creationId xmlns:a16="http://schemas.microsoft.com/office/drawing/2014/main" id="{00000000-0008-0000-0000-0000020000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7400" y="111544"/>
            <a:ext cx="3056505" cy="914163"/>
          </a:xfrm>
          <a:prstGeom prst="rect">
            <a:avLst/>
          </a:prstGeom>
          <a:noFill/>
          <a:ln>
            <a:noFill/>
          </a:ln>
        </p:spPr>
      </p:pic>
    </p:spTree>
    <p:extLst>
      <p:ext uri="{BB962C8B-B14F-4D97-AF65-F5344CB8AC3E}">
        <p14:creationId xmlns:p14="http://schemas.microsoft.com/office/powerpoint/2010/main" val="2426068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24" y="99312"/>
            <a:ext cx="8534400" cy="1507067"/>
          </a:xfrm>
        </p:spPr>
        <p:txBody>
          <a:bodyPr/>
          <a:lstStyle/>
          <a:p>
            <a:r>
              <a:rPr lang="en-US" dirty="0"/>
              <a:t>References</a:t>
            </a:r>
            <a:endParaRPr lang="en-IN" dirty="0"/>
          </a:p>
        </p:txBody>
      </p:sp>
      <p:sp>
        <p:nvSpPr>
          <p:cNvPr id="3" name="Content Placeholder 2"/>
          <p:cNvSpPr>
            <a:spLocks noGrp="1"/>
          </p:cNvSpPr>
          <p:nvPr>
            <p:ph idx="1"/>
          </p:nvPr>
        </p:nvSpPr>
        <p:spPr>
          <a:xfrm>
            <a:off x="623090" y="1511754"/>
            <a:ext cx="8596668" cy="4434984"/>
          </a:xfrm>
        </p:spPr>
        <p:txBody>
          <a:bodyPr/>
          <a:lstStyle/>
          <a:p>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[1]	M. H. Dunham, “Data Mining: Introductory and Advanced Topics,” Pearson Education.</a:t>
            </a:r>
            <a:endPar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r>
              <a:rPr lang="en-IN"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https://youtube.com/playlist?list=PLeo1K3hjS3uu7CxAacxVndI4bE_o3BDtO</a:t>
            </a:r>
            <a:endParaRPr lang="en-IN" dirty="0">
              <a:solidFill>
                <a:schemeClr val="tx1"/>
              </a:solidFill>
              <a:latin typeface="Arial" panose="020B0604020202020204" pitchFamily="34" charset="0"/>
              <a:cs typeface="Arial" panose="020B0604020202020204" pitchFamily="34" charset="0"/>
            </a:endParaRPr>
          </a:p>
          <a:p>
            <a:r>
              <a:rPr lang="en-IN" dirty="0">
                <a:solidFill>
                  <a:schemeClr val="tx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neuronalenetze-en-zeta2-1col-dkrieselcom.pdf</a:t>
            </a:r>
            <a:endParaRPr lang="en-IN" dirty="0">
              <a:solidFill>
                <a:schemeClr val="tx1"/>
              </a:solidFill>
              <a:latin typeface="Arial" panose="020B0604020202020204" pitchFamily="34" charset="0"/>
              <a:cs typeface="Arial" panose="020B0604020202020204" pitchFamily="34" charset="0"/>
            </a:endParaRPr>
          </a:p>
          <a:p>
            <a:endParaRPr lang="en-IN" dirty="0">
              <a:solidFill>
                <a:srgbClr val="FF0000"/>
              </a:solidFill>
            </a:endParaRPr>
          </a:p>
        </p:txBody>
      </p:sp>
      <p:sp>
        <p:nvSpPr>
          <p:cNvPr id="4" name="Date Placeholder 3"/>
          <p:cNvSpPr>
            <a:spLocks noGrp="1"/>
          </p:cNvSpPr>
          <p:nvPr>
            <p:ph type="dt" sz="half" idx="10"/>
          </p:nvPr>
        </p:nvSpPr>
        <p:spPr/>
        <p:txBody>
          <a:bodyPr/>
          <a:lstStyle/>
          <a:p>
            <a:fld id="{C0BED05F-BAA7-4155-B390-EA19948BF8FC}" type="datetime1">
              <a:rPr lang="en-IN" smtClean="0"/>
              <a:t>01-12-2021</a:t>
            </a:fld>
            <a:endParaRPr lang="en-IN"/>
          </a:p>
        </p:txBody>
      </p:sp>
      <p:sp>
        <p:nvSpPr>
          <p:cNvPr id="5" name="Footer Placeholder 4"/>
          <p:cNvSpPr>
            <a:spLocks noGrp="1"/>
          </p:cNvSpPr>
          <p:nvPr>
            <p:ph type="ftr" sz="quarter" idx="11"/>
          </p:nvPr>
        </p:nvSpPr>
        <p:spPr/>
        <p:txBody>
          <a:bodyPr/>
          <a:lstStyle/>
          <a:p>
            <a:r>
              <a:rPr lang="en-US"/>
              <a:t>SC V-sem Project , July-Dec 2021</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10</a:t>
            </a:fld>
            <a:endParaRPr lang="en-IN"/>
          </a:p>
        </p:txBody>
      </p:sp>
    </p:spTree>
    <p:extLst>
      <p:ext uri="{BB962C8B-B14F-4D97-AF65-F5344CB8AC3E}">
        <p14:creationId xmlns:p14="http://schemas.microsoft.com/office/powerpoint/2010/main" val="226407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77AC-65B0-4D32-9315-B24BF96234C9}"/>
              </a:ext>
            </a:extLst>
          </p:cNvPr>
          <p:cNvSpPr>
            <a:spLocks noGrp="1"/>
          </p:cNvSpPr>
          <p:nvPr>
            <p:ph type="title"/>
          </p:nvPr>
        </p:nvSpPr>
        <p:spPr>
          <a:xfrm>
            <a:off x="1270861" y="2417736"/>
            <a:ext cx="8823404" cy="1410345"/>
          </a:xfrm>
        </p:spPr>
        <p:txBody>
          <a:bodyPr/>
          <a:lstStyle/>
          <a:p>
            <a:r>
              <a:rPr lang="en-IN" dirty="0"/>
              <a:t>                 </a:t>
            </a:r>
            <a:r>
              <a:rPr lang="en-IN" sz="7200" dirty="0">
                <a:solidFill>
                  <a:schemeClr val="bg2">
                    <a:lumMod val="75000"/>
                  </a:schemeClr>
                </a:solidFill>
              </a:rPr>
              <a:t>Thank you</a:t>
            </a:r>
          </a:p>
        </p:txBody>
      </p:sp>
      <p:sp>
        <p:nvSpPr>
          <p:cNvPr id="3" name="Date Placeholder 2">
            <a:extLst>
              <a:ext uri="{FF2B5EF4-FFF2-40B4-BE49-F238E27FC236}">
                <a16:creationId xmlns:a16="http://schemas.microsoft.com/office/drawing/2014/main" id="{C4C767F7-4F12-4F27-B21A-C4A7EA047259}"/>
              </a:ext>
            </a:extLst>
          </p:cNvPr>
          <p:cNvSpPr>
            <a:spLocks noGrp="1"/>
          </p:cNvSpPr>
          <p:nvPr>
            <p:ph type="dt" sz="half" idx="10"/>
          </p:nvPr>
        </p:nvSpPr>
        <p:spPr/>
        <p:txBody>
          <a:bodyPr/>
          <a:lstStyle/>
          <a:p>
            <a:fld id="{BF3C3E89-EA7B-472E-A852-E6C773833518}" type="datetime1">
              <a:rPr lang="en-IN" smtClean="0"/>
              <a:t>01-12-2021</a:t>
            </a:fld>
            <a:endParaRPr lang="en-IN"/>
          </a:p>
        </p:txBody>
      </p:sp>
      <p:sp>
        <p:nvSpPr>
          <p:cNvPr id="4" name="Footer Placeholder 3">
            <a:extLst>
              <a:ext uri="{FF2B5EF4-FFF2-40B4-BE49-F238E27FC236}">
                <a16:creationId xmlns:a16="http://schemas.microsoft.com/office/drawing/2014/main" id="{0E1E1519-D6D8-43BE-B7C3-60BCB348B95B}"/>
              </a:ext>
            </a:extLst>
          </p:cNvPr>
          <p:cNvSpPr>
            <a:spLocks noGrp="1"/>
          </p:cNvSpPr>
          <p:nvPr>
            <p:ph type="ftr" sz="quarter" idx="11"/>
          </p:nvPr>
        </p:nvSpPr>
        <p:spPr/>
        <p:txBody>
          <a:bodyPr/>
          <a:lstStyle/>
          <a:p>
            <a:r>
              <a:rPr lang="en-US"/>
              <a:t>SC V-sem Project , July-Dec 2021</a:t>
            </a:r>
            <a:endParaRPr lang="en-IN"/>
          </a:p>
        </p:txBody>
      </p:sp>
      <p:sp>
        <p:nvSpPr>
          <p:cNvPr id="5" name="Slide Number Placeholder 4">
            <a:extLst>
              <a:ext uri="{FF2B5EF4-FFF2-40B4-BE49-F238E27FC236}">
                <a16:creationId xmlns:a16="http://schemas.microsoft.com/office/drawing/2014/main" id="{14AB890B-8FB1-42D5-84CC-A363C87299D0}"/>
              </a:ext>
            </a:extLst>
          </p:cNvPr>
          <p:cNvSpPr>
            <a:spLocks noGrp="1"/>
          </p:cNvSpPr>
          <p:nvPr>
            <p:ph type="sldNum" sz="quarter" idx="12"/>
          </p:nvPr>
        </p:nvSpPr>
        <p:spPr/>
        <p:txBody>
          <a:bodyPr/>
          <a:lstStyle/>
          <a:p>
            <a:fld id="{A3DFE1C7-CADE-4666-88F5-C0C8CECCFE56}" type="slidenum">
              <a:rPr lang="en-IN" smtClean="0"/>
              <a:pPr/>
              <a:t>11</a:t>
            </a:fld>
            <a:endParaRPr lang="en-IN"/>
          </a:p>
        </p:txBody>
      </p:sp>
    </p:spTree>
    <p:extLst>
      <p:ext uri="{BB962C8B-B14F-4D97-AF65-F5344CB8AC3E}">
        <p14:creationId xmlns:p14="http://schemas.microsoft.com/office/powerpoint/2010/main" val="4162638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483" y="452760"/>
            <a:ext cx="8534400" cy="1507067"/>
          </a:xfrm>
        </p:spPr>
        <p:txBody>
          <a:bodyPr/>
          <a:lstStyle/>
          <a:p>
            <a:r>
              <a:rPr lang="en-US" dirty="0"/>
              <a:t>Abstract</a:t>
            </a:r>
            <a:endParaRPr lang="en-IN" dirty="0"/>
          </a:p>
        </p:txBody>
      </p:sp>
      <p:sp>
        <p:nvSpPr>
          <p:cNvPr id="3" name="Content Placeholder 2"/>
          <p:cNvSpPr>
            <a:spLocks noGrp="1"/>
          </p:cNvSpPr>
          <p:nvPr>
            <p:ph idx="1"/>
          </p:nvPr>
        </p:nvSpPr>
        <p:spPr>
          <a:xfrm>
            <a:off x="157777" y="1854268"/>
            <a:ext cx="10085349" cy="3992349"/>
          </a:xfrm>
        </p:spPr>
        <p:txBody>
          <a:bodyPr/>
          <a:lstStyle/>
          <a:p>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Determining whether the listed price of a used car is a challenging task, due to the many factors that drive a used vehicle’s price on the market. </a:t>
            </a:r>
          </a:p>
          <a:p>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focus of this project is developing Neural network models that can accurately predict the price of a used car based on its features, in order to make informed purchases.</a:t>
            </a:r>
          </a:p>
          <a:p>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implement and evaluate various learning methods on a dataset consisting of the sale prices of different makes and models across cities in India. Different cities have different price of cars, which depends on the taxes and other factors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dirty="0"/>
              <a:t>1-12-2021</a:t>
            </a:r>
          </a:p>
        </p:txBody>
      </p:sp>
      <p:sp>
        <p:nvSpPr>
          <p:cNvPr id="5" name="Footer Placeholder 4"/>
          <p:cNvSpPr>
            <a:spLocks noGrp="1"/>
          </p:cNvSpPr>
          <p:nvPr>
            <p:ph type="ftr" sz="quarter" idx="11"/>
          </p:nvPr>
        </p:nvSpPr>
        <p:spPr/>
        <p:txBody>
          <a:bodyPr/>
          <a:lstStyle/>
          <a:p>
            <a:r>
              <a:rPr lang="en-US"/>
              <a:t>SC V-sem Project , July-Dec 2021</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2</a:t>
            </a:fld>
            <a:endParaRPr lang="en-IN" dirty="0"/>
          </a:p>
        </p:txBody>
      </p:sp>
    </p:spTree>
    <p:extLst>
      <p:ext uri="{BB962C8B-B14F-4D97-AF65-F5344CB8AC3E}">
        <p14:creationId xmlns:p14="http://schemas.microsoft.com/office/powerpoint/2010/main" val="372278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9070"/>
          </a:xfrm>
        </p:spPr>
        <p:txBody>
          <a:bodyPr/>
          <a:lstStyle/>
          <a:p>
            <a:r>
              <a:rPr lang="en-US" dirty="0"/>
              <a:t>Literature Review</a:t>
            </a:r>
            <a:endParaRPr lang="en-IN" dirty="0"/>
          </a:p>
        </p:txBody>
      </p:sp>
      <p:sp>
        <p:nvSpPr>
          <p:cNvPr id="3" name="Content Placeholder 2"/>
          <p:cNvSpPr>
            <a:spLocks noGrp="1"/>
          </p:cNvSpPr>
          <p:nvPr>
            <p:ph idx="1"/>
          </p:nvPr>
        </p:nvSpPr>
        <p:spPr>
          <a:xfrm>
            <a:off x="677334" y="1850048"/>
            <a:ext cx="8596668" cy="3880773"/>
          </a:xfrm>
        </p:spPr>
        <p:txBody>
          <a:bodyPr>
            <a:normAutofit/>
          </a:bodyPr>
          <a:lstStyle/>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There are two primary phases in the system: </a:t>
            </a:r>
          </a:p>
          <a:p>
            <a:pPr marL="0" indent="0" algn="just">
              <a:buNone/>
            </a:pPr>
            <a:endParaRPr lang="en-US" sz="18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Training phase: The system is trained by using the data in the data set and fits a model (line/curve) based on the algorithm chosen accordingly. </a:t>
            </a:r>
          </a:p>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 Testing phase: The system is provided with the inputs and is tested for its working. The accuracy is checked. And therefore, the data that is used to train the model or test it, is to be appropriate. The system is designed to detect and predict price of used car.</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99A7F10-0415-4EA1-89E7-3FC33EE2809B}" type="datetime1">
              <a:rPr lang="en-IN" smtClean="0"/>
              <a:t>01-12-2021</a:t>
            </a:fld>
            <a:endParaRPr lang="en-IN"/>
          </a:p>
        </p:txBody>
      </p:sp>
      <p:sp>
        <p:nvSpPr>
          <p:cNvPr id="5" name="Footer Placeholder 4"/>
          <p:cNvSpPr>
            <a:spLocks noGrp="1"/>
          </p:cNvSpPr>
          <p:nvPr>
            <p:ph type="ftr" sz="quarter" idx="11"/>
          </p:nvPr>
        </p:nvSpPr>
        <p:spPr/>
        <p:txBody>
          <a:bodyPr/>
          <a:lstStyle/>
          <a:p>
            <a:r>
              <a:rPr lang="en-US"/>
              <a:t>SC V-sem Project , July-Dec 2021</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3</a:t>
            </a:fld>
            <a:endParaRPr lang="en-IN"/>
          </a:p>
        </p:txBody>
      </p:sp>
    </p:spTree>
    <p:extLst>
      <p:ext uri="{BB962C8B-B14F-4D97-AF65-F5344CB8AC3E}">
        <p14:creationId xmlns:p14="http://schemas.microsoft.com/office/powerpoint/2010/main" val="408241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737286"/>
          </a:xfrm>
        </p:spPr>
        <p:txBody>
          <a:bodyPr>
            <a:normAutofit/>
          </a:bodyPr>
          <a:lstStyle/>
          <a:p>
            <a:r>
              <a:rPr lang="en-US" dirty="0"/>
              <a:t>Problem Statement  &amp; Objective</a:t>
            </a:r>
            <a:endParaRPr lang="en-IN" dirty="0"/>
          </a:p>
        </p:txBody>
      </p:sp>
      <p:sp>
        <p:nvSpPr>
          <p:cNvPr id="3" name="Content Placeholder 2"/>
          <p:cNvSpPr>
            <a:spLocks noGrp="1"/>
          </p:cNvSpPr>
          <p:nvPr>
            <p:ph idx="1"/>
          </p:nvPr>
        </p:nvSpPr>
        <p:spPr>
          <a:xfrm>
            <a:off x="677334" y="1930400"/>
            <a:ext cx="9085502" cy="4241799"/>
          </a:xfrm>
        </p:spPr>
        <p:txBody>
          <a:bodyPr/>
          <a:lstStyle/>
          <a:p>
            <a:r>
              <a:rPr lang="en-US" sz="1800" dirty="0">
                <a:solidFill>
                  <a:schemeClr val="tx1"/>
                </a:solidFill>
                <a:effectLst/>
                <a:latin typeface="Times New Roman" panose="02020603050405020304" pitchFamily="18" charset="0"/>
                <a:ea typeface="Times New Roman" panose="02020603050405020304" pitchFamily="18" charset="0"/>
              </a:rPr>
              <a:t>The prices of new cars in the industry are fixed by the manufacturer with some additional costs incurred by the Government in the form of taxes. So, customers buying a new car can be assured of the money they invest to be worthy. </a:t>
            </a:r>
          </a:p>
          <a:p>
            <a:r>
              <a:rPr lang="en-US" sz="1800" dirty="0">
                <a:solidFill>
                  <a:schemeClr val="tx1"/>
                </a:solidFill>
                <a:effectLst/>
                <a:latin typeface="Times New Roman" panose="02020603050405020304" pitchFamily="18" charset="0"/>
                <a:ea typeface="Times New Roman" panose="02020603050405020304" pitchFamily="18" charset="0"/>
              </a:rPr>
              <a:t>But due to the increased price of new cars and the incapability of customers to buy new cars due to the lack of funds, used cars sales are on a global increase. There is a need for a used car price prediction system to effectively determine the worthiness of the car using a variety of features. </a:t>
            </a:r>
          </a:p>
          <a:p>
            <a:r>
              <a:rPr lang="en-US" sz="1800" dirty="0">
                <a:solidFill>
                  <a:schemeClr val="tx1"/>
                </a:solidFill>
                <a:effectLst/>
                <a:latin typeface="Times New Roman" panose="02020603050405020304" pitchFamily="18" charset="0"/>
                <a:ea typeface="Times New Roman" panose="02020603050405020304" pitchFamily="18" charset="0"/>
              </a:rPr>
              <a:t>Even though there are websites that offers this service, their prediction method may not be the best. Besides, different models and systems may contribute on predicting power for a used car’s actual market value. It is important to know their actual market value while both buying and selling</a:t>
            </a:r>
            <a:endParaRPr lang="en-IN" dirty="0">
              <a:solidFill>
                <a:schemeClr val="tx1"/>
              </a:solidFill>
            </a:endParaRPr>
          </a:p>
        </p:txBody>
      </p:sp>
      <p:sp>
        <p:nvSpPr>
          <p:cNvPr id="4" name="Date Placeholder 3"/>
          <p:cNvSpPr>
            <a:spLocks noGrp="1"/>
          </p:cNvSpPr>
          <p:nvPr>
            <p:ph type="dt" sz="half" idx="10"/>
          </p:nvPr>
        </p:nvSpPr>
        <p:spPr/>
        <p:txBody>
          <a:bodyPr/>
          <a:lstStyle/>
          <a:p>
            <a:fld id="{3CFD5BB5-98B6-4698-959D-A1D653246163}" type="datetime1">
              <a:rPr lang="en-IN" smtClean="0"/>
              <a:t>01-12-2021</a:t>
            </a:fld>
            <a:endParaRPr lang="en-IN"/>
          </a:p>
        </p:txBody>
      </p:sp>
      <p:sp>
        <p:nvSpPr>
          <p:cNvPr id="5" name="Footer Placeholder 4"/>
          <p:cNvSpPr>
            <a:spLocks noGrp="1"/>
          </p:cNvSpPr>
          <p:nvPr>
            <p:ph type="ftr" sz="quarter" idx="11"/>
          </p:nvPr>
        </p:nvSpPr>
        <p:spPr/>
        <p:txBody>
          <a:bodyPr/>
          <a:lstStyle/>
          <a:p>
            <a:r>
              <a:rPr lang="en-US"/>
              <a:t>SC V-sem Project , July-Dec 2021</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4</a:t>
            </a:fld>
            <a:endParaRPr lang="en-IN"/>
          </a:p>
        </p:txBody>
      </p:sp>
    </p:spTree>
    <p:extLst>
      <p:ext uri="{BB962C8B-B14F-4D97-AF65-F5344CB8AC3E}">
        <p14:creationId xmlns:p14="http://schemas.microsoft.com/office/powerpoint/2010/main" val="264657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933" y="181575"/>
            <a:ext cx="8596668" cy="797480"/>
          </a:xfrm>
        </p:spPr>
        <p:txBody>
          <a:bodyPr>
            <a:normAutofit/>
          </a:bodyPr>
          <a:lstStyle/>
          <a:p>
            <a:r>
              <a:rPr lang="en-US" dirty="0"/>
              <a:t>Proposed Approach</a:t>
            </a:r>
            <a:endParaRPr lang="en-IN" dirty="0"/>
          </a:p>
        </p:txBody>
      </p:sp>
      <p:pic>
        <p:nvPicPr>
          <p:cNvPr id="9" name="Content Placeholder 8">
            <a:extLst>
              <a:ext uri="{FF2B5EF4-FFF2-40B4-BE49-F238E27FC236}">
                <a16:creationId xmlns:a16="http://schemas.microsoft.com/office/drawing/2014/main" id="{71A10E6C-3D14-4631-AF56-2F919702A317}"/>
              </a:ext>
            </a:extLst>
          </p:cNvPr>
          <p:cNvPicPr>
            <a:picLocks noGrp="1" noChangeAspect="1"/>
          </p:cNvPicPr>
          <p:nvPr>
            <p:ph idx="1"/>
          </p:nvPr>
        </p:nvPicPr>
        <p:blipFill>
          <a:blip r:embed="rId2"/>
          <a:stretch>
            <a:fillRect/>
          </a:stretch>
        </p:blipFill>
        <p:spPr>
          <a:xfrm>
            <a:off x="1960494" y="1228725"/>
            <a:ext cx="8685076" cy="4885356"/>
          </a:xfrm>
          <a:prstGeom prst="rect">
            <a:avLst/>
          </a:prstGeom>
        </p:spPr>
      </p:pic>
      <p:sp>
        <p:nvSpPr>
          <p:cNvPr id="4" name="Date Placeholder 3"/>
          <p:cNvSpPr>
            <a:spLocks noGrp="1"/>
          </p:cNvSpPr>
          <p:nvPr>
            <p:ph type="dt" sz="half" idx="10"/>
          </p:nvPr>
        </p:nvSpPr>
        <p:spPr/>
        <p:txBody>
          <a:bodyPr/>
          <a:lstStyle/>
          <a:p>
            <a:fld id="{A853A606-F57F-44E2-9F53-57FD8366F8D7}" type="datetime1">
              <a:rPr lang="en-IN" smtClean="0"/>
              <a:t>01-12-2021</a:t>
            </a:fld>
            <a:endParaRPr lang="en-IN"/>
          </a:p>
        </p:txBody>
      </p:sp>
      <p:sp>
        <p:nvSpPr>
          <p:cNvPr id="5" name="Footer Placeholder 4"/>
          <p:cNvSpPr>
            <a:spLocks noGrp="1"/>
          </p:cNvSpPr>
          <p:nvPr>
            <p:ph type="ftr" sz="quarter" idx="11"/>
          </p:nvPr>
        </p:nvSpPr>
        <p:spPr/>
        <p:txBody>
          <a:bodyPr/>
          <a:lstStyle/>
          <a:p>
            <a:r>
              <a:rPr lang="en-US"/>
              <a:t>SC V-sem Project , July-Dec 2021</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5</a:t>
            </a:fld>
            <a:endParaRPr lang="en-IN"/>
          </a:p>
        </p:txBody>
      </p:sp>
    </p:spTree>
    <p:extLst>
      <p:ext uri="{BB962C8B-B14F-4D97-AF65-F5344CB8AC3E}">
        <p14:creationId xmlns:p14="http://schemas.microsoft.com/office/powerpoint/2010/main" val="264657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D6CFB6C-6ECB-4250-B68E-01966297A5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8359141-C085-46E4-B4EC-42F9599BA7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A903156-0F0C-44A5-9019-0CAF51EB49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6E5E851-3725-463F-9451-2FFEF5D3E0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4209D59-6810-40C2-B8D6-6DACF8A06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4" name="Rectangle 23">
            <a:extLst>
              <a:ext uri="{FF2B5EF4-FFF2-40B4-BE49-F238E27FC236}">
                <a16:creationId xmlns:a16="http://schemas.microsoft.com/office/drawing/2014/main" id="{0BE1027C-ABCB-4C82-91A2-F67B9A5A6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F33DE-9567-49F2-99E4-2CE46322D6F1}"/>
              </a:ext>
            </a:extLst>
          </p:cNvPr>
          <p:cNvSpPr>
            <a:spLocks noGrp="1"/>
          </p:cNvSpPr>
          <p:nvPr>
            <p:ph type="title"/>
          </p:nvPr>
        </p:nvSpPr>
        <p:spPr>
          <a:xfrm>
            <a:off x="434934" y="4493122"/>
            <a:ext cx="9552558" cy="1233251"/>
          </a:xfrm>
        </p:spPr>
        <p:txBody>
          <a:bodyPr vert="horz" lIns="91440" tIns="45720" rIns="91440" bIns="45720" rtlCol="0" anchor="b">
            <a:normAutofit/>
          </a:bodyPr>
          <a:lstStyle/>
          <a:p>
            <a:r>
              <a:rPr lang="en-US" sz="4800" dirty="0"/>
              <a:t>Data collection &amp; Analysis</a:t>
            </a:r>
          </a:p>
        </p:txBody>
      </p:sp>
      <p:sp>
        <p:nvSpPr>
          <p:cNvPr id="4" name="Footer Placeholder 3">
            <a:extLst>
              <a:ext uri="{FF2B5EF4-FFF2-40B4-BE49-F238E27FC236}">
                <a16:creationId xmlns:a16="http://schemas.microsoft.com/office/drawing/2014/main" id="{EAC11A13-7186-4CB2-8654-3D7F894ED80C}"/>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defTabSz="914400">
              <a:spcAft>
                <a:spcPts val="600"/>
              </a:spcAft>
            </a:pPr>
            <a:r>
              <a:rPr lang="en-US" b="0" i="0" kern="1200">
                <a:solidFill>
                  <a:schemeClr val="bg2">
                    <a:lumMod val="50000"/>
                  </a:schemeClr>
                </a:solidFill>
                <a:effectLst/>
                <a:latin typeface="+mn-lt"/>
                <a:ea typeface="+mn-ea"/>
                <a:cs typeface="+mn-cs"/>
              </a:rPr>
              <a:t>SC V-sem Project , July-Dec 2021</a:t>
            </a:r>
          </a:p>
        </p:txBody>
      </p:sp>
      <p:sp>
        <p:nvSpPr>
          <p:cNvPr id="3" name="Date Placeholder 2">
            <a:extLst>
              <a:ext uri="{FF2B5EF4-FFF2-40B4-BE49-F238E27FC236}">
                <a16:creationId xmlns:a16="http://schemas.microsoft.com/office/drawing/2014/main" id="{4C25C0FC-363F-4C13-8C9A-BC154D64D79B}"/>
              </a:ext>
            </a:extLst>
          </p:cNvPr>
          <p:cNvSpPr>
            <a:spLocks noGrp="1"/>
          </p:cNvSpPr>
          <p:nvPr>
            <p:ph type="dt" sz="half" idx="10"/>
          </p:nvPr>
        </p:nvSpPr>
        <p:spPr>
          <a:xfrm>
            <a:off x="9904412" y="6172200"/>
            <a:ext cx="1600200" cy="365125"/>
          </a:xfrm>
        </p:spPr>
        <p:txBody>
          <a:bodyPr vert="horz" lIns="91440" tIns="45720" rIns="91440" bIns="45720" rtlCol="0" anchor="t">
            <a:normAutofit/>
          </a:bodyPr>
          <a:lstStyle/>
          <a:p>
            <a:pPr defTabSz="914400">
              <a:spcAft>
                <a:spcPts val="600"/>
              </a:spcAft>
            </a:pPr>
            <a:fld id="{BF3C3E89-EA7B-472E-A852-E6C773833518}" type="datetime1">
              <a:rPr lang="en-US" smtClean="0"/>
              <a:pPr defTabSz="914400">
                <a:spcAft>
                  <a:spcPts val="600"/>
                </a:spcAft>
              </a:pPr>
              <a:t>12/1/2021</a:t>
            </a:fld>
            <a:endParaRPr lang="en-US"/>
          </a:p>
        </p:txBody>
      </p:sp>
      <p:sp>
        <p:nvSpPr>
          <p:cNvPr id="5" name="Slide Number Placeholder 4">
            <a:extLst>
              <a:ext uri="{FF2B5EF4-FFF2-40B4-BE49-F238E27FC236}">
                <a16:creationId xmlns:a16="http://schemas.microsoft.com/office/drawing/2014/main" id="{0726D970-5C19-4FCC-9AA5-F88CF1796137}"/>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A3DFE1C7-CADE-4666-88F5-C0C8CECCFE56}" type="slidenum">
              <a:rPr lang="en-US" smtClean="0"/>
              <a:pPr defTabSz="914400">
                <a:spcAft>
                  <a:spcPts val="600"/>
                </a:spcAft>
              </a:pPr>
              <a:t>6</a:t>
            </a:fld>
            <a:endParaRPr lang="en-US"/>
          </a:p>
        </p:txBody>
      </p:sp>
      <p:grpSp>
        <p:nvGrpSpPr>
          <p:cNvPr id="26" name="Group 25">
            <a:extLst>
              <a:ext uri="{FF2B5EF4-FFF2-40B4-BE49-F238E27FC236}">
                <a16:creationId xmlns:a16="http://schemas.microsoft.com/office/drawing/2014/main" id="{0CC57C46-4659-4AF2-9180-2DEED214CD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CFB52317-0F00-40C0-B1F2-33ED6D30D9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468ACF9-4EF2-4251-9FAD-3F225BF7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E4A3ECD-6924-4912-B117-3C617B584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D1DFE1F5-FA7A-403F-B9D9-0434E2BE2F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92CF27E4-09D0-444E-B18D-F904871038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3" name="Snip Diagonal Corner Rectangle 12">
            <a:extLst>
              <a:ext uri="{FF2B5EF4-FFF2-40B4-BE49-F238E27FC236}">
                <a16:creationId xmlns:a16="http://schemas.microsoft.com/office/drawing/2014/main" id="{FDAF26D5-7469-49F5-902D-571FA58A7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8F891F7-EE6D-4849-B0B2-693169CB921A}"/>
              </a:ext>
            </a:extLst>
          </p:cNvPr>
          <p:cNvPicPr>
            <a:picLocks noChangeAspect="1"/>
          </p:cNvPicPr>
          <p:nvPr/>
        </p:nvPicPr>
        <p:blipFill>
          <a:blip r:embed="rId2"/>
          <a:stretch>
            <a:fillRect/>
          </a:stretch>
        </p:blipFill>
        <p:spPr>
          <a:xfrm>
            <a:off x="1161535" y="1385083"/>
            <a:ext cx="4201297" cy="2289706"/>
          </a:xfrm>
          <a:prstGeom prst="rect">
            <a:avLst/>
          </a:prstGeom>
        </p:spPr>
      </p:pic>
      <p:pic>
        <p:nvPicPr>
          <p:cNvPr id="7" name="Picture 6">
            <a:extLst>
              <a:ext uri="{FF2B5EF4-FFF2-40B4-BE49-F238E27FC236}">
                <a16:creationId xmlns:a16="http://schemas.microsoft.com/office/drawing/2014/main" id="{7E89D807-7484-4B3D-A7F2-9585DF597D35}"/>
              </a:ext>
            </a:extLst>
          </p:cNvPr>
          <p:cNvPicPr>
            <a:picLocks noChangeAspect="1"/>
          </p:cNvPicPr>
          <p:nvPr/>
        </p:nvPicPr>
        <p:blipFill>
          <a:blip r:embed="rId3"/>
          <a:stretch>
            <a:fillRect/>
          </a:stretch>
        </p:blipFill>
        <p:spPr>
          <a:xfrm>
            <a:off x="5640953" y="1160857"/>
            <a:ext cx="4157293" cy="2733420"/>
          </a:xfrm>
          <a:prstGeom prst="rect">
            <a:avLst/>
          </a:prstGeom>
        </p:spPr>
      </p:pic>
    </p:spTree>
    <p:extLst>
      <p:ext uri="{BB962C8B-B14F-4D97-AF65-F5344CB8AC3E}">
        <p14:creationId xmlns:p14="http://schemas.microsoft.com/office/powerpoint/2010/main" val="395693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5859-4D9F-47AA-A9CA-BB2ACB0C01FB}"/>
              </a:ext>
            </a:extLst>
          </p:cNvPr>
          <p:cNvSpPr>
            <a:spLocks noGrp="1"/>
          </p:cNvSpPr>
          <p:nvPr>
            <p:ph type="title"/>
          </p:nvPr>
        </p:nvSpPr>
        <p:spPr>
          <a:xfrm>
            <a:off x="259339" y="238604"/>
            <a:ext cx="8534400" cy="1507067"/>
          </a:xfrm>
        </p:spPr>
        <p:txBody>
          <a:bodyPr/>
          <a:lstStyle/>
          <a:p>
            <a:r>
              <a:rPr lang="en-US" sz="3600" dirty="0"/>
              <a:t>Experimental Setup &amp; Variations</a:t>
            </a:r>
            <a:endParaRPr lang="en-IN" dirty="0"/>
          </a:p>
        </p:txBody>
      </p:sp>
      <p:sp>
        <p:nvSpPr>
          <p:cNvPr id="3" name="Date Placeholder 2">
            <a:extLst>
              <a:ext uri="{FF2B5EF4-FFF2-40B4-BE49-F238E27FC236}">
                <a16:creationId xmlns:a16="http://schemas.microsoft.com/office/drawing/2014/main" id="{380628B8-9636-4600-B032-E7A8CB0C4665}"/>
              </a:ext>
            </a:extLst>
          </p:cNvPr>
          <p:cNvSpPr>
            <a:spLocks noGrp="1"/>
          </p:cNvSpPr>
          <p:nvPr>
            <p:ph type="dt" sz="half" idx="10"/>
          </p:nvPr>
        </p:nvSpPr>
        <p:spPr/>
        <p:txBody>
          <a:bodyPr/>
          <a:lstStyle/>
          <a:p>
            <a:fld id="{BF3C3E89-EA7B-472E-A852-E6C773833518}" type="datetime1">
              <a:rPr lang="en-IN" smtClean="0"/>
              <a:t>01-12-2021</a:t>
            </a:fld>
            <a:endParaRPr lang="en-IN"/>
          </a:p>
        </p:txBody>
      </p:sp>
      <p:sp>
        <p:nvSpPr>
          <p:cNvPr id="4" name="Footer Placeholder 3">
            <a:extLst>
              <a:ext uri="{FF2B5EF4-FFF2-40B4-BE49-F238E27FC236}">
                <a16:creationId xmlns:a16="http://schemas.microsoft.com/office/drawing/2014/main" id="{EDC13FF4-81D5-4BE1-B797-AB5BB5AF0FE0}"/>
              </a:ext>
            </a:extLst>
          </p:cNvPr>
          <p:cNvSpPr>
            <a:spLocks noGrp="1"/>
          </p:cNvSpPr>
          <p:nvPr>
            <p:ph type="ftr" sz="quarter" idx="11"/>
          </p:nvPr>
        </p:nvSpPr>
        <p:spPr/>
        <p:txBody>
          <a:bodyPr/>
          <a:lstStyle/>
          <a:p>
            <a:r>
              <a:rPr lang="en-US"/>
              <a:t>SC V-sem Project , July-Dec 2021</a:t>
            </a:r>
            <a:endParaRPr lang="en-IN"/>
          </a:p>
        </p:txBody>
      </p:sp>
      <p:sp>
        <p:nvSpPr>
          <p:cNvPr id="5" name="Slide Number Placeholder 4">
            <a:extLst>
              <a:ext uri="{FF2B5EF4-FFF2-40B4-BE49-F238E27FC236}">
                <a16:creationId xmlns:a16="http://schemas.microsoft.com/office/drawing/2014/main" id="{650E9DEC-4F61-483B-A120-8052EA5F19E5}"/>
              </a:ext>
            </a:extLst>
          </p:cNvPr>
          <p:cNvSpPr>
            <a:spLocks noGrp="1"/>
          </p:cNvSpPr>
          <p:nvPr>
            <p:ph type="sldNum" sz="quarter" idx="12"/>
          </p:nvPr>
        </p:nvSpPr>
        <p:spPr/>
        <p:txBody>
          <a:bodyPr/>
          <a:lstStyle/>
          <a:p>
            <a:fld id="{A3DFE1C7-CADE-4666-88F5-C0C8CECCFE56}" type="slidenum">
              <a:rPr lang="en-IN" smtClean="0"/>
              <a:pPr/>
              <a:t>7</a:t>
            </a:fld>
            <a:endParaRPr lang="en-IN"/>
          </a:p>
        </p:txBody>
      </p:sp>
      <p:pic>
        <p:nvPicPr>
          <p:cNvPr id="9" name="Picture 8">
            <a:extLst>
              <a:ext uri="{FF2B5EF4-FFF2-40B4-BE49-F238E27FC236}">
                <a16:creationId xmlns:a16="http://schemas.microsoft.com/office/drawing/2014/main" id="{0E531E21-A603-4B12-9F50-5D532242D36F}"/>
              </a:ext>
            </a:extLst>
          </p:cNvPr>
          <p:cNvPicPr>
            <a:picLocks noChangeAspect="1"/>
          </p:cNvPicPr>
          <p:nvPr/>
        </p:nvPicPr>
        <p:blipFill>
          <a:blip r:embed="rId2"/>
          <a:stretch>
            <a:fillRect/>
          </a:stretch>
        </p:blipFill>
        <p:spPr>
          <a:xfrm>
            <a:off x="6096001" y="3428999"/>
            <a:ext cx="6096000" cy="3117793"/>
          </a:xfrm>
          <a:prstGeom prst="rect">
            <a:avLst/>
          </a:prstGeom>
        </p:spPr>
      </p:pic>
      <p:pic>
        <p:nvPicPr>
          <p:cNvPr id="11" name="Picture 10">
            <a:extLst>
              <a:ext uri="{FF2B5EF4-FFF2-40B4-BE49-F238E27FC236}">
                <a16:creationId xmlns:a16="http://schemas.microsoft.com/office/drawing/2014/main" id="{9E8100E5-36B2-4DFB-9B3C-19D44DE8EC25}"/>
              </a:ext>
            </a:extLst>
          </p:cNvPr>
          <p:cNvPicPr>
            <a:picLocks noChangeAspect="1"/>
          </p:cNvPicPr>
          <p:nvPr/>
        </p:nvPicPr>
        <p:blipFill>
          <a:blip r:embed="rId3"/>
          <a:stretch>
            <a:fillRect/>
          </a:stretch>
        </p:blipFill>
        <p:spPr>
          <a:xfrm>
            <a:off x="226578" y="1526884"/>
            <a:ext cx="5869422" cy="3585446"/>
          </a:xfrm>
          <a:prstGeom prst="rect">
            <a:avLst/>
          </a:prstGeom>
        </p:spPr>
      </p:pic>
    </p:spTree>
    <p:extLst>
      <p:ext uri="{BB962C8B-B14F-4D97-AF65-F5344CB8AC3E}">
        <p14:creationId xmlns:p14="http://schemas.microsoft.com/office/powerpoint/2010/main" val="353040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8223-96F3-4BEF-82CE-E0DA852A3C4F}"/>
              </a:ext>
            </a:extLst>
          </p:cNvPr>
          <p:cNvSpPr>
            <a:spLocks noGrp="1"/>
          </p:cNvSpPr>
          <p:nvPr>
            <p:ph type="title"/>
          </p:nvPr>
        </p:nvSpPr>
        <p:spPr>
          <a:xfrm>
            <a:off x="188912" y="186552"/>
            <a:ext cx="8534400" cy="1507067"/>
          </a:xfrm>
        </p:spPr>
        <p:txBody>
          <a:bodyPr>
            <a:normAutofit/>
          </a:bodyPr>
          <a:lstStyle/>
          <a:p>
            <a:r>
              <a:rPr lang="en-US" dirty="0"/>
              <a:t>Results &amp;  Discussion</a:t>
            </a:r>
            <a:endParaRPr lang="en-IN" dirty="0"/>
          </a:p>
        </p:txBody>
      </p:sp>
      <p:sp>
        <p:nvSpPr>
          <p:cNvPr id="3" name="Date Placeholder 2">
            <a:extLst>
              <a:ext uri="{FF2B5EF4-FFF2-40B4-BE49-F238E27FC236}">
                <a16:creationId xmlns:a16="http://schemas.microsoft.com/office/drawing/2014/main" id="{898629FF-82EA-4EBF-B8C4-C80FFB8BB0E7}"/>
              </a:ext>
            </a:extLst>
          </p:cNvPr>
          <p:cNvSpPr>
            <a:spLocks noGrp="1"/>
          </p:cNvSpPr>
          <p:nvPr>
            <p:ph type="dt" sz="half" idx="10"/>
          </p:nvPr>
        </p:nvSpPr>
        <p:spPr/>
        <p:txBody>
          <a:bodyPr/>
          <a:lstStyle/>
          <a:p>
            <a:fld id="{BF3C3E89-EA7B-472E-A852-E6C773833518}" type="datetime1">
              <a:rPr lang="en-IN" smtClean="0"/>
              <a:t>01-12-2021</a:t>
            </a:fld>
            <a:endParaRPr lang="en-IN"/>
          </a:p>
        </p:txBody>
      </p:sp>
      <p:sp>
        <p:nvSpPr>
          <p:cNvPr id="4" name="Footer Placeholder 3">
            <a:extLst>
              <a:ext uri="{FF2B5EF4-FFF2-40B4-BE49-F238E27FC236}">
                <a16:creationId xmlns:a16="http://schemas.microsoft.com/office/drawing/2014/main" id="{E85069C1-D3BF-4AFA-8CA2-708F7A392E40}"/>
              </a:ext>
            </a:extLst>
          </p:cNvPr>
          <p:cNvSpPr>
            <a:spLocks noGrp="1"/>
          </p:cNvSpPr>
          <p:nvPr>
            <p:ph type="ftr" sz="quarter" idx="11"/>
          </p:nvPr>
        </p:nvSpPr>
        <p:spPr/>
        <p:txBody>
          <a:bodyPr/>
          <a:lstStyle/>
          <a:p>
            <a:r>
              <a:rPr lang="en-US"/>
              <a:t>SC V-sem Project , July-Dec 2021</a:t>
            </a:r>
            <a:endParaRPr lang="en-IN"/>
          </a:p>
        </p:txBody>
      </p:sp>
      <p:sp>
        <p:nvSpPr>
          <p:cNvPr id="5" name="Slide Number Placeholder 4">
            <a:extLst>
              <a:ext uri="{FF2B5EF4-FFF2-40B4-BE49-F238E27FC236}">
                <a16:creationId xmlns:a16="http://schemas.microsoft.com/office/drawing/2014/main" id="{3E2970BF-FCCF-4E0A-B06B-52D54ACACFD0}"/>
              </a:ext>
            </a:extLst>
          </p:cNvPr>
          <p:cNvSpPr>
            <a:spLocks noGrp="1"/>
          </p:cNvSpPr>
          <p:nvPr>
            <p:ph type="sldNum" sz="quarter" idx="12"/>
          </p:nvPr>
        </p:nvSpPr>
        <p:spPr/>
        <p:txBody>
          <a:bodyPr/>
          <a:lstStyle/>
          <a:p>
            <a:fld id="{A3DFE1C7-CADE-4666-88F5-C0C8CECCFE56}" type="slidenum">
              <a:rPr lang="en-IN" smtClean="0"/>
              <a:pPr/>
              <a:t>8</a:t>
            </a:fld>
            <a:endParaRPr lang="en-IN"/>
          </a:p>
        </p:txBody>
      </p:sp>
      <p:pic>
        <p:nvPicPr>
          <p:cNvPr id="7" name="Picture 6">
            <a:extLst>
              <a:ext uri="{FF2B5EF4-FFF2-40B4-BE49-F238E27FC236}">
                <a16:creationId xmlns:a16="http://schemas.microsoft.com/office/drawing/2014/main" id="{7AFF1AA0-0388-4972-B86C-2453F0AD7DBA}"/>
              </a:ext>
            </a:extLst>
          </p:cNvPr>
          <p:cNvPicPr>
            <a:picLocks noChangeAspect="1"/>
          </p:cNvPicPr>
          <p:nvPr/>
        </p:nvPicPr>
        <p:blipFill>
          <a:blip r:embed="rId2"/>
          <a:stretch>
            <a:fillRect/>
          </a:stretch>
        </p:blipFill>
        <p:spPr>
          <a:xfrm>
            <a:off x="444027" y="1649309"/>
            <a:ext cx="8392791" cy="4888016"/>
          </a:xfrm>
          <a:prstGeom prst="rect">
            <a:avLst/>
          </a:prstGeom>
        </p:spPr>
      </p:pic>
    </p:spTree>
    <p:extLst>
      <p:ext uri="{BB962C8B-B14F-4D97-AF65-F5344CB8AC3E}">
        <p14:creationId xmlns:p14="http://schemas.microsoft.com/office/powerpoint/2010/main" val="101478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2" y="104589"/>
            <a:ext cx="8534400" cy="1507067"/>
          </a:xfrm>
        </p:spPr>
        <p:txBody>
          <a:bodyPr/>
          <a:lstStyle/>
          <a:p>
            <a:r>
              <a:rPr lang="en-US" dirty="0"/>
              <a:t>Conclusion and Future Scope</a:t>
            </a:r>
            <a:endParaRPr lang="en-IN" dirty="0"/>
          </a:p>
        </p:txBody>
      </p:sp>
      <p:sp>
        <p:nvSpPr>
          <p:cNvPr id="3" name="Content Placeholder 2"/>
          <p:cNvSpPr>
            <a:spLocks noGrp="1"/>
          </p:cNvSpPr>
          <p:nvPr>
            <p:ph idx="1"/>
          </p:nvPr>
        </p:nvSpPr>
        <p:spPr>
          <a:xfrm>
            <a:off x="529226" y="1908519"/>
            <a:ext cx="8596668" cy="3669956"/>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The increased prices of new cars and the financial incapability of the customers to buy them, Used Car sales are on a global increase. Therefore, there is an urgent need for a Used Car Price Prediction system which effectively determines the worthiness of the car using a variety of features. The proposed system will help to determine the accurate price of used car price prediction</a:t>
            </a:r>
          </a:p>
          <a:p>
            <a:r>
              <a:rPr lang="en-US" sz="1800" dirty="0">
                <a:solidFill>
                  <a:schemeClr val="tx1"/>
                </a:solidFill>
                <a:latin typeface="Times New Roman" panose="02020603050405020304" pitchFamily="18" charset="0"/>
                <a:cs typeface="Times New Roman" panose="02020603050405020304" pitchFamily="18" charset="0"/>
              </a:rPr>
              <a:t>In future this Neural network model may bind with various website which can provide real time data for price prediction. And we may add large historical data of car price which can help to improve accuracy of the Neural network model. We can build an android app as user interface for interacting with user.</a:t>
            </a:r>
          </a:p>
          <a:p>
            <a:endParaRPr lang="en-IN" dirty="0">
              <a:solidFill>
                <a:srgbClr val="FF0000"/>
              </a:solidFill>
              <a:latin typeface="Abadi" panose="020B0604020104020204" pitchFamily="34" charset="0"/>
            </a:endParaRPr>
          </a:p>
        </p:txBody>
      </p:sp>
      <p:sp>
        <p:nvSpPr>
          <p:cNvPr id="4" name="Date Placeholder 3"/>
          <p:cNvSpPr>
            <a:spLocks noGrp="1"/>
          </p:cNvSpPr>
          <p:nvPr>
            <p:ph type="dt" sz="half" idx="10"/>
          </p:nvPr>
        </p:nvSpPr>
        <p:spPr/>
        <p:txBody>
          <a:bodyPr/>
          <a:lstStyle/>
          <a:p>
            <a:fld id="{91A47879-7C62-4714-8C5D-AE827AF43621}" type="datetime1">
              <a:rPr lang="en-IN" smtClean="0"/>
              <a:t>01-12-2021</a:t>
            </a:fld>
            <a:endParaRPr lang="en-IN"/>
          </a:p>
        </p:txBody>
      </p:sp>
      <p:sp>
        <p:nvSpPr>
          <p:cNvPr id="5" name="Footer Placeholder 4"/>
          <p:cNvSpPr>
            <a:spLocks noGrp="1"/>
          </p:cNvSpPr>
          <p:nvPr>
            <p:ph type="ftr" sz="quarter" idx="11"/>
          </p:nvPr>
        </p:nvSpPr>
        <p:spPr/>
        <p:txBody>
          <a:bodyPr/>
          <a:lstStyle/>
          <a:p>
            <a:r>
              <a:rPr lang="en-US"/>
              <a:t>SC V-sem Project , July-Dec 2021</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9</a:t>
            </a:fld>
            <a:endParaRPr lang="en-IN"/>
          </a:p>
        </p:txBody>
      </p:sp>
    </p:spTree>
    <p:extLst>
      <p:ext uri="{BB962C8B-B14F-4D97-AF65-F5344CB8AC3E}">
        <p14:creationId xmlns:p14="http://schemas.microsoft.com/office/powerpoint/2010/main" val="372278284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09d94dce-d758-4aef-95b9-efac9d0686c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1B96D18F967243914BE9A64F164969" ma:contentTypeVersion="3" ma:contentTypeDescription="Create a new document." ma:contentTypeScope="" ma:versionID="7738a88639e257b48921a414bbc8c273">
  <xsd:schema xmlns:xsd="http://www.w3.org/2001/XMLSchema" xmlns:xs="http://www.w3.org/2001/XMLSchema" xmlns:p="http://schemas.microsoft.com/office/2006/metadata/properties" xmlns:ns2="09d94dce-d758-4aef-95b9-efac9d0686c7" targetNamespace="http://schemas.microsoft.com/office/2006/metadata/properties" ma:root="true" ma:fieldsID="5705ed62c3bbaee643653653da2d54b7" ns2:_="">
    <xsd:import namespace="09d94dce-d758-4aef-95b9-efac9d0686c7"/>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d94dce-d758-4aef-95b9-efac9d0686c7"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81F558-BC06-404E-9DD9-D72631D43BA4}">
  <ds:schemaRefs>
    <ds:schemaRef ds:uri="http://schemas.microsoft.com/sharepoint/v3/contenttype/forms"/>
  </ds:schemaRefs>
</ds:datastoreItem>
</file>

<file path=customXml/itemProps2.xml><?xml version="1.0" encoding="utf-8"?>
<ds:datastoreItem xmlns:ds="http://schemas.openxmlformats.org/officeDocument/2006/customXml" ds:itemID="{CF20055C-8164-453E-9295-FFEDA6B8D73B}">
  <ds:schemaRefs>
    <ds:schemaRef ds:uri="http://schemas.microsoft.com/office/2006/metadata/properties"/>
    <ds:schemaRef ds:uri="http://purl.org/dc/terms/"/>
    <ds:schemaRef ds:uri="http://www.w3.org/XML/1998/namespace"/>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09d94dce-d758-4aef-95b9-efac9d0686c7"/>
    <ds:schemaRef ds:uri="http://purl.org/dc/elements/1.1/"/>
  </ds:schemaRefs>
</ds:datastoreItem>
</file>

<file path=customXml/itemProps3.xml><?xml version="1.0" encoding="utf-8"?>
<ds:datastoreItem xmlns:ds="http://schemas.openxmlformats.org/officeDocument/2006/customXml" ds:itemID="{A429BAD3-3C8F-433A-B653-5947DD607F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d94dce-d758-4aef-95b9-efac9d0686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Slice</Template>
  <TotalTime>359</TotalTime>
  <Words>705</Words>
  <Application>Microsoft Office PowerPoint</Application>
  <PresentationFormat>Widescreen</PresentationFormat>
  <Paragraphs>65</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Abadi</vt:lpstr>
      <vt:lpstr>Amasis MT Pro Black</vt:lpstr>
      <vt:lpstr>Arial</vt:lpstr>
      <vt:lpstr>Calibri</vt:lpstr>
      <vt:lpstr>Century Gothic</vt:lpstr>
      <vt:lpstr>Times New Roman</vt:lpstr>
      <vt:lpstr>Wingdings</vt:lpstr>
      <vt:lpstr>Wingdings 3</vt:lpstr>
      <vt:lpstr>Slice</vt:lpstr>
      <vt:lpstr>Manipal University Jaipur B. Tech. (Branch)  III Year (V Semester) Session: 2021-22</vt:lpstr>
      <vt:lpstr>Abstract</vt:lpstr>
      <vt:lpstr>Literature Review</vt:lpstr>
      <vt:lpstr>Problem Statement  &amp; Objective</vt:lpstr>
      <vt:lpstr>Proposed Approach</vt:lpstr>
      <vt:lpstr>Data collection &amp; Analysis</vt:lpstr>
      <vt:lpstr>Experimental Setup &amp; Variations</vt:lpstr>
      <vt:lpstr>Results &amp;  Discussion</vt:lpstr>
      <vt:lpstr>Conclusion and Future Scope</vt:lpstr>
      <vt:lpstr>References</vt:lpstr>
      <vt:lpstr>                 Thank 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Poornima College of Engineering</dc:title>
  <dc:creator>india</dc:creator>
  <cp:lastModifiedBy>Atla Bharath Kumar [CSE - 2019]</cp:lastModifiedBy>
  <cp:revision>21</cp:revision>
  <dcterms:created xsi:type="dcterms:W3CDTF">2019-09-25T04:16:25Z</dcterms:created>
  <dcterms:modified xsi:type="dcterms:W3CDTF">2021-11-30T20:48:59Z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0x010100D81B96D18F967243914BE9A64F164969</vt:lpwstr>
  </property>
</Properties>
</file>