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100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bharath629005@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524000" y="2067305"/>
            <a:ext cx="8001000" cy="280204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imes New Roman" panose="02020603050405020304" pitchFamily="18" charset="0"/>
                <a:cs typeface="Times New Roman" panose="02020603050405020304" pitchFamily="18" charset="0"/>
              </a:rPr>
              <a:t> Presented BY :     </a:t>
            </a:r>
          </a:p>
          <a:p>
            <a:pPr marL="12700" algn="r">
              <a:lnSpc>
                <a:spcPct val="100000"/>
              </a:lnSpc>
              <a:spcBef>
                <a:spcPts val="130"/>
              </a:spcBef>
            </a:pPr>
            <a:r>
              <a:rPr lang="en-IN" sz="2400" dirty="0">
                <a:latin typeface="Times New Roman" panose="02020603050405020304" pitchFamily="18" charset="0"/>
                <a:cs typeface="Times New Roman" panose="02020603050405020304" pitchFamily="18" charset="0"/>
              </a:rPr>
              <a:t>                                       BHARATH L.S</a:t>
            </a:r>
          </a:p>
          <a:p>
            <a:pPr marL="12700" algn="r">
              <a:lnSpc>
                <a:spcPct val="100000"/>
              </a:lnSpc>
              <a:spcBef>
                <a:spcPts val="130"/>
              </a:spcBef>
            </a:pPr>
            <a:r>
              <a:rPr lang="en-IN" sz="2400" dirty="0">
                <a:latin typeface="Times New Roman" panose="02020603050405020304" pitchFamily="18" charset="0"/>
                <a:cs typeface="Times New Roman" panose="02020603050405020304" pitchFamily="18" charset="0"/>
              </a:rPr>
              <a:t>                                        962821104304</a:t>
            </a:r>
          </a:p>
          <a:p>
            <a:pPr marL="12700" algn="r">
              <a:lnSpc>
                <a:spcPct val="100000"/>
              </a:lnSpc>
              <a:spcBef>
                <a:spcPts val="130"/>
              </a:spcBef>
            </a:pPr>
            <a:r>
              <a:rPr lang="en-IN" sz="2400" dirty="0">
                <a:latin typeface="Times New Roman" panose="02020603050405020304" pitchFamily="18" charset="0"/>
                <a:cs typeface="Times New Roman" panose="02020603050405020304" pitchFamily="18" charset="0"/>
                <a:hlinkClick r:id="rId2"/>
              </a:rPr>
              <a:t>bharath629005@gmail.com</a:t>
            </a:r>
            <a:endParaRPr lang="en-IN" sz="2400" dirty="0">
              <a:latin typeface="Times New Roman" panose="02020603050405020304" pitchFamily="18" charset="0"/>
              <a:cs typeface="Times New Roman" panose="02020603050405020304" pitchFamily="18" charset="0"/>
            </a:endParaRPr>
          </a:p>
          <a:p>
            <a:pPr marL="12700" algn="r">
              <a:lnSpc>
                <a:spcPct val="100000"/>
              </a:lnSpc>
              <a:spcBef>
                <a:spcPts val="130"/>
              </a:spcBef>
            </a:pPr>
            <a:r>
              <a:rPr lang="en-IN" sz="2400" dirty="0">
                <a:latin typeface="Times New Roman" panose="02020603050405020304" pitchFamily="18" charset="0"/>
                <a:cs typeface="Times New Roman" panose="02020603050405020304" pitchFamily="18" charset="0"/>
              </a:rPr>
              <a:t>University College Of Engineering Nagercoil</a:t>
            </a:r>
          </a:p>
          <a:p>
            <a:pPr marL="12700" algn="r">
              <a:lnSpc>
                <a:spcPct val="100000"/>
              </a:lnSpc>
              <a:spcBef>
                <a:spcPts val="130"/>
              </a:spcBef>
            </a:pPr>
            <a:r>
              <a:rPr lang="en-IN" sz="2400" dirty="0">
                <a:latin typeface="Times New Roman" panose="02020603050405020304" pitchFamily="18" charset="0"/>
                <a:cs typeface="Times New Roman" panose="02020603050405020304" pitchFamily="18" charset="0"/>
              </a:rPr>
              <a:t> </a:t>
            </a:r>
          </a:p>
          <a:p>
            <a:pPr marL="12700" algn="ctr">
              <a:lnSpc>
                <a:spcPct val="100000"/>
              </a:lnSpc>
              <a:spcBef>
                <a:spcPts val="130"/>
              </a:spcBef>
            </a:pPr>
            <a:r>
              <a:rPr lang="en-IN"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lang="en-IN" sz="1100" dirty="0">
                <a:solidFill>
                  <a:srgbClr val="2D83C3"/>
                </a:solidFill>
                <a:latin typeface="Trebuchet MS"/>
                <a:cs typeface="Trebuchet MS"/>
              </a:rPr>
              <a:t>3/21/2024</a:t>
            </a:r>
            <a:r>
              <a:rPr lang="en-IN" sz="1100" spc="180" dirty="0">
                <a:solidFill>
                  <a:srgbClr val="2D83C3"/>
                </a:solidFill>
                <a:latin typeface="Trebuchet MS"/>
                <a:cs typeface="Trebuchet MS"/>
              </a:rPr>
              <a:t>  </a:t>
            </a:r>
            <a:r>
              <a:rPr lang="en-IN" sz="1100" b="1" dirty="0">
                <a:solidFill>
                  <a:srgbClr val="2D83C3"/>
                </a:solidFill>
                <a:latin typeface="Trebuchet MS"/>
                <a:cs typeface="Trebuchet MS"/>
              </a:rPr>
              <a:t>Annual</a:t>
            </a:r>
            <a:r>
              <a:rPr lang="en-IN" sz="1100" b="1" spc="-75" dirty="0">
                <a:solidFill>
                  <a:srgbClr val="2D83C3"/>
                </a:solidFill>
                <a:latin typeface="Trebuchet MS"/>
                <a:cs typeface="Trebuchet MS"/>
              </a:rPr>
              <a:t> </a:t>
            </a:r>
            <a:r>
              <a:rPr lang="en-IN" sz="1100" b="1" spc="-10" dirty="0">
                <a:solidFill>
                  <a:srgbClr val="2D83C3"/>
                </a:solidFill>
                <a:latin typeface="Trebuchet MS"/>
                <a:cs typeface="Trebuchet MS"/>
              </a:rPr>
              <a:t>Review</a:t>
            </a:r>
            <a:endParaRPr lang="en-IN" sz="1100" dirty="0">
              <a:latin typeface="Trebuchet MS"/>
              <a:cs typeface="Trebuchet MS"/>
            </a:endParaRPr>
          </a:p>
        </p:txBody>
      </p:sp>
      <p:sp>
        <p:nvSpPr>
          <p:cNvPr id="12" name="Title 11">
            <a:extLst>
              <a:ext uri="{FF2B5EF4-FFF2-40B4-BE49-F238E27FC236}">
                <a16:creationId xmlns:a16="http://schemas.microsoft.com/office/drawing/2014/main" id="{3B10EE99-ACF0-4EBF-A354-A8002BA95D17}"/>
              </a:ext>
            </a:extLst>
          </p:cNvPr>
          <p:cNvSpPr>
            <a:spLocks noGrp="1"/>
          </p:cNvSpPr>
          <p:nvPr>
            <p:ph type="ctrTitle"/>
          </p:nvPr>
        </p:nvSpPr>
        <p:spPr/>
        <p:txBody>
          <a:bodyPr/>
          <a:lstStyle/>
          <a:p>
            <a:r>
              <a:rPr lang="en-IN" dirty="0"/>
              <a:t>        </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2" name="TextBox 11">
            <a:extLst>
              <a:ext uri="{FF2B5EF4-FFF2-40B4-BE49-F238E27FC236}">
                <a16:creationId xmlns:a16="http://schemas.microsoft.com/office/drawing/2014/main" id="{34CCADF6-A889-45E1-849D-EEFA746E920C}"/>
              </a:ext>
            </a:extLst>
          </p:cNvPr>
          <p:cNvSpPr txBox="1"/>
          <p:nvPr/>
        </p:nvSpPr>
        <p:spPr>
          <a:xfrm>
            <a:off x="1219200" y="2095500"/>
            <a:ext cx="8763000" cy="1754326"/>
          </a:xfrm>
          <a:prstGeom prst="rect">
            <a:avLst/>
          </a:prstGeom>
          <a:noFill/>
        </p:spPr>
        <p:txBody>
          <a:bodyPr wrap="square">
            <a:spAutoFit/>
          </a:bodyPr>
          <a:lstStyle/>
          <a:p>
            <a:pPr algn="just"/>
            <a:endParaRPr lang="en-IN" dirty="0"/>
          </a:p>
          <a:p>
            <a:pPr algn="just"/>
            <a:r>
              <a:rPr lang="en-IN" dirty="0"/>
              <a:t>The results of using RNNs for traffic prediction are promising, with the models demonstrating high accuracy in forecasting future traffic conditions. By training on historical data and incorporating real-time information, RNNs can capture complex patterns and dependencies in traffic flow, enabling them to make accurate predictions for various scenarios.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796325"/>
          </a:xfrm>
          <a:prstGeom prst="rect">
            <a:avLst/>
          </a:prstGeom>
        </p:spPr>
        <p:txBody>
          <a:bodyPr vert="horz" wrap="square" lIns="0" tIns="460692" rIns="0" bIns="0" rtlCol="0">
            <a:spAutoFit/>
          </a:bodyPr>
          <a:lstStyle/>
          <a:p>
            <a:pPr marL="193675" algn="ctr">
              <a:lnSpc>
                <a:spcPct val="100000"/>
              </a:lnSpc>
              <a:spcBef>
                <a:spcPts val="130"/>
              </a:spcBef>
            </a:pPr>
            <a:r>
              <a:rPr lang="en-IN" sz="4250" dirty="0"/>
              <a:t>TRAFFIC PREDICTION USING </a:t>
            </a:r>
            <a:br>
              <a:rPr lang="en-IN" sz="4250" dirty="0"/>
            </a:br>
            <a:r>
              <a:rPr lang="en-IN" sz="4250" i="0" dirty="0">
                <a:solidFill>
                  <a:srgbClr val="1F1F1F"/>
                </a:solidFill>
                <a:effectLst/>
                <a:latin typeface="Google Sans"/>
              </a:rPr>
              <a:t>RECURRENT NEURAL NETWORK (RNN) </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r>
              <a:rPr lang="en-IN" dirty="0"/>
              <a:t>        </a:t>
            </a:r>
          </a:p>
          <a:p>
            <a:r>
              <a:rPr lang="en-IN" sz="2000" dirty="0"/>
              <a:t>         </a:t>
            </a:r>
            <a:endParaRPr lang="en-US" b="1" dirty="0"/>
          </a:p>
          <a:p>
            <a:pPr marL="285750" indent="-285750" algn="ctr">
              <a:buFont typeface="Wingdings" panose="05000000000000000000" pitchFamily="2" charset="2"/>
              <a:buChar char="q"/>
            </a:pPr>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8" name="Title 27">
            <a:extLst>
              <a:ext uri="{FF2B5EF4-FFF2-40B4-BE49-F238E27FC236}">
                <a16:creationId xmlns:a16="http://schemas.microsoft.com/office/drawing/2014/main" id="{531145BA-24EF-4399-8E82-12650B9C6A2F}"/>
              </a:ext>
            </a:extLst>
          </p:cNvPr>
          <p:cNvSpPr>
            <a:spLocks noGrp="1"/>
          </p:cNvSpPr>
          <p:nvPr>
            <p:ph type="ctrTitle"/>
          </p:nvPr>
        </p:nvSpPr>
        <p:spPr>
          <a:xfrm>
            <a:off x="739775" y="291147"/>
            <a:ext cx="3304540" cy="430887"/>
          </a:xfrm>
        </p:spPr>
        <p:txBody>
          <a:bodyPr/>
          <a:lstStyle/>
          <a:p>
            <a:r>
              <a:rPr lang="en-IN" sz="2800" dirty="0"/>
              <a:t>AGENTA</a:t>
            </a:r>
          </a:p>
        </p:txBody>
      </p:sp>
      <p:sp>
        <p:nvSpPr>
          <p:cNvPr id="29" name="Subtitle 28">
            <a:extLst>
              <a:ext uri="{FF2B5EF4-FFF2-40B4-BE49-F238E27FC236}">
                <a16:creationId xmlns:a16="http://schemas.microsoft.com/office/drawing/2014/main" id="{338F8525-D2D8-4B1E-8B84-4D70ACBA8E72}"/>
              </a:ext>
            </a:extLst>
          </p:cNvPr>
          <p:cNvSpPr>
            <a:spLocks noGrp="1"/>
          </p:cNvSpPr>
          <p:nvPr>
            <p:ph type="subTitle" idx="4"/>
          </p:nvPr>
        </p:nvSpPr>
        <p:spPr>
          <a:xfrm>
            <a:off x="1285937" y="1242761"/>
            <a:ext cx="8534400" cy="3710240"/>
          </a:xfrm>
        </p:spPr>
        <p:txBody>
          <a:bodyPr/>
          <a:lstStyle/>
          <a:p>
            <a:pPr marL="457200" indent="-457200" algn="l">
              <a:buFont typeface="Wingdings" panose="05000000000000000000" pitchFamily="2" charset="2"/>
              <a:buChar char="q"/>
            </a:pPr>
            <a:r>
              <a:rPr lang="en-US" altLang="en-IN" sz="3200" dirty="0">
                <a:solidFill>
                  <a:srgbClr val="000000"/>
                </a:solidFill>
              </a:rPr>
              <a:t>PROBLEM STATEMENT</a:t>
            </a:r>
          </a:p>
          <a:p>
            <a:pPr marL="457200" indent="-457200" algn="l">
              <a:buFont typeface="Wingdings" panose="05000000000000000000" pitchFamily="2" charset="2"/>
              <a:buChar char="q"/>
            </a:pPr>
            <a:r>
              <a:rPr lang="en-US" altLang="en-IN" sz="3200" dirty="0">
                <a:solidFill>
                  <a:srgbClr val="000000"/>
                </a:solidFill>
              </a:rPr>
              <a:t>PROJECT OVERVIEW</a:t>
            </a:r>
          </a:p>
          <a:p>
            <a:pPr marL="457200" indent="-457200" algn="l">
              <a:buFont typeface="Wingdings" panose="05000000000000000000" pitchFamily="2" charset="2"/>
              <a:buChar char="q"/>
            </a:pPr>
            <a:r>
              <a:rPr lang="en-US" altLang="en-IN" sz="3200" dirty="0">
                <a:solidFill>
                  <a:srgbClr val="000000"/>
                </a:solidFill>
              </a:rPr>
              <a:t>WHO ARE THE END USERS?</a:t>
            </a:r>
          </a:p>
          <a:p>
            <a:pPr marL="457200" indent="-457200" algn="l">
              <a:buFont typeface="Wingdings" panose="05000000000000000000" pitchFamily="2" charset="2"/>
              <a:buChar char="q"/>
            </a:pPr>
            <a:r>
              <a:rPr lang="en-US" altLang="en-IN" sz="2800" dirty="0">
                <a:solidFill>
                  <a:srgbClr val="000000"/>
                </a:solidFill>
              </a:rPr>
              <a:t>YOUR SOLUTION AND ITS VALUE PROPOSITION</a:t>
            </a:r>
            <a:endParaRPr lang="en-IN" sz="2400" dirty="0">
              <a:solidFill>
                <a:srgbClr val="000000"/>
              </a:solidFill>
            </a:endParaRPr>
          </a:p>
          <a:p>
            <a:pPr marL="457200" indent="-457200" algn="l">
              <a:buFont typeface="Wingdings" panose="05000000000000000000" pitchFamily="2" charset="2"/>
              <a:buChar char="q"/>
            </a:pPr>
            <a:r>
              <a:rPr lang="en-US" altLang="en-IN" sz="2800" dirty="0">
                <a:solidFill>
                  <a:srgbClr val="000000"/>
                </a:solidFill>
              </a:rPr>
              <a:t>THE WOW IN YOUR SOLUTION</a:t>
            </a:r>
            <a:endParaRPr lang="en-US" altLang="en-IN" sz="3200" dirty="0">
              <a:solidFill>
                <a:srgbClr val="000000"/>
              </a:solidFill>
            </a:endParaRPr>
          </a:p>
          <a:p>
            <a:pPr marL="457200" indent="-457200" algn="l">
              <a:buFont typeface="Wingdings" panose="05000000000000000000" pitchFamily="2" charset="2"/>
              <a:buChar char="q"/>
            </a:pPr>
            <a:r>
              <a:rPr lang="en-US" altLang="en-IN" sz="2800" dirty="0">
                <a:solidFill>
                  <a:srgbClr val="000000"/>
                </a:solidFill>
              </a:rPr>
              <a:t>MODELLING</a:t>
            </a:r>
            <a:endParaRPr lang="en-US" altLang="en-IN" sz="3200" dirty="0">
              <a:solidFill>
                <a:srgbClr val="000000"/>
              </a:solidFill>
            </a:endParaRPr>
          </a:p>
          <a:p>
            <a:pPr marL="457200" indent="-457200" algn="l">
              <a:buFont typeface="Wingdings" panose="05000000000000000000" pitchFamily="2" charset="2"/>
              <a:buChar char="q"/>
            </a:pPr>
            <a:r>
              <a:rPr lang="en-US" altLang="en-IN" sz="2800" dirty="0">
                <a:solidFill>
                  <a:srgbClr val="000000"/>
                </a:solidFill>
              </a:rPr>
              <a:t>RESULTS</a:t>
            </a:r>
            <a:endParaRPr lang="en-IN" sz="2800" dirty="0">
              <a:solidFill>
                <a:srgbClr val="000000"/>
              </a:solidFill>
            </a:endParaRPr>
          </a:p>
          <a:p>
            <a:pPr marL="457200" indent="-457200" algn="l">
              <a:buFont typeface="Wingdings" panose="05000000000000000000" pitchFamily="2" charset="2"/>
              <a:buChar char="q"/>
            </a:pPr>
            <a:endParaRPr lang="en-US" sz="3200" b="1" dirty="0">
              <a:solidFill>
                <a:srgbClr val="000000"/>
              </a:solidFill>
            </a:endParaRPr>
          </a:p>
          <a:p>
            <a:pPr marL="457200" indent="-457200" algn="l">
              <a:buFont typeface="Wingdings" panose="05000000000000000000" pitchFamily="2" charset="2"/>
              <a:buChar char="q"/>
            </a:pPr>
            <a:endParaRPr lang="en-IN" sz="3200" b="1" dirty="0">
              <a:solidFill>
                <a:srgbClr val="000000"/>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6518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273051"/>
            <a:ext cx="9764395" cy="1122362"/>
          </a:xfrm>
        </p:spPr>
        <p:txBody>
          <a:bodyPr vert="horz" wrap="square" lIns="0" tIns="16510" rIns="0" bIns="0" rtlCol="0">
            <a:spAutoFit/>
          </a:bodyPr>
          <a:lstStyle/>
          <a:p>
            <a:r>
              <a:rPr lang="en-IN" dirty="0"/>
              <a:t>PROBLEM	STATEMENT</a:t>
            </a:r>
          </a:p>
        </p:txBody>
      </p:sp>
      <p:sp>
        <p:nvSpPr>
          <p:cNvPr id="9" name="Text Placeholder 8">
            <a:extLst>
              <a:ext uri="{FF2B5EF4-FFF2-40B4-BE49-F238E27FC236}">
                <a16:creationId xmlns:a16="http://schemas.microsoft.com/office/drawing/2014/main" id="{C6A919DA-A1A0-45AB-9D00-8C74391EE3BF}"/>
              </a:ext>
            </a:extLst>
          </p:cNvPr>
          <p:cNvSpPr>
            <a:spLocks noGrp="1"/>
          </p:cNvSpPr>
          <p:nvPr>
            <p:ph type="body" idx="1"/>
          </p:nvPr>
        </p:nvSpPr>
        <p:spPr>
          <a:xfrm>
            <a:off x="609600" y="1577340"/>
            <a:ext cx="10972800" cy="4526280"/>
          </a:xfrm>
        </p:spPr>
        <p:txBody>
          <a:bodyPr/>
          <a:lstStyle/>
          <a:p>
            <a:endParaRPr lang="en-US" dirty="0"/>
          </a:p>
          <a:p>
            <a:r>
              <a:rPr lang="en-US" dirty="0"/>
              <a:t>Predicting traffic is a crucial aspect of urban planning and transportation management. With the rise of smart cities and the increasing complexity of urban environments, accurate traffic prediction has become more important than ever. By analyzing historical traffic data, such as traffic flow, speed, and congestion patterns, along with real-time data from sensors and cameras, we can develop predictive models to forecast future traffic conditions. These models can help city planners optimize traffic flow, reduce congestion, and improve overall transportation efficiency. Additionally, by integrating with smart transportation systems, such as intelligent traffic lights and dynamic routing algorithms, these predictions can be used to actively manage and mitigate traffic issues in real time, creating more sustainable and livable cities for the future.</a:t>
            </a:r>
            <a:endParaRPr lang="en-IN" dirty="0"/>
          </a:p>
        </p:txBody>
      </p:sp>
      <p:sp>
        <p:nvSpPr>
          <p:cNvPr id="10" name="object 10"/>
          <p:cNvSpPr txBox="1">
            <a:spLocks noGrp="1"/>
          </p:cNvSpPr>
          <p:nvPr>
            <p:ph type="sldNum" sz="quarter" idx="7"/>
          </p:nvPr>
        </p:nvSpPr>
        <p:spPr>
          <a:xfrm>
            <a:off x="11277218" y="6473337"/>
            <a:ext cx="241300" cy="191770"/>
          </a:xfrm>
        </p:spPr>
        <p:txBody>
          <a:bodyPr vert="horz" wrap="square" lIns="0" tIns="6985" rIns="0" bIns="0" rtlCol="0">
            <a:spAutoFit/>
          </a:bodyPr>
          <a:lstStyle/>
          <a:p>
            <a:fld id="{81D60167-4931-47E6-BA6A-407CBD079E47}" type="slidenum">
              <a:rPr lang="en-IN" dirty="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F2B3-E2FA-43F8-B9AF-45ED73413CC9}"/>
              </a:ext>
            </a:extLst>
          </p:cNvPr>
          <p:cNvSpPr>
            <a:spLocks noGrp="1"/>
          </p:cNvSpPr>
          <p:nvPr>
            <p:ph type="title"/>
          </p:nvPr>
        </p:nvSpPr>
        <p:spPr>
          <a:xfrm>
            <a:off x="558165" y="385444"/>
            <a:ext cx="9764395" cy="738664"/>
          </a:xfrm>
        </p:spPr>
        <p:txBody>
          <a:bodyPr/>
          <a:lstStyle/>
          <a:p>
            <a:r>
              <a:rPr lang="en-IN" sz="4800" spc="-10" dirty="0"/>
              <a:t>PROJECT</a:t>
            </a:r>
            <a:r>
              <a:rPr lang="en-IN" sz="4800" dirty="0"/>
              <a:t>	</a:t>
            </a:r>
            <a:r>
              <a:rPr lang="en-IN" sz="4800" spc="-10" dirty="0"/>
              <a:t>OVERVIEW</a:t>
            </a:r>
            <a:endParaRPr lang="en-IN" dirty="0"/>
          </a:p>
        </p:txBody>
      </p:sp>
      <p:sp>
        <p:nvSpPr>
          <p:cNvPr id="3" name="Text Placeholder 2">
            <a:extLst>
              <a:ext uri="{FF2B5EF4-FFF2-40B4-BE49-F238E27FC236}">
                <a16:creationId xmlns:a16="http://schemas.microsoft.com/office/drawing/2014/main" id="{185428AE-B604-4AA2-A57F-E5BC7AA3FD88}"/>
              </a:ext>
            </a:extLst>
          </p:cNvPr>
          <p:cNvSpPr>
            <a:spLocks noGrp="1"/>
          </p:cNvSpPr>
          <p:nvPr>
            <p:ph type="body" idx="1"/>
          </p:nvPr>
        </p:nvSpPr>
        <p:spPr>
          <a:xfrm>
            <a:off x="609600" y="1577340"/>
            <a:ext cx="9600430" cy="3385542"/>
          </a:xfrm>
        </p:spPr>
        <p:txBody>
          <a:bodyPr/>
          <a:lstStyle/>
          <a:p>
            <a:pPr algn="just"/>
            <a:endParaRPr lang="en-US" sz="2000" dirty="0"/>
          </a:p>
          <a:p>
            <a:pPr algn="just"/>
            <a:r>
              <a:rPr lang="en-US" sz="2000" dirty="0"/>
              <a:t>The project aims to develop a sophisticated traffic prediction system to enhance urban transportation management. Leveraging historical traffic data and real-time sensor information, the system will employ machine learning and data analytics techniques to forecast future traffic conditions accurately. By analyzing patterns and trends in traffic flow, congestion, and other relevant factors, the system will generate predictions that can assist city planners and transportation authorities in optimizing traffic flow and reducing congestion. Additionally, the system will be designed to integrate with existing smart transportation infrastructure, enabling real-time monitoring and management of traffic issues. Ultimately, the goal of the project is to contribute to the development of smarter, more efficient, and sustainable urban transportation systems.</a:t>
            </a:r>
            <a:endParaRPr lang="en-IN" sz="2000" dirty="0"/>
          </a:p>
        </p:txBody>
      </p:sp>
      <p:grpSp>
        <p:nvGrpSpPr>
          <p:cNvPr id="4" name="object 2">
            <a:extLst>
              <a:ext uri="{FF2B5EF4-FFF2-40B4-BE49-F238E27FC236}">
                <a16:creationId xmlns:a16="http://schemas.microsoft.com/office/drawing/2014/main" id="{00DDE6AF-01F5-4D7E-B214-22C5B3541282}"/>
              </a:ext>
            </a:extLst>
          </p:cNvPr>
          <p:cNvGrpSpPr/>
          <p:nvPr/>
        </p:nvGrpSpPr>
        <p:grpSpPr>
          <a:xfrm>
            <a:off x="9677400" y="3586365"/>
            <a:ext cx="2147888" cy="2590800"/>
            <a:chOff x="8658225" y="2647950"/>
            <a:chExt cx="3533775" cy="3810000"/>
          </a:xfrm>
        </p:grpSpPr>
        <p:sp>
          <p:nvSpPr>
            <p:cNvPr id="5" name="object 3">
              <a:extLst>
                <a:ext uri="{FF2B5EF4-FFF2-40B4-BE49-F238E27FC236}">
                  <a16:creationId xmlns:a16="http://schemas.microsoft.com/office/drawing/2014/main" id="{73D13A56-D3F7-41D6-A38D-73BD2328A24D}"/>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defPPr>
                <a:defRPr kern="0"/>
              </a:defPPr>
            </a:lstStyle>
            <a:p>
              <a:endParaRPr/>
            </a:p>
          </p:txBody>
        </p:sp>
        <p:sp>
          <p:nvSpPr>
            <p:cNvPr id="6" name="object 4">
              <a:extLst>
                <a:ext uri="{FF2B5EF4-FFF2-40B4-BE49-F238E27FC236}">
                  <a16:creationId xmlns:a16="http://schemas.microsoft.com/office/drawing/2014/main" id="{830154D0-5C89-47C3-8AF0-22892CD78BA4}"/>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kern="0"/>
              </a:defPPr>
            </a:lstStyle>
            <a:p>
              <a:endParaRPr/>
            </a:p>
          </p:txBody>
        </p:sp>
        <p:pic>
          <p:nvPicPr>
            <p:cNvPr id="7" name="object 5">
              <a:extLst>
                <a:ext uri="{FF2B5EF4-FFF2-40B4-BE49-F238E27FC236}">
                  <a16:creationId xmlns:a16="http://schemas.microsoft.com/office/drawing/2014/main" id="{778E9989-109B-4550-A304-8DA06CDF2EDE}"/>
                </a:ext>
              </a:extLst>
            </p:cNvPr>
            <p:cNvPicPr>
              <a:picLocks/>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20187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9" name="Text Placeholder 8">
            <a:extLst>
              <a:ext uri="{FF2B5EF4-FFF2-40B4-BE49-F238E27FC236}">
                <a16:creationId xmlns:a16="http://schemas.microsoft.com/office/drawing/2014/main" id="{8473CF15-7D83-4C58-8BE0-7B8313751648}"/>
              </a:ext>
            </a:extLst>
          </p:cNvPr>
          <p:cNvSpPr>
            <a:spLocks noGrp="1"/>
          </p:cNvSpPr>
          <p:nvPr>
            <p:ph type="body" idx="1"/>
          </p:nvPr>
        </p:nvSpPr>
        <p:spPr>
          <a:xfrm>
            <a:off x="721360" y="2292406"/>
            <a:ext cx="9601200" cy="1661993"/>
          </a:xfrm>
        </p:spPr>
        <p:txBody>
          <a:bodyPr/>
          <a:lstStyle/>
          <a:p>
            <a:pPr algn="just"/>
            <a:r>
              <a:rPr lang="en-US" dirty="0"/>
              <a:t>The end users of the traffic prediction system include city planners, transportation authorities, traffic management agencies, and urban developers. These stakeholders rely on accurate traffic predictions to make informed decisions about urban planning, infrastructure development, and transportation policies. By providing them with reliable forecasts of future traffic conditions, the system empowers these end users to optimize traffic flow, reduce congestion, and improve overall transportation efficiency in urban areas.</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537348"/>
            <a:ext cx="2057400" cy="2867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10" name="Text Placeholder 9">
            <a:extLst>
              <a:ext uri="{FF2B5EF4-FFF2-40B4-BE49-F238E27FC236}">
                <a16:creationId xmlns:a16="http://schemas.microsoft.com/office/drawing/2014/main" id="{D24E4BB3-860F-4E1C-9F3F-9C2D31BB67E3}"/>
              </a:ext>
            </a:extLst>
          </p:cNvPr>
          <p:cNvSpPr>
            <a:spLocks noGrp="1"/>
          </p:cNvSpPr>
          <p:nvPr>
            <p:ph type="body" idx="1"/>
          </p:nvPr>
        </p:nvSpPr>
        <p:spPr>
          <a:xfrm>
            <a:off x="609600" y="1577340"/>
            <a:ext cx="10972800" cy="3323987"/>
          </a:xfrm>
        </p:spPr>
        <p:txBody>
          <a:bodyPr/>
          <a:lstStyle/>
          <a:p>
            <a:pPr algn="just"/>
            <a:r>
              <a:rPr lang="en-US" dirty="0"/>
              <a:t>Our solution for traffic prediction utilizes Recurrent Neural Networks (RNNs) to analyze historical traffic data and make accurate forecasts. RNNs are well-suited for this task as they can effectively capture temporal dependencies in the data, such as daily and weekly traffic patterns, which are crucial for predicting future traffic conditions. By training the RNN on large datasets of historical traffic data, including traffic flow, speed, and congestion levels, the model can learn complex patterns and trends in the data.</a:t>
            </a:r>
          </a:p>
          <a:p>
            <a:pPr algn="just"/>
            <a:endParaRPr lang="en-US" dirty="0"/>
          </a:p>
          <a:p>
            <a:pPr algn="just"/>
            <a:r>
              <a:rPr lang="en-US" dirty="0"/>
              <a:t>The value proposition of our solution lies in its ability to provide highly accurate traffic predictions, which can help city planners and transportation authorities make better-informed decisions. By using our system, these stakeholders can optimize traffic flow, reduce congestion, and improve overall transportation efficiency. Additionally, our solution can be integrated with existing smart transportation systems, enabling real-time monitoring and management of traffic issues. Overall, our solution offers a cost-effective and efficient way to improve urban transportation management and create more sustainable and livable cities.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Text Placeholder 8">
            <a:extLst>
              <a:ext uri="{FF2B5EF4-FFF2-40B4-BE49-F238E27FC236}">
                <a16:creationId xmlns:a16="http://schemas.microsoft.com/office/drawing/2014/main" id="{6E4FCE28-37A7-4119-9149-6AC73F214C7D}"/>
              </a:ext>
            </a:extLst>
          </p:cNvPr>
          <p:cNvSpPr>
            <a:spLocks noGrp="1"/>
          </p:cNvSpPr>
          <p:nvPr>
            <p:ph type="body" idx="1"/>
          </p:nvPr>
        </p:nvSpPr>
        <p:spPr>
          <a:xfrm>
            <a:off x="609600" y="1577340"/>
            <a:ext cx="9764395" cy="1938992"/>
          </a:xfrm>
        </p:spPr>
        <p:txBody>
          <a:bodyPr/>
          <a:lstStyle/>
          <a:p>
            <a:pPr algn="just"/>
            <a:r>
              <a:rPr lang="en-US" dirty="0"/>
              <a:t>The factor in our solution for traffic prediction using RNN lies in its ability to not only accurately forecast future traffic conditions but also adapt in real-time to changing traffic patterns. By continuously learning from new data and updating its predictions, our system can provide dynamic and responsive traffic management solutions. This means that city planners and transportation authorities can rely on our system to not only optimize traffic flow based on historical data but also to handle unexpected events, such as accidents or road closures, with agility and efficiency. This level of adaptability and responsiveness sets our solution apart and makes it a game-changer in the field of urban transportation management.</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a:extLst>
              <a:ext uri="{FF2B5EF4-FFF2-40B4-BE49-F238E27FC236}">
                <a16:creationId xmlns:a16="http://schemas.microsoft.com/office/drawing/2014/main" id="{C9D053C5-40B7-4FD8-82BC-1860EA1309C3}"/>
              </a:ext>
            </a:extLst>
          </p:cNvPr>
          <p:cNvSpPr>
            <a:spLocks noGrp="1"/>
          </p:cNvSpPr>
          <p:nvPr>
            <p:ph type="body" idx="1"/>
          </p:nvPr>
        </p:nvSpPr>
        <p:spPr>
          <a:xfrm>
            <a:off x="609600" y="1577340"/>
            <a:ext cx="9601200" cy="2215991"/>
          </a:xfrm>
        </p:spPr>
        <p:txBody>
          <a:bodyPr/>
          <a:lstStyle/>
          <a:p>
            <a:pPr algn="just"/>
            <a:r>
              <a:rPr lang="en-US" dirty="0"/>
              <a:t>During training, the RNN learns to recognize patterns and trends in the input data, adjusting its internal parameters to minimize prediction errors. Once trained, the model can be used to make predictions for future traffic conditions based on new input data.</a:t>
            </a:r>
          </a:p>
          <a:p>
            <a:pPr algn="just"/>
            <a:endParaRPr lang="en-US" dirty="0"/>
          </a:p>
          <a:p>
            <a:pPr algn="just"/>
            <a:r>
              <a:rPr lang="en-US" dirty="0"/>
              <a:t>To improve the performance of the RNN model, we can use techniques such as data augmentation, which involves creating additional training examples by randomly perturbing the input data. We can also use techniques such as dropout regularization to prevent overfitting and improve the generalization of the model.</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TotalTime>
  <Words>915</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Google Sans</vt:lpstr>
      <vt:lpstr>Times New Roman</vt:lpstr>
      <vt:lpstr>Trebuchet MS</vt:lpstr>
      <vt:lpstr>Wingdings</vt:lpstr>
      <vt:lpstr>Office Theme</vt:lpstr>
      <vt:lpstr>        </vt:lpstr>
      <vt:lpstr>TRAFFIC PREDICTION USING  RECURRENT NEURAL NETWORK (RNN) </vt:lpstr>
      <vt:lpstr>AGENTA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BHARATH L.S</cp:lastModifiedBy>
  <cp:revision>18</cp:revision>
  <dcterms:created xsi:type="dcterms:W3CDTF">2024-04-03T13:21:13Z</dcterms:created>
  <dcterms:modified xsi:type="dcterms:W3CDTF">2024-04-07T11:43:07Z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