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lay"/>
      <p:regular r:id="rId17"/>
      <p:bold r:id="rId18"/>
    </p:embeddedFont>
    <p:embeddedFont>
      <p:font typeface="Libre Franklin"/>
      <p:regular r:id="rId19"/>
      <p:bold r:id="rId20"/>
      <p:italic r:id="rId21"/>
      <p:boldItalic r:id="rId22"/>
    </p:embeddedFont>
    <p:embeddedFont>
      <p:font typeface="Comfortaa Medium"/>
      <p:regular r:id="rId23"/>
      <p:bold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22" Type="http://schemas.openxmlformats.org/officeDocument/2006/relationships/font" Target="fonts/LibreFranklin-boldItalic.fntdata"/><Relationship Id="rId21" Type="http://schemas.openxmlformats.org/officeDocument/2006/relationships/font" Target="fonts/LibreFranklin-italic.fntdata"/><Relationship Id="rId24" Type="http://schemas.openxmlformats.org/officeDocument/2006/relationships/font" Target="fonts/ComfortaaMedium-bold.fntdata"/><Relationship Id="rId23" Type="http://schemas.openxmlformats.org/officeDocument/2006/relationships/font" Target="fonts/Comfortaa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regular.fntdata"/><Relationship Id="rId16" Type="http://schemas.openxmlformats.org/officeDocument/2006/relationships/slide" Target="slides/slide12.xml"/><Relationship Id="rId19" Type="http://schemas.openxmlformats.org/officeDocument/2006/relationships/font" Target="fonts/LibreFranklin-regular.fntdata"/><Relationship Id="rId18" Type="http://schemas.openxmlformats.org/officeDocument/2006/relationships/font" Target="font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35976184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35976184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3"/>
          <p:cNvSpPr txBox="1"/>
          <p:nvPr>
            <p:ph type="ctrTitle"/>
          </p:nvPr>
        </p:nvSpPr>
        <p:spPr>
          <a:xfrm>
            <a:off x="599609" y="679731"/>
            <a:ext cx="4779664" cy="238616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b="1" lang="en-IN" sz="2000">
                <a:latin typeface="Play"/>
                <a:ea typeface="Play"/>
                <a:cs typeface="Play"/>
                <a:sym typeface="Play"/>
              </a:rPr>
              <a:t>CAPSTONE PROJECT</a:t>
            </a:r>
            <a:br>
              <a:rPr b="1" lang="en-IN" sz="2000"/>
            </a:br>
            <a:br>
              <a:rPr b="1" lang="en-IN" sz="5100"/>
            </a:br>
            <a:r>
              <a:rPr b="1" lang="en-IN" sz="2433">
                <a:latin typeface="Arial"/>
                <a:ea typeface="Arial"/>
                <a:cs typeface="Arial"/>
                <a:sym typeface="Arial"/>
              </a:rPr>
              <a:t>Inventory Optimization for Retail Using Predictive Analytics</a:t>
            </a:r>
            <a:endParaRPr sz="2433">
              <a:latin typeface="Arial"/>
              <a:ea typeface="Arial"/>
              <a:cs typeface="Arial"/>
              <a:sym typeface="Arial"/>
            </a:endParaRPr>
          </a:p>
          <a:p>
            <a:pPr indent="0" lvl="0" marL="0" rtl="0" algn="l">
              <a:lnSpc>
                <a:spcPct val="90000"/>
              </a:lnSpc>
              <a:spcBef>
                <a:spcPts val="0"/>
              </a:spcBef>
              <a:spcAft>
                <a:spcPts val="0"/>
              </a:spcAft>
              <a:buClr>
                <a:schemeClr val="dk1"/>
              </a:buClr>
              <a:buSzPct val="100000"/>
              <a:buFont typeface="Play"/>
              <a:buNone/>
            </a:pPr>
            <a:r>
              <a:t/>
            </a:r>
            <a:endParaRPr b="1" sz="5100"/>
          </a:p>
        </p:txBody>
      </p:sp>
      <p:sp>
        <p:nvSpPr>
          <p:cNvPr id="86" name="Google Shape;86;p13"/>
          <p:cNvSpPr txBox="1"/>
          <p:nvPr>
            <p:ph idx="1" type="subTitle"/>
          </p:nvPr>
        </p:nvSpPr>
        <p:spPr>
          <a:xfrm>
            <a:off x="599609" y="2939154"/>
            <a:ext cx="4172100" cy="157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b="1" lang="en-IN" sz="1600" cap="none"/>
              <a:t>PRESENTED BY</a:t>
            </a:r>
            <a:endParaRPr sz="1600" cap="none"/>
          </a:p>
          <a:p>
            <a:pPr indent="0" lvl="0" marL="0" rtl="0" algn="l">
              <a:lnSpc>
                <a:spcPct val="90000"/>
              </a:lnSpc>
              <a:spcBef>
                <a:spcPts val="1600"/>
              </a:spcBef>
              <a:spcAft>
                <a:spcPts val="0"/>
              </a:spcAft>
              <a:buClr>
                <a:schemeClr val="dk1"/>
              </a:buClr>
              <a:buSzPts val="1600"/>
              <a:buNone/>
            </a:pPr>
            <a:r>
              <a:rPr b="1" lang="en-IN" sz="1600" cap="none"/>
              <a:t>STUDENT NAME: </a:t>
            </a:r>
            <a:r>
              <a:rPr lang="en-IN" sz="1600" cap="none"/>
              <a:t>Bharath Linga Reddy Palem</a:t>
            </a:r>
            <a:endParaRPr/>
          </a:p>
          <a:p>
            <a:pPr indent="0" lvl="0" marL="0" rtl="0" algn="l">
              <a:lnSpc>
                <a:spcPct val="90000"/>
              </a:lnSpc>
              <a:spcBef>
                <a:spcPts val="1600"/>
              </a:spcBef>
              <a:spcAft>
                <a:spcPts val="0"/>
              </a:spcAft>
              <a:buClr>
                <a:schemeClr val="dk1"/>
              </a:buClr>
              <a:buSzPts val="1600"/>
              <a:buNone/>
            </a:pPr>
            <a:r>
              <a:rPr b="1" lang="en-IN" sz="1600" cap="none"/>
              <a:t>COLLEGE NAME: </a:t>
            </a:r>
            <a:r>
              <a:rPr lang="en-IN" sz="1600">
                <a:latin typeface="Comfortaa"/>
                <a:ea typeface="Comfortaa"/>
                <a:cs typeface="Comfortaa"/>
                <a:sym typeface="Comfortaa"/>
              </a:rPr>
              <a:t>ICFAI  FOUNDATION FOR HIGHER EDUCATION</a:t>
            </a:r>
            <a:endParaRPr>
              <a:latin typeface="Comfortaa"/>
              <a:ea typeface="Comfortaa"/>
              <a:cs typeface="Comfortaa"/>
              <a:sym typeface="Comfortaa"/>
            </a:endParaRPr>
          </a:p>
          <a:p>
            <a:pPr indent="0" lvl="0" marL="0" rtl="0" algn="l">
              <a:lnSpc>
                <a:spcPct val="90000"/>
              </a:lnSpc>
              <a:spcBef>
                <a:spcPts val="1600"/>
              </a:spcBef>
              <a:spcAft>
                <a:spcPts val="0"/>
              </a:spcAft>
              <a:buClr>
                <a:schemeClr val="dk1"/>
              </a:buClr>
              <a:buSzPts val="1600"/>
              <a:buNone/>
            </a:pPr>
            <a:r>
              <a:rPr b="1" lang="en-IN" sz="1600" cap="none"/>
              <a:t>DEPARTMENT:</a:t>
            </a:r>
            <a:r>
              <a:rPr lang="en-IN" sz="1600" cap="none">
                <a:latin typeface="Comfortaa Medium"/>
                <a:ea typeface="Comfortaa Medium"/>
                <a:cs typeface="Comfortaa Medium"/>
                <a:sym typeface="Comfortaa Medium"/>
              </a:rPr>
              <a:t>CSE(DS&amp;AI)</a:t>
            </a:r>
            <a:endParaRPr>
              <a:latin typeface="Comfortaa Medium"/>
              <a:ea typeface="Comfortaa Medium"/>
              <a:cs typeface="Comfortaa Medium"/>
              <a:sym typeface="Comfortaa Medium"/>
            </a:endParaRPr>
          </a:p>
          <a:p>
            <a:pPr indent="0" lvl="0" marL="0" rtl="0" algn="l">
              <a:lnSpc>
                <a:spcPct val="90000"/>
              </a:lnSpc>
              <a:spcBef>
                <a:spcPts val="1600"/>
              </a:spcBef>
              <a:spcAft>
                <a:spcPts val="0"/>
              </a:spcAft>
              <a:buClr>
                <a:schemeClr val="dk1"/>
              </a:buClr>
              <a:buSzPts val="1600"/>
              <a:buNone/>
            </a:pPr>
            <a:r>
              <a:rPr b="1" lang="en-IN" sz="1600" cap="none"/>
              <a:t>EMAIL ID:</a:t>
            </a:r>
            <a:r>
              <a:rPr b="1" lang="en-IN" sz="1600"/>
              <a:t> </a:t>
            </a:r>
            <a:r>
              <a:rPr lang="en-IN" sz="1600"/>
              <a:t>palembharath064@gmail.com</a:t>
            </a:r>
            <a:endParaRPr/>
          </a:p>
          <a:p>
            <a:pPr indent="0" lvl="0" marL="0" rtl="0" algn="l">
              <a:lnSpc>
                <a:spcPct val="90000"/>
              </a:lnSpc>
              <a:spcBef>
                <a:spcPts val="1600"/>
              </a:spcBef>
              <a:spcAft>
                <a:spcPts val="0"/>
              </a:spcAft>
              <a:buClr>
                <a:schemeClr val="dk1"/>
              </a:buClr>
              <a:buSzPts val="1600"/>
              <a:buNone/>
            </a:pPr>
            <a:r>
              <a:rPr b="1" lang="en-IN" sz="1600" cap="none"/>
              <a:t>AICTE STUDENT ID: </a:t>
            </a:r>
            <a:r>
              <a:rPr lang="en-IN" sz="1600" cap="none"/>
              <a:t>STU664214004feec1715606528</a:t>
            </a:r>
            <a:endParaRPr sz="1600"/>
          </a:p>
        </p:txBody>
      </p:sp>
      <p:grpSp>
        <p:nvGrpSpPr>
          <p:cNvPr id="87" name="Google Shape;87;p13"/>
          <p:cNvGrpSpPr/>
          <p:nvPr/>
        </p:nvGrpSpPr>
        <p:grpSpPr>
          <a:xfrm>
            <a:off x="9416432" y="1"/>
            <a:ext cx="2446384" cy="5777808"/>
            <a:chOff x="329184" y="1"/>
            <a:chExt cx="524256" cy="5777808"/>
          </a:xfrm>
        </p:grpSpPr>
        <p:cxnSp>
          <p:nvCxnSpPr>
            <p:cNvPr id="88" name="Google Shape;88;p13"/>
            <p:cNvCxnSpPr/>
            <p:nvPr/>
          </p:nvCxnSpPr>
          <p:spPr>
            <a:xfrm rot="10800000">
              <a:off x="329184" y="5777809"/>
              <a:ext cx="521208" cy="0"/>
            </a:xfrm>
            <a:prstGeom prst="straightConnector1">
              <a:avLst/>
            </a:prstGeom>
            <a:noFill/>
            <a:ln cap="flat" cmpd="sng" w="152400">
              <a:solidFill>
                <a:schemeClr val="accent4"/>
              </a:solidFill>
              <a:prstDash val="solid"/>
              <a:miter lim="800000"/>
              <a:headEnd len="sm" w="sm" type="none"/>
              <a:tailEnd len="sm" w="sm" type="none"/>
            </a:ln>
          </p:spPr>
        </p:cxnSp>
        <p:sp>
          <p:nvSpPr>
            <p:cNvPr id="89" name="Google Shape;89;p13"/>
            <p:cNvSpPr/>
            <p:nvPr/>
          </p:nvSpPr>
          <p:spPr>
            <a:xfrm>
              <a:off x="329184" y="1"/>
              <a:ext cx="524256" cy="55321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0" name="Google Shape;90;p13"/>
          <p:cNvSpPr/>
          <p:nvPr/>
        </p:nvSpPr>
        <p:spPr>
          <a:xfrm>
            <a:off x="5386598" y="269324"/>
            <a:ext cx="6116779" cy="6208776"/>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91" name="Google Shape;91;p13"/>
          <p:cNvPicPr preferRelativeResize="0"/>
          <p:nvPr/>
        </p:nvPicPr>
        <p:blipFill>
          <a:blip r:embed="rId3">
            <a:alphaModFix/>
          </a:blip>
          <a:stretch>
            <a:fillRect/>
          </a:stretch>
        </p:blipFill>
        <p:spPr>
          <a:xfrm>
            <a:off x="5998600" y="557350"/>
            <a:ext cx="5066276" cy="5632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0" name="Google Shape;16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FUTURE SCOPE</a:t>
            </a:r>
            <a:endParaRPr sz="5400"/>
          </a:p>
        </p:txBody>
      </p:sp>
      <p:sp>
        <p:nvSpPr>
          <p:cNvPr id="161" name="Google Shape;161;p22"/>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2" name="Google Shape;162;p22"/>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1600"/>
              </a:spcBef>
              <a:spcAft>
                <a:spcPts val="0"/>
              </a:spcAft>
              <a:buClr>
                <a:schemeClr val="dk1"/>
              </a:buClr>
              <a:buSzPct val="50000"/>
              <a:buFont typeface="Arial"/>
              <a:buNone/>
            </a:pPr>
            <a:r>
              <a:rPr lang="en-IN" sz="2200">
                <a:latin typeface="Libre Franklin"/>
                <a:ea typeface="Libre Franklin"/>
                <a:cs typeface="Libre Franklin"/>
                <a:sym typeface="Libre Franklin"/>
              </a:rPr>
              <a:t>- Integrate external data (e.g., promotions, holidays, weather) for richer context.</a:t>
            </a:r>
            <a:endParaRPr sz="2200">
              <a:latin typeface="Libre Franklin"/>
              <a:ea typeface="Libre Franklin"/>
              <a:cs typeface="Libre Franklin"/>
              <a:sym typeface="Libre Franklin"/>
            </a:endParaRPr>
          </a:p>
          <a:p>
            <a:pPr indent="0" lvl="0" marL="0" rtl="0" algn="l">
              <a:spcBef>
                <a:spcPts val="1600"/>
              </a:spcBef>
              <a:spcAft>
                <a:spcPts val="0"/>
              </a:spcAft>
              <a:buClr>
                <a:schemeClr val="dk1"/>
              </a:buClr>
              <a:buSzPct val="50000"/>
              <a:buFont typeface="Arial"/>
              <a:buNone/>
            </a:pPr>
            <a:r>
              <a:t/>
            </a:r>
            <a:endParaRPr sz="2200">
              <a:latin typeface="Libre Franklin"/>
              <a:ea typeface="Libre Franklin"/>
              <a:cs typeface="Libre Franklin"/>
              <a:sym typeface="Libre Franklin"/>
            </a:endParaRPr>
          </a:p>
          <a:p>
            <a:pPr indent="0" lvl="0" marL="0" rtl="0" algn="l">
              <a:spcBef>
                <a:spcPts val="1600"/>
              </a:spcBef>
              <a:spcAft>
                <a:spcPts val="0"/>
              </a:spcAft>
              <a:buClr>
                <a:schemeClr val="dk1"/>
              </a:buClr>
              <a:buSzPct val="50000"/>
              <a:buFont typeface="Arial"/>
              <a:buNone/>
            </a:pPr>
            <a:r>
              <a:rPr lang="en-IN" sz="2200">
                <a:latin typeface="Libre Franklin"/>
                <a:ea typeface="Libre Franklin"/>
                <a:cs typeface="Libre Franklin"/>
                <a:sym typeface="Libre Franklin"/>
              </a:rPr>
              <a:t>- Apply advanced models like XGBoost, LSTM, or ensemble methods for better accuracy.</a:t>
            </a:r>
            <a:endParaRPr sz="2200">
              <a:latin typeface="Libre Franklin"/>
              <a:ea typeface="Libre Franklin"/>
              <a:cs typeface="Libre Franklin"/>
              <a:sym typeface="Libre Franklin"/>
            </a:endParaRPr>
          </a:p>
          <a:p>
            <a:pPr indent="0" lvl="0" marL="0" rtl="0" algn="l">
              <a:spcBef>
                <a:spcPts val="1600"/>
              </a:spcBef>
              <a:spcAft>
                <a:spcPts val="0"/>
              </a:spcAft>
              <a:buClr>
                <a:schemeClr val="dk1"/>
              </a:buClr>
              <a:buSzPct val="50000"/>
              <a:buFont typeface="Arial"/>
              <a:buNone/>
            </a:pPr>
            <a:r>
              <a:t/>
            </a:r>
            <a:endParaRPr sz="2200">
              <a:latin typeface="Libre Franklin"/>
              <a:ea typeface="Libre Franklin"/>
              <a:cs typeface="Libre Franklin"/>
              <a:sym typeface="Libre Franklin"/>
            </a:endParaRPr>
          </a:p>
          <a:p>
            <a:pPr indent="0" lvl="0" marL="0" rtl="0" algn="l">
              <a:spcBef>
                <a:spcPts val="1600"/>
              </a:spcBef>
              <a:spcAft>
                <a:spcPts val="0"/>
              </a:spcAft>
              <a:buClr>
                <a:schemeClr val="dk1"/>
              </a:buClr>
              <a:buSzPct val="50000"/>
              <a:buFont typeface="Arial"/>
              <a:buNone/>
            </a:pPr>
            <a:r>
              <a:rPr lang="en-IN" sz="2200">
                <a:latin typeface="Libre Franklin"/>
                <a:ea typeface="Libre Franklin"/>
                <a:cs typeface="Libre Franklin"/>
                <a:sym typeface="Libre Franklin"/>
              </a:rPr>
              <a:t>- Expand system to support multiple products, stores, and regions.</a:t>
            </a:r>
            <a:endParaRPr sz="2200">
              <a:latin typeface="Libre Franklin"/>
              <a:ea typeface="Libre Franklin"/>
              <a:cs typeface="Libre Franklin"/>
              <a:sym typeface="Libre Franklin"/>
            </a:endParaRPr>
          </a:p>
          <a:p>
            <a:pPr indent="0" lvl="0" marL="0" rtl="0" algn="l">
              <a:spcBef>
                <a:spcPts val="1600"/>
              </a:spcBef>
              <a:spcAft>
                <a:spcPts val="0"/>
              </a:spcAft>
              <a:buClr>
                <a:schemeClr val="dk1"/>
              </a:buClr>
              <a:buSzPct val="50000"/>
              <a:buFont typeface="Arial"/>
              <a:buNone/>
            </a:pPr>
            <a:r>
              <a:t/>
            </a:r>
            <a:endParaRPr sz="2200">
              <a:latin typeface="Libre Franklin"/>
              <a:ea typeface="Libre Franklin"/>
              <a:cs typeface="Libre Franklin"/>
              <a:sym typeface="Libre Franklin"/>
            </a:endParaRPr>
          </a:p>
          <a:p>
            <a:pPr indent="0" lvl="0" marL="0" rtl="0" algn="l">
              <a:spcBef>
                <a:spcPts val="1600"/>
              </a:spcBef>
              <a:spcAft>
                <a:spcPts val="0"/>
              </a:spcAft>
              <a:buClr>
                <a:schemeClr val="dk1"/>
              </a:buClr>
              <a:buSzPct val="50000"/>
              <a:buFont typeface="Arial"/>
              <a:buNone/>
            </a:pPr>
            <a:r>
              <a:rPr lang="en-IN" sz="2200">
                <a:latin typeface="Libre Franklin"/>
                <a:ea typeface="Libre Franklin"/>
                <a:cs typeface="Libre Franklin"/>
                <a:sym typeface="Libre Franklin"/>
              </a:rPr>
              <a:t>- Implement real-time forecasting using APIs or edge computing devices.</a:t>
            </a:r>
            <a:endParaRPr sz="2200">
              <a:latin typeface="Libre Franklin"/>
              <a:ea typeface="Libre Franklin"/>
              <a:cs typeface="Libre Franklin"/>
              <a:sym typeface="Libre Franklin"/>
            </a:endParaRPr>
          </a:p>
          <a:p>
            <a:pPr indent="0" lvl="0" marL="0" rtl="0" algn="l">
              <a:spcBef>
                <a:spcPts val="1600"/>
              </a:spcBef>
              <a:spcAft>
                <a:spcPts val="0"/>
              </a:spcAft>
              <a:buClr>
                <a:schemeClr val="dk1"/>
              </a:buClr>
              <a:buSzPct val="50000"/>
              <a:buFont typeface="Arial"/>
              <a:buNone/>
            </a:pPr>
            <a:r>
              <a:t/>
            </a:r>
            <a:endParaRPr sz="2200">
              <a:latin typeface="Libre Franklin"/>
              <a:ea typeface="Libre Franklin"/>
              <a:cs typeface="Libre Franklin"/>
              <a:sym typeface="Libre Franklin"/>
            </a:endParaRPr>
          </a:p>
          <a:p>
            <a:pPr indent="0" lvl="0" marL="0" rtl="0" algn="l">
              <a:spcBef>
                <a:spcPts val="1600"/>
              </a:spcBef>
              <a:spcAft>
                <a:spcPts val="0"/>
              </a:spcAft>
              <a:buClr>
                <a:schemeClr val="dk1"/>
              </a:buClr>
              <a:buSzPct val="50000"/>
              <a:buFont typeface="Arial"/>
              <a:buNone/>
            </a:pPr>
            <a:r>
              <a:rPr lang="en-IN" sz="2200">
                <a:latin typeface="Libre Franklin"/>
                <a:ea typeface="Libre Franklin"/>
                <a:cs typeface="Libre Franklin"/>
                <a:sym typeface="Libre Franklin"/>
              </a:rPr>
              <a:t>- Explore automated inventory adjustments based on continuous demand tracking.</a:t>
            </a:r>
            <a:endParaRPr sz="2200">
              <a:latin typeface="Libre Franklin"/>
              <a:ea typeface="Libre Franklin"/>
              <a:cs typeface="Libre Franklin"/>
              <a:sym typeface="Libre Franklin"/>
            </a:endParaRPr>
          </a:p>
          <a:p>
            <a:pPr indent="0" lvl="0" marL="0" rtl="0" algn="l">
              <a:spcBef>
                <a:spcPts val="1600"/>
              </a:spcBef>
              <a:spcAft>
                <a:spcPts val="0"/>
              </a:spcAft>
              <a:buClr>
                <a:schemeClr val="dk1"/>
              </a:buClr>
              <a:buSzPct val="50000"/>
              <a:buFont typeface="Arial"/>
              <a:buNone/>
            </a:pPr>
            <a:r>
              <a:t/>
            </a:r>
            <a:endParaRPr sz="2200">
              <a:latin typeface="Libre Franklin"/>
              <a:ea typeface="Libre Franklin"/>
              <a:cs typeface="Libre Franklin"/>
              <a:sym typeface="Libre Franklin"/>
            </a:endParaRPr>
          </a:p>
          <a:p>
            <a:pPr indent="0" lvl="0" marL="0" rtl="0" algn="l">
              <a:lnSpc>
                <a:spcPct val="90000"/>
              </a:lnSpc>
              <a:spcBef>
                <a:spcPts val="1600"/>
              </a:spcBef>
              <a:spcAft>
                <a:spcPts val="0"/>
              </a:spcAft>
              <a:buClr>
                <a:schemeClr val="dk1"/>
              </a:buClr>
              <a:buSzPct val="100000"/>
              <a:buNone/>
            </a:pPr>
            <a:r>
              <a:t/>
            </a:r>
            <a:endParaRPr sz="2200">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8" name="Google Shape;16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REFERENCES</a:t>
            </a:r>
            <a:endParaRPr sz="5400"/>
          </a:p>
        </p:txBody>
      </p:sp>
      <p:sp>
        <p:nvSpPr>
          <p:cNvPr id="169" name="Google Shape;169;p23"/>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0" name="Google Shape;170;p23"/>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fontScale="25000" lnSpcReduction="10000"/>
          </a:bodyPr>
          <a:lstStyle/>
          <a:p>
            <a:pPr indent="0" lvl="0" marL="0" rtl="0" algn="l">
              <a:lnSpc>
                <a:spcPct val="115000"/>
              </a:lnSpc>
              <a:spcBef>
                <a:spcPts val="1400"/>
              </a:spcBef>
              <a:spcAft>
                <a:spcPts val="0"/>
              </a:spcAft>
              <a:buClr>
                <a:schemeClr val="dk1"/>
              </a:buClr>
              <a:buSzPct val="28128"/>
              <a:buFont typeface="Arial"/>
              <a:buNone/>
            </a:pPr>
            <a:r>
              <a:rPr b="1" lang="en-IN" sz="3910"/>
              <a:t>Key References on Forecasting &amp; Machine Learning in Supply Chains</a:t>
            </a:r>
            <a:endParaRPr b="1" sz="3910"/>
          </a:p>
          <a:p>
            <a:pPr indent="-287505" lvl="0" marL="457200" rtl="0" algn="l">
              <a:lnSpc>
                <a:spcPct val="115000"/>
              </a:lnSpc>
              <a:spcBef>
                <a:spcPts val="1200"/>
              </a:spcBef>
              <a:spcAft>
                <a:spcPts val="0"/>
              </a:spcAft>
              <a:buSzPct val="100000"/>
              <a:buAutoNum type="arabicPeriod"/>
            </a:pPr>
            <a:r>
              <a:rPr b="1" lang="en-IN" sz="3710"/>
              <a:t>Hyndman &amp; Athanasopoulos (2018)</a:t>
            </a:r>
            <a:br>
              <a:rPr b="1" lang="en-IN" sz="3710"/>
            </a:br>
            <a:r>
              <a:rPr lang="en-IN" sz="3710"/>
              <a:t> </a:t>
            </a:r>
            <a:r>
              <a:rPr i="1" lang="en-IN" sz="3710"/>
              <a:t>Forecasting: Principles and Practice</a:t>
            </a:r>
            <a:br>
              <a:rPr i="1" lang="en-IN" sz="3710"/>
            </a:br>
            <a:endParaRPr i="1" sz="3710"/>
          </a:p>
          <a:p>
            <a:pPr indent="-287505" lvl="1" marL="914400" rtl="0" algn="l">
              <a:lnSpc>
                <a:spcPct val="115000"/>
              </a:lnSpc>
              <a:spcBef>
                <a:spcPts val="0"/>
              </a:spcBef>
              <a:spcAft>
                <a:spcPts val="0"/>
              </a:spcAft>
              <a:buSzPct val="100000"/>
              <a:buChar char="○"/>
            </a:pPr>
            <a:r>
              <a:rPr lang="en-IN" sz="3710"/>
              <a:t>Overview of forecasting techniques, from statistical to machine learning methods.</a:t>
            </a:r>
            <a:br>
              <a:rPr lang="en-IN" sz="3710"/>
            </a:br>
            <a:endParaRPr sz="3710"/>
          </a:p>
          <a:p>
            <a:pPr indent="-287505" lvl="0" marL="457200" rtl="0" algn="l">
              <a:lnSpc>
                <a:spcPct val="115000"/>
              </a:lnSpc>
              <a:spcBef>
                <a:spcPts val="0"/>
              </a:spcBef>
              <a:spcAft>
                <a:spcPts val="0"/>
              </a:spcAft>
              <a:buSzPct val="100000"/>
              <a:buAutoNum type="arabicPeriod"/>
            </a:pPr>
            <a:r>
              <a:rPr b="1" lang="en-IN" sz="3710"/>
              <a:t>Silver, Pyke &amp; Thomas (2016)</a:t>
            </a:r>
            <a:br>
              <a:rPr b="1" lang="en-IN" sz="3710"/>
            </a:br>
            <a:r>
              <a:rPr lang="en-IN" sz="3710"/>
              <a:t> </a:t>
            </a:r>
            <a:r>
              <a:rPr i="1" lang="en-IN" sz="3710"/>
              <a:t>Inventory and Production Management in Supply Chains</a:t>
            </a:r>
            <a:br>
              <a:rPr i="1" lang="en-IN" sz="3710"/>
            </a:br>
            <a:endParaRPr i="1" sz="3710"/>
          </a:p>
          <a:p>
            <a:pPr indent="-287505" lvl="1" marL="914400" rtl="0" algn="l">
              <a:lnSpc>
                <a:spcPct val="115000"/>
              </a:lnSpc>
              <a:spcBef>
                <a:spcPts val="0"/>
              </a:spcBef>
              <a:spcAft>
                <a:spcPts val="0"/>
              </a:spcAft>
              <a:buSzPct val="100000"/>
              <a:buChar char="○"/>
            </a:pPr>
            <a:r>
              <a:rPr lang="en-IN" sz="3710"/>
              <a:t>Focuses on inventory control, production scheduling, and supply chain management strategies.</a:t>
            </a:r>
            <a:br>
              <a:rPr lang="en-IN" sz="3710"/>
            </a:br>
            <a:endParaRPr sz="3710"/>
          </a:p>
          <a:p>
            <a:pPr indent="-287505" lvl="0" marL="457200" rtl="0" algn="l">
              <a:lnSpc>
                <a:spcPct val="115000"/>
              </a:lnSpc>
              <a:spcBef>
                <a:spcPts val="0"/>
              </a:spcBef>
              <a:spcAft>
                <a:spcPts val="0"/>
              </a:spcAft>
              <a:buSzPct val="100000"/>
              <a:buAutoNum type="arabicPeriod"/>
            </a:pPr>
            <a:r>
              <a:rPr b="1" lang="en-IN" sz="3710"/>
              <a:t>Carbonneau et al. (2008)</a:t>
            </a:r>
            <a:br>
              <a:rPr b="1" lang="en-IN" sz="3710"/>
            </a:br>
            <a:r>
              <a:rPr lang="en-IN" sz="3710"/>
              <a:t> </a:t>
            </a:r>
            <a:r>
              <a:rPr i="1" lang="en-IN" sz="3710"/>
              <a:t>Application of Machine Learning Techniques for Supply Chain Demand Forecasting</a:t>
            </a:r>
            <a:br>
              <a:rPr i="1" lang="en-IN" sz="3710"/>
            </a:br>
            <a:endParaRPr i="1" sz="3710"/>
          </a:p>
          <a:p>
            <a:pPr indent="-287505" lvl="1" marL="914400" rtl="0" algn="l">
              <a:lnSpc>
                <a:spcPct val="115000"/>
              </a:lnSpc>
              <a:spcBef>
                <a:spcPts val="0"/>
              </a:spcBef>
              <a:spcAft>
                <a:spcPts val="0"/>
              </a:spcAft>
              <a:buSzPct val="100000"/>
              <a:buChar char="○"/>
            </a:pPr>
            <a:r>
              <a:rPr lang="en-IN" sz="3710"/>
              <a:t>Explores machine learning methods to improve demand forecasting accuracy.</a:t>
            </a:r>
            <a:br>
              <a:rPr lang="en-IN" sz="3710"/>
            </a:br>
            <a:endParaRPr sz="3710"/>
          </a:p>
          <a:p>
            <a:pPr indent="-287505" lvl="0" marL="457200" rtl="0" algn="l">
              <a:lnSpc>
                <a:spcPct val="115000"/>
              </a:lnSpc>
              <a:spcBef>
                <a:spcPts val="0"/>
              </a:spcBef>
              <a:spcAft>
                <a:spcPts val="0"/>
              </a:spcAft>
              <a:buSzPct val="100000"/>
              <a:buAutoNum type="arabicPeriod"/>
            </a:pPr>
            <a:r>
              <a:rPr b="1" lang="en-IN" sz="3710"/>
              <a:t>Makridakis et al. (2018)</a:t>
            </a:r>
            <a:br>
              <a:rPr b="1" lang="en-IN" sz="3710"/>
            </a:br>
            <a:r>
              <a:rPr lang="en-IN" sz="3710"/>
              <a:t> </a:t>
            </a:r>
            <a:r>
              <a:rPr i="1" lang="en-IN" sz="3710"/>
              <a:t>Statistical and Machine Learning Forecasting Methods</a:t>
            </a:r>
            <a:br>
              <a:rPr i="1" lang="en-IN" sz="3710"/>
            </a:br>
            <a:endParaRPr i="1" sz="3710"/>
          </a:p>
          <a:p>
            <a:pPr indent="-287505" lvl="1" marL="914400" rtl="0" algn="l">
              <a:lnSpc>
                <a:spcPct val="115000"/>
              </a:lnSpc>
              <a:spcBef>
                <a:spcPts val="0"/>
              </a:spcBef>
              <a:spcAft>
                <a:spcPts val="0"/>
              </a:spcAft>
              <a:buSzPct val="100000"/>
              <a:buChar char="○"/>
            </a:pPr>
            <a:r>
              <a:rPr lang="en-IN" sz="3710"/>
              <a:t>Compares forecasting methods, analyzing their performance in different contexts.</a:t>
            </a:r>
            <a:endParaRPr sz="3710"/>
          </a:p>
          <a:p>
            <a:pPr indent="0" lvl="0" marL="0" rtl="0" algn="l">
              <a:lnSpc>
                <a:spcPct val="90000"/>
              </a:lnSpc>
              <a:spcBef>
                <a:spcPts val="1200"/>
              </a:spcBef>
              <a:spcAft>
                <a:spcPts val="0"/>
              </a:spcAft>
              <a:buClr>
                <a:schemeClr val="dk1"/>
              </a:buClr>
              <a:buSzPct val="100000"/>
              <a:buNone/>
            </a:pPr>
            <a:r>
              <a:t/>
            </a:r>
            <a:endParaRPr sz="2200">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ct val="27500"/>
              <a:buNone/>
            </a:pPr>
            <a:r>
              <a:rPr lang="en-IN" sz="8000">
                <a:latin typeface="Libre Franklin"/>
                <a:ea typeface="Libre Franklin"/>
                <a:cs typeface="Libre Franklin"/>
                <a:sym typeface="Libre Franklin"/>
              </a:rPr>
              <a:t>GitHub Link:</a:t>
            </a:r>
            <a:r>
              <a:rPr lang="en-IN" sz="8000">
                <a:solidFill>
                  <a:srgbClr val="0070C0"/>
                </a:solidFill>
                <a:latin typeface="Libre Franklin"/>
                <a:ea typeface="Libre Franklin"/>
                <a:cs typeface="Libre Franklin"/>
                <a:sym typeface="Libre Franklin"/>
              </a:rPr>
              <a:t> </a:t>
            </a:r>
            <a:r>
              <a:rPr lang="en-IN" sz="4800" u="sng">
                <a:solidFill>
                  <a:srgbClr val="0070C0"/>
                </a:solidFill>
                <a:latin typeface="Libre Franklin"/>
                <a:ea typeface="Libre Franklin"/>
                <a:cs typeface="Libre Franklin"/>
                <a:sym typeface="Libre Franklin"/>
              </a:rPr>
              <a:t>https://github.com/BharathLingaReddy-Palem/retail-demand-forecasting</a:t>
            </a:r>
            <a:endParaRPr sz="4800"/>
          </a:p>
          <a:p>
            <a:pPr indent="0" lvl="0" marL="0" rtl="0" algn="l">
              <a:lnSpc>
                <a:spcPct val="90000"/>
              </a:lnSpc>
              <a:spcBef>
                <a:spcPts val="1000"/>
              </a:spcBef>
              <a:spcAft>
                <a:spcPts val="0"/>
              </a:spcAft>
              <a:buClr>
                <a:schemeClr val="dk1"/>
              </a:buClr>
              <a:buSzPct val="100000"/>
              <a:buNone/>
            </a:pPr>
            <a:r>
              <a:t/>
            </a:r>
            <a:endParaRPr sz="2200" u="sng">
              <a:solidFill>
                <a:srgbClr val="0070C0"/>
              </a:solidFill>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ct val="100000"/>
              <a:buNone/>
            </a:pPr>
            <a:r>
              <a:t/>
            </a:r>
            <a:endParaRPr sz="2200">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6" name="Google Shape;176;p24"/>
          <p:cNvSpPr txBox="1"/>
          <p:nvPr/>
        </p:nvSpPr>
        <p:spPr>
          <a:xfrm>
            <a:off x="838200" y="451381"/>
            <a:ext cx="10512552" cy="406654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IN" sz="6600" u="none" cap="none" strike="noStrike">
                <a:solidFill>
                  <a:schemeClr val="dk1"/>
                </a:solidFill>
                <a:latin typeface="Play"/>
                <a:ea typeface="Play"/>
                <a:cs typeface="Play"/>
                <a:sym typeface="Play"/>
              </a:rPr>
              <a:t>Thank you</a:t>
            </a:r>
            <a:endParaRPr b="0" i="0" sz="6600" u="none" cap="none" strike="noStrike">
              <a:solidFill>
                <a:schemeClr val="dk1"/>
              </a:solidFill>
              <a:latin typeface="Play"/>
              <a:ea typeface="Play"/>
              <a:cs typeface="Play"/>
              <a:sym typeface="Play"/>
            </a:endParaRPr>
          </a:p>
        </p:txBody>
      </p:sp>
      <p:sp>
        <p:nvSpPr>
          <p:cNvPr id="177" name="Google Shape;177;p24"/>
          <p:cNvSpPr/>
          <p:nvPr/>
        </p:nvSpPr>
        <p:spPr>
          <a:xfrm>
            <a:off x="838200" y="4718595"/>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OUTLINE</a:t>
            </a:r>
            <a:endParaRPr sz="5400"/>
          </a:p>
        </p:txBody>
      </p:sp>
      <p:sp>
        <p:nvSpPr>
          <p:cNvPr id="98" name="Google Shape;98;p14"/>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14"/>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305435" lvl="0" marL="305435" rtl="0" algn="l">
              <a:lnSpc>
                <a:spcPct val="90000"/>
              </a:lnSpc>
              <a:spcBef>
                <a:spcPts val="0"/>
              </a:spcBef>
              <a:spcAft>
                <a:spcPts val="0"/>
              </a:spcAft>
              <a:buClr>
                <a:schemeClr val="dk1"/>
              </a:buClr>
              <a:buSzPts val="2200"/>
              <a:buChar char="•"/>
            </a:pPr>
            <a:r>
              <a:rPr b="1" lang="en-IN" sz="2200">
                <a:latin typeface="Arial"/>
                <a:ea typeface="Arial"/>
                <a:cs typeface="Arial"/>
                <a:sym typeface="Arial"/>
              </a:rPr>
              <a:t>Problem Statement </a:t>
            </a:r>
            <a:r>
              <a:rPr lang="en-IN" sz="2200">
                <a:latin typeface="Arial"/>
                <a:ea typeface="Arial"/>
                <a:cs typeface="Arial"/>
                <a:sym typeface="Arial"/>
              </a:rPr>
              <a:t>(Should not include solution)</a:t>
            </a:r>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Proposed System/Solution</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System Development Approach </a:t>
            </a:r>
            <a:r>
              <a:rPr lang="en-IN" sz="2200">
                <a:latin typeface="Arial"/>
                <a:ea typeface="Arial"/>
                <a:cs typeface="Arial"/>
                <a:sym typeface="Arial"/>
              </a:rPr>
              <a:t>(Technology Used) </a:t>
            </a:r>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Algorithm &amp; Deployment  </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Result (Output Image)</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Conclusion</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Future Scope</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References</a:t>
            </a:r>
            <a:endParaRPr sz="2200">
              <a:latin typeface="Arial"/>
              <a:ea typeface="Arial"/>
              <a:cs typeface="Arial"/>
              <a:sym typeface="Arial"/>
            </a:endParaRPr>
          </a:p>
          <a:p>
            <a:pPr indent="-88900" lvl="0" marL="228600" rtl="0" algn="l">
              <a:lnSpc>
                <a:spcPct val="90000"/>
              </a:lnSpc>
              <a:spcBef>
                <a:spcPts val="1600"/>
              </a:spcBef>
              <a:spcAft>
                <a:spcPts val="0"/>
              </a:spcAft>
              <a:buClr>
                <a:schemeClr val="dk1"/>
              </a:buClr>
              <a:buSzPts val="2200"/>
              <a:buNone/>
            </a:pPr>
            <a:r>
              <a:t/>
            </a:r>
            <a:endParaRPr sz="2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PROBLEM STATEMENT</a:t>
            </a:r>
            <a:endParaRPr sz="5400"/>
          </a:p>
        </p:txBody>
      </p:sp>
      <p:sp>
        <p:nvSpPr>
          <p:cNvPr id="106" name="Google Shape;106;p1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15"/>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IN" sz="2200">
                <a:latin typeface="Libre Franklin"/>
                <a:ea typeface="Libre Franklin"/>
                <a:cs typeface="Libre Franklin"/>
                <a:sym typeface="Libre Franklin"/>
              </a:rPr>
              <a:t>Retailers frequently face the issue of maintaining the right inventory levels across multiple products and stores. Overstocking leads to high holding costs and wastage, while understocking results in lost sales and customer dissatisfaction. Without accurate demand forecasting, making informed inventory decisions becomes challenging.</a:t>
            </a:r>
            <a:endParaRPr sz="22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20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2200"/>
              <a:buNone/>
            </a:pPr>
            <a:r>
              <a:t/>
            </a:r>
            <a:endParaRPr sz="2200">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PROPOSED SOLUTION</a:t>
            </a:r>
            <a:endParaRPr sz="5400"/>
          </a:p>
        </p:txBody>
      </p:sp>
      <p:sp>
        <p:nvSpPr>
          <p:cNvPr id="114" name="Google Shape;114;p16"/>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16"/>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fontScale="62500" lnSpcReduction="10000"/>
          </a:bodyPr>
          <a:lstStyle/>
          <a:p>
            <a:pPr indent="-181353" lvl="0" marL="228600" rtl="0" algn="l">
              <a:spcBef>
                <a:spcPts val="0"/>
              </a:spcBef>
              <a:spcAft>
                <a:spcPts val="0"/>
              </a:spcAft>
              <a:buSzPct val="100000"/>
              <a:buChar char="•"/>
            </a:pPr>
            <a:r>
              <a:rPr b="1" lang="en-IN" sz="1689">
                <a:latin typeface="Calibri"/>
                <a:ea typeface="Calibri"/>
                <a:cs typeface="Calibri"/>
                <a:sym typeface="Calibri"/>
              </a:rPr>
              <a:t>Objective:</a:t>
            </a:r>
            <a:endParaRPr b="1" sz="1689">
              <a:latin typeface="Calibri"/>
              <a:ea typeface="Calibri"/>
              <a:cs typeface="Calibri"/>
              <a:sym typeface="Calibri"/>
            </a:endParaRPr>
          </a:p>
          <a:p>
            <a:pPr indent="-193259" lvl="0" marL="228600" rtl="0" algn="l">
              <a:spcBef>
                <a:spcPts val="0"/>
              </a:spcBef>
              <a:spcAft>
                <a:spcPts val="0"/>
              </a:spcAft>
              <a:buSzPct val="100000"/>
              <a:buChar char="•"/>
            </a:pPr>
            <a:r>
              <a:rPr b="1" lang="en-IN" sz="1989">
                <a:latin typeface="Calibri"/>
                <a:ea typeface="Calibri"/>
                <a:cs typeface="Calibri"/>
                <a:sym typeface="Calibri"/>
              </a:rPr>
              <a:t>To develop a predictive system that forecasts product demand and recommends optimal inventory levels, minimizing overstock and stockouts.</a:t>
            </a:r>
            <a:endParaRPr b="1" sz="1989">
              <a:latin typeface="Calibri"/>
              <a:ea typeface="Calibri"/>
              <a:cs typeface="Calibri"/>
              <a:sym typeface="Calibri"/>
            </a:endParaRPr>
          </a:p>
          <a:p>
            <a:pPr indent="0" lvl="0" marL="228600" rtl="0" algn="l">
              <a:spcBef>
                <a:spcPts val="0"/>
              </a:spcBef>
              <a:spcAft>
                <a:spcPts val="0"/>
              </a:spcAft>
              <a:buNone/>
            </a:pPr>
            <a:r>
              <a:t/>
            </a:r>
            <a:endParaRPr b="1" sz="1689">
              <a:latin typeface="Calibri"/>
              <a:ea typeface="Calibri"/>
              <a:cs typeface="Calibri"/>
              <a:sym typeface="Calibri"/>
            </a:endParaRPr>
          </a:p>
          <a:p>
            <a:pPr indent="-181353" lvl="0" marL="228600" rtl="0" algn="l">
              <a:spcBef>
                <a:spcPts val="0"/>
              </a:spcBef>
              <a:spcAft>
                <a:spcPts val="0"/>
              </a:spcAft>
              <a:buSzPct val="100000"/>
              <a:buChar char="•"/>
            </a:pPr>
            <a:r>
              <a:rPr b="1" lang="en-IN" sz="1689">
                <a:latin typeface="Calibri"/>
                <a:ea typeface="Calibri"/>
                <a:cs typeface="Calibri"/>
                <a:sym typeface="Calibri"/>
              </a:rPr>
              <a:t>Solution Components:</a:t>
            </a:r>
            <a:endParaRPr b="1" sz="1689">
              <a:latin typeface="Calibri"/>
              <a:ea typeface="Calibri"/>
              <a:cs typeface="Calibri"/>
              <a:sym typeface="Calibri"/>
            </a:endParaRPr>
          </a:p>
          <a:p>
            <a:pPr indent="0" lvl="0" marL="228600" rtl="0" algn="l">
              <a:spcBef>
                <a:spcPts val="0"/>
              </a:spcBef>
              <a:spcAft>
                <a:spcPts val="0"/>
              </a:spcAft>
              <a:buNone/>
            </a:pPr>
            <a:r>
              <a:t/>
            </a:r>
            <a:endParaRPr b="1" sz="16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1. Data Collection:</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Gather historical sales data per product and store.</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Incorporate additional contextual data (e.g., date, promotions, seasonality).</a:t>
            </a:r>
            <a:endParaRPr b="1" sz="1889">
              <a:latin typeface="Calibri"/>
              <a:ea typeface="Calibri"/>
              <a:cs typeface="Calibri"/>
              <a:sym typeface="Calibri"/>
            </a:endParaRPr>
          </a:p>
          <a:p>
            <a:pPr indent="0" lvl="0" marL="228600" rtl="0" algn="l">
              <a:spcBef>
                <a:spcPts val="0"/>
              </a:spcBef>
              <a:spcAft>
                <a:spcPts val="0"/>
              </a:spcAft>
              <a:buNone/>
            </a:pPr>
            <a:r>
              <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2. Data Preprocessing:</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Clean missing or inconsistent entries.</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Perform feature engineering (e.g., extract day of week, trends, lags).</a:t>
            </a:r>
            <a:endParaRPr b="1" sz="1889">
              <a:latin typeface="Calibri"/>
              <a:ea typeface="Calibri"/>
              <a:cs typeface="Calibri"/>
              <a:sym typeface="Calibri"/>
            </a:endParaRPr>
          </a:p>
          <a:p>
            <a:pPr indent="0" lvl="0" marL="228600" rtl="0" algn="l">
              <a:spcBef>
                <a:spcPts val="0"/>
              </a:spcBef>
              <a:spcAft>
                <a:spcPts val="0"/>
              </a:spcAft>
              <a:buNone/>
            </a:pPr>
            <a:r>
              <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3. Machine Learning Model:</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Apply supervised learning algorithms like Random Forest for regression.</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Predict demand quantities for each product-store combination.</a:t>
            </a:r>
            <a:endParaRPr b="1" sz="1889">
              <a:latin typeface="Calibri"/>
              <a:ea typeface="Calibri"/>
              <a:cs typeface="Calibri"/>
              <a:sym typeface="Calibri"/>
            </a:endParaRPr>
          </a:p>
          <a:p>
            <a:pPr indent="0" lvl="0" marL="228600" rtl="0" algn="l">
              <a:spcBef>
                <a:spcPts val="0"/>
              </a:spcBef>
              <a:spcAft>
                <a:spcPts val="0"/>
              </a:spcAft>
              <a:buNone/>
            </a:pPr>
            <a:r>
              <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4. Forecast &amp; Optimization:</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Forecast product demand for upcoming periods.</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Recommend optimal inventory levels based on predicted sales and safety stock logic.</a:t>
            </a:r>
            <a:endParaRPr b="1" sz="1889">
              <a:latin typeface="Calibri"/>
              <a:ea typeface="Calibri"/>
              <a:cs typeface="Calibri"/>
              <a:sym typeface="Calibri"/>
            </a:endParaRPr>
          </a:p>
          <a:p>
            <a:pPr indent="0" lvl="0" marL="228600" rtl="0" algn="l">
              <a:spcBef>
                <a:spcPts val="0"/>
              </a:spcBef>
              <a:spcAft>
                <a:spcPts val="0"/>
              </a:spcAft>
              <a:buNone/>
            </a:pPr>
            <a:r>
              <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5. Evaluation:</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Measure model performance using metrics such as MAE, RMSE, and R² score.</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Identify and address high-error cases and underperforming segments.</a:t>
            </a:r>
            <a:endParaRPr b="1" sz="1889">
              <a:latin typeface="Calibri"/>
              <a:ea typeface="Calibri"/>
              <a:cs typeface="Calibri"/>
              <a:sym typeface="Calibri"/>
            </a:endParaRPr>
          </a:p>
          <a:p>
            <a:pPr indent="0" lvl="0" marL="228600" rtl="0" algn="l">
              <a:spcBef>
                <a:spcPts val="0"/>
              </a:spcBef>
              <a:spcAft>
                <a:spcPts val="0"/>
              </a:spcAft>
              <a:buNone/>
            </a:pPr>
            <a:r>
              <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6. Output &amp; Reporting:</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Generate HTML reports with model results and visualizations.</a:t>
            </a:r>
            <a:endParaRPr b="1" sz="1889">
              <a:latin typeface="Calibri"/>
              <a:ea typeface="Calibri"/>
              <a:cs typeface="Calibri"/>
              <a:sym typeface="Calibri"/>
            </a:endParaRPr>
          </a:p>
          <a:p>
            <a:pPr indent="-189291" lvl="0" marL="228600" rtl="0" algn="l">
              <a:spcBef>
                <a:spcPts val="0"/>
              </a:spcBef>
              <a:spcAft>
                <a:spcPts val="0"/>
              </a:spcAft>
              <a:buSzPct val="100000"/>
              <a:buChar char="•"/>
            </a:pPr>
            <a:r>
              <a:rPr b="1" lang="en-IN" sz="1889">
                <a:latin typeface="Calibri"/>
                <a:ea typeface="Calibri"/>
                <a:cs typeface="Calibri"/>
                <a:sym typeface="Calibri"/>
              </a:rPr>
              <a:t>- Enable export of predictions for integration with ERP/inventory systems.</a:t>
            </a:r>
            <a:endParaRPr b="1" sz="1889">
              <a:latin typeface="Calibri"/>
              <a:ea typeface="Calibri"/>
              <a:cs typeface="Calibri"/>
              <a:sym typeface="Calibri"/>
            </a:endParaRPr>
          </a:p>
          <a:p>
            <a:pPr indent="0" lvl="0" marL="0" rtl="0" algn="l">
              <a:spcBef>
                <a:spcPts val="0"/>
              </a:spcBef>
              <a:spcAft>
                <a:spcPts val="0"/>
              </a:spcAft>
              <a:buNone/>
            </a:pPr>
            <a:r>
              <a:t/>
            </a:r>
            <a:endParaRPr b="1" sz="900">
              <a:latin typeface="Calibri"/>
              <a:ea typeface="Calibri"/>
              <a:cs typeface="Calibri"/>
              <a:sym typeface="Calibri"/>
            </a:endParaRPr>
          </a:p>
          <a:p>
            <a:pPr indent="0" lvl="0" marL="0" rtl="0" algn="l">
              <a:lnSpc>
                <a:spcPct val="90000"/>
              </a:lnSpc>
              <a:spcBef>
                <a:spcPts val="0"/>
              </a:spcBef>
              <a:spcAft>
                <a:spcPts val="0"/>
              </a:spcAft>
              <a:buNone/>
            </a:pPr>
            <a:r>
              <a:t/>
            </a:r>
            <a:endParaRPr b="1" sz="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SYSTEM  APPROACH</a:t>
            </a:r>
            <a:endParaRPr sz="5400"/>
          </a:p>
        </p:txBody>
      </p:sp>
      <p:sp>
        <p:nvSpPr>
          <p:cNvPr id="122" name="Google Shape;122;p17"/>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3" name="Google Shape;123;p17"/>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fontScale="55000" lnSpcReduction="20000"/>
          </a:bodyPr>
          <a:lstStyle/>
          <a:p>
            <a:pPr indent="0" lvl="0" marL="228600" rtl="0" algn="l">
              <a:spcBef>
                <a:spcPts val="1040"/>
              </a:spcBef>
              <a:spcAft>
                <a:spcPts val="0"/>
              </a:spcAft>
              <a:buNone/>
            </a:pPr>
            <a:r>
              <a:rPr b="1" lang="en-IN" sz="2200">
                <a:latin typeface="Libre Franklin"/>
                <a:ea typeface="Libre Franklin"/>
                <a:cs typeface="Libre Franklin"/>
                <a:sym typeface="Libre Franklin"/>
              </a:rPr>
              <a:t>Technologies Used:</a:t>
            </a:r>
            <a:endParaRPr b="1" sz="2200">
              <a:latin typeface="Libre Franklin"/>
              <a:ea typeface="Libre Franklin"/>
              <a:cs typeface="Libre Franklin"/>
              <a:sym typeface="Libre Franklin"/>
            </a:endParaRPr>
          </a:p>
          <a:p>
            <a:pPr indent="-191135" lvl="0" marL="228600" rtl="0" algn="l">
              <a:spcBef>
                <a:spcPts val="1040"/>
              </a:spcBef>
              <a:spcAft>
                <a:spcPts val="0"/>
              </a:spcAft>
              <a:buSzPct val="100000"/>
              <a:buFont typeface="Libre Franklin"/>
              <a:buChar char="•"/>
            </a:pPr>
            <a:r>
              <a:rPr b="1" lang="en-IN" sz="2200">
                <a:latin typeface="Libre Franklin"/>
                <a:ea typeface="Libre Franklin"/>
                <a:cs typeface="Libre Franklin"/>
                <a:sym typeface="Libre Franklin"/>
              </a:rPr>
              <a:t>- Programming Language: Python 3.9+</a:t>
            </a:r>
            <a:endParaRPr b="1" sz="2200">
              <a:latin typeface="Libre Franklin"/>
              <a:ea typeface="Libre Franklin"/>
              <a:cs typeface="Libre Franklin"/>
              <a:sym typeface="Libre Franklin"/>
            </a:endParaRPr>
          </a:p>
          <a:p>
            <a:pPr indent="-191135" lvl="0" marL="228600" rtl="0" algn="l">
              <a:spcBef>
                <a:spcPts val="1040"/>
              </a:spcBef>
              <a:spcAft>
                <a:spcPts val="0"/>
              </a:spcAft>
              <a:buSzPct val="100000"/>
              <a:buFont typeface="Libre Franklin"/>
              <a:buChar char="•"/>
            </a:pPr>
            <a:r>
              <a:rPr b="1" lang="en-IN" sz="2200">
                <a:latin typeface="Libre Franklin"/>
                <a:ea typeface="Libre Franklin"/>
                <a:cs typeface="Libre Franklin"/>
                <a:sym typeface="Libre Franklin"/>
              </a:rPr>
              <a:t>- Development Tools: Jupyter Notebook, Git, VS Code</a:t>
            </a:r>
            <a:endParaRPr b="1" sz="2200">
              <a:latin typeface="Libre Franklin"/>
              <a:ea typeface="Libre Franklin"/>
              <a:cs typeface="Libre Franklin"/>
              <a:sym typeface="Libre Franklin"/>
            </a:endParaRPr>
          </a:p>
          <a:p>
            <a:pPr indent="0" lvl="0" marL="228600" rtl="0" algn="l">
              <a:spcBef>
                <a:spcPts val="1040"/>
              </a:spcBef>
              <a:spcAft>
                <a:spcPts val="0"/>
              </a:spcAft>
              <a:buNone/>
            </a:pPr>
            <a:r>
              <a:t/>
            </a:r>
            <a:endParaRPr b="1" sz="2200">
              <a:latin typeface="Libre Franklin"/>
              <a:ea typeface="Libre Franklin"/>
              <a:cs typeface="Libre Franklin"/>
              <a:sym typeface="Libre Franklin"/>
            </a:endParaRPr>
          </a:p>
          <a:p>
            <a:pPr indent="0" lvl="0" marL="228600" rtl="0" algn="l">
              <a:spcBef>
                <a:spcPts val="1040"/>
              </a:spcBef>
              <a:spcAft>
                <a:spcPts val="0"/>
              </a:spcAft>
              <a:buNone/>
            </a:pPr>
            <a:r>
              <a:rPr b="1" lang="en-IN" sz="2200">
                <a:latin typeface="Libre Franklin"/>
                <a:ea typeface="Libre Franklin"/>
                <a:cs typeface="Libre Franklin"/>
                <a:sym typeface="Libre Franklin"/>
              </a:rPr>
              <a:t>Libraries &amp; Frameworks:</a:t>
            </a:r>
            <a:endParaRPr b="1" sz="2200">
              <a:latin typeface="Libre Franklin"/>
              <a:ea typeface="Libre Franklin"/>
              <a:cs typeface="Libre Franklin"/>
              <a:sym typeface="Libre Franklin"/>
            </a:endParaRPr>
          </a:p>
          <a:p>
            <a:pPr indent="-191135" lvl="0" marL="228600" rtl="0" algn="l">
              <a:spcBef>
                <a:spcPts val="1040"/>
              </a:spcBef>
              <a:spcAft>
                <a:spcPts val="0"/>
              </a:spcAft>
              <a:buSzPct val="100000"/>
              <a:buFont typeface="Libre Franklin"/>
              <a:buChar char="•"/>
            </a:pPr>
            <a:r>
              <a:rPr b="1" lang="en-IN" sz="2200">
                <a:latin typeface="Libre Franklin"/>
                <a:ea typeface="Libre Franklin"/>
                <a:cs typeface="Libre Franklin"/>
                <a:sym typeface="Libre Franklin"/>
              </a:rPr>
              <a:t>- Data Handling: pandas, numpy</a:t>
            </a:r>
            <a:endParaRPr b="1" sz="2200">
              <a:latin typeface="Libre Franklin"/>
              <a:ea typeface="Libre Franklin"/>
              <a:cs typeface="Libre Franklin"/>
              <a:sym typeface="Libre Franklin"/>
            </a:endParaRPr>
          </a:p>
          <a:p>
            <a:pPr indent="-191135" lvl="0" marL="228600" rtl="0" algn="l">
              <a:spcBef>
                <a:spcPts val="1040"/>
              </a:spcBef>
              <a:spcAft>
                <a:spcPts val="0"/>
              </a:spcAft>
              <a:buSzPct val="100000"/>
              <a:buFont typeface="Libre Franklin"/>
              <a:buChar char="•"/>
            </a:pPr>
            <a:r>
              <a:rPr b="1" lang="en-IN" sz="2200">
                <a:latin typeface="Libre Franklin"/>
                <a:ea typeface="Libre Franklin"/>
                <a:cs typeface="Libre Franklin"/>
                <a:sym typeface="Libre Franklin"/>
              </a:rPr>
              <a:t>- Machine Learning: scikit-learn</a:t>
            </a:r>
            <a:endParaRPr b="1" sz="2200">
              <a:latin typeface="Libre Franklin"/>
              <a:ea typeface="Libre Franklin"/>
              <a:cs typeface="Libre Franklin"/>
              <a:sym typeface="Libre Franklin"/>
            </a:endParaRPr>
          </a:p>
          <a:p>
            <a:pPr indent="-191135" lvl="0" marL="228600" rtl="0" algn="l">
              <a:spcBef>
                <a:spcPts val="1040"/>
              </a:spcBef>
              <a:spcAft>
                <a:spcPts val="0"/>
              </a:spcAft>
              <a:buSzPct val="100000"/>
              <a:buFont typeface="Libre Franklin"/>
              <a:buChar char="•"/>
            </a:pPr>
            <a:r>
              <a:rPr b="1" lang="en-IN" sz="2200">
                <a:latin typeface="Libre Franklin"/>
                <a:ea typeface="Libre Franklin"/>
                <a:cs typeface="Libre Franklin"/>
                <a:sym typeface="Libre Franklin"/>
              </a:rPr>
              <a:t>- Visualization: matplotlib, seaborn</a:t>
            </a:r>
            <a:endParaRPr b="1" sz="2200">
              <a:latin typeface="Libre Franklin"/>
              <a:ea typeface="Libre Franklin"/>
              <a:cs typeface="Libre Franklin"/>
              <a:sym typeface="Libre Franklin"/>
            </a:endParaRPr>
          </a:p>
          <a:p>
            <a:pPr indent="0" lvl="0" marL="228600" rtl="0" algn="l">
              <a:spcBef>
                <a:spcPts val="1040"/>
              </a:spcBef>
              <a:spcAft>
                <a:spcPts val="0"/>
              </a:spcAft>
              <a:buNone/>
            </a:pPr>
            <a:r>
              <a:t/>
            </a:r>
            <a:endParaRPr b="1" sz="2200">
              <a:latin typeface="Libre Franklin"/>
              <a:ea typeface="Libre Franklin"/>
              <a:cs typeface="Libre Franklin"/>
              <a:sym typeface="Libre Franklin"/>
            </a:endParaRPr>
          </a:p>
          <a:p>
            <a:pPr indent="0" lvl="0" marL="228600" rtl="0" algn="l">
              <a:spcBef>
                <a:spcPts val="1040"/>
              </a:spcBef>
              <a:spcAft>
                <a:spcPts val="0"/>
              </a:spcAft>
              <a:buNone/>
            </a:pPr>
            <a:r>
              <a:rPr b="1" lang="en-IN" sz="2200">
                <a:latin typeface="Libre Franklin"/>
                <a:ea typeface="Libre Franklin"/>
                <a:cs typeface="Libre Franklin"/>
                <a:sym typeface="Libre Franklin"/>
              </a:rPr>
              <a:t>System Requirements:</a:t>
            </a:r>
            <a:endParaRPr b="1" sz="2200">
              <a:latin typeface="Libre Franklin"/>
              <a:ea typeface="Libre Franklin"/>
              <a:cs typeface="Libre Franklin"/>
              <a:sym typeface="Libre Franklin"/>
            </a:endParaRPr>
          </a:p>
          <a:p>
            <a:pPr indent="-191135" lvl="0" marL="228600" rtl="0" algn="l">
              <a:spcBef>
                <a:spcPts val="1040"/>
              </a:spcBef>
              <a:spcAft>
                <a:spcPts val="0"/>
              </a:spcAft>
              <a:buSzPct val="100000"/>
              <a:buFont typeface="Libre Franklin"/>
              <a:buChar char="•"/>
            </a:pPr>
            <a:r>
              <a:rPr b="1" lang="en-IN" sz="2200">
                <a:latin typeface="Libre Franklin"/>
                <a:ea typeface="Libre Franklin"/>
                <a:cs typeface="Libre Franklin"/>
                <a:sym typeface="Libre Franklin"/>
              </a:rPr>
              <a:t>- Minimum 4 GB RAM</a:t>
            </a:r>
            <a:endParaRPr b="1" sz="2200">
              <a:latin typeface="Libre Franklin"/>
              <a:ea typeface="Libre Franklin"/>
              <a:cs typeface="Libre Franklin"/>
              <a:sym typeface="Libre Franklin"/>
            </a:endParaRPr>
          </a:p>
          <a:p>
            <a:pPr indent="-191135" lvl="0" marL="228600" rtl="0" algn="l">
              <a:spcBef>
                <a:spcPts val="1040"/>
              </a:spcBef>
              <a:spcAft>
                <a:spcPts val="0"/>
              </a:spcAft>
              <a:buSzPct val="100000"/>
              <a:buFont typeface="Libre Franklin"/>
              <a:buChar char="•"/>
            </a:pPr>
            <a:r>
              <a:rPr b="1" lang="en-IN" sz="2200">
                <a:latin typeface="Libre Franklin"/>
                <a:ea typeface="Libre Franklin"/>
                <a:cs typeface="Libre Franklin"/>
                <a:sym typeface="Libre Franklin"/>
              </a:rPr>
              <a:t>- Python environment with required packages</a:t>
            </a:r>
            <a:endParaRPr b="1" sz="2200">
              <a:latin typeface="Libre Franklin"/>
              <a:ea typeface="Libre Franklin"/>
              <a:cs typeface="Libre Franklin"/>
              <a:sym typeface="Libre Franklin"/>
            </a:endParaRPr>
          </a:p>
          <a:p>
            <a:pPr indent="0" lvl="0" marL="228600" rtl="0" algn="l">
              <a:spcBef>
                <a:spcPts val="1040"/>
              </a:spcBef>
              <a:spcAft>
                <a:spcPts val="0"/>
              </a:spcAft>
              <a:buNone/>
            </a:pPr>
            <a:r>
              <a:t/>
            </a:r>
            <a:endParaRPr b="1" sz="2200">
              <a:latin typeface="Libre Franklin"/>
              <a:ea typeface="Libre Franklin"/>
              <a:cs typeface="Libre Franklin"/>
              <a:sym typeface="Libre Franklin"/>
            </a:endParaRPr>
          </a:p>
          <a:p>
            <a:pPr indent="0" lvl="0" marL="228600" rtl="0" algn="l">
              <a:spcBef>
                <a:spcPts val="1040"/>
              </a:spcBef>
              <a:spcAft>
                <a:spcPts val="0"/>
              </a:spcAft>
              <a:buNone/>
            </a:pPr>
            <a:r>
              <a:rPr b="1" lang="en-IN" sz="2200">
                <a:latin typeface="Libre Franklin"/>
                <a:ea typeface="Libre Franklin"/>
                <a:cs typeface="Libre Franklin"/>
                <a:sym typeface="Libre Franklin"/>
              </a:rPr>
              <a:t>Code Structure:</a:t>
            </a:r>
            <a:endParaRPr b="1" sz="2200">
              <a:latin typeface="Libre Franklin"/>
              <a:ea typeface="Libre Franklin"/>
              <a:cs typeface="Libre Franklin"/>
              <a:sym typeface="Libre Franklin"/>
            </a:endParaRPr>
          </a:p>
          <a:p>
            <a:pPr indent="-191135" lvl="0" marL="228600" rtl="0" algn="l">
              <a:spcBef>
                <a:spcPts val="1040"/>
              </a:spcBef>
              <a:spcAft>
                <a:spcPts val="0"/>
              </a:spcAft>
              <a:buSzPct val="100000"/>
              <a:buFont typeface="Libre Franklin"/>
              <a:buChar char="•"/>
            </a:pPr>
            <a:r>
              <a:rPr b="1" lang="en-IN" sz="2200">
                <a:latin typeface="Libre Franklin"/>
                <a:ea typeface="Libre Franklin"/>
                <a:cs typeface="Libre Franklin"/>
                <a:sym typeface="Libre Franklin"/>
              </a:rPr>
              <a:t>- Modular scripts for data preprocessing, model training, evaluation, and reporting</a:t>
            </a:r>
            <a:endParaRPr b="1" sz="2200">
              <a:latin typeface="Libre Franklin"/>
              <a:ea typeface="Libre Franklin"/>
              <a:cs typeface="Libre Franklin"/>
              <a:sym typeface="Libre Franklin"/>
            </a:endParaRPr>
          </a:p>
          <a:p>
            <a:pPr indent="0" lvl="0" marL="228600" rtl="0" algn="l">
              <a:spcBef>
                <a:spcPts val="1040"/>
              </a:spcBef>
              <a:spcAft>
                <a:spcPts val="0"/>
              </a:spcAft>
              <a:buNone/>
            </a:pPr>
            <a:r>
              <a:t/>
            </a:r>
            <a:endParaRPr b="1" sz="2200">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ALGORITHM &amp; DEPLOYMENT</a:t>
            </a:r>
            <a:endParaRPr sz="5400"/>
          </a:p>
        </p:txBody>
      </p:sp>
      <p:sp>
        <p:nvSpPr>
          <p:cNvPr id="130" name="Google Shape;130;p18"/>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 name="Google Shape;131;p18"/>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lnSpcReduction="10000"/>
          </a:bodyPr>
          <a:lstStyle/>
          <a:p>
            <a:pPr indent="0" lvl="0" marL="228600" rtl="0" algn="l">
              <a:spcBef>
                <a:spcPts val="0"/>
              </a:spcBef>
              <a:spcAft>
                <a:spcPts val="0"/>
              </a:spcAft>
              <a:buNone/>
            </a:pPr>
            <a:r>
              <a:t/>
            </a:r>
            <a:endParaRPr b="1" sz="1700">
              <a:latin typeface="Libre Franklin"/>
              <a:ea typeface="Libre Franklin"/>
              <a:cs typeface="Libre Franklin"/>
              <a:sym typeface="Libre Franklin"/>
            </a:endParaRPr>
          </a:p>
          <a:p>
            <a:pPr indent="0" lvl="0" marL="228600" rtl="0" algn="l">
              <a:spcBef>
                <a:spcPts val="0"/>
              </a:spcBef>
              <a:spcAft>
                <a:spcPts val="0"/>
              </a:spcAft>
              <a:buNone/>
            </a:pPr>
            <a:r>
              <a:rPr b="1" lang="en-IN" sz="1700">
                <a:latin typeface="Libre Franklin"/>
                <a:ea typeface="Libre Franklin"/>
                <a:cs typeface="Libre Franklin"/>
                <a:sym typeface="Libre Franklin"/>
              </a:rPr>
              <a:t>Algorithm Used:</a:t>
            </a:r>
            <a:endParaRPr b="1" sz="17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rPr lang="en-IN" sz="1500">
                <a:latin typeface="Libre Franklin"/>
                <a:ea typeface="Libre Franklin"/>
                <a:cs typeface="Libre Franklin"/>
                <a:sym typeface="Libre Franklin"/>
              </a:rPr>
              <a:t>- Random Forest Regressor from scikit-learn</a:t>
            </a:r>
            <a:endParaRPr sz="15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rPr lang="en-IN" sz="1500">
                <a:latin typeface="Libre Franklin"/>
                <a:ea typeface="Libre Franklin"/>
                <a:cs typeface="Libre Franklin"/>
                <a:sym typeface="Libre Franklin"/>
              </a:rPr>
              <a:t>- Chosen for its robustness and ability to handle nonlinear tabular data</a:t>
            </a:r>
            <a:endParaRPr sz="1500">
              <a:latin typeface="Libre Franklin"/>
              <a:ea typeface="Libre Franklin"/>
              <a:cs typeface="Libre Franklin"/>
              <a:sym typeface="Libre Franklin"/>
            </a:endParaRPr>
          </a:p>
          <a:p>
            <a:pPr indent="0" lvl="0" marL="228600" rtl="0" algn="l">
              <a:spcBef>
                <a:spcPts val="0"/>
              </a:spcBef>
              <a:spcAft>
                <a:spcPts val="0"/>
              </a:spcAft>
              <a:buNone/>
            </a:pPr>
            <a:r>
              <a:t/>
            </a:r>
            <a:endParaRPr sz="1500">
              <a:latin typeface="Libre Franklin"/>
              <a:ea typeface="Libre Franklin"/>
              <a:cs typeface="Libre Franklin"/>
              <a:sym typeface="Libre Franklin"/>
            </a:endParaRPr>
          </a:p>
          <a:p>
            <a:pPr indent="0" lvl="0" marL="228600" rtl="0" algn="l">
              <a:spcBef>
                <a:spcPts val="0"/>
              </a:spcBef>
              <a:spcAft>
                <a:spcPts val="0"/>
              </a:spcAft>
              <a:buNone/>
            </a:pPr>
            <a:r>
              <a:rPr b="1" lang="en-IN" sz="1700">
                <a:latin typeface="Libre Franklin"/>
                <a:ea typeface="Libre Franklin"/>
                <a:cs typeface="Libre Franklin"/>
                <a:sym typeface="Libre Franklin"/>
              </a:rPr>
              <a:t>Input Features:</a:t>
            </a:r>
            <a:endParaRPr b="1" sz="17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rPr lang="en-IN" sz="1500">
                <a:latin typeface="Libre Franklin"/>
                <a:ea typeface="Libre Franklin"/>
                <a:cs typeface="Libre Franklin"/>
                <a:sym typeface="Libre Franklin"/>
              </a:rPr>
              <a:t>- Historical sales data</a:t>
            </a:r>
            <a:endParaRPr sz="15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rPr lang="en-IN" sz="1500">
                <a:latin typeface="Libre Franklin"/>
                <a:ea typeface="Libre Franklin"/>
                <a:cs typeface="Libre Franklin"/>
                <a:sym typeface="Libre Franklin"/>
              </a:rPr>
              <a:t>- Date-related features (day, month, weekday)</a:t>
            </a:r>
            <a:endParaRPr sz="15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rPr lang="en-IN" sz="1500">
                <a:latin typeface="Libre Franklin"/>
                <a:ea typeface="Libre Franklin"/>
                <a:cs typeface="Libre Franklin"/>
                <a:sym typeface="Libre Franklin"/>
              </a:rPr>
              <a:t>- Product/store IDs, past demand values</a:t>
            </a:r>
            <a:endParaRPr sz="1500">
              <a:latin typeface="Libre Franklin"/>
              <a:ea typeface="Libre Franklin"/>
              <a:cs typeface="Libre Franklin"/>
              <a:sym typeface="Libre Franklin"/>
            </a:endParaRPr>
          </a:p>
          <a:p>
            <a:pPr indent="0" lvl="0" marL="228600" rtl="0" algn="l">
              <a:spcBef>
                <a:spcPts val="0"/>
              </a:spcBef>
              <a:spcAft>
                <a:spcPts val="0"/>
              </a:spcAft>
              <a:buNone/>
            </a:pPr>
            <a:r>
              <a:t/>
            </a:r>
            <a:endParaRPr sz="1500">
              <a:latin typeface="Libre Franklin"/>
              <a:ea typeface="Libre Franklin"/>
              <a:cs typeface="Libre Franklin"/>
              <a:sym typeface="Libre Franklin"/>
            </a:endParaRPr>
          </a:p>
          <a:p>
            <a:pPr indent="0" lvl="0" marL="228600" rtl="0" algn="l">
              <a:spcBef>
                <a:spcPts val="0"/>
              </a:spcBef>
              <a:spcAft>
                <a:spcPts val="0"/>
              </a:spcAft>
              <a:buNone/>
            </a:pPr>
            <a:r>
              <a:rPr b="1" lang="en-IN" sz="1700">
                <a:latin typeface="Libre Franklin"/>
                <a:ea typeface="Libre Franklin"/>
                <a:cs typeface="Libre Franklin"/>
                <a:sym typeface="Libre Franklin"/>
              </a:rPr>
              <a:t>Training Process:</a:t>
            </a:r>
            <a:endParaRPr b="1" sz="17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rPr lang="en-IN" sz="1500">
                <a:latin typeface="Libre Franklin"/>
                <a:ea typeface="Libre Franklin"/>
                <a:cs typeface="Libre Franklin"/>
                <a:sym typeface="Libre Franklin"/>
              </a:rPr>
              <a:t>- Train-test split applied</a:t>
            </a:r>
            <a:endParaRPr sz="15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rPr lang="en-IN" sz="1500">
                <a:latin typeface="Libre Franklin"/>
                <a:ea typeface="Libre Franklin"/>
                <a:cs typeface="Libre Franklin"/>
                <a:sym typeface="Libre Franklin"/>
              </a:rPr>
              <a:t>- Model trained on engineered features</a:t>
            </a:r>
            <a:endParaRPr sz="15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rPr lang="en-IN" sz="1500">
                <a:latin typeface="Libre Franklin"/>
                <a:ea typeface="Libre Franklin"/>
                <a:cs typeface="Libre Franklin"/>
                <a:sym typeface="Libre Franklin"/>
              </a:rPr>
              <a:t>- Performance measured using MAE, RMSE, and R² Score</a:t>
            </a:r>
            <a:endParaRPr sz="15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t/>
            </a:r>
            <a:endParaRPr sz="1500">
              <a:latin typeface="Libre Franklin"/>
              <a:ea typeface="Libre Franklin"/>
              <a:cs typeface="Libre Franklin"/>
              <a:sym typeface="Libre Franklin"/>
            </a:endParaRPr>
          </a:p>
          <a:p>
            <a:pPr indent="0" lvl="0" marL="228600" rtl="0" algn="l">
              <a:spcBef>
                <a:spcPts val="0"/>
              </a:spcBef>
              <a:spcAft>
                <a:spcPts val="0"/>
              </a:spcAft>
              <a:buNone/>
            </a:pPr>
            <a:r>
              <a:rPr b="1" lang="en-IN" sz="1700">
                <a:latin typeface="Libre Franklin"/>
                <a:ea typeface="Libre Franklin"/>
                <a:cs typeface="Libre Franklin"/>
                <a:sym typeface="Libre Franklin"/>
              </a:rPr>
              <a:t>Prediction &amp; Deployment</a:t>
            </a:r>
            <a:r>
              <a:rPr lang="en-IN" sz="1500">
                <a:latin typeface="Libre Franklin"/>
                <a:ea typeface="Libre Franklin"/>
                <a:cs typeface="Libre Franklin"/>
                <a:sym typeface="Libre Franklin"/>
              </a:rPr>
              <a:t>:</a:t>
            </a:r>
            <a:endParaRPr sz="15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rPr lang="en-IN" sz="1500">
                <a:latin typeface="Libre Franklin"/>
                <a:ea typeface="Libre Franklin"/>
                <a:cs typeface="Libre Franklin"/>
                <a:sym typeface="Libre Franklin"/>
              </a:rPr>
              <a:t>- Predicts weekly demand per product-store pair</a:t>
            </a:r>
            <a:endParaRPr sz="15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rPr lang="en-IN" sz="1500">
                <a:latin typeface="Libre Franklin"/>
                <a:ea typeface="Libre Franklin"/>
                <a:cs typeface="Libre Franklin"/>
                <a:sym typeface="Libre Franklin"/>
              </a:rPr>
              <a:t>- Generates inventory recommendations with safety stock</a:t>
            </a:r>
            <a:endParaRPr sz="1500">
              <a:latin typeface="Libre Franklin"/>
              <a:ea typeface="Libre Franklin"/>
              <a:cs typeface="Libre Franklin"/>
              <a:sym typeface="Libre Franklin"/>
            </a:endParaRPr>
          </a:p>
          <a:p>
            <a:pPr indent="-209550" lvl="0" marL="228600" rtl="0" algn="l">
              <a:spcBef>
                <a:spcPts val="0"/>
              </a:spcBef>
              <a:spcAft>
                <a:spcPts val="0"/>
              </a:spcAft>
              <a:buSzPts val="1500"/>
              <a:buFont typeface="Libre Franklin"/>
              <a:buChar char="•"/>
            </a:pPr>
            <a:r>
              <a:rPr lang="en-IN" sz="1500">
                <a:latin typeface="Libre Franklin"/>
                <a:ea typeface="Libre Franklin"/>
                <a:cs typeface="Libre Franklin"/>
                <a:sym typeface="Libre Franklin"/>
              </a:rPr>
              <a:t>- Results compiled in HTML reports for analysis</a:t>
            </a:r>
            <a:endParaRPr sz="1500">
              <a:latin typeface="Libre Franklin"/>
              <a:ea typeface="Libre Franklin"/>
              <a:cs typeface="Libre Franklin"/>
              <a:sym typeface="Libre Franklin"/>
            </a:endParaRPr>
          </a:p>
          <a:p>
            <a:pPr indent="0" lvl="0" marL="228600" rtl="0" algn="l">
              <a:spcBef>
                <a:spcPts val="0"/>
              </a:spcBef>
              <a:spcAft>
                <a:spcPts val="0"/>
              </a:spcAft>
              <a:buNone/>
            </a:pPr>
            <a:r>
              <a:t/>
            </a:r>
            <a:endParaRPr sz="1500">
              <a:latin typeface="Libre Franklin"/>
              <a:ea typeface="Libre Franklin"/>
              <a:cs typeface="Libre Franklin"/>
              <a:sym typeface="Libre Franklin"/>
            </a:endParaRPr>
          </a:p>
          <a:p>
            <a:pPr indent="0" lvl="0" marL="228600" rtl="0" algn="l">
              <a:lnSpc>
                <a:spcPct val="90000"/>
              </a:lnSpc>
              <a:spcBef>
                <a:spcPts val="0"/>
              </a:spcBef>
              <a:spcAft>
                <a:spcPts val="0"/>
              </a:spcAft>
              <a:buNone/>
            </a:pPr>
            <a:r>
              <a:t/>
            </a:r>
            <a:endParaRPr sz="1500">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1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RESULT</a:t>
            </a:r>
            <a:endParaRPr sz="5400"/>
          </a:p>
        </p:txBody>
      </p:sp>
      <p:sp>
        <p:nvSpPr>
          <p:cNvPr id="138" name="Google Shape;138;p1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p19"/>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lang="en-IN" sz="2200">
                <a:latin typeface="Libre Franklin"/>
                <a:ea typeface="Libre Franklin"/>
                <a:cs typeface="Libre Franklin"/>
                <a:sym typeface="Libre Franklin"/>
              </a:rPr>
              <a:t>Model Performance (Product P001, Store S01):</a:t>
            </a:r>
            <a:endParaRPr sz="22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20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1100"/>
              <a:buFont typeface="Arial"/>
              <a:buNone/>
            </a:pPr>
            <a:r>
              <a:rPr lang="en-IN" sz="1566"/>
              <a:t>- MAE: 19.19 → Average error of 19 units per prediction</a:t>
            </a:r>
            <a:endParaRPr sz="1566"/>
          </a:p>
          <a:p>
            <a:pPr indent="0" lvl="0" marL="0" rtl="0" algn="l">
              <a:lnSpc>
                <a:spcPct val="90000"/>
              </a:lnSpc>
              <a:spcBef>
                <a:spcPts val="0"/>
              </a:spcBef>
              <a:spcAft>
                <a:spcPts val="0"/>
              </a:spcAft>
              <a:buClr>
                <a:schemeClr val="dk1"/>
              </a:buClr>
              <a:buSzPts val="1100"/>
              <a:buFont typeface="Arial"/>
              <a:buNone/>
            </a:pPr>
            <a:r>
              <a:rPr lang="en-IN" sz="1566"/>
              <a:t>- RMSE: 20.63 → Presence of larger prediction errors</a:t>
            </a:r>
            <a:endParaRPr sz="1566"/>
          </a:p>
          <a:p>
            <a:pPr indent="0" lvl="0" marL="0" rtl="0" algn="l">
              <a:lnSpc>
                <a:spcPct val="90000"/>
              </a:lnSpc>
              <a:spcBef>
                <a:spcPts val="0"/>
              </a:spcBef>
              <a:spcAft>
                <a:spcPts val="0"/>
              </a:spcAft>
              <a:buClr>
                <a:schemeClr val="dk1"/>
              </a:buClr>
              <a:buSzPts val="1100"/>
              <a:buFont typeface="Arial"/>
              <a:buNone/>
            </a:pPr>
            <a:r>
              <a:rPr lang="en-IN" sz="1566"/>
              <a:t>- R² Score: -0.0185 → Model underperforms against mean prediction</a:t>
            </a:r>
            <a:endParaRPr sz="1566"/>
          </a:p>
          <a:p>
            <a:pPr indent="0" lvl="0" marL="0" rtl="0" algn="l">
              <a:lnSpc>
                <a:spcPct val="90000"/>
              </a:lnSpc>
              <a:spcBef>
                <a:spcPts val="0"/>
              </a:spcBef>
              <a:spcAft>
                <a:spcPts val="0"/>
              </a:spcAft>
              <a:buClr>
                <a:schemeClr val="dk1"/>
              </a:buClr>
              <a:buSzPts val="1100"/>
              <a:buFont typeface="Arial"/>
              <a:buNone/>
            </a:pPr>
            <a:r>
              <a:rPr lang="en-IN" sz="1566"/>
              <a:t>- MAPE: 97.59% → High relative error, nearly 98%</a:t>
            </a:r>
            <a:endParaRPr sz="1566"/>
          </a:p>
          <a:p>
            <a:pPr indent="0" lvl="0" marL="0" rtl="0" algn="l">
              <a:lnSpc>
                <a:spcPct val="90000"/>
              </a:lnSpc>
              <a:spcBef>
                <a:spcPts val="0"/>
              </a:spcBef>
              <a:spcAft>
                <a:spcPts val="0"/>
              </a:spcAft>
              <a:buClr>
                <a:schemeClr val="dk1"/>
              </a:buClr>
              <a:buSzPts val="1100"/>
              <a:buFont typeface="Arial"/>
              <a:buNone/>
            </a:pPr>
            <a:r>
              <a:t/>
            </a:r>
            <a:endParaRPr sz="1566"/>
          </a:p>
          <a:p>
            <a:pPr indent="0" lvl="0" marL="0" rtl="0" algn="l">
              <a:lnSpc>
                <a:spcPct val="90000"/>
              </a:lnSpc>
              <a:spcBef>
                <a:spcPts val="0"/>
              </a:spcBef>
              <a:spcAft>
                <a:spcPts val="0"/>
              </a:spcAft>
              <a:buClr>
                <a:schemeClr val="dk1"/>
              </a:buClr>
              <a:buSzPts val="1100"/>
              <a:buFont typeface="Arial"/>
              <a:buNone/>
            </a:pPr>
            <a:r>
              <a:rPr lang="en-IN" sz="1566"/>
              <a:t>Analysis:</a:t>
            </a:r>
            <a:endParaRPr sz="1566"/>
          </a:p>
          <a:p>
            <a:pPr indent="0" lvl="0" marL="0" rtl="0" algn="l">
              <a:lnSpc>
                <a:spcPct val="90000"/>
              </a:lnSpc>
              <a:spcBef>
                <a:spcPts val="0"/>
              </a:spcBef>
              <a:spcAft>
                <a:spcPts val="0"/>
              </a:spcAft>
              <a:buClr>
                <a:schemeClr val="dk1"/>
              </a:buClr>
              <a:buSzPts val="1100"/>
              <a:buFont typeface="Arial"/>
              <a:buNone/>
            </a:pPr>
            <a:r>
              <a:rPr lang="en-IN" sz="1566"/>
              <a:t>- Model fails to capture sales trend effectively</a:t>
            </a:r>
            <a:endParaRPr sz="1566"/>
          </a:p>
          <a:p>
            <a:pPr indent="0" lvl="0" marL="0" rtl="0" algn="l">
              <a:lnSpc>
                <a:spcPct val="90000"/>
              </a:lnSpc>
              <a:spcBef>
                <a:spcPts val="0"/>
              </a:spcBef>
              <a:spcAft>
                <a:spcPts val="0"/>
              </a:spcAft>
              <a:buClr>
                <a:schemeClr val="dk1"/>
              </a:buClr>
              <a:buSzPts val="1100"/>
              <a:buFont typeface="Arial"/>
              <a:buNone/>
            </a:pPr>
            <a:r>
              <a:rPr lang="en-IN" sz="1566"/>
              <a:t>- Large variance and limited features may impact performance</a:t>
            </a:r>
            <a:endParaRPr sz="1566"/>
          </a:p>
          <a:p>
            <a:pPr indent="0" lvl="0" marL="0" rtl="0" algn="l">
              <a:lnSpc>
                <a:spcPct val="90000"/>
              </a:lnSpc>
              <a:spcBef>
                <a:spcPts val="0"/>
              </a:spcBef>
              <a:spcAft>
                <a:spcPts val="0"/>
              </a:spcAft>
              <a:buClr>
                <a:schemeClr val="dk1"/>
              </a:buClr>
              <a:buSzPts val="1100"/>
              <a:buFont typeface="Arial"/>
              <a:buNone/>
            </a:pPr>
            <a:r>
              <a:t/>
            </a:r>
            <a:endParaRPr sz="1566"/>
          </a:p>
          <a:p>
            <a:pPr indent="0" lvl="0" marL="0" rtl="0" algn="l">
              <a:lnSpc>
                <a:spcPct val="90000"/>
              </a:lnSpc>
              <a:spcBef>
                <a:spcPts val="0"/>
              </a:spcBef>
              <a:spcAft>
                <a:spcPts val="0"/>
              </a:spcAft>
              <a:buClr>
                <a:schemeClr val="dk1"/>
              </a:buClr>
              <a:buSzPts val="1100"/>
              <a:buFont typeface="Arial"/>
              <a:buNone/>
            </a:pPr>
            <a:r>
              <a:rPr lang="en-IN" sz="1566"/>
              <a:t>Forecast Output (Next 4 Weeks):</a:t>
            </a:r>
            <a:endParaRPr sz="1566"/>
          </a:p>
          <a:p>
            <a:pPr indent="0" lvl="0" marL="0" rtl="0" algn="l">
              <a:lnSpc>
                <a:spcPct val="90000"/>
              </a:lnSpc>
              <a:spcBef>
                <a:spcPts val="0"/>
              </a:spcBef>
              <a:spcAft>
                <a:spcPts val="0"/>
              </a:spcAft>
              <a:buClr>
                <a:schemeClr val="dk1"/>
              </a:buClr>
              <a:buSzPts val="1100"/>
              <a:buFont typeface="Arial"/>
              <a:buNone/>
            </a:pPr>
            <a:r>
              <a:rPr lang="en-IN" sz="1566"/>
              <a:t>- Predicted sales: 29.62 to 36.21 units</a:t>
            </a:r>
            <a:endParaRPr sz="1566"/>
          </a:p>
          <a:p>
            <a:pPr indent="0" lvl="0" marL="0" rtl="0" algn="l">
              <a:lnSpc>
                <a:spcPct val="90000"/>
              </a:lnSpc>
              <a:spcBef>
                <a:spcPts val="0"/>
              </a:spcBef>
              <a:spcAft>
                <a:spcPts val="0"/>
              </a:spcAft>
              <a:buClr>
                <a:schemeClr val="dk1"/>
              </a:buClr>
              <a:buSzPts val="1100"/>
              <a:buFont typeface="Arial"/>
              <a:buNone/>
            </a:pPr>
            <a:r>
              <a:rPr lang="en-IN" sz="1566"/>
              <a:t>- Suggested inventory: 49 to 59 units</a:t>
            </a:r>
            <a:endParaRPr sz="1566"/>
          </a:p>
          <a:p>
            <a:pPr indent="0" lvl="0" marL="0" rtl="0" algn="l">
              <a:lnSpc>
                <a:spcPct val="90000"/>
              </a:lnSpc>
              <a:spcBef>
                <a:spcPts val="0"/>
              </a:spcBef>
              <a:spcAft>
                <a:spcPts val="0"/>
              </a:spcAft>
              <a:buClr>
                <a:schemeClr val="dk1"/>
              </a:buClr>
              <a:buSzPts val="1100"/>
              <a:buFont typeface="Arial"/>
              <a:buNone/>
            </a:pPr>
            <a:r>
              <a:t/>
            </a:r>
            <a:endParaRPr sz="1566"/>
          </a:p>
          <a:p>
            <a:pPr indent="0" lvl="0" marL="0" rtl="0" algn="l">
              <a:lnSpc>
                <a:spcPct val="90000"/>
              </a:lnSpc>
              <a:spcBef>
                <a:spcPts val="0"/>
              </a:spcBef>
              <a:spcAft>
                <a:spcPts val="0"/>
              </a:spcAft>
              <a:buClr>
                <a:schemeClr val="dk1"/>
              </a:buClr>
              <a:buSzPts val="1100"/>
              <a:buFont typeface="Arial"/>
              <a:buNone/>
            </a:pPr>
            <a:r>
              <a:rPr lang="en-IN" sz="1566"/>
              <a:t>Visual (to include on slide):</a:t>
            </a:r>
            <a:endParaRPr sz="1566"/>
          </a:p>
          <a:p>
            <a:pPr indent="0" lvl="0" marL="0" rtl="0" algn="l">
              <a:lnSpc>
                <a:spcPct val="90000"/>
              </a:lnSpc>
              <a:spcBef>
                <a:spcPts val="0"/>
              </a:spcBef>
              <a:spcAft>
                <a:spcPts val="0"/>
              </a:spcAft>
              <a:buClr>
                <a:schemeClr val="dk1"/>
              </a:buClr>
              <a:buSzPts val="1100"/>
              <a:buFont typeface="Arial"/>
              <a:buNone/>
            </a:pPr>
            <a:r>
              <a:rPr lang="en-IN" sz="1566"/>
              <a:t>- Line chart comparing actual vs. predicted sales</a:t>
            </a:r>
            <a:endParaRPr sz="1566"/>
          </a:p>
          <a:p>
            <a:pPr indent="0" lvl="0" marL="0" rtl="0" algn="l">
              <a:lnSpc>
                <a:spcPct val="90000"/>
              </a:lnSpc>
              <a:spcBef>
                <a:spcPts val="0"/>
              </a:spcBef>
              <a:spcAft>
                <a:spcPts val="0"/>
              </a:spcAft>
              <a:buClr>
                <a:schemeClr val="dk1"/>
              </a:buClr>
              <a:buSzPts val="1100"/>
              <a:buFont typeface="Arial"/>
              <a:buNone/>
            </a:pPr>
            <a:r>
              <a:rPr lang="en-IN" sz="1566"/>
              <a:t>- Bar chart showing weekly forecast with inventory recommendations</a:t>
            </a:r>
            <a:endParaRPr sz="1566"/>
          </a:p>
          <a:p>
            <a:pPr indent="0" lvl="0" marL="0" rtl="0" algn="l">
              <a:spcBef>
                <a:spcPts val="0"/>
              </a:spcBef>
              <a:spcAft>
                <a:spcPts val="0"/>
              </a:spcAft>
              <a:buClr>
                <a:schemeClr val="dk1"/>
              </a:buClr>
              <a:buSzPts val="1100"/>
              <a:buFont typeface="Arial"/>
              <a:buNone/>
            </a:pPr>
            <a:r>
              <a:t/>
            </a:r>
            <a:endParaRPr sz="220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2200"/>
              <a:buNone/>
            </a:pPr>
            <a:r>
              <a:t/>
            </a:r>
            <a:endParaRPr sz="2200">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5" name="Google Shape;145;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46" name="Google Shape;146;p20"/>
          <p:cNvPicPr preferRelativeResize="0"/>
          <p:nvPr/>
        </p:nvPicPr>
        <p:blipFill>
          <a:blip r:embed="rId3">
            <a:alphaModFix/>
          </a:blip>
          <a:stretch>
            <a:fillRect/>
          </a:stretch>
        </p:blipFill>
        <p:spPr>
          <a:xfrm>
            <a:off x="381000" y="0"/>
            <a:ext cx="11430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2" name="Google Shape;15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CONCLUSION</a:t>
            </a:r>
            <a:endParaRPr sz="5400"/>
          </a:p>
        </p:txBody>
      </p:sp>
      <p:sp>
        <p:nvSpPr>
          <p:cNvPr id="153" name="Google Shape;153;p21"/>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21"/>
          <p:cNvSpPr txBox="1"/>
          <p:nvPr>
            <p:ph idx="1" type="body"/>
          </p:nvPr>
        </p:nvSpPr>
        <p:spPr>
          <a:xfrm>
            <a:off x="836675" y="1915159"/>
            <a:ext cx="10515600" cy="42519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lang="en-IN" sz="2200">
                <a:latin typeface="Libre Franklin"/>
                <a:ea typeface="Libre Franklin"/>
                <a:cs typeface="Libre Franklin"/>
                <a:sym typeface="Libre Franklin"/>
              </a:rPr>
              <a:t>- A Random Forest model was built to predict weekly product demand.</a:t>
            </a:r>
            <a:endParaRPr sz="22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2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IN" sz="2200">
                <a:latin typeface="Libre Franklin"/>
                <a:ea typeface="Libre Franklin"/>
                <a:cs typeface="Libre Franklin"/>
                <a:sym typeface="Libre Franklin"/>
              </a:rPr>
              <a:t>- Results showed limited accuracy (MAE: 19.19, MAPE: 97.59%), indicating room for improvement.</a:t>
            </a:r>
            <a:endParaRPr sz="22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2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IN" sz="2200">
                <a:latin typeface="Libre Franklin"/>
                <a:ea typeface="Libre Franklin"/>
                <a:cs typeface="Libre Franklin"/>
                <a:sym typeface="Libre Franklin"/>
              </a:rPr>
              <a:t>- Key challenges: high data variability, limited features, lack of external factors.</a:t>
            </a:r>
            <a:endParaRPr sz="22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2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IN" sz="2200">
                <a:latin typeface="Libre Franklin"/>
                <a:ea typeface="Libre Franklin"/>
                <a:cs typeface="Libre Franklin"/>
                <a:sym typeface="Libre Franklin"/>
              </a:rPr>
              <a:t>- Improvements: add promotional/seasonal data, try advanced models (e.g., XGBoost).</a:t>
            </a:r>
            <a:endParaRPr sz="22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2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IN" sz="2200">
                <a:latin typeface="Libre Franklin"/>
                <a:ea typeface="Libre Franklin"/>
                <a:cs typeface="Libre Franklin"/>
                <a:sym typeface="Libre Franklin"/>
              </a:rPr>
              <a:t>- Accurate forecasts help reduce stockouts and improve inventory planning in retail.</a:t>
            </a:r>
            <a:endParaRPr sz="22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20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2200"/>
              <a:buNone/>
            </a:pPr>
            <a:r>
              <a:t/>
            </a:r>
            <a:endParaRPr sz="2200">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