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6/29/2019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0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202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5523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232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3169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82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812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98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33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514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175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543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462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137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410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60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9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742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goibibo.com/docs" TargetMode="External"/><Relationship Id="rId2" Type="http://schemas.openxmlformats.org/officeDocument/2006/relationships/hyperlink" Target="https://developer.foursquare.com/docs/api/venues/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E1B0-16F5-48A7-ACC3-9578313F9DBE}"/>
              </a:ext>
            </a:extLst>
          </p:cNvPr>
          <p:cNvSpPr>
            <a:spLocks noGrp="1"/>
          </p:cNvSpPr>
          <p:nvPr>
            <p:ph type="ctrTitle"/>
          </p:nvPr>
        </p:nvSpPr>
        <p:spPr>
          <a:xfrm>
            <a:off x="8382055" y="1241266"/>
            <a:ext cx="3161016" cy="3153753"/>
          </a:xfrm>
        </p:spPr>
        <p:txBody>
          <a:bodyPr>
            <a:normAutofit/>
          </a:bodyPr>
          <a:lstStyle/>
          <a:p>
            <a:pPr>
              <a:lnSpc>
                <a:spcPct val="90000"/>
              </a:lnSpc>
            </a:pPr>
            <a:r>
              <a:rPr lang="en-IN" sz="5000">
                <a:solidFill>
                  <a:srgbClr val="EBEBEB"/>
                </a:solidFill>
              </a:rPr>
              <a:t>Exploring Hotels in Gurgaon</a:t>
            </a:r>
          </a:p>
        </p:txBody>
      </p:sp>
      <p:sp>
        <p:nvSpPr>
          <p:cNvPr id="3" name="Subtitle 2">
            <a:extLst>
              <a:ext uri="{FF2B5EF4-FFF2-40B4-BE49-F238E27FC236}">
                <a16:creationId xmlns:a16="http://schemas.microsoft.com/office/drawing/2014/main" id="{8EFCF8FE-395E-41E6-A05F-EA690D094266}"/>
              </a:ext>
            </a:extLst>
          </p:cNvPr>
          <p:cNvSpPr>
            <a:spLocks noGrp="1"/>
          </p:cNvSpPr>
          <p:nvPr>
            <p:ph type="subTitle" idx="1"/>
          </p:nvPr>
        </p:nvSpPr>
        <p:spPr>
          <a:xfrm>
            <a:off x="8382055" y="4591665"/>
            <a:ext cx="3161016" cy="1622322"/>
          </a:xfrm>
        </p:spPr>
        <p:txBody>
          <a:bodyPr>
            <a:normAutofit/>
          </a:bodyPr>
          <a:lstStyle/>
          <a:p>
            <a:r>
              <a:rPr lang="en-IN" dirty="0"/>
              <a:t>Maram Bharath </a:t>
            </a:r>
            <a:r>
              <a:rPr lang="en-IN" dirty="0" err="1"/>
              <a:t>simha</a:t>
            </a:r>
            <a:r>
              <a:rPr lang="en-IN" dirty="0"/>
              <a:t> </a:t>
            </a:r>
            <a:r>
              <a:rPr lang="en-IN" dirty="0" err="1"/>
              <a:t>reddy</a:t>
            </a:r>
            <a:endParaRPr lang="en-IN"/>
          </a:p>
        </p:txBody>
      </p:sp>
      <p:grpSp>
        <p:nvGrpSpPr>
          <p:cNvPr id="46" name="Group 4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7" name="Rectangle 4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6" name="Graphic 35" descr="City">
            <a:extLst>
              <a:ext uri="{FF2B5EF4-FFF2-40B4-BE49-F238E27FC236}">
                <a16:creationId xmlns:a16="http://schemas.microsoft.com/office/drawing/2014/main" id="{704799E4-22B3-4F56-A940-D00955573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6974" y="1114621"/>
            <a:ext cx="4628758" cy="4628758"/>
          </a:xfrm>
          <a:prstGeom prst="rect">
            <a:avLst/>
          </a:prstGeom>
        </p:spPr>
      </p:pic>
    </p:spTree>
    <p:extLst>
      <p:ext uri="{BB962C8B-B14F-4D97-AF65-F5344CB8AC3E}">
        <p14:creationId xmlns:p14="http://schemas.microsoft.com/office/powerpoint/2010/main" val="250409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C3E34E0F-09EB-4E51-9A80-28EE5DC2B11A}"/>
              </a:ext>
            </a:extLst>
          </p:cNvPr>
          <p:cNvSpPr>
            <a:spLocks noGrp="1"/>
          </p:cNvSpPr>
          <p:nvPr>
            <p:ph type="title"/>
          </p:nvPr>
        </p:nvSpPr>
        <p:spPr>
          <a:xfrm>
            <a:off x="1000372" y="1209957"/>
            <a:ext cx="3034580" cy="4438087"/>
          </a:xfrm>
        </p:spPr>
        <p:txBody>
          <a:bodyPr anchor="ctr">
            <a:normAutofit/>
          </a:bodyPr>
          <a:lstStyle/>
          <a:p>
            <a:pPr algn="r"/>
            <a:r>
              <a:rPr lang="en-IN" sz="3200">
                <a:solidFill>
                  <a:schemeClr val="tx1"/>
                </a:solidFill>
              </a:rPr>
              <a:t>Introduction</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FA18F5-753B-4842-BC5D-012A521A603E}"/>
              </a:ext>
            </a:extLst>
          </p:cNvPr>
          <p:cNvSpPr>
            <a:spLocks noGrp="1"/>
          </p:cNvSpPr>
          <p:nvPr>
            <p:ph idx="1"/>
          </p:nvPr>
        </p:nvSpPr>
        <p:spPr>
          <a:xfrm>
            <a:off x="4678424" y="1059025"/>
            <a:ext cx="5302189" cy="4739950"/>
          </a:xfrm>
        </p:spPr>
        <p:txBody>
          <a:bodyPr anchor="ctr">
            <a:normAutofit/>
          </a:bodyPr>
          <a:lstStyle/>
          <a:p>
            <a:pPr>
              <a:lnSpc>
                <a:spcPct val="90000"/>
              </a:lnSpc>
            </a:pPr>
            <a:r>
              <a:rPr lang="en-US" sz="1500">
                <a:solidFill>
                  <a:schemeClr val="tx1"/>
                </a:solidFill>
              </a:rPr>
              <a:t>Whenever a person plan to visit a new city, their most important task is to book a nice hotel to enjoy their stay. The person might want to know how good a given hotel is or the price range it falls under. This extra information would help decide which hotel to choose amongst the many available in the city. Combining the location of the hotels in the city with their rating information would surely help visitors in a city make their stay comfortable.</a:t>
            </a:r>
          </a:p>
          <a:p>
            <a:pPr>
              <a:lnSpc>
                <a:spcPct val="90000"/>
              </a:lnSpc>
            </a:pPr>
            <a:r>
              <a:rPr lang="en-US" sz="1500">
                <a:solidFill>
                  <a:schemeClr val="tx1"/>
                </a:solidFill>
              </a:rPr>
              <a:t>This project explores various hotels in Gurgaon and attributes the data based on user ratings. To explore this information, I have used Foursquare API and the Goibibo API to fetch complete information of various hotels (including name, address, pincode, category and rating). Further, a map of the hotels with specific color attributes will be plotted to highlight their position, and information about these hotels. </a:t>
            </a:r>
            <a:endParaRPr lang="en-IN" sz="1500">
              <a:solidFill>
                <a:schemeClr val="tx1"/>
              </a:solidFill>
            </a:endParaRPr>
          </a:p>
          <a:p>
            <a:pPr>
              <a:lnSpc>
                <a:spcPct val="90000"/>
              </a:lnSpc>
            </a:pPr>
            <a:endParaRPr lang="en-IN" sz="1500">
              <a:solidFill>
                <a:schemeClr val="tx1"/>
              </a:solidFill>
            </a:endParaRPr>
          </a:p>
          <a:p>
            <a:pPr>
              <a:lnSpc>
                <a:spcPct val="90000"/>
              </a:lnSpc>
            </a:pPr>
            <a:endParaRPr lang="en-IN" sz="1500">
              <a:solidFill>
                <a:schemeClr val="tx1"/>
              </a:solidFill>
            </a:endParaRPr>
          </a:p>
        </p:txBody>
      </p:sp>
    </p:spTree>
    <p:extLst>
      <p:ext uri="{BB962C8B-B14F-4D97-AF65-F5344CB8AC3E}">
        <p14:creationId xmlns:p14="http://schemas.microsoft.com/office/powerpoint/2010/main" val="375388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C3E34E0F-09EB-4E51-9A80-28EE5DC2B11A}"/>
              </a:ext>
            </a:extLst>
          </p:cNvPr>
          <p:cNvSpPr>
            <a:spLocks noGrp="1"/>
          </p:cNvSpPr>
          <p:nvPr>
            <p:ph type="title"/>
          </p:nvPr>
        </p:nvSpPr>
        <p:spPr>
          <a:xfrm>
            <a:off x="1000372" y="1209957"/>
            <a:ext cx="3034580" cy="4438087"/>
          </a:xfrm>
        </p:spPr>
        <p:txBody>
          <a:bodyPr anchor="ctr">
            <a:normAutofit/>
          </a:bodyPr>
          <a:lstStyle/>
          <a:p>
            <a:pPr algn="r"/>
            <a:r>
              <a:rPr lang="en-IN" sz="3200">
                <a:solidFill>
                  <a:schemeClr val="tx1"/>
                </a:solidFill>
              </a:rPr>
              <a:t>Data acquisition and cleaning</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FA18F5-753B-4842-BC5D-012A521A603E}"/>
              </a:ext>
            </a:extLst>
          </p:cNvPr>
          <p:cNvSpPr>
            <a:spLocks noGrp="1"/>
          </p:cNvSpPr>
          <p:nvPr>
            <p:ph idx="1"/>
          </p:nvPr>
        </p:nvSpPr>
        <p:spPr>
          <a:xfrm>
            <a:off x="4678424" y="1059025"/>
            <a:ext cx="5302189" cy="4739950"/>
          </a:xfrm>
        </p:spPr>
        <p:txBody>
          <a:bodyPr anchor="ctr">
            <a:normAutofit/>
          </a:bodyPr>
          <a:lstStyle/>
          <a:p>
            <a:r>
              <a:rPr lang="en-US" sz="1700">
                <a:solidFill>
                  <a:schemeClr val="tx1"/>
                </a:solidFill>
              </a:rPr>
              <a:t>Use Foursquare’s explore API and fetch venues up to a range of 10 kilometers from the center of Gurgaon and collected their names, categories and locations (latitude and longitude)</a:t>
            </a:r>
          </a:p>
          <a:p>
            <a:r>
              <a:rPr lang="en-US" sz="1700">
                <a:solidFill>
                  <a:schemeClr val="tx1"/>
                </a:solidFill>
              </a:rPr>
              <a:t>Filter the data based on categories and extracted only hotel records.</a:t>
            </a:r>
          </a:p>
          <a:p>
            <a:r>
              <a:rPr lang="en-US" sz="1700">
                <a:solidFill>
                  <a:schemeClr val="tx1"/>
                </a:solidFill>
              </a:rPr>
              <a:t>Fetch hotel data from Goibibo(Travel site). Use Goibibo search API to fetch hotel details from its database giving city id as parameter.</a:t>
            </a:r>
          </a:p>
          <a:p>
            <a:r>
              <a:rPr lang="en-US" sz="1700" u="sng">
                <a:solidFill>
                  <a:schemeClr val="tx1"/>
                </a:solidFill>
                <a:hlinkClick r:id="rId2"/>
              </a:rPr>
              <a:t>https://developer.foursquare.com/docs/api/venues/explore</a:t>
            </a:r>
            <a:endParaRPr lang="en-US" sz="1700" u="sng">
              <a:solidFill>
                <a:schemeClr val="tx1"/>
              </a:solidFill>
            </a:endParaRPr>
          </a:p>
          <a:p>
            <a:r>
              <a:rPr lang="en-US" sz="1700" u="sng">
                <a:solidFill>
                  <a:schemeClr val="tx1"/>
                </a:solidFill>
                <a:hlinkClick r:id="rId3"/>
              </a:rPr>
              <a:t>https://developer.goibibo.com/docs</a:t>
            </a:r>
            <a:endParaRPr lang="en-US" sz="1700" u="sng">
              <a:solidFill>
                <a:schemeClr val="tx1"/>
              </a:solidFill>
            </a:endParaRPr>
          </a:p>
          <a:p>
            <a:r>
              <a:rPr lang="en-US" sz="1700">
                <a:solidFill>
                  <a:schemeClr val="tx1"/>
                </a:solidFill>
              </a:rPr>
              <a:t>Final dataset has 198 rows with 5 columns (name, pincode, rating, latitude, longitude)</a:t>
            </a:r>
            <a:endParaRPr lang="en-IN" sz="1700">
              <a:solidFill>
                <a:schemeClr val="tx1"/>
              </a:solidFill>
            </a:endParaRPr>
          </a:p>
          <a:p>
            <a:endParaRPr lang="en-IN" sz="1700">
              <a:solidFill>
                <a:schemeClr val="tx1"/>
              </a:solidFill>
            </a:endParaRPr>
          </a:p>
          <a:p>
            <a:endParaRPr lang="en-IN" sz="1700">
              <a:solidFill>
                <a:schemeClr val="tx1"/>
              </a:solidFill>
            </a:endParaRPr>
          </a:p>
        </p:txBody>
      </p:sp>
    </p:spTree>
    <p:extLst>
      <p:ext uri="{BB962C8B-B14F-4D97-AF65-F5344CB8AC3E}">
        <p14:creationId xmlns:p14="http://schemas.microsoft.com/office/powerpoint/2010/main" val="259092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3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EA30813-55FB-4DBF-AC40-CEFFE2669CDA}"/>
              </a:ext>
            </a:extLst>
          </p:cNvPr>
          <p:cNvSpPr>
            <a:spLocks noGrp="1"/>
          </p:cNvSpPr>
          <p:nvPr>
            <p:ph type="title"/>
          </p:nvPr>
        </p:nvSpPr>
        <p:spPr>
          <a:xfrm>
            <a:off x="569419" y="796071"/>
            <a:ext cx="3840548" cy="1020232"/>
          </a:xfrm>
        </p:spPr>
        <p:txBody>
          <a:bodyPr>
            <a:normAutofit/>
          </a:bodyPr>
          <a:lstStyle/>
          <a:p>
            <a:pPr>
              <a:lnSpc>
                <a:spcPct val="90000"/>
              </a:lnSpc>
            </a:pPr>
            <a:r>
              <a:rPr lang="en-IN" sz="3300" dirty="0">
                <a:solidFill>
                  <a:srgbClr val="EBEBEB"/>
                </a:solidFill>
              </a:rPr>
              <a:t>Data Analysis - Categories</a:t>
            </a:r>
          </a:p>
        </p:txBody>
      </p:sp>
      <p:pic>
        <p:nvPicPr>
          <p:cNvPr id="4" name="Picture 3">
            <a:extLst>
              <a:ext uri="{FF2B5EF4-FFF2-40B4-BE49-F238E27FC236}">
                <a16:creationId xmlns:a16="http://schemas.microsoft.com/office/drawing/2014/main" id="{3D2D24CF-22CA-4419-B4AF-2FD8314B1C3F}"/>
              </a:ext>
            </a:extLst>
          </p:cNvPr>
          <p:cNvPicPr/>
          <p:nvPr/>
        </p:nvPicPr>
        <p:blipFill>
          <a:blip r:embed="rId2"/>
          <a:stretch>
            <a:fillRect/>
          </a:stretch>
        </p:blipFill>
        <p:spPr>
          <a:xfrm>
            <a:off x="5194607" y="961708"/>
            <a:ext cx="6391533" cy="4953437"/>
          </a:xfrm>
          <a:prstGeom prst="rect">
            <a:avLst/>
          </a:prstGeom>
        </p:spPr>
      </p:pic>
      <p:sp>
        <p:nvSpPr>
          <p:cNvPr id="35" name="Rectangle 3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18A79E-30DF-48B7-BBD7-37673C6CAE22}"/>
              </a:ext>
            </a:extLst>
          </p:cNvPr>
          <p:cNvSpPr>
            <a:spLocks noGrp="1"/>
          </p:cNvSpPr>
          <p:nvPr>
            <p:ph idx="1"/>
          </p:nvPr>
        </p:nvSpPr>
        <p:spPr>
          <a:xfrm>
            <a:off x="605860" y="2120900"/>
            <a:ext cx="3971426" cy="3898900"/>
          </a:xfrm>
        </p:spPr>
        <p:txBody>
          <a:bodyPr>
            <a:normAutofit/>
          </a:bodyPr>
          <a:lstStyle/>
          <a:p>
            <a:r>
              <a:rPr lang="en-US" dirty="0">
                <a:solidFill>
                  <a:srgbClr val="FFFFFF"/>
                </a:solidFill>
              </a:rPr>
              <a:t>Begin analysis by looking at the various categories of venues that exist in Gurgaon</a:t>
            </a:r>
          </a:p>
          <a:p>
            <a:r>
              <a:rPr lang="en-US" dirty="0">
                <a:solidFill>
                  <a:srgbClr val="FFFFFF"/>
                </a:solidFill>
              </a:rPr>
              <a:t>From figure, we can see that the majority venues are Indian Restaurants. This is closely followed by Hotel. Gurgaon is clearly hub for great food and comfortable stay</a:t>
            </a:r>
            <a:endParaRPr lang="en-IN" dirty="0">
              <a:solidFill>
                <a:srgbClr val="FFFFFF"/>
              </a:solidFill>
            </a:endParaRPr>
          </a:p>
        </p:txBody>
      </p:sp>
      <p:sp>
        <p:nvSpPr>
          <p:cNvPr id="4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5644409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8" name="Freeform: Shape 4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EA30813-55FB-4DBF-AC40-CEFFE2669CDA}"/>
              </a:ext>
            </a:extLst>
          </p:cNvPr>
          <p:cNvSpPr>
            <a:spLocks noGrp="1"/>
          </p:cNvSpPr>
          <p:nvPr>
            <p:ph type="title"/>
          </p:nvPr>
        </p:nvSpPr>
        <p:spPr>
          <a:xfrm>
            <a:off x="605860" y="721784"/>
            <a:ext cx="4023074" cy="984468"/>
          </a:xfrm>
        </p:spPr>
        <p:txBody>
          <a:bodyPr>
            <a:normAutofit fontScale="90000"/>
          </a:bodyPr>
          <a:lstStyle/>
          <a:p>
            <a:r>
              <a:rPr lang="en-IN" sz="3300" dirty="0">
                <a:solidFill>
                  <a:srgbClr val="EBEBEB"/>
                </a:solidFill>
              </a:rPr>
              <a:t>Data Analysis - Rating</a:t>
            </a:r>
          </a:p>
        </p:txBody>
      </p:sp>
      <p:pic>
        <p:nvPicPr>
          <p:cNvPr id="25" name="Picture 24">
            <a:extLst>
              <a:ext uri="{FF2B5EF4-FFF2-40B4-BE49-F238E27FC236}">
                <a16:creationId xmlns:a16="http://schemas.microsoft.com/office/drawing/2014/main" id="{84C7660D-82BE-4939-A02E-2DE8F5AD07F4}"/>
              </a:ext>
            </a:extLst>
          </p:cNvPr>
          <p:cNvPicPr/>
          <p:nvPr/>
        </p:nvPicPr>
        <p:blipFill>
          <a:blip r:embed="rId2"/>
          <a:stretch>
            <a:fillRect/>
          </a:stretch>
        </p:blipFill>
        <p:spPr>
          <a:xfrm>
            <a:off x="5194607" y="1463604"/>
            <a:ext cx="6391533" cy="3930792"/>
          </a:xfrm>
          <a:prstGeom prst="rect">
            <a:avLst/>
          </a:prstGeom>
        </p:spPr>
      </p:pic>
      <p:sp>
        <p:nvSpPr>
          <p:cNvPr id="52" name="Rectangle 5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18A79E-30DF-48B7-BBD7-37673C6CAE22}"/>
              </a:ext>
            </a:extLst>
          </p:cNvPr>
          <p:cNvSpPr>
            <a:spLocks noGrp="1"/>
          </p:cNvSpPr>
          <p:nvPr>
            <p:ph idx="1"/>
          </p:nvPr>
        </p:nvSpPr>
        <p:spPr>
          <a:xfrm>
            <a:off x="701040" y="1940560"/>
            <a:ext cx="3587641" cy="4358640"/>
          </a:xfrm>
        </p:spPr>
        <p:txBody>
          <a:bodyPr>
            <a:normAutofit lnSpcReduction="10000"/>
          </a:bodyPr>
          <a:lstStyle/>
          <a:p>
            <a:r>
              <a:rPr lang="en-US" dirty="0"/>
              <a:t>Explore the ratings of various hotels in Gurgaon. </a:t>
            </a:r>
          </a:p>
          <a:p>
            <a:r>
              <a:rPr lang="en-US" dirty="0"/>
              <a:t>Plot a bar chart with x-axis as the rating from 1 to 5 and the y-axis as the count of hotels with that rating. </a:t>
            </a:r>
          </a:p>
          <a:p>
            <a:r>
              <a:rPr lang="en-US" dirty="0"/>
              <a:t>Plot the bar chart to see what average rating hotels get in Gurgaon. </a:t>
            </a:r>
          </a:p>
          <a:p>
            <a:r>
              <a:rPr lang="en-US" dirty="0"/>
              <a:t>Whole range of rating of hotels might stretch from 1 to 5, the average rating is spread across 4 with maximum number of hotels scoring between 3 and 5</a:t>
            </a:r>
            <a:endParaRPr lang="en-IN" dirty="0"/>
          </a:p>
        </p:txBody>
      </p:sp>
      <p:sp>
        <p:nvSpPr>
          <p:cNvPr id="5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318351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4" name="Rectangle 63">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7" name="Rectangle 66">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F46B7F7-AED8-4AA3-9B81-2C98F6D92021}"/>
              </a:ext>
            </a:extLst>
          </p:cNvPr>
          <p:cNvPicPr/>
          <p:nvPr/>
        </p:nvPicPr>
        <p:blipFill>
          <a:blip r:embed="rId3"/>
          <a:stretch>
            <a:fillRect/>
          </a:stretch>
        </p:blipFill>
        <p:spPr>
          <a:xfrm>
            <a:off x="561110" y="552697"/>
            <a:ext cx="5448111" cy="3282486"/>
          </a:xfrm>
          <a:prstGeom prst="roundRect">
            <a:avLst>
              <a:gd name="adj" fmla="val 0"/>
            </a:avLst>
          </a:prstGeom>
          <a:effectLst/>
        </p:spPr>
      </p:pic>
      <p:sp>
        <p:nvSpPr>
          <p:cNvPr id="71" name="Rectangle 70">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5"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 name="Content Placeholder 2">
            <a:extLst>
              <a:ext uri="{FF2B5EF4-FFF2-40B4-BE49-F238E27FC236}">
                <a16:creationId xmlns:a16="http://schemas.microsoft.com/office/drawing/2014/main" id="{D618A79E-30DF-48B7-BBD7-37673C6CAE22}"/>
              </a:ext>
            </a:extLst>
          </p:cNvPr>
          <p:cNvSpPr>
            <a:spLocks noGrp="1"/>
          </p:cNvSpPr>
          <p:nvPr>
            <p:ph idx="1"/>
          </p:nvPr>
        </p:nvSpPr>
        <p:spPr>
          <a:xfrm>
            <a:off x="649976" y="4761423"/>
            <a:ext cx="10893095" cy="1466758"/>
          </a:xfrm>
        </p:spPr>
        <p:txBody>
          <a:bodyPr vert="horz" lIns="91440" tIns="45720" rIns="91440" bIns="45720" rtlCol="0" anchor="t">
            <a:normAutofit/>
          </a:bodyPr>
          <a:lstStyle/>
          <a:p>
            <a:pPr marL="0" indent="0">
              <a:buNone/>
            </a:pPr>
            <a:r>
              <a:rPr lang="en-US" dirty="0">
                <a:solidFill>
                  <a:schemeClr val="bg1"/>
                </a:solidFill>
              </a:rPr>
              <a:t>Plot the venues on the map of Gurgaon.  You can see color mapping with Label in table. Looking at figure reveals the same results as the bar plot. However, it is interesting to note that many high rated hotels are located near Sector 29, Iffco Chowk and Golf Course Road. Few are present near Sector 48 and Sector 50.</a:t>
            </a:r>
            <a:endParaRPr lang="en-IN" dirty="0">
              <a:solidFill>
                <a:schemeClr val="bg1"/>
              </a:solidFill>
            </a:endParaRPr>
          </a:p>
          <a:p>
            <a:pPr marL="0" indent="0">
              <a:buNone/>
            </a:pPr>
            <a:endParaRPr lang="en-US" sz="1700" b="0" i="0" kern="1200" cap="all" dirty="0">
              <a:solidFill>
                <a:schemeClr val="accent1">
                  <a:lumMod val="60000"/>
                  <a:lumOff val="40000"/>
                </a:schemeClr>
              </a:solidFill>
              <a:latin typeface="+mn-lt"/>
              <a:ea typeface="+mn-ea"/>
              <a:cs typeface="+mn-cs"/>
            </a:endParaRPr>
          </a:p>
        </p:txBody>
      </p:sp>
      <p:graphicFrame>
        <p:nvGraphicFramePr>
          <p:cNvPr id="4" name="Table 3">
            <a:extLst>
              <a:ext uri="{FF2B5EF4-FFF2-40B4-BE49-F238E27FC236}">
                <a16:creationId xmlns:a16="http://schemas.microsoft.com/office/drawing/2014/main" id="{40431547-F439-4894-8879-3BA2C878C654}"/>
              </a:ext>
            </a:extLst>
          </p:cNvPr>
          <p:cNvGraphicFramePr>
            <a:graphicFrameLocks noGrp="1"/>
          </p:cNvGraphicFramePr>
          <p:nvPr>
            <p:extLst>
              <p:ext uri="{D42A27DB-BD31-4B8C-83A1-F6EECF244321}">
                <p14:modId xmlns:p14="http://schemas.microsoft.com/office/powerpoint/2010/main" val="2515013893"/>
              </p:ext>
            </p:extLst>
          </p:nvPr>
        </p:nvGraphicFramePr>
        <p:xfrm>
          <a:off x="6586424" y="473338"/>
          <a:ext cx="4543169" cy="3439621"/>
        </p:xfrm>
        <a:graphic>
          <a:graphicData uri="http://schemas.openxmlformats.org/drawingml/2006/table">
            <a:tbl>
              <a:tblPr firstRow="1" firstCol="1" bandRow="1">
                <a:tableStyleId>{5C22544A-7EE6-4342-B048-85BDC9FD1C3A}</a:tableStyleId>
              </a:tblPr>
              <a:tblGrid>
                <a:gridCol w="1148282">
                  <a:extLst>
                    <a:ext uri="{9D8B030D-6E8A-4147-A177-3AD203B41FA5}">
                      <a16:colId xmlns:a16="http://schemas.microsoft.com/office/drawing/2014/main" val="1524613187"/>
                    </a:ext>
                  </a:extLst>
                </a:gridCol>
                <a:gridCol w="1528928">
                  <a:extLst>
                    <a:ext uri="{9D8B030D-6E8A-4147-A177-3AD203B41FA5}">
                      <a16:colId xmlns:a16="http://schemas.microsoft.com/office/drawing/2014/main" val="2916651036"/>
                    </a:ext>
                  </a:extLst>
                </a:gridCol>
                <a:gridCol w="1865959">
                  <a:extLst>
                    <a:ext uri="{9D8B030D-6E8A-4147-A177-3AD203B41FA5}">
                      <a16:colId xmlns:a16="http://schemas.microsoft.com/office/drawing/2014/main" val="2970550117"/>
                    </a:ext>
                  </a:extLst>
                </a:gridCol>
              </a:tblGrid>
              <a:tr h="582866">
                <a:tc>
                  <a:txBody>
                    <a:bodyPr/>
                    <a:lstStyle/>
                    <a:p>
                      <a:pPr algn="just">
                        <a:lnSpc>
                          <a:spcPct val="115000"/>
                        </a:lnSpc>
                        <a:spcAft>
                          <a:spcPts val="0"/>
                        </a:spcAft>
                      </a:pPr>
                      <a:r>
                        <a:rPr lang="en-US" sz="3000">
                          <a:effectLst/>
                        </a:rPr>
                        <a:t>Bin</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Label</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Color</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3465684323"/>
                  </a:ext>
                </a:extLst>
              </a:tr>
              <a:tr h="582866">
                <a:tc>
                  <a:txBody>
                    <a:bodyPr/>
                    <a:lstStyle/>
                    <a:p>
                      <a:pPr algn="just">
                        <a:lnSpc>
                          <a:spcPct val="115000"/>
                        </a:lnSpc>
                        <a:spcAft>
                          <a:spcPts val="0"/>
                        </a:spcAft>
                      </a:pPr>
                      <a:r>
                        <a:rPr lang="en-US" sz="3000">
                          <a:effectLst/>
                        </a:rPr>
                        <a:t>1-2</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Low</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Red</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823644717"/>
                  </a:ext>
                </a:extLst>
              </a:tr>
              <a:tr h="582866">
                <a:tc>
                  <a:txBody>
                    <a:bodyPr/>
                    <a:lstStyle/>
                    <a:p>
                      <a:pPr algn="just">
                        <a:lnSpc>
                          <a:spcPct val="115000"/>
                        </a:lnSpc>
                        <a:spcAft>
                          <a:spcPts val="0"/>
                        </a:spcAft>
                      </a:pPr>
                      <a:r>
                        <a:rPr lang="en-US" sz="3000">
                          <a:effectLst/>
                        </a:rPr>
                        <a:t>2-3</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Okay</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Orange</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2391057457"/>
                  </a:ext>
                </a:extLst>
              </a:tr>
              <a:tr h="582866">
                <a:tc>
                  <a:txBody>
                    <a:bodyPr/>
                    <a:lstStyle/>
                    <a:p>
                      <a:pPr algn="just">
                        <a:lnSpc>
                          <a:spcPct val="115000"/>
                        </a:lnSpc>
                        <a:spcAft>
                          <a:spcPts val="0"/>
                        </a:spcAft>
                      </a:pPr>
                      <a:r>
                        <a:rPr lang="en-US" sz="3000">
                          <a:effectLst/>
                        </a:rPr>
                        <a:t>3-4</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Good</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Green</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808173591"/>
                  </a:ext>
                </a:extLst>
              </a:tr>
              <a:tr h="1108157">
                <a:tc>
                  <a:txBody>
                    <a:bodyPr/>
                    <a:lstStyle/>
                    <a:p>
                      <a:pPr algn="just">
                        <a:lnSpc>
                          <a:spcPct val="115000"/>
                        </a:lnSpc>
                        <a:spcAft>
                          <a:spcPts val="0"/>
                        </a:spcAft>
                      </a:pPr>
                      <a:r>
                        <a:rPr lang="en-US" sz="3000">
                          <a:effectLst/>
                        </a:rPr>
                        <a:t>4-5</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Very Good</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dirty="0">
                          <a:effectLst/>
                        </a:rPr>
                        <a:t>Blue</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2298318672"/>
                  </a:ext>
                </a:extLst>
              </a:tr>
            </a:tbl>
          </a:graphicData>
        </a:graphic>
      </p:graphicFrame>
    </p:spTree>
    <p:extLst>
      <p:ext uri="{BB962C8B-B14F-4D97-AF65-F5344CB8AC3E}">
        <p14:creationId xmlns:p14="http://schemas.microsoft.com/office/powerpoint/2010/main" val="345815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3E34E0F-09EB-4E51-9A80-28EE5DC2B11A}"/>
              </a:ext>
            </a:extLst>
          </p:cNvPr>
          <p:cNvSpPr>
            <a:spLocks noGrp="1"/>
          </p:cNvSpPr>
          <p:nvPr>
            <p:ph type="title"/>
          </p:nvPr>
        </p:nvSpPr>
        <p:spPr>
          <a:xfrm>
            <a:off x="967791" y="1449324"/>
            <a:ext cx="2621734" cy="4391640"/>
          </a:xfrm>
        </p:spPr>
        <p:txBody>
          <a:bodyPr anchor="t">
            <a:normAutofit/>
          </a:bodyPr>
          <a:lstStyle/>
          <a:p>
            <a:r>
              <a:rPr lang="en-IN" sz="2800">
                <a:solidFill>
                  <a:schemeClr val="tx1"/>
                </a:solidFill>
              </a:rPr>
              <a:t>Conclusion</a:t>
            </a: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FA18F5-753B-4842-BC5D-012A521A603E}"/>
              </a:ext>
            </a:extLst>
          </p:cNvPr>
          <p:cNvSpPr>
            <a:spLocks noGrp="1"/>
          </p:cNvSpPr>
          <p:nvPr>
            <p:ph idx="1"/>
          </p:nvPr>
        </p:nvSpPr>
        <p:spPr>
          <a:xfrm>
            <a:off x="3750393" y="1449324"/>
            <a:ext cx="6230220" cy="4391640"/>
          </a:xfrm>
        </p:spPr>
        <p:txBody>
          <a:bodyPr>
            <a:normAutofit/>
          </a:bodyPr>
          <a:lstStyle/>
          <a:p>
            <a:pPr>
              <a:lnSpc>
                <a:spcPct val="90000"/>
              </a:lnSpc>
            </a:pPr>
            <a:r>
              <a:rPr lang="en-US" sz="1400">
                <a:solidFill>
                  <a:schemeClr val="tx1"/>
                </a:solidFill>
              </a:rPr>
              <a:t>After collecting data from the Foursquare APIs, we got a list of 100 different venues and we extracted data for Hotel. We got 11 hotels from Foursquare API. Then we used Goibibo API to extract rating for those11 hotel. However, rating was available only for 7 hotels, so we extracted more data from Goibibo database based on location. Final dataset results in total 198 hotels.</a:t>
            </a:r>
            <a:r>
              <a:rPr lang="en-US" sz="1400" b="1">
                <a:solidFill>
                  <a:schemeClr val="tx1"/>
                </a:solidFill>
              </a:rPr>
              <a:t> </a:t>
            </a:r>
            <a:endParaRPr lang="en-IN" sz="1400">
              <a:solidFill>
                <a:schemeClr val="tx1"/>
              </a:solidFill>
            </a:endParaRPr>
          </a:p>
          <a:p>
            <a:pPr>
              <a:lnSpc>
                <a:spcPct val="90000"/>
              </a:lnSpc>
            </a:pPr>
            <a:r>
              <a:rPr lang="en-US" sz="1400">
                <a:solidFill>
                  <a:schemeClr val="tx1"/>
                </a:solidFill>
              </a:rPr>
              <a:t>We identified that from the total set of venues, majority of them were Indian Restaurants and Hotels. Then we further continued analysis based on Hotel.</a:t>
            </a:r>
            <a:r>
              <a:rPr lang="en-US" sz="1400" b="1">
                <a:solidFill>
                  <a:schemeClr val="tx1"/>
                </a:solidFill>
              </a:rPr>
              <a:t> </a:t>
            </a:r>
            <a:endParaRPr lang="en-IN" sz="1400">
              <a:solidFill>
                <a:schemeClr val="tx1"/>
              </a:solidFill>
            </a:endParaRPr>
          </a:p>
          <a:p>
            <a:pPr>
              <a:lnSpc>
                <a:spcPct val="90000"/>
              </a:lnSpc>
            </a:pPr>
            <a:r>
              <a:rPr lang="en-US" sz="1400">
                <a:solidFill>
                  <a:schemeClr val="tx1"/>
                </a:solidFill>
              </a:rPr>
              <a:t>While the ratings range from 1 to 5, majority hotels have ratings close to 4. This means that most hotel provide nice and comfortable stay to the visitors, thus indicating the high rating. When we plot these hotels on the map, we discover that there are clusters of hotels around Sector29, Iffco Chowk and Golf Course Road. These clusters also have very high ratings (more than 3). </a:t>
            </a:r>
            <a:endParaRPr lang="en-IN" sz="1400">
              <a:solidFill>
                <a:schemeClr val="tx1"/>
              </a:solidFill>
            </a:endParaRPr>
          </a:p>
          <a:p>
            <a:pPr>
              <a:lnSpc>
                <a:spcPct val="90000"/>
              </a:lnSpc>
            </a:pPr>
            <a:r>
              <a:rPr lang="en-US" sz="1400">
                <a:solidFill>
                  <a:schemeClr val="tx1"/>
                </a:solidFill>
              </a:rPr>
              <a:t>A company can use this information to build an online website/mobile application, to provide users with up to date information about various hotels in the city based on the search criteria (name, location, rating).</a:t>
            </a:r>
            <a:endParaRPr lang="en-IN" sz="1400">
              <a:solidFill>
                <a:schemeClr val="tx1"/>
              </a:solidFill>
            </a:endParaRPr>
          </a:p>
          <a:p>
            <a:pPr>
              <a:lnSpc>
                <a:spcPct val="90000"/>
              </a:lnSpc>
            </a:pPr>
            <a:endParaRPr lang="en-IN" sz="1400">
              <a:solidFill>
                <a:schemeClr val="tx1"/>
              </a:solidFill>
            </a:endParaRPr>
          </a:p>
          <a:p>
            <a:pPr>
              <a:lnSpc>
                <a:spcPct val="90000"/>
              </a:lnSpc>
            </a:pPr>
            <a:endParaRPr lang="en-IN" sz="1400">
              <a:solidFill>
                <a:schemeClr val="tx1"/>
              </a:solidFill>
            </a:endParaRPr>
          </a:p>
        </p:txBody>
      </p:sp>
    </p:spTree>
    <p:extLst>
      <p:ext uri="{BB962C8B-B14F-4D97-AF65-F5344CB8AC3E}">
        <p14:creationId xmlns:p14="http://schemas.microsoft.com/office/powerpoint/2010/main" val="36037571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 Boardroom</vt:lpstr>
      <vt:lpstr>Exploring Hotels in Gurgaon</vt:lpstr>
      <vt:lpstr>Introduction</vt:lpstr>
      <vt:lpstr>Data acquisition and cleaning</vt:lpstr>
      <vt:lpstr>Data Analysis - Categories</vt:lpstr>
      <vt:lpstr>Data Analysis - Rating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Hotels in Gurgaon</dc:title>
  <dc:creator>Maram Bharath Simha Reddy</dc:creator>
  <cp:lastModifiedBy>Maram Bharath Simha Reddy</cp:lastModifiedBy>
  <cp:revision>1</cp:revision>
  <dcterms:created xsi:type="dcterms:W3CDTF">2019-06-29T07:01:45Z</dcterms:created>
  <dcterms:modified xsi:type="dcterms:W3CDTF">2019-06-29T07:01:52Z</dcterms:modified>
</cp:coreProperties>
</file>