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4" r:id="rId4"/>
    <p:sldId id="279" r:id="rId5"/>
    <p:sldId id="280" r:id="rId6"/>
    <p:sldId id="281" r:id="rId7"/>
    <p:sldId id="257" r:id="rId8"/>
    <p:sldId id="258" r:id="rId9"/>
    <p:sldId id="286" r:id="rId10"/>
    <p:sldId id="287" r:id="rId11"/>
    <p:sldId id="259" r:id="rId12"/>
    <p:sldId id="282" r:id="rId13"/>
    <p:sldId id="283"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480D93-A526-4D71-92E3-2E481E5DE61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214994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480D93-A526-4D71-92E3-2E481E5DE61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3913367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480D93-A526-4D71-92E3-2E481E5DE61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344470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480D93-A526-4D71-92E3-2E481E5DE61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291281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480D93-A526-4D71-92E3-2E481E5DE61E}" type="datetimeFigureOut">
              <a:rPr lang="en-US" smtClean="0"/>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53195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480D93-A526-4D71-92E3-2E481E5DE61E}"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156344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480D93-A526-4D71-92E3-2E481E5DE61E}" type="datetimeFigureOut">
              <a:rPr lang="en-US" smtClean="0"/>
              <a:t>11/17/2018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178133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480D93-A526-4D71-92E3-2E481E5DE61E}" type="datetimeFigureOut">
              <a:rPr lang="en-US" smtClean="0"/>
              <a:t>11/17/2018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137088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80D93-A526-4D71-92E3-2E481E5DE61E}" type="datetimeFigureOut">
              <a:rPr lang="en-US" smtClean="0"/>
              <a:t>11/17/2018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286076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480D93-A526-4D71-92E3-2E481E5DE61E}"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43566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480D93-A526-4D71-92E3-2E481E5DE61E}" type="datetimeFigureOut">
              <a:rPr lang="en-US" smtClean="0"/>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4C079-42F6-4EF1-820A-898FD42B9DDD}" type="slidenum">
              <a:rPr lang="en-US" smtClean="0"/>
              <a:t>‹#›</a:t>
            </a:fld>
            <a:endParaRPr lang="en-US"/>
          </a:p>
        </p:txBody>
      </p:sp>
    </p:spTree>
    <p:extLst>
      <p:ext uri="{BB962C8B-B14F-4D97-AF65-F5344CB8AC3E}">
        <p14:creationId xmlns:p14="http://schemas.microsoft.com/office/powerpoint/2010/main" val="112377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80D93-A526-4D71-92E3-2E481E5DE61E}" type="datetimeFigureOut">
              <a:rPr lang="en-US" smtClean="0"/>
              <a:t>11/17/2018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4C079-42F6-4EF1-820A-898FD42B9DDD}" type="slidenum">
              <a:rPr lang="en-US" smtClean="0"/>
              <a:t>‹#›</a:t>
            </a:fld>
            <a:endParaRPr lang="en-US"/>
          </a:p>
        </p:txBody>
      </p:sp>
    </p:spTree>
    <p:extLst>
      <p:ext uri="{BB962C8B-B14F-4D97-AF65-F5344CB8AC3E}">
        <p14:creationId xmlns:p14="http://schemas.microsoft.com/office/powerpoint/2010/main" val="195155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Hardening OS</a:t>
            </a:r>
            <a:endParaRPr lang="en-US" dirty="0"/>
          </a:p>
        </p:txBody>
      </p:sp>
      <p:sp>
        <p:nvSpPr>
          <p:cNvPr id="3" name="Subtitle 2"/>
          <p:cNvSpPr>
            <a:spLocks noGrp="1"/>
          </p:cNvSpPr>
          <p:nvPr>
            <p:ph type="subTitle" idx="1"/>
          </p:nvPr>
        </p:nvSpPr>
        <p:spPr/>
        <p:txBody>
          <a:bodyPr>
            <a:normAutofit lnSpcReduction="10000"/>
          </a:bodyPr>
          <a:lstStyle/>
          <a:p>
            <a:r>
              <a:rPr lang="en-US" sz="3200" dirty="0" smtClean="0"/>
              <a:t>Secure Compilation Options Usage and Hands-on</a:t>
            </a:r>
            <a:r>
              <a:rPr lang="en-US" sz="3200" dirty="0" smtClean="0"/>
              <a:t>….</a:t>
            </a:r>
          </a:p>
          <a:p>
            <a:r>
              <a:rPr lang="en-US" sz="3200" dirty="0" err="1" smtClean="0"/>
              <a:t>Bharath</a:t>
            </a:r>
            <a:r>
              <a:rPr lang="en-US" sz="3200" dirty="0" smtClean="0"/>
              <a:t> M </a:t>
            </a:r>
          </a:p>
          <a:p>
            <a:r>
              <a:rPr lang="en-US" sz="3200" dirty="0" smtClean="0"/>
              <a:t>(@bharath1940)</a:t>
            </a:r>
            <a:endParaRPr lang="en-US" sz="3200" dirty="0"/>
          </a:p>
        </p:txBody>
      </p:sp>
    </p:spTree>
    <p:extLst>
      <p:ext uri="{BB962C8B-B14F-4D97-AF65-F5344CB8AC3E}">
        <p14:creationId xmlns:p14="http://schemas.microsoft.com/office/powerpoint/2010/main" val="157027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10000"/>
          </a:bodyPr>
          <a:lstStyle/>
          <a:p>
            <a:pPr marL="0" indent="0">
              <a:buNone/>
            </a:pPr>
            <a:r>
              <a:rPr lang="en-US" dirty="0"/>
              <a:t>Note though:</a:t>
            </a:r>
          </a:p>
          <a:p>
            <a:r>
              <a:rPr lang="en-US" dirty="0"/>
              <a:t>– (K)ASLR is a </a:t>
            </a:r>
            <a:r>
              <a:rPr lang="en-US" i="1" dirty="0"/>
              <a:t>statistical </a:t>
            </a:r>
            <a:r>
              <a:rPr lang="en-US" dirty="0"/>
              <a:t>protection not an absolute one; it just adds an additional layer of</a:t>
            </a:r>
          </a:p>
          <a:p>
            <a:pPr marL="0" indent="0">
              <a:buNone/>
            </a:pPr>
            <a:r>
              <a:rPr lang="en-US" dirty="0" smtClean="0"/>
              <a:t> difficulty </a:t>
            </a:r>
            <a:r>
              <a:rPr lang="en-US" dirty="0"/>
              <a:t>(depending on the # of random bits available; </a:t>
            </a:r>
            <a:r>
              <a:rPr lang="en-US" dirty="0" err="1"/>
              <a:t>curr</a:t>
            </a:r>
            <a:r>
              <a:rPr lang="en-US" dirty="0"/>
              <a:t> 9 bits used) for an attacker, but</a:t>
            </a:r>
          </a:p>
          <a:p>
            <a:pPr marL="0" indent="0">
              <a:buNone/>
            </a:pPr>
            <a:r>
              <a:rPr lang="en-US" dirty="0"/>
              <a:t>does not inherently prevent attacks in any way</a:t>
            </a:r>
          </a:p>
          <a:p>
            <a:pPr marL="0" indent="0">
              <a:buNone/>
            </a:pPr>
            <a:r>
              <a:rPr lang="en-US" dirty="0"/>
              <a:t>– Also, even with full ASLR support, a particular process may </a:t>
            </a:r>
            <a:r>
              <a:rPr lang="en-US" i="1" dirty="0"/>
              <a:t>not </a:t>
            </a:r>
            <a:r>
              <a:rPr lang="en-US" dirty="0"/>
              <a:t>have it’s VAS randomized</a:t>
            </a:r>
          </a:p>
          <a:p>
            <a:pPr marL="0" indent="0">
              <a:buNone/>
            </a:pPr>
            <a:r>
              <a:rPr lang="en-US" dirty="0"/>
              <a:t>– Why? Because this requires compile-time support (within the binary executable too): the</a:t>
            </a:r>
          </a:p>
          <a:p>
            <a:pPr marL="0" indent="0">
              <a:buNone/>
            </a:pPr>
            <a:r>
              <a:rPr lang="en-US" dirty="0"/>
              <a:t>binary must be built as a Position Independent Executable (PIE) [-no-pie -</a:t>
            </a:r>
            <a:r>
              <a:rPr lang="en-US" dirty="0" err="1"/>
              <a:t>mforce-nopic</a:t>
            </a:r>
            <a:endParaRPr lang="en-US" dirty="0"/>
          </a:p>
          <a:p>
            <a:pPr marL="0" indent="0">
              <a:buNone/>
            </a:pPr>
            <a:r>
              <a:rPr lang="en-US" dirty="0"/>
              <a:t>-</a:t>
            </a:r>
            <a:r>
              <a:rPr lang="en-US" dirty="0" err="1"/>
              <a:t>fno</a:t>
            </a:r>
            <a:r>
              <a:rPr lang="en-US" dirty="0"/>
              <a:t>-stack-protector </a:t>
            </a:r>
            <a:r>
              <a:rPr lang="en-US" dirty="0" err="1"/>
              <a:t>etc</a:t>
            </a:r>
            <a:r>
              <a:rPr lang="en-US" dirty="0" smtClean="0"/>
              <a:t>]</a:t>
            </a:r>
          </a:p>
          <a:p>
            <a:pPr marL="0" indent="0">
              <a:buNone/>
            </a:pPr>
            <a:endParaRPr lang="en-US" dirty="0"/>
          </a:p>
          <a:p>
            <a:pPr marL="0" indent="0">
              <a:buNone/>
            </a:pPr>
            <a:r>
              <a:rPr lang="en-US" dirty="0" smtClean="0"/>
              <a:t>● </a:t>
            </a:r>
            <a:r>
              <a:rPr lang="en-US" dirty="0"/>
              <a:t>Process ASLR – turned On by compiling source with the -</a:t>
            </a:r>
            <a:r>
              <a:rPr lang="en-US" dirty="0" err="1"/>
              <a:t>fPIE</a:t>
            </a:r>
            <a:r>
              <a:rPr lang="en-US" dirty="0"/>
              <a:t> and -pie </a:t>
            </a:r>
            <a:r>
              <a:rPr lang="en-US" dirty="0" err="1"/>
              <a:t>gcc</a:t>
            </a:r>
            <a:r>
              <a:rPr lang="en-US" dirty="0"/>
              <a:t> </a:t>
            </a:r>
            <a:r>
              <a:rPr lang="en-US" dirty="0" smtClean="0"/>
              <a:t>flags</a:t>
            </a:r>
          </a:p>
          <a:p>
            <a:pPr marL="0" indent="0">
              <a:buNone/>
            </a:pPr>
            <a:endParaRPr lang="en-US" dirty="0"/>
          </a:p>
          <a:p>
            <a:pPr marL="0" indent="0">
              <a:buNone/>
            </a:pPr>
            <a:r>
              <a:rPr lang="en-US" dirty="0"/>
              <a:t>● Information leakage (for </a:t>
            </a:r>
            <a:r>
              <a:rPr lang="en-US" dirty="0" err="1"/>
              <a:t>eg</a:t>
            </a:r>
            <a:r>
              <a:rPr lang="en-US" dirty="0"/>
              <a:t>. a known kernel pointer value) can completely compromise the </a:t>
            </a:r>
            <a:r>
              <a:rPr lang="en-US" dirty="0" smtClean="0"/>
              <a:t>ASLR schema </a:t>
            </a:r>
            <a:r>
              <a:rPr lang="en-US" dirty="0"/>
              <a:t>(</a:t>
            </a:r>
            <a:r>
              <a:rPr lang="en-US" i="1" dirty="0"/>
              <a:t>example</a:t>
            </a:r>
            <a:r>
              <a:rPr lang="en-US" dirty="0"/>
              <a:t>)</a:t>
            </a:r>
          </a:p>
          <a:p>
            <a:pPr marL="0" indent="0">
              <a:buNone/>
            </a:pPr>
            <a:r>
              <a:rPr lang="en-US" dirty="0"/>
              <a:t>● Recent: a Perl script to detect ‘leaking’ kernel addresses added in 4.14 (commit; TC Harding)</a:t>
            </a:r>
          </a:p>
          <a:p>
            <a:pPr marL="0" indent="0">
              <a:buNone/>
            </a:pPr>
            <a:r>
              <a:rPr lang="en-US" dirty="0"/>
              <a:t>– </a:t>
            </a:r>
            <a:r>
              <a:rPr lang="en-US" dirty="0" err="1"/>
              <a:t>leaking_addresses</a:t>
            </a:r>
            <a:r>
              <a:rPr lang="en-US" dirty="0"/>
              <a:t>: add 32-bit support : commit 4.17-rc1 29 Jan 2018</a:t>
            </a:r>
          </a:p>
          <a:p>
            <a:pPr marL="0" indent="0">
              <a:buNone/>
            </a:pPr>
            <a:r>
              <a:rPr lang="en-US" dirty="0" smtClean="0"/>
              <a:t>        Suggested-by</a:t>
            </a:r>
            <a:r>
              <a:rPr lang="en-US" dirty="0"/>
              <a:t>: </a:t>
            </a:r>
            <a:r>
              <a:rPr lang="en-US" dirty="0" err="1"/>
              <a:t>Kaiwan</a:t>
            </a:r>
            <a:r>
              <a:rPr lang="en-US" dirty="0"/>
              <a:t> N </a:t>
            </a:r>
            <a:r>
              <a:rPr lang="en-US" dirty="0" err="1"/>
              <a:t>Billimoria</a:t>
            </a:r>
            <a:r>
              <a:rPr lang="en-US" dirty="0"/>
              <a:t> &lt;kaiwan.billimoria@gmail.com&gt;</a:t>
            </a:r>
            <a:endParaRPr lang="en-US" dirty="0"/>
          </a:p>
        </p:txBody>
      </p:sp>
    </p:spTree>
    <p:extLst>
      <p:ext uri="{BB962C8B-B14F-4D97-AF65-F5344CB8AC3E}">
        <p14:creationId xmlns:p14="http://schemas.microsoft.com/office/powerpoint/2010/main" val="221463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1228298"/>
          </a:xfrm>
        </p:spPr>
        <p:txBody>
          <a:bodyPr/>
          <a:lstStyle/>
          <a:p>
            <a:r>
              <a:rPr lang="en-US" dirty="0" smtClean="0"/>
              <a:t>                                  Linux Platform </a:t>
            </a:r>
            <a:endParaRPr lang="en-US" dirty="0"/>
          </a:p>
        </p:txBody>
      </p:sp>
      <p:sp>
        <p:nvSpPr>
          <p:cNvPr id="3" name="Content Placeholder 2"/>
          <p:cNvSpPr>
            <a:spLocks noGrp="1"/>
          </p:cNvSpPr>
          <p:nvPr>
            <p:ph idx="1"/>
          </p:nvPr>
        </p:nvSpPr>
        <p:spPr>
          <a:xfrm>
            <a:off x="163773" y="1228300"/>
            <a:ext cx="12028227" cy="5629700"/>
          </a:xfrm>
        </p:spPr>
        <p:txBody>
          <a:bodyPr>
            <a:normAutofit fontScale="92500" lnSpcReduction="10000"/>
          </a:bodyPr>
          <a:lstStyle/>
          <a:p>
            <a:r>
              <a:rPr lang="en-US" b="1" dirty="0" smtClean="0"/>
              <a:t>1.2 Stack protection</a:t>
            </a:r>
          </a:p>
          <a:p>
            <a:pPr marL="0" indent="0">
              <a:buNone/>
            </a:pPr>
            <a:endParaRPr lang="en-US" b="1" dirty="0" smtClean="0"/>
          </a:p>
          <a:p>
            <a:pPr marL="0" indent="0">
              <a:buNone/>
            </a:pPr>
            <a:r>
              <a:rPr lang="en-US" dirty="0" smtClean="0"/>
              <a:t>Phase : Compilation Option</a:t>
            </a:r>
          </a:p>
          <a:p>
            <a:pPr marL="0" indent="0">
              <a:buNone/>
            </a:pPr>
            <a:endParaRPr lang="en-US" dirty="0" smtClean="0"/>
          </a:p>
          <a:p>
            <a:pPr marL="0" indent="0">
              <a:buNone/>
            </a:pPr>
            <a:r>
              <a:rPr lang="en-US" dirty="0" smtClean="0"/>
              <a:t>Scope :  static or dynamic databases (Lib/DLL, ELF format executable program)</a:t>
            </a:r>
          </a:p>
          <a:p>
            <a:pPr marL="0" indent="0">
              <a:buNone/>
            </a:pPr>
            <a:endParaRPr lang="en-US" dirty="0" smtClean="0"/>
          </a:p>
          <a:p>
            <a:pPr marL="0" indent="0">
              <a:buNone/>
            </a:pPr>
            <a:r>
              <a:rPr lang="en-US" dirty="0" smtClean="0"/>
              <a:t>Usage : -</a:t>
            </a:r>
            <a:r>
              <a:rPr lang="en-US" dirty="0" err="1" smtClean="0"/>
              <a:t>fstack</a:t>
            </a:r>
            <a:r>
              <a:rPr lang="en-US" dirty="0" smtClean="0"/>
              <a:t>-protector</a:t>
            </a:r>
          </a:p>
          <a:p>
            <a:pPr marL="0" indent="0">
              <a:buNone/>
            </a:pPr>
            <a:endParaRPr lang="en-US" dirty="0" smtClean="0"/>
          </a:p>
          <a:p>
            <a:pPr marL="0" indent="0">
              <a:buNone/>
            </a:pPr>
            <a:r>
              <a:rPr lang="en-US" dirty="0" smtClean="0"/>
              <a:t>Note: Avoids Stack Overflow , How ? When Buffer and control info</a:t>
            </a:r>
          </a:p>
          <a:p>
            <a:r>
              <a:rPr lang="en-US" dirty="0" smtClean="0"/>
              <a:t>(1) This parameter can be controlled by additional control protection code: --</a:t>
            </a:r>
            <a:r>
              <a:rPr lang="en-US" dirty="0" err="1" smtClean="0"/>
              <a:t>param</a:t>
            </a:r>
            <a:r>
              <a:rPr lang="en-US" dirty="0" smtClean="0"/>
              <a:t> </a:t>
            </a:r>
            <a:r>
              <a:rPr lang="en-US" dirty="0" err="1" smtClean="0"/>
              <a:t>ssp</a:t>
            </a:r>
            <a:r>
              <a:rPr lang="en-US" dirty="0" smtClean="0"/>
              <a:t>-buffer-size=4.</a:t>
            </a:r>
          </a:p>
          <a:p>
            <a:r>
              <a:rPr lang="en-US" dirty="0" smtClean="0"/>
              <a:t>(2)</a:t>
            </a:r>
            <a:r>
              <a:rPr lang="en-US" dirty="0" err="1" smtClean="0"/>
              <a:t>windriver</a:t>
            </a:r>
            <a:r>
              <a:rPr lang="en-US" dirty="0" smtClean="0"/>
              <a:t> </a:t>
            </a:r>
            <a:r>
              <a:rPr lang="en-US" dirty="0" err="1" smtClean="0"/>
              <a:t>linux</a:t>
            </a:r>
            <a:r>
              <a:rPr lang="en-US" dirty="0" smtClean="0"/>
              <a:t> 4.3 + MIPS environment does not support this feature.</a:t>
            </a:r>
          </a:p>
          <a:p>
            <a:pPr marL="0" indent="0">
              <a:buNone/>
            </a:pPr>
            <a:r>
              <a:rPr lang="en-US" dirty="0" smtClean="0"/>
              <a:t>W : 3</a:t>
            </a:r>
            <a:endParaRPr lang="en-US" dirty="0"/>
          </a:p>
        </p:txBody>
      </p:sp>
    </p:spTree>
    <p:extLst>
      <p:ext uri="{BB962C8B-B14F-4D97-AF65-F5344CB8AC3E}">
        <p14:creationId xmlns:p14="http://schemas.microsoft.com/office/powerpoint/2010/main" val="427107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r>
              <a:rPr lang="en-US" dirty="0" smtClean="0"/>
              <a:t>#include &lt;</a:t>
            </a:r>
            <a:r>
              <a:rPr lang="en-US" dirty="0" err="1" smtClean="0"/>
              <a:t>cstring</a:t>
            </a:r>
            <a:r>
              <a:rPr lang="en-US" dirty="0" smtClean="0"/>
              <a:t>&gt;</a:t>
            </a:r>
          </a:p>
          <a:p>
            <a:endParaRPr lang="en-US" dirty="0" smtClean="0"/>
          </a:p>
          <a:p>
            <a:r>
              <a:rPr lang="en-US" dirty="0" smtClean="0"/>
              <a:t>void exploitable(char* bar)</a:t>
            </a:r>
          </a:p>
          <a:p>
            <a:r>
              <a:rPr lang="en-US" dirty="0" smtClean="0"/>
              <a:t>{</a:t>
            </a:r>
          </a:p>
          <a:p>
            <a:r>
              <a:rPr lang="en-US" dirty="0" smtClean="0"/>
              <a:t>   char buffer[16];</a:t>
            </a:r>
          </a:p>
          <a:p>
            <a:endParaRPr lang="en-US" dirty="0" smtClean="0"/>
          </a:p>
          <a:p>
            <a:r>
              <a:rPr lang="en-US" dirty="0" smtClean="0"/>
              <a:t>   </a:t>
            </a:r>
            <a:r>
              <a:rPr lang="en-US" dirty="0" err="1" smtClean="0"/>
              <a:t>strcpy</a:t>
            </a:r>
            <a:r>
              <a:rPr lang="en-US" dirty="0" smtClean="0"/>
              <a:t>(buffer, bar); // String  'bar' is directly copied into the buffer.</a:t>
            </a:r>
          </a:p>
          <a:p>
            <a:r>
              <a:rPr lang="en-US" dirty="0" smtClean="0"/>
              <a:t>                        // This will overwrite adjacent data on the stack when</a:t>
            </a:r>
          </a:p>
          <a:p>
            <a:r>
              <a:rPr lang="en-US" dirty="0" smtClean="0"/>
              <a:t>                        // 'bar' is longer than 16 bytes (including null terminator).</a:t>
            </a:r>
          </a:p>
          <a:p>
            <a:r>
              <a:rPr lang="en-US" dirty="0" smtClean="0"/>
              <a:t>}</a:t>
            </a:r>
          </a:p>
          <a:p>
            <a:endParaRPr lang="en-US" dirty="0" smtClean="0"/>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exploitable(</a:t>
            </a:r>
            <a:r>
              <a:rPr lang="en-US" dirty="0" err="1" smtClean="0"/>
              <a:t>argv</a:t>
            </a:r>
            <a:r>
              <a:rPr lang="en-US" dirty="0" smtClean="0"/>
              <a:t>[1]);  // User can pass a string of arbitrary length here.</a:t>
            </a:r>
          </a:p>
          <a:p>
            <a:endParaRPr lang="en-US" dirty="0" smtClean="0"/>
          </a:p>
          <a:p>
            <a:r>
              <a:rPr lang="en-US" dirty="0" smtClean="0"/>
              <a:t>   return 0;</a:t>
            </a:r>
          </a:p>
          <a:p>
            <a:r>
              <a:rPr lang="en-US" dirty="0" smtClean="0"/>
              <a:t>}</a:t>
            </a:r>
            <a:endParaRPr lang="en-US" dirty="0"/>
          </a:p>
        </p:txBody>
      </p:sp>
    </p:spTree>
    <p:extLst>
      <p:ext uri="{BB962C8B-B14F-4D97-AF65-F5344CB8AC3E}">
        <p14:creationId xmlns:p14="http://schemas.microsoft.com/office/powerpoint/2010/main" val="361072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01051"/>
          </a:xfrm>
        </p:spPr>
        <p:txBody>
          <a:bodyPr>
            <a:normAutofit fontScale="85000" lnSpcReduction="20000"/>
          </a:bodyPr>
          <a:lstStyle/>
          <a:p>
            <a:pPr fontAlgn="base"/>
            <a:r>
              <a:rPr lang="en-US" dirty="0"/>
              <a:t>$ g++ -</a:t>
            </a:r>
            <a:r>
              <a:rPr lang="en-US" dirty="0" err="1"/>
              <a:t>fstack</a:t>
            </a:r>
            <a:r>
              <a:rPr lang="en-US" dirty="0"/>
              <a:t>-protector example.cpp -o example</a:t>
            </a:r>
          </a:p>
          <a:p>
            <a:pPr fontAlgn="base"/>
            <a:r>
              <a:rPr lang="en-US" dirty="0"/>
              <a:t>$ ./example 0123456789  # Ok, string does not exceed buffer</a:t>
            </a:r>
          </a:p>
          <a:p>
            <a:pPr fontAlgn="base"/>
            <a:r>
              <a:rPr lang="en-US" dirty="0"/>
              <a:t>$ echo $?</a:t>
            </a:r>
          </a:p>
          <a:p>
            <a:pPr fontAlgn="base"/>
            <a:r>
              <a:rPr lang="en-US" dirty="0"/>
              <a:t>0</a:t>
            </a:r>
          </a:p>
          <a:p>
            <a:pPr fontAlgn="base"/>
            <a:r>
              <a:rPr lang="en-US" dirty="0"/>
              <a:t>$ ./example 0123456789012345678901234  # String too long for buffer!</a:t>
            </a:r>
          </a:p>
          <a:p>
            <a:pPr fontAlgn="base"/>
            <a:r>
              <a:rPr lang="en-US" dirty="0"/>
              <a:t>*** stack smashing detected ***: ./example terminated</a:t>
            </a:r>
          </a:p>
          <a:p>
            <a:pPr fontAlgn="base"/>
            <a:r>
              <a:rPr lang="en-US" dirty="0"/>
              <a:t>======= </a:t>
            </a:r>
            <a:r>
              <a:rPr lang="en-US" dirty="0" err="1"/>
              <a:t>Backtrace</a:t>
            </a:r>
            <a:r>
              <a:rPr lang="en-US" dirty="0"/>
              <a:t>: =========</a:t>
            </a:r>
          </a:p>
          <a:p>
            <a:pPr fontAlgn="base"/>
            <a:r>
              <a:rPr lang="en-US" dirty="0"/>
              <a:t>/lib64/libc.so.6(+0x7275f)[0x2b381cbd375f]</a:t>
            </a:r>
          </a:p>
          <a:p>
            <a:pPr fontAlgn="base"/>
            <a:r>
              <a:rPr lang="en-US" dirty="0"/>
              <a:t>/lib64/libc.so.6(__fortify_fail+0x37)[0x2b381cc56467]</a:t>
            </a:r>
          </a:p>
          <a:p>
            <a:pPr fontAlgn="base"/>
            <a:r>
              <a:rPr lang="en-US" dirty="0"/>
              <a:t>/lib64/libc.so.6(__fortify_fail+0x0)[0x2b381cc56430]</a:t>
            </a:r>
          </a:p>
          <a:p>
            <a:pPr fontAlgn="base"/>
            <a:r>
              <a:rPr lang="en-US" dirty="0"/>
              <a:t>./example[0x4006a9]</a:t>
            </a:r>
          </a:p>
          <a:p>
            <a:pPr fontAlgn="base"/>
            <a:r>
              <a:rPr lang="en-US" dirty="0"/>
              <a:t>./example[0x4006cd]</a:t>
            </a:r>
          </a:p>
          <a:p>
            <a:pPr fontAlgn="base"/>
            <a:r>
              <a:rPr lang="en-US" dirty="0"/>
              <a:t>/lib64/libc.so.6(__libc_start_main+0xf5)[0x2b381cb82b05]</a:t>
            </a:r>
          </a:p>
          <a:p>
            <a:pPr fontAlgn="base"/>
            <a:r>
              <a:rPr lang="en-US" dirty="0"/>
              <a:t>./example[0x400599]</a:t>
            </a:r>
          </a:p>
          <a:p>
            <a:pPr fontAlgn="base"/>
            <a:r>
              <a:rPr lang="en-US" dirty="0"/>
              <a:t>======= Memory map: ========</a:t>
            </a:r>
          </a:p>
          <a:p>
            <a:pPr fontAlgn="base"/>
            <a:r>
              <a:rPr lang="en-US" dirty="0"/>
              <a:t>...</a:t>
            </a:r>
          </a:p>
          <a:p>
            <a:pPr fontAlgn="base"/>
            <a:r>
              <a:rPr lang="en-US" dirty="0"/>
              <a:t>Aborted</a:t>
            </a:r>
          </a:p>
          <a:p>
            <a:endParaRPr lang="en-US" dirty="0"/>
          </a:p>
        </p:txBody>
      </p:sp>
    </p:spTree>
    <p:extLst>
      <p:ext uri="{BB962C8B-B14F-4D97-AF65-F5344CB8AC3E}">
        <p14:creationId xmlns:p14="http://schemas.microsoft.com/office/powerpoint/2010/main" val="230585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1228298"/>
          </a:xfrm>
        </p:spPr>
        <p:txBody>
          <a:bodyPr/>
          <a:lstStyle/>
          <a:p>
            <a:r>
              <a:rPr lang="en-US" dirty="0" smtClean="0"/>
              <a:t>                                  Linux Platform </a:t>
            </a:r>
            <a:endParaRPr lang="en-US" dirty="0"/>
          </a:p>
        </p:txBody>
      </p:sp>
      <p:sp>
        <p:nvSpPr>
          <p:cNvPr id="3" name="Content Placeholder 2"/>
          <p:cNvSpPr>
            <a:spLocks noGrp="1"/>
          </p:cNvSpPr>
          <p:nvPr>
            <p:ph idx="1"/>
          </p:nvPr>
        </p:nvSpPr>
        <p:spPr>
          <a:xfrm>
            <a:off x="163773" y="1228300"/>
            <a:ext cx="12028227" cy="5629700"/>
          </a:xfrm>
        </p:spPr>
        <p:txBody>
          <a:bodyPr>
            <a:normAutofit fontScale="85000" lnSpcReduction="20000"/>
          </a:bodyPr>
          <a:lstStyle/>
          <a:p>
            <a:r>
              <a:rPr lang="en-US" b="1" dirty="0" smtClean="0"/>
              <a:t>1.3 GOT Table   global Offset table</a:t>
            </a:r>
          </a:p>
          <a:p>
            <a:endParaRPr lang="en-US" b="1" dirty="0" smtClean="0"/>
          </a:p>
          <a:p>
            <a:pPr marL="0" indent="0">
              <a:buNone/>
            </a:pPr>
            <a:r>
              <a:rPr lang="en-US" b="1" dirty="0" smtClean="0"/>
              <a:t>Phase : Link Option</a:t>
            </a:r>
          </a:p>
          <a:p>
            <a:pPr marL="0" indent="0">
              <a:buNone/>
            </a:pPr>
            <a:endParaRPr lang="en-US" b="1" dirty="0" smtClean="0"/>
          </a:p>
          <a:p>
            <a:pPr marL="0" indent="0">
              <a:buNone/>
            </a:pPr>
            <a:r>
              <a:rPr lang="en-US" b="1" dirty="0" smtClean="0"/>
              <a:t>Scope :  dynamic library, ELF format executable program</a:t>
            </a:r>
          </a:p>
          <a:p>
            <a:pPr marL="0" indent="0">
              <a:buNone/>
            </a:pPr>
            <a:endParaRPr lang="en-US" b="1" dirty="0" smtClean="0"/>
          </a:p>
          <a:p>
            <a:pPr marL="0" indent="0">
              <a:buNone/>
            </a:pPr>
            <a:r>
              <a:rPr lang="en-US" b="1" dirty="0" smtClean="0"/>
              <a:t>Usage : (1) Some redirection read-only:-</a:t>
            </a:r>
            <a:r>
              <a:rPr lang="en-US" b="1" dirty="0" err="1" smtClean="0"/>
              <a:t>Wl</a:t>
            </a:r>
            <a:r>
              <a:rPr lang="en-US" b="1" dirty="0" smtClean="0"/>
              <a:t>,-</a:t>
            </a:r>
            <a:r>
              <a:rPr lang="en-US" b="1" dirty="0" err="1" smtClean="0"/>
              <a:t>z,relro</a:t>
            </a:r>
            <a:endParaRPr lang="en-US" b="1" dirty="0" smtClean="0"/>
          </a:p>
          <a:p>
            <a:pPr marL="0" indent="0">
              <a:buNone/>
            </a:pPr>
            <a:r>
              <a:rPr lang="en-US" b="1" dirty="0"/>
              <a:t> </a:t>
            </a:r>
            <a:r>
              <a:rPr lang="en-US" b="1" dirty="0" smtClean="0"/>
              <a:t>             (2) redirect read-only:-</a:t>
            </a:r>
            <a:r>
              <a:rPr lang="en-US" b="1" dirty="0" err="1" smtClean="0"/>
              <a:t>Wl</a:t>
            </a:r>
            <a:r>
              <a:rPr lang="en-US" b="1" dirty="0" smtClean="0"/>
              <a:t>,-</a:t>
            </a:r>
            <a:r>
              <a:rPr lang="en-US" b="1" dirty="0" err="1" smtClean="0"/>
              <a:t>z,relro</a:t>
            </a:r>
            <a:r>
              <a:rPr lang="en-US" b="1" dirty="0" smtClean="0"/>
              <a:t>,-</a:t>
            </a:r>
            <a:r>
              <a:rPr lang="en-US" b="1" dirty="0" err="1" smtClean="0"/>
              <a:t>z,now</a:t>
            </a:r>
            <a:endParaRPr lang="en-US" b="1" dirty="0" smtClean="0"/>
          </a:p>
          <a:p>
            <a:endParaRPr lang="en-US" b="1" dirty="0" smtClean="0"/>
          </a:p>
          <a:p>
            <a:pPr marL="0" indent="0">
              <a:buNone/>
            </a:pPr>
            <a:r>
              <a:rPr lang="en-US" b="1" dirty="0" smtClean="0"/>
              <a:t>Dynamically linked ELF binary program calls the global offset table (GOT) lookup table to function in the dynamic resolution that resides in a shared library. The attacker using buffer overflow can modify GOT entry address of the function value to achieve the attack purpose. By RELRO option is added, you can prevent malicious GOT table is rewritten.</a:t>
            </a:r>
          </a:p>
          <a:p>
            <a:endParaRPr lang="en-US" b="1" dirty="0" smtClean="0"/>
          </a:p>
          <a:p>
            <a:r>
              <a:rPr lang="en-US" b="1" dirty="0" smtClean="0"/>
              <a:t>w:3</a:t>
            </a:r>
            <a:endParaRPr lang="en-US" dirty="0"/>
          </a:p>
        </p:txBody>
      </p:sp>
    </p:spTree>
    <p:extLst>
      <p:ext uri="{BB962C8B-B14F-4D97-AF65-F5344CB8AC3E}">
        <p14:creationId xmlns:p14="http://schemas.microsoft.com/office/powerpoint/2010/main" val="345226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1228298"/>
          </a:xfrm>
        </p:spPr>
        <p:txBody>
          <a:bodyPr/>
          <a:lstStyle/>
          <a:p>
            <a:r>
              <a:rPr lang="en-US" dirty="0" smtClean="0"/>
              <a:t>                                  Linux Platform </a:t>
            </a:r>
            <a:endParaRPr lang="en-US" dirty="0"/>
          </a:p>
        </p:txBody>
      </p:sp>
      <p:sp>
        <p:nvSpPr>
          <p:cNvPr id="3" name="Content Placeholder 2"/>
          <p:cNvSpPr>
            <a:spLocks noGrp="1"/>
          </p:cNvSpPr>
          <p:nvPr>
            <p:ph idx="1"/>
          </p:nvPr>
        </p:nvSpPr>
        <p:spPr>
          <a:xfrm>
            <a:off x="163773" y="873457"/>
            <a:ext cx="12028227" cy="5984543"/>
          </a:xfrm>
        </p:spPr>
        <p:txBody>
          <a:bodyPr>
            <a:normAutofit fontScale="92500" lnSpcReduction="10000"/>
          </a:bodyPr>
          <a:lstStyle/>
          <a:p>
            <a:pPr marL="0" indent="0">
              <a:buNone/>
            </a:pPr>
            <a:r>
              <a:rPr lang="en-US" dirty="0" smtClean="0"/>
              <a:t>1.4 Attack against Dynamic Library Search path</a:t>
            </a:r>
          </a:p>
          <a:p>
            <a:pPr marL="0" indent="0">
              <a:buNone/>
            </a:pPr>
            <a:endParaRPr lang="en-US" dirty="0" smtClean="0"/>
          </a:p>
          <a:p>
            <a:pPr marL="0" indent="0">
              <a:buNone/>
            </a:pPr>
            <a:r>
              <a:rPr lang="en-US" dirty="0" smtClean="0"/>
              <a:t>Phase : Link Option</a:t>
            </a:r>
          </a:p>
          <a:p>
            <a:pPr marL="0" indent="0">
              <a:buNone/>
            </a:pPr>
            <a:endParaRPr lang="en-US" dirty="0" smtClean="0"/>
          </a:p>
          <a:p>
            <a:pPr marL="0" indent="0">
              <a:buNone/>
            </a:pPr>
            <a:r>
              <a:rPr lang="en-US" dirty="0" smtClean="0"/>
              <a:t>Scope :  dynamic library, ELF format executable program</a:t>
            </a:r>
          </a:p>
          <a:p>
            <a:pPr marL="0" indent="0">
              <a:buNone/>
            </a:pPr>
            <a:endParaRPr lang="en-US" dirty="0" smtClean="0"/>
          </a:p>
          <a:p>
            <a:pPr marL="0" indent="0">
              <a:buNone/>
            </a:pPr>
            <a:r>
              <a:rPr lang="en-US" dirty="0" smtClean="0"/>
              <a:t>Usage : -</a:t>
            </a:r>
            <a:r>
              <a:rPr lang="en-US" dirty="0" err="1" smtClean="0"/>
              <a:t>Wl</a:t>
            </a:r>
            <a:r>
              <a:rPr lang="en-US" dirty="0" smtClean="0"/>
              <a:t>,--disable-new-</a:t>
            </a:r>
            <a:r>
              <a:rPr lang="en-US" dirty="0" err="1" smtClean="0"/>
              <a:t>dtags</a:t>
            </a:r>
            <a:r>
              <a:rPr lang="en-US" dirty="0" smtClean="0"/>
              <a:t>,--</a:t>
            </a:r>
            <a:r>
              <a:rPr lang="en-US" dirty="0" err="1" smtClean="0"/>
              <a:t>rpath</a:t>
            </a:r>
            <a:r>
              <a:rPr lang="en-US" dirty="0" smtClean="0"/>
              <a:t>,/libpath1:/libpath2</a:t>
            </a:r>
          </a:p>
          <a:p>
            <a:pPr marL="0" indent="0">
              <a:buNone/>
            </a:pPr>
            <a:endParaRPr lang="en-US" dirty="0" smtClean="0"/>
          </a:p>
          <a:p>
            <a:pPr marL="0" indent="0">
              <a:buNone/>
            </a:pPr>
            <a:r>
              <a:rPr lang="en-US" dirty="0" smtClean="0"/>
              <a:t>protect LD_LIBRARY_PATH to overwrite the original attack of the dynamic library, the search takes precedence over the LD_LIBRARY_PATH path specified Executable files in the running stage of the dynamic database search first searches the --</a:t>
            </a:r>
            <a:r>
              <a:rPr lang="en-US" dirty="0" err="1" smtClean="0"/>
              <a:t>rpath</a:t>
            </a:r>
            <a:r>
              <a:rPr lang="en-US" dirty="0" smtClean="0"/>
              <a:t> path specified by the dynamic library, and then to the path specified by the LD_LIBRARY_PATH search .In this case, you can effectively defend against LD_LIBRARY_PATH =[attackpath] to overwrite the original dynamic library of the attacks</a:t>
            </a:r>
          </a:p>
          <a:p>
            <a:pPr marL="0" indent="0">
              <a:buNone/>
            </a:pPr>
            <a:endParaRPr lang="en-US" dirty="0"/>
          </a:p>
        </p:txBody>
      </p:sp>
    </p:spTree>
    <p:extLst>
      <p:ext uri="{BB962C8B-B14F-4D97-AF65-F5344CB8AC3E}">
        <p14:creationId xmlns:p14="http://schemas.microsoft.com/office/powerpoint/2010/main" val="411806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873456"/>
          </a:xfrm>
        </p:spPr>
        <p:txBody>
          <a:bodyPr/>
          <a:lstStyle/>
          <a:p>
            <a:r>
              <a:rPr lang="en-US" dirty="0" smtClean="0"/>
              <a:t>                                  Linux Platform </a:t>
            </a:r>
            <a:endParaRPr lang="en-US" dirty="0"/>
          </a:p>
        </p:txBody>
      </p:sp>
      <p:sp>
        <p:nvSpPr>
          <p:cNvPr id="3" name="Content Placeholder 2"/>
          <p:cNvSpPr>
            <a:spLocks noGrp="1"/>
          </p:cNvSpPr>
          <p:nvPr>
            <p:ph idx="1"/>
          </p:nvPr>
        </p:nvSpPr>
        <p:spPr>
          <a:xfrm>
            <a:off x="163773" y="873457"/>
            <a:ext cx="12028227" cy="5984543"/>
          </a:xfrm>
        </p:spPr>
        <p:txBody>
          <a:bodyPr>
            <a:normAutofit fontScale="85000" lnSpcReduction="20000"/>
          </a:bodyPr>
          <a:lstStyle/>
          <a:p>
            <a:pPr marL="0" indent="0">
              <a:buNone/>
            </a:pPr>
            <a:r>
              <a:rPr lang="en-US" dirty="0" smtClean="0"/>
              <a:t>1.5 Protect Stack from getting executed</a:t>
            </a:r>
          </a:p>
          <a:p>
            <a:pPr marL="0" indent="0">
              <a:buNone/>
            </a:pPr>
            <a:endParaRPr lang="en-US" dirty="0" smtClean="0"/>
          </a:p>
          <a:p>
            <a:pPr marL="0" indent="0">
              <a:buNone/>
            </a:pPr>
            <a:r>
              <a:rPr lang="en-US" dirty="0" smtClean="0"/>
              <a:t>Phase : Link Option</a:t>
            </a:r>
          </a:p>
          <a:p>
            <a:pPr marL="0" indent="0">
              <a:buNone/>
            </a:pPr>
            <a:r>
              <a:rPr lang="en-US" dirty="0" smtClean="0"/>
              <a:t>Scope :  dynamic library, ELF format executable program</a:t>
            </a:r>
          </a:p>
          <a:p>
            <a:pPr marL="0" indent="0">
              <a:buNone/>
            </a:pPr>
            <a:r>
              <a:rPr lang="en-US" dirty="0" smtClean="0"/>
              <a:t>Usage : </a:t>
            </a:r>
            <a:r>
              <a:rPr lang="en-US" dirty="0" err="1" smtClean="0"/>
              <a:t>Wl</a:t>
            </a:r>
            <a:r>
              <a:rPr lang="en-US" dirty="0" smtClean="0"/>
              <a:t>,-</a:t>
            </a:r>
            <a:r>
              <a:rPr lang="en-US" dirty="0" err="1" smtClean="0"/>
              <a:t>z,noexecstack</a:t>
            </a:r>
            <a:endParaRPr lang="en-US" dirty="0" smtClean="0"/>
          </a:p>
          <a:p>
            <a:pPr marL="0" indent="0">
              <a:buNone/>
            </a:pPr>
            <a:endParaRPr lang="en-US" dirty="0" smtClean="0"/>
          </a:p>
          <a:p>
            <a:pPr marL="0" indent="0">
              <a:buNone/>
            </a:pPr>
            <a:r>
              <a:rPr lang="en-US" dirty="0" smtClean="0"/>
              <a:t>After the buffer overflows are executed, attacker through </a:t>
            </a:r>
            <a:r>
              <a:rPr lang="en-US" dirty="0" err="1" smtClean="0"/>
              <a:t>shellcode</a:t>
            </a:r>
            <a:r>
              <a:rPr lang="en-US" dirty="0" smtClean="0"/>
              <a:t> will try to achieve the purpose of attack, and </a:t>
            </a:r>
            <a:r>
              <a:rPr lang="en-US" dirty="0" err="1" smtClean="0"/>
              <a:t>shellcode</a:t>
            </a:r>
            <a:r>
              <a:rPr lang="en-US" dirty="0" smtClean="0"/>
              <a:t> generally is in the buffer, as long as allowed by the operating system data only in the stack can be read and </a:t>
            </a:r>
            <a:r>
              <a:rPr lang="en-US" dirty="0" err="1" smtClean="0"/>
              <a:t>written,and</a:t>
            </a:r>
            <a:r>
              <a:rPr lang="en-US" dirty="0" smtClean="0"/>
              <a:t> cannot be executed. Once data is executed in the stack immediately reports an error and exits, the overflow is successful cannot be executed </a:t>
            </a:r>
            <a:r>
              <a:rPr lang="en-US" dirty="0" err="1" smtClean="0"/>
              <a:t>shellcode</a:t>
            </a:r>
            <a:r>
              <a:rPr lang="en-US" dirty="0" smtClean="0"/>
              <a:t>, And for application security protection purposes.</a:t>
            </a:r>
          </a:p>
          <a:p>
            <a:pPr marL="0" indent="0">
              <a:buNone/>
            </a:pPr>
            <a:endParaRPr lang="en-US" dirty="0" smtClean="0"/>
          </a:p>
          <a:p>
            <a:pPr marL="0" indent="0">
              <a:buNone/>
            </a:pPr>
            <a:r>
              <a:rPr lang="en-US" dirty="0" smtClean="0"/>
              <a:t>(1)</a:t>
            </a:r>
            <a:r>
              <a:rPr lang="en-US" dirty="0" err="1" smtClean="0"/>
              <a:t>windriver</a:t>
            </a:r>
            <a:r>
              <a:rPr lang="en-US" dirty="0" smtClean="0"/>
              <a:t> </a:t>
            </a:r>
            <a:r>
              <a:rPr lang="en-US" dirty="0" err="1" smtClean="0"/>
              <a:t>linux</a:t>
            </a:r>
            <a:r>
              <a:rPr lang="en-US" dirty="0" smtClean="0"/>
              <a:t> 4.3 common version does not support this feature.</a:t>
            </a:r>
          </a:p>
          <a:p>
            <a:pPr marL="0" indent="0">
              <a:buNone/>
            </a:pPr>
            <a:r>
              <a:rPr lang="en-US" dirty="0" smtClean="0"/>
              <a:t>(2)</a:t>
            </a:r>
            <a:r>
              <a:rPr lang="en-US" dirty="0" err="1" smtClean="0"/>
              <a:t>windriver</a:t>
            </a:r>
            <a:r>
              <a:rPr lang="en-US" dirty="0" smtClean="0"/>
              <a:t> </a:t>
            </a:r>
            <a:r>
              <a:rPr lang="en-US" dirty="0" err="1" smtClean="0"/>
              <a:t>linux</a:t>
            </a:r>
            <a:r>
              <a:rPr lang="en-US" dirty="0" smtClean="0"/>
              <a:t> 6 + MIPS does not support this feature</a:t>
            </a:r>
          </a:p>
          <a:p>
            <a:pPr marL="0" indent="0">
              <a:buNone/>
            </a:pPr>
            <a:endParaRPr lang="en-US" dirty="0" smtClean="0"/>
          </a:p>
          <a:p>
            <a:pPr marL="0" indent="0">
              <a:buNone/>
            </a:pPr>
            <a:r>
              <a:rPr lang="en-US" dirty="0" smtClean="0"/>
              <a:t>w : 5</a:t>
            </a:r>
            <a:endParaRPr lang="en-US" dirty="0"/>
          </a:p>
        </p:txBody>
      </p:sp>
    </p:spTree>
    <p:extLst>
      <p:ext uri="{BB962C8B-B14F-4D97-AF65-F5344CB8AC3E}">
        <p14:creationId xmlns:p14="http://schemas.microsoft.com/office/powerpoint/2010/main" val="197887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fontScale="47500" lnSpcReduction="20000"/>
          </a:bodyPr>
          <a:lstStyle/>
          <a:p>
            <a:pPr marL="0" indent="0">
              <a:buNone/>
            </a:pPr>
            <a:endParaRPr lang="en-US" dirty="0" smtClean="0"/>
          </a:p>
          <a:p>
            <a:pPr marL="0" indent="0">
              <a:buNone/>
            </a:pPr>
            <a:r>
              <a:rPr lang="en-US" dirty="0" smtClean="0"/>
              <a:t>https://gcc.gnu.org/onlinedocs/gcc/Code-Gen-Options.html#Code-Gen-Options</a:t>
            </a:r>
          </a:p>
          <a:p>
            <a:pPr marL="0" indent="0">
              <a:buNone/>
            </a:pPr>
            <a:endParaRPr lang="en-US" dirty="0" smtClean="0"/>
          </a:p>
          <a:p>
            <a:pPr marL="0" indent="0">
              <a:buNone/>
            </a:pPr>
            <a:r>
              <a:rPr lang="en-US" dirty="0" smtClean="0"/>
              <a:t>1.6 Position Independent Code</a:t>
            </a:r>
          </a:p>
          <a:p>
            <a:pPr marL="0" indent="0">
              <a:buNone/>
            </a:pPr>
            <a:endParaRPr lang="en-US" dirty="0" smtClean="0"/>
          </a:p>
          <a:p>
            <a:pPr marL="0" indent="0">
              <a:buNone/>
            </a:pPr>
            <a:r>
              <a:rPr lang="en-US" dirty="0" smtClean="0"/>
              <a:t>Phase : Compilation Option</a:t>
            </a:r>
          </a:p>
          <a:p>
            <a:pPr marL="0" indent="0">
              <a:buNone/>
            </a:pPr>
            <a:r>
              <a:rPr lang="en-US" dirty="0" smtClean="0"/>
              <a:t>Scope :  dynamic library (</a:t>
            </a:r>
            <a:r>
              <a:rPr lang="en-US" dirty="0" err="1" smtClean="0"/>
              <a:t>dll</a:t>
            </a:r>
            <a:r>
              <a:rPr lang="en-US" dirty="0" smtClean="0"/>
              <a:t>)</a:t>
            </a:r>
          </a:p>
          <a:p>
            <a:pPr marL="0" indent="0">
              <a:buNone/>
            </a:pPr>
            <a:r>
              <a:rPr lang="en-US" dirty="0" smtClean="0"/>
              <a:t>Usage : – </a:t>
            </a:r>
            <a:r>
              <a:rPr lang="en-US" dirty="0" err="1" smtClean="0"/>
              <a:t>fPIC</a:t>
            </a:r>
            <a:r>
              <a:rPr lang="en-US" dirty="0" smtClean="0"/>
              <a:t>(-</a:t>
            </a:r>
            <a:r>
              <a:rPr lang="en-US" dirty="0" err="1" smtClean="0"/>
              <a:t>fpic</a:t>
            </a:r>
            <a:r>
              <a:rPr lang="en-US" dirty="0" smtClean="0"/>
              <a:t>)</a:t>
            </a:r>
          </a:p>
          <a:p>
            <a:pPr marL="0" indent="0">
              <a:buNone/>
            </a:pPr>
            <a:endParaRPr lang="en-US" dirty="0" smtClean="0"/>
          </a:p>
          <a:p>
            <a:pPr marL="0" indent="0">
              <a:buNone/>
            </a:pPr>
            <a:r>
              <a:rPr lang="en-US" sz="3800" dirty="0" smtClean="0"/>
              <a:t>Generate position-independent code (PIC) suitable for use in a shared library, if supported for the target machine. Such code accesses all constant addresses through a global offset table (GOT). The dynamic loader resolves the GOT entries  when the program starts (the dynamic loader is not part of GCC; it is part of the operating system). If the GOT size for the linked executable exceeds a machine-specific maximum size, you get an error message from the linker indicating  that -</a:t>
            </a:r>
            <a:r>
              <a:rPr lang="en-US" sz="3800" dirty="0" err="1" smtClean="0"/>
              <a:t>fpic</a:t>
            </a:r>
            <a:r>
              <a:rPr lang="en-US" sz="3800" dirty="0" smtClean="0"/>
              <a:t> does not work; in that case, recompile with -</a:t>
            </a:r>
            <a:r>
              <a:rPr lang="en-US" sz="3800" dirty="0" err="1" smtClean="0"/>
              <a:t>fPIC</a:t>
            </a:r>
            <a:r>
              <a:rPr lang="en-US" sz="3800" dirty="0" smtClean="0"/>
              <a:t> instead. </a:t>
            </a:r>
          </a:p>
          <a:p>
            <a:pPr marL="0" indent="0">
              <a:buNone/>
            </a:pPr>
            <a:endParaRPr lang="en-US" sz="3800" dirty="0" smtClean="0"/>
          </a:p>
          <a:p>
            <a:pPr marL="0" indent="0">
              <a:buNone/>
            </a:pPr>
            <a:r>
              <a:rPr lang="en-US" sz="3800" dirty="0" smtClean="0"/>
              <a:t>(These maximums are 8k on the SPARC, 28k on AArch64 and 32k on the m68k and RS/6000. The x86 has no such limit.)</a:t>
            </a:r>
          </a:p>
          <a:p>
            <a:pPr marL="0" indent="0">
              <a:buNone/>
            </a:pPr>
            <a:r>
              <a:rPr lang="en-US" sz="3800" dirty="0" smtClean="0"/>
              <a:t>Position-independent code requires special support, and therefore works only on certain machines.</a:t>
            </a:r>
          </a:p>
          <a:p>
            <a:pPr marL="0" indent="0">
              <a:buNone/>
            </a:pPr>
            <a:r>
              <a:rPr lang="en-US" sz="3800" dirty="0" smtClean="0"/>
              <a:t>For the x86, GCC supports PIC for System V but not for the Sun 386i. </a:t>
            </a:r>
          </a:p>
          <a:p>
            <a:pPr marL="0" indent="0">
              <a:buNone/>
            </a:pPr>
            <a:r>
              <a:rPr lang="en-US" sz="3800" dirty="0" smtClean="0"/>
              <a:t>Code generated for the IBM RS/6000 is always position-independent.</a:t>
            </a:r>
          </a:p>
          <a:p>
            <a:pPr marL="0" indent="0">
              <a:buNone/>
            </a:pPr>
            <a:endParaRPr lang="en-US" sz="3800" dirty="0" smtClean="0"/>
          </a:p>
          <a:p>
            <a:pPr marL="0" indent="0">
              <a:buNone/>
            </a:pPr>
            <a:r>
              <a:rPr lang="en-US" sz="3800" dirty="0" smtClean="0"/>
              <a:t>-</a:t>
            </a:r>
            <a:r>
              <a:rPr lang="en-US" sz="3800" dirty="0" err="1" smtClean="0"/>
              <a:t>fPIC</a:t>
            </a:r>
            <a:r>
              <a:rPr lang="en-US" sz="3800" dirty="0" smtClean="0"/>
              <a:t> has nothing to do with -</a:t>
            </a:r>
            <a:r>
              <a:rPr lang="en-US" sz="3800" dirty="0" err="1" smtClean="0"/>
              <a:t>fpic</a:t>
            </a:r>
            <a:r>
              <a:rPr lang="en-US" sz="3800" dirty="0" smtClean="0"/>
              <a:t> all indicate GCC generates an address code. </a:t>
            </a:r>
          </a:p>
          <a:p>
            <a:pPr marL="0" indent="0">
              <a:buNone/>
            </a:pPr>
            <a:r>
              <a:rPr lang="en-US" sz="3800" dirty="0" smtClean="0"/>
              <a:t>The only difference is -</a:t>
            </a:r>
            <a:r>
              <a:rPr lang="en-US" sz="3800" dirty="0" err="1" smtClean="0"/>
              <a:t>fPIC</a:t>
            </a:r>
            <a:r>
              <a:rPr lang="en-US" sz="3800" dirty="0" smtClean="0"/>
              <a:t> generate code larger,-</a:t>
            </a:r>
            <a:r>
              <a:rPr lang="en-US" sz="3800" dirty="0" err="1" smtClean="0"/>
              <a:t>fpic</a:t>
            </a:r>
            <a:r>
              <a:rPr lang="en-US" sz="3800" dirty="0" smtClean="0"/>
              <a:t> generate code is relatively small. </a:t>
            </a:r>
            <a:endParaRPr lang="en-US" sz="3800" dirty="0"/>
          </a:p>
        </p:txBody>
      </p:sp>
    </p:spTree>
    <p:extLst>
      <p:ext uri="{BB962C8B-B14F-4D97-AF65-F5344CB8AC3E}">
        <p14:creationId xmlns:p14="http://schemas.microsoft.com/office/powerpoint/2010/main" val="252772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fontScale="92500" lnSpcReduction="10000"/>
          </a:bodyPr>
          <a:lstStyle/>
          <a:p>
            <a:pPr marL="0" indent="0">
              <a:buNone/>
            </a:pPr>
            <a:endParaRPr lang="en-US" dirty="0" smtClean="0"/>
          </a:p>
          <a:p>
            <a:pPr marL="0" indent="0">
              <a:buNone/>
            </a:pPr>
            <a:r>
              <a:rPr lang="en-US" dirty="0" smtClean="0"/>
              <a:t>1.7 Position Independent Executable</a:t>
            </a:r>
          </a:p>
          <a:p>
            <a:pPr marL="0" indent="0">
              <a:buNone/>
            </a:pPr>
            <a:endParaRPr lang="en-US" dirty="0" smtClean="0"/>
          </a:p>
          <a:p>
            <a:pPr marL="0" indent="0">
              <a:buNone/>
            </a:pPr>
            <a:r>
              <a:rPr lang="en-US" dirty="0" smtClean="0"/>
              <a:t>Phase : Compilation Option</a:t>
            </a:r>
          </a:p>
          <a:p>
            <a:pPr marL="0" indent="0">
              <a:buNone/>
            </a:pPr>
            <a:r>
              <a:rPr lang="en-US" dirty="0" smtClean="0"/>
              <a:t>Scope :  ELF executable</a:t>
            </a:r>
          </a:p>
          <a:p>
            <a:pPr marL="0" indent="0">
              <a:buNone/>
            </a:pPr>
            <a:r>
              <a:rPr lang="en-US" dirty="0" smtClean="0"/>
              <a:t>Usage : -pie-</a:t>
            </a:r>
            <a:r>
              <a:rPr lang="en-US" dirty="0" err="1" smtClean="0"/>
              <a:t>fPIE</a:t>
            </a:r>
            <a:r>
              <a:rPr lang="en-US" dirty="0" smtClean="0"/>
              <a:t> (-</a:t>
            </a:r>
            <a:r>
              <a:rPr lang="en-US" dirty="0" err="1" smtClean="0"/>
              <a:t>fpie</a:t>
            </a:r>
            <a:r>
              <a:rPr lang="en-US" dirty="0" smtClean="0"/>
              <a:t>)</a:t>
            </a:r>
          </a:p>
          <a:p>
            <a:pPr marL="0" indent="0">
              <a:buNone/>
            </a:pPr>
            <a:endParaRPr lang="en-US" dirty="0" smtClean="0"/>
          </a:p>
          <a:p>
            <a:pPr marL="0" indent="0">
              <a:buNone/>
            </a:pPr>
            <a:r>
              <a:rPr lang="en-US" dirty="0" smtClean="0"/>
              <a:t>The generated position-independent code can be only linked into </a:t>
            </a:r>
            <a:r>
              <a:rPr lang="en-US" dirty="0" err="1" smtClean="0"/>
              <a:t>executable.loading</a:t>
            </a:r>
            <a:r>
              <a:rPr lang="en-US" dirty="0" smtClean="0"/>
              <a:t> and executing can be loaded as random as a shared library</a:t>
            </a:r>
          </a:p>
          <a:p>
            <a:pPr marL="0" indent="0">
              <a:buNone/>
            </a:pPr>
            <a:r>
              <a:rPr lang="en-US" dirty="0" smtClean="0"/>
              <a:t>Research has shown </a:t>
            </a:r>
            <a:r>
              <a:rPr lang="en-US" dirty="0" err="1" smtClean="0"/>
              <a:t>that:PIE</a:t>
            </a:r>
            <a:r>
              <a:rPr lang="en-US" dirty="0" smtClean="0"/>
              <a:t> can effectively reduce fixed address attacks, buffer overflow attack success rate.</a:t>
            </a:r>
          </a:p>
          <a:p>
            <a:pPr marL="0" indent="0">
              <a:buNone/>
            </a:pPr>
            <a:r>
              <a:rPr lang="en-US" dirty="0" smtClean="0"/>
              <a:t>(1) conflicts with the hot patch function. Therefore, you are advised not to use hot patches products use this option.</a:t>
            </a:r>
          </a:p>
          <a:p>
            <a:pPr marL="0" indent="0">
              <a:buNone/>
            </a:pPr>
            <a:r>
              <a:rPr lang="en-US" dirty="0" smtClean="0"/>
              <a:t>(2)-</a:t>
            </a:r>
            <a:r>
              <a:rPr lang="en-US" dirty="0" err="1" smtClean="0"/>
              <a:t>fPIE</a:t>
            </a:r>
            <a:r>
              <a:rPr lang="en-US" dirty="0" smtClean="0"/>
              <a:t> compilation options,-pie link options.</a:t>
            </a:r>
          </a:p>
          <a:p>
            <a:pPr marL="0" indent="0">
              <a:buNone/>
            </a:pPr>
            <a:r>
              <a:rPr lang="en-US" dirty="0" smtClean="0"/>
              <a:t>(3)-</a:t>
            </a:r>
            <a:r>
              <a:rPr lang="en-US" dirty="0" err="1" smtClean="0"/>
              <a:t>fPIE</a:t>
            </a:r>
            <a:r>
              <a:rPr lang="en-US" dirty="0" smtClean="0"/>
              <a:t> generating code slightly larger,-</a:t>
            </a:r>
            <a:r>
              <a:rPr lang="en-US" dirty="0" err="1" smtClean="0"/>
              <a:t>fpie</a:t>
            </a:r>
            <a:r>
              <a:rPr lang="en-US" dirty="0" smtClean="0"/>
              <a:t> code is relatively small.</a:t>
            </a:r>
            <a:endParaRPr lang="en-US" sz="3800" dirty="0"/>
          </a:p>
        </p:txBody>
      </p:sp>
    </p:spTree>
    <p:extLst>
      <p:ext uri="{BB962C8B-B14F-4D97-AF65-F5344CB8AC3E}">
        <p14:creationId xmlns:p14="http://schemas.microsoft.com/office/powerpoint/2010/main" val="54844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a:bodyPr>
          <a:lstStyle/>
          <a:p>
            <a:pPr marL="0" indent="0">
              <a:buNone/>
            </a:pPr>
            <a:endParaRPr lang="en-US" dirty="0" smtClean="0"/>
          </a:p>
          <a:p>
            <a:pPr marL="0" indent="0">
              <a:buNone/>
            </a:pPr>
            <a:r>
              <a:rPr lang="en-US" dirty="0" smtClean="0"/>
              <a:t>1.8 Stack Protect:</a:t>
            </a:r>
          </a:p>
          <a:p>
            <a:pPr marL="0" indent="0">
              <a:buNone/>
            </a:pPr>
            <a:endParaRPr lang="en-US" dirty="0" smtClean="0"/>
          </a:p>
          <a:p>
            <a:pPr marL="0" indent="0">
              <a:buNone/>
            </a:pPr>
            <a:r>
              <a:rPr lang="en-US" dirty="0" smtClean="0"/>
              <a:t>Phase : Compilation Option</a:t>
            </a:r>
          </a:p>
          <a:p>
            <a:pPr marL="0" indent="0">
              <a:buNone/>
            </a:pPr>
            <a:r>
              <a:rPr lang="en-US" dirty="0" smtClean="0"/>
              <a:t>Scope : Static or dynamic library and ELF format executable program</a:t>
            </a:r>
          </a:p>
          <a:p>
            <a:pPr marL="0" indent="0">
              <a:buNone/>
            </a:pPr>
            <a:r>
              <a:rPr lang="en-US" dirty="0" smtClean="0"/>
              <a:t>Usage : -D_FORTIFY_SOURCE=2 -O2</a:t>
            </a:r>
          </a:p>
          <a:p>
            <a:pPr marL="0" indent="0">
              <a:buNone/>
            </a:pPr>
            <a:endParaRPr lang="en-US" dirty="0" smtClean="0"/>
          </a:p>
          <a:p>
            <a:pPr marL="0" indent="0">
              <a:buNone/>
            </a:pPr>
            <a:r>
              <a:rPr lang="en-US" dirty="0" smtClean="0"/>
              <a:t>Stack Protection and Buffer overflow protection by adding a canary</a:t>
            </a:r>
            <a:endParaRPr lang="en-US" sz="3800" dirty="0"/>
          </a:p>
        </p:txBody>
      </p:sp>
    </p:spTree>
    <p:extLst>
      <p:ext uri="{BB962C8B-B14F-4D97-AF65-F5344CB8AC3E}">
        <p14:creationId xmlns:p14="http://schemas.microsoft.com/office/powerpoint/2010/main" val="400365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Hardening?</a:t>
            </a:r>
          </a:p>
          <a:p>
            <a:r>
              <a:rPr lang="en-US" dirty="0" smtClean="0"/>
              <a:t>What Options</a:t>
            </a:r>
          </a:p>
          <a:p>
            <a:r>
              <a:rPr lang="en-US" dirty="0" smtClean="0"/>
              <a:t>Some Examples</a:t>
            </a:r>
          </a:p>
          <a:p>
            <a:r>
              <a:rPr lang="en-US" dirty="0" smtClean="0"/>
              <a:t>Other Platforms Support</a:t>
            </a:r>
          </a:p>
        </p:txBody>
      </p:sp>
    </p:spTree>
    <p:extLst>
      <p:ext uri="{BB962C8B-B14F-4D97-AF65-F5344CB8AC3E}">
        <p14:creationId xmlns:p14="http://schemas.microsoft.com/office/powerpoint/2010/main" val="257656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50124"/>
            <a:ext cx="12069170" cy="6707875"/>
          </a:xfrm>
        </p:spPr>
        <p:txBody>
          <a:bodyPr>
            <a:normAutofit fontScale="47500" lnSpcReduction="20000"/>
          </a:bodyPr>
          <a:lstStyle/>
          <a:p>
            <a:pPr marL="0" indent="0">
              <a:buNone/>
            </a:pPr>
            <a:endParaRPr lang="en-US" dirty="0" smtClean="0"/>
          </a:p>
          <a:p>
            <a:pPr marL="0" indent="0">
              <a:buNone/>
            </a:pPr>
            <a:r>
              <a:rPr lang="en-US" dirty="0" smtClean="0"/>
              <a:t>https://idea.popcount.org/2013-08-15-fortify_source/</a:t>
            </a:r>
          </a:p>
          <a:p>
            <a:pPr marL="0" indent="0">
              <a:buNone/>
            </a:pPr>
            <a:r>
              <a:rPr lang="en-US" dirty="0" smtClean="0"/>
              <a:t>https://access.redhat.com/blogs/766093/posts/1976213</a:t>
            </a:r>
          </a:p>
          <a:p>
            <a:pPr marL="0" indent="0">
              <a:buNone/>
            </a:pPr>
            <a:r>
              <a:rPr lang="en-US" dirty="0" smtClean="0"/>
              <a:t>https://access.redhat.com/blogs/766093/posts/1976213</a:t>
            </a:r>
          </a:p>
          <a:p>
            <a:pPr marL="0" indent="0">
              <a:buNone/>
            </a:pPr>
            <a:r>
              <a:rPr lang="en-US" dirty="0" smtClean="0"/>
              <a:t>https://gcc.gnu.org/ml/gcc-patches/2004-09/msg02055.html</a:t>
            </a:r>
          </a:p>
          <a:p>
            <a:pPr marL="0" indent="0">
              <a:buNone/>
            </a:pPr>
            <a:endParaRPr lang="en-US" dirty="0" smtClean="0"/>
          </a:p>
          <a:p>
            <a:pPr marL="0" indent="0">
              <a:buNone/>
            </a:pPr>
            <a:r>
              <a:rPr lang="en-US" dirty="0" smtClean="0"/>
              <a:t>Reading symbols from /usr1/</a:t>
            </a:r>
            <a:r>
              <a:rPr lang="en-US" dirty="0" err="1" smtClean="0"/>
              <a:t>Sem</a:t>
            </a:r>
            <a:r>
              <a:rPr lang="en-US" dirty="0" smtClean="0"/>
              <a:t>/</a:t>
            </a:r>
            <a:r>
              <a:rPr lang="en-US" dirty="0" err="1" smtClean="0"/>
              <a:t>a.out</a:t>
            </a:r>
            <a:r>
              <a:rPr lang="en-US" dirty="0" smtClean="0"/>
              <a:t>...done.</a:t>
            </a:r>
          </a:p>
          <a:p>
            <a:pPr marL="0" indent="0">
              <a:buNone/>
            </a:pPr>
            <a:r>
              <a:rPr lang="en-US" dirty="0" smtClean="0"/>
              <a:t>(</a:t>
            </a:r>
            <a:r>
              <a:rPr lang="en-US" dirty="0" err="1" smtClean="0"/>
              <a:t>gdb</a:t>
            </a:r>
            <a:r>
              <a:rPr lang="en-US" dirty="0" smtClean="0"/>
              <a:t>) disassemble fun</a:t>
            </a:r>
          </a:p>
          <a:p>
            <a:pPr marL="0" indent="0">
              <a:buNone/>
            </a:pPr>
            <a:r>
              <a:rPr lang="en-US" dirty="0" smtClean="0"/>
              <a:t>Dump of assembler code for function fun:</a:t>
            </a:r>
          </a:p>
          <a:p>
            <a:pPr marL="0" indent="0">
              <a:buNone/>
            </a:pPr>
            <a:r>
              <a:rPr lang="en-US" dirty="0" smtClean="0"/>
              <a:t>0x00000000004004ec &lt;fun+0&gt;:     push   %</a:t>
            </a:r>
            <a:r>
              <a:rPr lang="en-US" dirty="0" err="1" smtClean="0"/>
              <a:t>rbp</a:t>
            </a:r>
            <a:endParaRPr lang="en-US" dirty="0" smtClean="0"/>
          </a:p>
          <a:p>
            <a:pPr marL="0" indent="0">
              <a:buNone/>
            </a:pPr>
            <a:r>
              <a:rPr lang="en-US" dirty="0" smtClean="0"/>
              <a:t>0x00000000004004ed &lt;fun+1&gt;:     </a:t>
            </a:r>
            <a:r>
              <a:rPr lang="en-US" dirty="0" err="1" smtClean="0"/>
              <a:t>mov</a:t>
            </a:r>
            <a:r>
              <a:rPr lang="en-US" dirty="0" smtClean="0"/>
              <a:t>    %</a:t>
            </a:r>
            <a:r>
              <a:rPr lang="en-US" dirty="0" err="1" smtClean="0"/>
              <a:t>rsp</a:t>
            </a:r>
            <a:r>
              <a:rPr lang="en-US" dirty="0" smtClean="0"/>
              <a:t>,%</a:t>
            </a:r>
            <a:r>
              <a:rPr lang="en-US" dirty="0" err="1" smtClean="0"/>
              <a:t>rbp</a:t>
            </a:r>
            <a:endParaRPr lang="en-US" dirty="0" smtClean="0"/>
          </a:p>
          <a:p>
            <a:pPr marL="0" indent="0">
              <a:buNone/>
            </a:pPr>
            <a:r>
              <a:rPr lang="en-US" dirty="0" smtClean="0"/>
              <a:t>0x00000000004004f0 &lt;fun+4&gt;:     sub    $0x20,%rsp</a:t>
            </a:r>
          </a:p>
          <a:p>
            <a:pPr marL="0" indent="0">
              <a:buNone/>
            </a:pPr>
            <a:r>
              <a:rPr lang="en-US" dirty="0" smtClean="0"/>
              <a:t>0x00000000004004f4 &lt;fun+8&gt;:     sub    $0x110,%rsp</a:t>
            </a:r>
          </a:p>
          <a:p>
            <a:pPr marL="0" indent="0">
              <a:buNone/>
            </a:pPr>
            <a:r>
              <a:rPr lang="en-US" dirty="0" smtClean="0"/>
              <a:t>0x00000000004004fb &lt;fun+15&gt;:    </a:t>
            </a:r>
            <a:r>
              <a:rPr lang="en-US" dirty="0" err="1" smtClean="0"/>
              <a:t>mov</a:t>
            </a:r>
            <a:r>
              <a:rPr lang="en-US" dirty="0" smtClean="0"/>
              <a:t>    %rsp,-0x18(%</a:t>
            </a:r>
            <a:r>
              <a:rPr lang="en-US" dirty="0" err="1" smtClean="0"/>
              <a:t>rbp</a:t>
            </a:r>
            <a:r>
              <a:rPr lang="en-US" dirty="0" smtClean="0"/>
              <a:t>)</a:t>
            </a:r>
          </a:p>
          <a:p>
            <a:pPr marL="0" indent="0">
              <a:buNone/>
            </a:pPr>
            <a:r>
              <a:rPr lang="en-US" dirty="0" smtClean="0"/>
              <a:t>0x00000000004004ff &lt;fun+19&gt;:    </a:t>
            </a:r>
            <a:r>
              <a:rPr lang="en-US" dirty="0" err="1" smtClean="0"/>
              <a:t>mov</a:t>
            </a:r>
            <a:r>
              <a:rPr lang="en-US" dirty="0" smtClean="0"/>
              <a:t>    -0x18(%</a:t>
            </a:r>
            <a:r>
              <a:rPr lang="en-US" dirty="0" err="1" smtClean="0"/>
              <a:t>rbp</a:t>
            </a:r>
            <a:r>
              <a:rPr lang="en-US" dirty="0" smtClean="0"/>
              <a:t>),%</a:t>
            </a:r>
            <a:r>
              <a:rPr lang="en-US" dirty="0" err="1" smtClean="0"/>
              <a:t>rax</a:t>
            </a:r>
            <a:endParaRPr lang="en-US" dirty="0" smtClean="0"/>
          </a:p>
          <a:p>
            <a:pPr marL="0" indent="0">
              <a:buNone/>
            </a:pPr>
            <a:r>
              <a:rPr lang="en-US" dirty="0" smtClean="0"/>
              <a:t>0x0000000000400503 &lt;fun+23&gt;:    add    $0xf,%rax                                  </a:t>
            </a:r>
            <a:r>
              <a:rPr lang="en-US" dirty="0" err="1" smtClean="0"/>
              <a:t>rax</a:t>
            </a:r>
            <a:r>
              <a:rPr lang="en-US" dirty="0" smtClean="0"/>
              <a:t> = </a:t>
            </a:r>
            <a:r>
              <a:rPr lang="en-US" dirty="0" err="1" smtClean="0"/>
              <a:t>rsp</a:t>
            </a:r>
            <a:r>
              <a:rPr lang="en-US" dirty="0" smtClean="0"/>
              <a:t> + 0xf</a:t>
            </a:r>
          </a:p>
          <a:p>
            <a:pPr marL="0" indent="0">
              <a:buNone/>
            </a:pPr>
            <a:r>
              <a:rPr lang="en-US" dirty="0" smtClean="0"/>
              <a:t>0x0000000000400507 &lt;fun+27&gt;:    </a:t>
            </a:r>
            <a:r>
              <a:rPr lang="en-US" dirty="0" err="1" smtClean="0"/>
              <a:t>shr</a:t>
            </a:r>
            <a:r>
              <a:rPr lang="en-US" dirty="0" smtClean="0"/>
              <a:t>    $0x4,%rax</a:t>
            </a:r>
          </a:p>
          <a:p>
            <a:pPr marL="0" indent="0">
              <a:buNone/>
            </a:pPr>
            <a:r>
              <a:rPr lang="en-US" dirty="0" smtClean="0"/>
              <a:t>0x000000000040050b &lt;fun+31&gt;:    </a:t>
            </a:r>
            <a:r>
              <a:rPr lang="en-US" dirty="0" err="1" smtClean="0"/>
              <a:t>shl</a:t>
            </a:r>
            <a:r>
              <a:rPr lang="en-US" dirty="0" smtClean="0"/>
              <a:t>    $0x4,%rax</a:t>
            </a:r>
          </a:p>
          <a:p>
            <a:pPr marL="0" indent="0">
              <a:buNone/>
            </a:pPr>
            <a:r>
              <a:rPr lang="en-US" dirty="0" smtClean="0"/>
              <a:t>0x000000000040050f &lt;fun+35&gt;:    </a:t>
            </a:r>
            <a:r>
              <a:rPr lang="en-US" dirty="0" err="1" smtClean="0"/>
              <a:t>mov</a:t>
            </a:r>
            <a:r>
              <a:rPr lang="en-US" dirty="0" smtClean="0"/>
              <a:t>    %rax,-0x18(%</a:t>
            </a:r>
            <a:r>
              <a:rPr lang="en-US" dirty="0" err="1" smtClean="0"/>
              <a:t>rbp</a:t>
            </a:r>
            <a:r>
              <a:rPr lang="en-US" dirty="0" smtClean="0"/>
              <a:t>)</a:t>
            </a:r>
          </a:p>
          <a:p>
            <a:pPr marL="0" indent="0">
              <a:buNone/>
            </a:pPr>
            <a:r>
              <a:rPr lang="en-US" dirty="0" smtClean="0"/>
              <a:t>0x0000000000400513 &lt;fun+39&gt;:    </a:t>
            </a:r>
            <a:r>
              <a:rPr lang="en-US" dirty="0" err="1" smtClean="0"/>
              <a:t>mov</a:t>
            </a:r>
            <a:r>
              <a:rPr lang="en-US" dirty="0" smtClean="0"/>
              <a:t>    -0x18(%</a:t>
            </a:r>
            <a:r>
              <a:rPr lang="en-US" dirty="0" err="1" smtClean="0"/>
              <a:t>rbp</a:t>
            </a:r>
            <a:r>
              <a:rPr lang="en-US" dirty="0" smtClean="0"/>
              <a:t>),%</a:t>
            </a:r>
            <a:r>
              <a:rPr lang="en-US" dirty="0" err="1" smtClean="0"/>
              <a:t>rax</a:t>
            </a:r>
            <a:endParaRPr lang="en-US" dirty="0" smtClean="0"/>
          </a:p>
          <a:p>
            <a:pPr marL="0" indent="0">
              <a:buNone/>
            </a:pPr>
            <a:r>
              <a:rPr lang="en-US" dirty="0" smtClean="0"/>
              <a:t>0x0000000000400517 &lt;fun+43&gt;:    </a:t>
            </a:r>
            <a:r>
              <a:rPr lang="en-US" dirty="0" err="1" smtClean="0"/>
              <a:t>mov</a:t>
            </a:r>
            <a:r>
              <a:rPr lang="en-US" dirty="0" smtClean="0"/>
              <a:t>    %rax,-0x8(%</a:t>
            </a:r>
            <a:r>
              <a:rPr lang="en-US" dirty="0" err="1" smtClean="0"/>
              <a:t>rbp</a:t>
            </a:r>
            <a:r>
              <a:rPr lang="en-US" dirty="0" smtClean="0"/>
              <a:t>)                    save </a:t>
            </a:r>
            <a:r>
              <a:rPr lang="en-US" dirty="0" err="1" smtClean="0"/>
              <a:t>rax</a:t>
            </a:r>
            <a:r>
              <a:rPr lang="en-US" dirty="0" smtClean="0"/>
              <a:t> in the stack frame</a:t>
            </a:r>
          </a:p>
          <a:p>
            <a:pPr marL="0" indent="0">
              <a:buNone/>
            </a:pPr>
            <a:r>
              <a:rPr lang="en-US" dirty="0" smtClean="0"/>
              <a:t>0x000000000040051b &lt;fun+47&gt;:    </a:t>
            </a:r>
            <a:r>
              <a:rPr lang="en-US" dirty="0" err="1" smtClean="0"/>
              <a:t>leaveq</a:t>
            </a:r>
            <a:endParaRPr lang="en-US" dirty="0" smtClean="0"/>
          </a:p>
          <a:p>
            <a:pPr marL="0" indent="0">
              <a:buNone/>
            </a:pPr>
            <a:r>
              <a:rPr lang="en-US" dirty="0" smtClean="0"/>
              <a:t>0x000000000040051c &lt;fun+48&gt;:    </a:t>
            </a:r>
            <a:r>
              <a:rPr lang="en-US" dirty="0" err="1" smtClean="0"/>
              <a:t>retq</a:t>
            </a:r>
            <a:endParaRPr lang="en-US" dirty="0" smtClean="0"/>
          </a:p>
          <a:p>
            <a:pPr marL="0" indent="0">
              <a:buNone/>
            </a:pPr>
            <a:r>
              <a:rPr lang="en-US" dirty="0" smtClean="0"/>
              <a:t>End of assembler dump.</a:t>
            </a:r>
            <a:endParaRPr lang="en-US" dirty="0"/>
          </a:p>
        </p:txBody>
      </p:sp>
    </p:spTree>
    <p:extLst>
      <p:ext uri="{BB962C8B-B14F-4D97-AF65-F5344CB8AC3E}">
        <p14:creationId xmlns:p14="http://schemas.microsoft.com/office/powerpoint/2010/main" val="120341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50124"/>
            <a:ext cx="12069170" cy="6707875"/>
          </a:xfrm>
        </p:spPr>
        <p:txBody>
          <a:bodyPr>
            <a:normAutofit/>
          </a:bodyPr>
          <a:lstStyle/>
          <a:p>
            <a:pPr marL="0" indent="0">
              <a:buNone/>
            </a:pPr>
            <a:r>
              <a:rPr lang="en-US" dirty="0" smtClean="0"/>
              <a:t>usr1/</a:t>
            </a:r>
            <a:r>
              <a:rPr lang="en-US" dirty="0" err="1" smtClean="0"/>
              <a:t>Sem</a:t>
            </a:r>
            <a:r>
              <a:rPr lang="en-US" dirty="0" smtClean="0"/>
              <a:t> # </a:t>
            </a:r>
            <a:r>
              <a:rPr lang="en-US" dirty="0" err="1" smtClean="0"/>
              <a:t>gcc</a:t>
            </a:r>
            <a:r>
              <a:rPr lang="en-US" dirty="0" smtClean="0"/>
              <a:t> -</a:t>
            </a:r>
            <a:r>
              <a:rPr lang="en-US" dirty="0" err="1" smtClean="0"/>
              <a:t>fstack</a:t>
            </a:r>
            <a:r>
              <a:rPr lang="en-US" dirty="0" smtClean="0"/>
              <a:t>-protector </a:t>
            </a:r>
            <a:r>
              <a:rPr lang="en-US" dirty="0" err="1" smtClean="0"/>
              <a:t>fort.c</a:t>
            </a:r>
            <a:endParaRPr lang="en-US" dirty="0" smtClean="0"/>
          </a:p>
          <a:p>
            <a:pPr marL="0" indent="0">
              <a:buNone/>
            </a:pPr>
            <a:r>
              <a:rPr lang="en-US" dirty="0" err="1" smtClean="0"/>
              <a:t>fort.c</a:t>
            </a:r>
            <a:r>
              <a:rPr lang="en-US" dirty="0" smtClean="0"/>
              <a:t>: In function ‘fun’:</a:t>
            </a:r>
          </a:p>
          <a:p>
            <a:pPr marL="0" indent="0">
              <a:buNone/>
            </a:pPr>
            <a:r>
              <a:rPr lang="en-US" dirty="0" smtClean="0"/>
              <a:t>fort.c:4: warning: incompatible implicit declaration of built-in function ‘</a:t>
            </a:r>
            <a:r>
              <a:rPr lang="en-US" dirty="0" err="1" smtClean="0"/>
              <a:t>alloca</a:t>
            </a:r>
            <a:r>
              <a:rPr lang="en-US" dirty="0" smtClean="0"/>
              <a:t>’</a:t>
            </a:r>
          </a:p>
          <a:p>
            <a:pPr marL="0" indent="0">
              <a:buNone/>
            </a:pPr>
            <a:r>
              <a:rPr lang="en-US" dirty="0" smtClean="0"/>
              <a:t>/usr1/</a:t>
            </a:r>
            <a:r>
              <a:rPr lang="en-US" dirty="0" err="1" smtClean="0"/>
              <a:t>Sem</a:t>
            </a:r>
            <a:r>
              <a:rPr lang="en-US" dirty="0" smtClean="0"/>
              <a:t> # </a:t>
            </a:r>
            <a:r>
              <a:rPr lang="en-US" dirty="0" err="1" smtClean="0"/>
              <a:t>gdb</a:t>
            </a:r>
            <a:r>
              <a:rPr lang="en-US" dirty="0" smtClean="0"/>
              <a:t> </a:t>
            </a:r>
            <a:r>
              <a:rPr lang="en-US" dirty="0" err="1" smtClean="0"/>
              <a:t>a.out</a:t>
            </a:r>
            <a:endParaRPr lang="en-US" dirty="0" smtClean="0"/>
          </a:p>
        </p:txBody>
      </p:sp>
    </p:spTree>
    <p:extLst>
      <p:ext uri="{BB962C8B-B14F-4D97-AF65-F5344CB8AC3E}">
        <p14:creationId xmlns:p14="http://schemas.microsoft.com/office/powerpoint/2010/main" val="2798769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50124"/>
            <a:ext cx="12069170" cy="6707875"/>
          </a:xfrm>
        </p:spPr>
        <p:txBody>
          <a:bodyPr>
            <a:normAutofit fontScale="40000" lnSpcReduction="20000"/>
          </a:bodyPr>
          <a:lstStyle/>
          <a:p>
            <a:pPr marL="0" indent="0">
              <a:buNone/>
            </a:pPr>
            <a:r>
              <a:rPr lang="en-US" dirty="0" smtClean="0"/>
              <a:t>GNU </a:t>
            </a:r>
            <a:r>
              <a:rPr lang="en-US" dirty="0" err="1" smtClean="0"/>
              <a:t>gdb</a:t>
            </a:r>
            <a:r>
              <a:rPr lang="en-US" dirty="0" smtClean="0"/>
              <a:t> (GDB) SUSE (7.0-0.4.16)</a:t>
            </a:r>
          </a:p>
          <a:p>
            <a:pPr marL="0" indent="0">
              <a:buNone/>
            </a:pPr>
            <a:r>
              <a:rPr lang="en-US" dirty="0" smtClean="0"/>
              <a:t>Reading symbols from /usr1/</a:t>
            </a:r>
            <a:r>
              <a:rPr lang="en-US" dirty="0" err="1" smtClean="0"/>
              <a:t>Sem</a:t>
            </a:r>
            <a:r>
              <a:rPr lang="en-US" dirty="0" smtClean="0"/>
              <a:t>/</a:t>
            </a:r>
            <a:r>
              <a:rPr lang="en-US" dirty="0" err="1" smtClean="0"/>
              <a:t>a.out</a:t>
            </a:r>
            <a:r>
              <a:rPr lang="en-US" dirty="0" smtClean="0"/>
              <a:t>...done.</a:t>
            </a:r>
          </a:p>
          <a:p>
            <a:pPr marL="0" indent="0">
              <a:buNone/>
            </a:pPr>
            <a:r>
              <a:rPr lang="en-US" dirty="0" smtClean="0"/>
              <a:t>(</a:t>
            </a:r>
            <a:r>
              <a:rPr lang="en-US" dirty="0" err="1" smtClean="0"/>
              <a:t>gdb</a:t>
            </a:r>
            <a:r>
              <a:rPr lang="en-US" dirty="0" smtClean="0"/>
              <a:t>) disassemble fun</a:t>
            </a:r>
          </a:p>
          <a:p>
            <a:pPr marL="0" indent="0">
              <a:buNone/>
            </a:pPr>
            <a:r>
              <a:rPr lang="en-US" dirty="0" smtClean="0"/>
              <a:t>Dump of assembler code for function fun:</a:t>
            </a:r>
          </a:p>
          <a:p>
            <a:pPr marL="0" indent="0">
              <a:buNone/>
            </a:pPr>
            <a:r>
              <a:rPr lang="en-US" dirty="0" smtClean="0"/>
              <a:t>0x000000000040056c &lt;fun+0&gt;:     push   %</a:t>
            </a:r>
            <a:r>
              <a:rPr lang="en-US" dirty="0" err="1" smtClean="0"/>
              <a:t>rbp</a:t>
            </a:r>
            <a:endParaRPr lang="en-US" dirty="0" smtClean="0"/>
          </a:p>
          <a:p>
            <a:pPr marL="0" indent="0">
              <a:buNone/>
            </a:pPr>
            <a:r>
              <a:rPr lang="en-US" dirty="0" smtClean="0"/>
              <a:t>0x000000000040056d &lt;fun+1&gt;:     </a:t>
            </a:r>
            <a:r>
              <a:rPr lang="en-US" dirty="0" err="1" smtClean="0"/>
              <a:t>mov</a:t>
            </a:r>
            <a:r>
              <a:rPr lang="en-US" dirty="0" smtClean="0"/>
              <a:t>    %</a:t>
            </a:r>
            <a:r>
              <a:rPr lang="en-US" dirty="0" err="1" smtClean="0"/>
              <a:t>rsp</a:t>
            </a:r>
            <a:r>
              <a:rPr lang="en-US" dirty="0" smtClean="0"/>
              <a:t>,%</a:t>
            </a:r>
            <a:r>
              <a:rPr lang="en-US" dirty="0" err="1" smtClean="0"/>
              <a:t>rbp</a:t>
            </a:r>
            <a:endParaRPr lang="en-US" dirty="0" smtClean="0"/>
          </a:p>
          <a:p>
            <a:pPr marL="0" indent="0">
              <a:buNone/>
            </a:pPr>
            <a:r>
              <a:rPr lang="en-US" dirty="0" smtClean="0"/>
              <a:t>0x0000000000400570 &lt;fun+4&gt;:     sub    $0x20,%rsp</a:t>
            </a:r>
          </a:p>
          <a:p>
            <a:pPr marL="0" indent="0">
              <a:buNone/>
            </a:pPr>
            <a:r>
              <a:rPr lang="en-US" dirty="0" smtClean="0"/>
              <a:t>0x0000000000400574 &lt;fun+8&gt;:     </a:t>
            </a:r>
            <a:r>
              <a:rPr lang="en-US" dirty="0" err="1" smtClean="0"/>
              <a:t>mov</a:t>
            </a:r>
            <a:r>
              <a:rPr lang="en-US" dirty="0" smtClean="0"/>
              <a:t>    %fs:0x28,%rax              Store Canary using </a:t>
            </a:r>
            <a:r>
              <a:rPr lang="en-US" dirty="0" err="1" smtClean="0"/>
              <a:t>fs</a:t>
            </a:r>
            <a:endParaRPr lang="en-US" dirty="0" smtClean="0"/>
          </a:p>
          <a:p>
            <a:pPr marL="0" indent="0">
              <a:buNone/>
            </a:pPr>
            <a:r>
              <a:rPr lang="en-US" dirty="0" smtClean="0"/>
              <a:t>0x000000000040057d &lt;fun+17&gt;:    </a:t>
            </a:r>
            <a:r>
              <a:rPr lang="en-US" dirty="0" err="1" smtClean="0"/>
              <a:t>mov</a:t>
            </a:r>
            <a:r>
              <a:rPr lang="en-US" dirty="0" smtClean="0"/>
              <a:t>    %rax,-0x8(%</a:t>
            </a:r>
            <a:r>
              <a:rPr lang="en-US" dirty="0" err="1" smtClean="0"/>
              <a:t>rbp</a:t>
            </a:r>
            <a:r>
              <a:rPr lang="en-US" dirty="0" smtClean="0"/>
              <a:t>)           Save it in Stack Canary</a:t>
            </a:r>
          </a:p>
          <a:p>
            <a:pPr marL="0" indent="0">
              <a:buNone/>
            </a:pPr>
            <a:r>
              <a:rPr lang="en-US" dirty="0" smtClean="0"/>
              <a:t>0x0000000000400581 &lt;fun+21&gt;:    </a:t>
            </a:r>
            <a:r>
              <a:rPr lang="en-US" dirty="0" err="1" smtClean="0"/>
              <a:t>xor</a:t>
            </a:r>
            <a:r>
              <a:rPr lang="en-US" dirty="0" smtClean="0"/>
              <a:t>    %</a:t>
            </a:r>
            <a:r>
              <a:rPr lang="en-US" dirty="0" err="1" smtClean="0"/>
              <a:t>eax</a:t>
            </a:r>
            <a:r>
              <a:rPr lang="en-US" dirty="0" smtClean="0"/>
              <a:t>,%</a:t>
            </a:r>
            <a:r>
              <a:rPr lang="en-US" dirty="0" err="1" smtClean="0"/>
              <a:t>eax</a:t>
            </a:r>
            <a:r>
              <a:rPr lang="en-US" dirty="0" smtClean="0"/>
              <a:t>                        Clear Registers</a:t>
            </a:r>
          </a:p>
          <a:p>
            <a:pPr marL="0" indent="0">
              <a:buNone/>
            </a:pPr>
            <a:r>
              <a:rPr lang="en-US" dirty="0" smtClean="0"/>
              <a:t>0x0000000000400583 &lt;fun+23&gt;:    sub    $0x110,%rsp</a:t>
            </a:r>
          </a:p>
          <a:p>
            <a:pPr marL="0" indent="0">
              <a:buNone/>
            </a:pPr>
            <a:r>
              <a:rPr lang="en-US" dirty="0" smtClean="0"/>
              <a:t>0x000000000040058a &lt;fun+30&gt;:    </a:t>
            </a:r>
            <a:r>
              <a:rPr lang="en-US" dirty="0" err="1" smtClean="0"/>
              <a:t>mov</a:t>
            </a:r>
            <a:r>
              <a:rPr lang="en-US" dirty="0" smtClean="0"/>
              <a:t>    %rsp,-0x18(%</a:t>
            </a:r>
            <a:r>
              <a:rPr lang="en-US" dirty="0" err="1" smtClean="0"/>
              <a:t>rbp</a:t>
            </a:r>
            <a:r>
              <a:rPr lang="en-US" dirty="0" smtClean="0"/>
              <a:t>)</a:t>
            </a:r>
          </a:p>
          <a:p>
            <a:pPr marL="0" indent="0">
              <a:buNone/>
            </a:pPr>
            <a:r>
              <a:rPr lang="en-US" dirty="0" smtClean="0"/>
              <a:t>0x000000000040058e &lt;fun+34&gt;:    </a:t>
            </a:r>
            <a:r>
              <a:rPr lang="en-US" dirty="0" err="1" smtClean="0"/>
              <a:t>mov</a:t>
            </a:r>
            <a:r>
              <a:rPr lang="en-US" dirty="0" smtClean="0"/>
              <a:t>    -0x18(%</a:t>
            </a:r>
            <a:r>
              <a:rPr lang="en-US" dirty="0" err="1" smtClean="0"/>
              <a:t>rbp</a:t>
            </a:r>
            <a:r>
              <a:rPr lang="en-US" dirty="0" smtClean="0"/>
              <a:t>),%</a:t>
            </a:r>
            <a:r>
              <a:rPr lang="en-US" dirty="0" err="1" smtClean="0"/>
              <a:t>rax</a:t>
            </a:r>
            <a:endParaRPr lang="en-US" dirty="0" smtClean="0"/>
          </a:p>
          <a:p>
            <a:pPr marL="0" indent="0">
              <a:buNone/>
            </a:pPr>
            <a:r>
              <a:rPr lang="en-US" dirty="0" smtClean="0"/>
              <a:t>0x0000000000400592 &lt;fun+38&gt;:    add    $0xf,%rax                                    </a:t>
            </a:r>
            <a:r>
              <a:rPr lang="en-US" dirty="0" err="1" smtClean="0"/>
              <a:t>rax</a:t>
            </a:r>
            <a:r>
              <a:rPr lang="en-US" dirty="0" smtClean="0"/>
              <a:t> = </a:t>
            </a:r>
            <a:r>
              <a:rPr lang="en-US" dirty="0" err="1" smtClean="0"/>
              <a:t>rsp</a:t>
            </a:r>
            <a:r>
              <a:rPr lang="en-US" dirty="0" smtClean="0"/>
              <a:t> + 0xf                    </a:t>
            </a:r>
          </a:p>
          <a:p>
            <a:pPr marL="0" indent="0">
              <a:buNone/>
            </a:pPr>
            <a:r>
              <a:rPr lang="en-US" dirty="0" smtClean="0"/>
              <a:t>0x0000000000400596 &lt;fun+42&gt;:    </a:t>
            </a:r>
            <a:r>
              <a:rPr lang="en-US" dirty="0" err="1" smtClean="0"/>
              <a:t>shr</a:t>
            </a:r>
            <a:r>
              <a:rPr lang="en-US" dirty="0" smtClean="0"/>
              <a:t>    $0x4,%rax</a:t>
            </a:r>
          </a:p>
          <a:p>
            <a:pPr marL="0" indent="0">
              <a:buNone/>
            </a:pPr>
            <a:r>
              <a:rPr lang="en-US" dirty="0" smtClean="0"/>
              <a:t>0x000000000040059a &lt;fun+46&gt;:    </a:t>
            </a:r>
            <a:r>
              <a:rPr lang="en-US" dirty="0" err="1" smtClean="0"/>
              <a:t>shl</a:t>
            </a:r>
            <a:r>
              <a:rPr lang="en-US" dirty="0" smtClean="0"/>
              <a:t>    $0x4,%rax</a:t>
            </a:r>
          </a:p>
          <a:p>
            <a:pPr marL="0" indent="0">
              <a:buNone/>
            </a:pPr>
            <a:r>
              <a:rPr lang="en-US" dirty="0" smtClean="0"/>
              <a:t>0x000000000040059e &lt;fun+50&gt;:    </a:t>
            </a:r>
            <a:r>
              <a:rPr lang="en-US" dirty="0" err="1" smtClean="0"/>
              <a:t>mov</a:t>
            </a:r>
            <a:r>
              <a:rPr lang="en-US" dirty="0" smtClean="0"/>
              <a:t>    %rax,-0x18(%</a:t>
            </a:r>
            <a:r>
              <a:rPr lang="en-US" dirty="0" err="1" smtClean="0"/>
              <a:t>rbp</a:t>
            </a:r>
            <a:r>
              <a:rPr lang="en-US" dirty="0" smtClean="0"/>
              <a:t>)</a:t>
            </a:r>
          </a:p>
          <a:p>
            <a:pPr marL="0" indent="0">
              <a:buNone/>
            </a:pPr>
            <a:r>
              <a:rPr lang="en-US" dirty="0" smtClean="0"/>
              <a:t>0x00000000004005a2 &lt;fun+54&gt;:    </a:t>
            </a:r>
            <a:r>
              <a:rPr lang="en-US" dirty="0" err="1" smtClean="0"/>
              <a:t>mov</a:t>
            </a:r>
            <a:r>
              <a:rPr lang="en-US" dirty="0" smtClean="0"/>
              <a:t>    -0x18(%</a:t>
            </a:r>
            <a:r>
              <a:rPr lang="en-US" dirty="0" err="1" smtClean="0"/>
              <a:t>rbp</a:t>
            </a:r>
            <a:r>
              <a:rPr lang="en-US" dirty="0" smtClean="0"/>
              <a:t>),%</a:t>
            </a:r>
            <a:r>
              <a:rPr lang="en-US" dirty="0" err="1" smtClean="0"/>
              <a:t>rax</a:t>
            </a:r>
            <a:r>
              <a:rPr lang="en-US" dirty="0" smtClean="0"/>
              <a:t>                       Load Canary Back</a:t>
            </a:r>
          </a:p>
          <a:p>
            <a:pPr marL="0" indent="0">
              <a:buNone/>
            </a:pPr>
            <a:r>
              <a:rPr lang="en-US" dirty="0" smtClean="0"/>
              <a:t>0x00000000004005a6 &lt;fun+58&gt;:    </a:t>
            </a:r>
            <a:r>
              <a:rPr lang="en-US" dirty="0" err="1" smtClean="0"/>
              <a:t>mov</a:t>
            </a:r>
            <a:r>
              <a:rPr lang="en-US" dirty="0" smtClean="0"/>
              <a:t>    %rax,-0x10(%</a:t>
            </a:r>
            <a:r>
              <a:rPr lang="en-US" dirty="0" err="1" smtClean="0"/>
              <a:t>rbp</a:t>
            </a:r>
            <a:r>
              <a:rPr lang="en-US" dirty="0" smtClean="0"/>
              <a:t>)</a:t>
            </a:r>
          </a:p>
          <a:p>
            <a:pPr marL="0" indent="0">
              <a:buNone/>
            </a:pPr>
            <a:r>
              <a:rPr lang="en-US" dirty="0" smtClean="0"/>
              <a:t>0x00000000004005aa &lt;fun+62&gt;:    </a:t>
            </a:r>
            <a:r>
              <a:rPr lang="en-US" dirty="0" err="1" smtClean="0"/>
              <a:t>mov</a:t>
            </a:r>
            <a:r>
              <a:rPr lang="en-US" dirty="0" smtClean="0"/>
              <a:t>    -0x8(%</a:t>
            </a:r>
            <a:r>
              <a:rPr lang="en-US" dirty="0" err="1" smtClean="0"/>
              <a:t>rbp</a:t>
            </a:r>
            <a:r>
              <a:rPr lang="en-US" dirty="0" smtClean="0"/>
              <a:t>),%</a:t>
            </a:r>
            <a:r>
              <a:rPr lang="en-US" dirty="0" err="1" smtClean="0"/>
              <a:t>rax</a:t>
            </a:r>
            <a:endParaRPr lang="en-US" dirty="0" smtClean="0"/>
          </a:p>
          <a:p>
            <a:pPr marL="0" indent="0">
              <a:buNone/>
            </a:pPr>
            <a:r>
              <a:rPr lang="en-US" dirty="0" smtClean="0"/>
              <a:t>0x00000000004005ae &lt;fun+66&gt;:    </a:t>
            </a:r>
            <a:r>
              <a:rPr lang="en-US" dirty="0" err="1" smtClean="0"/>
              <a:t>xor</a:t>
            </a:r>
            <a:r>
              <a:rPr lang="en-US" dirty="0" smtClean="0"/>
              <a:t>    %fs:0x28,%rax                             Compare Canary</a:t>
            </a:r>
          </a:p>
          <a:p>
            <a:pPr marL="0" indent="0">
              <a:buNone/>
            </a:pPr>
            <a:r>
              <a:rPr lang="en-US" dirty="0" smtClean="0"/>
              <a:t>0x00000000004005b7 &lt;fun+75&gt;:    je     0x4005be &lt;fun+82&gt;</a:t>
            </a:r>
          </a:p>
          <a:p>
            <a:pPr marL="0" indent="0">
              <a:buNone/>
            </a:pPr>
            <a:r>
              <a:rPr lang="en-US" dirty="0" smtClean="0"/>
              <a:t>0x00000000004005b9 &lt;fun+77&gt;:    </a:t>
            </a:r>
            <a:r>
              <a:rPr lang="en-US" dirty="0" err="1" smtClean="0"/>
              <a:t>callq</a:t>
            </a:r>
            <a:r>
              <a:rPr lang="en-US" dirty="0" smtClean="0"/>
              <a:t>  0x400468 &lt;__</a:t>
            </a:r>
            <a:r>
              <a:rPr lang="en-US" dirty="0" err="1" smtClean="0"/>
              <a:t>stack_chk_fail@plt</a:t>
            </a:r>
            <a:r>
              <a:rPr lang="en-US" dirty="0" smtClean="0"/>
              <a:t>&gt;</a:t>
            </a:r>
          </a:p>
          <a:p>
            <a:pPr marL="0" indent="0">
              <a:buNone/>
            </a:pPr>
            <a:r>
              <a:rPr lang="en-US" dirty="0" smtClean="0"/>
              <a:t>0x00000000004005be &lt;fun+82&gt;:    </a:t>
            </a:r>
            <a:r>
              <a:rPr lang="en-US" dirty="0" err="1" smtClean="0"/>
              <a:t>leaveq</a:t>
            </a:r>
            <a:endParaRPr lang="en-US" dirty="0" smtClean="0"/>
          </a:p>
          <a:p>
            <a:pPr marL="0" indent="0">
              <a:buNone/>
            </a:pPr>
            <a:r>
              <a:rPr lang="en-US" dirty="0" smtClean="0"/>
              <a:t>0x00000000004005bf &lt;fun+83&gt;:    </a:t>
            </a:r>
            <a:r>
              <a:rPr lang="en-US" dirty="0" err="1" smtClean="0"/>
              <a:t>retq</a:t>
            </a:r>
            <a:endParaRPr lang="en-US" dirty="0" smtClean="0"/>
          </a:p>
          <a:p>
            <a:pPr marL="0" indent="0">
              <a:buNone/>
            </a:pPr>
            <a:r>
              <a:rPr lang="en-US" dirty="0" smtClean="0"/>
              <a:t>End of assembler dump.</a:t>
            </a:r>
          </a:p>
          <a:p>
            <a:pPr marL="0" indent="0">
              <a:buNone/>
            </a:pPr>
            <a:endParaRPr lang="en-US" dirty="0" smtClean="0"/>
          </a:p>
        </p:txBody>
      </p:sp>
    </p:spTree>
    <p:extLst>
      <p:ext uri="{BB962C8B-B14F-4D97-AF65-F5344CB8AC3E}">
        <p14:creationId xmlns:p14="http://schemas.microsoft.com/office/powerpoint/2010/main" val="224462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fontScale="85000" lnSpcReduction="20000"/>
          </a:bodyPr>
          <a:lstStyle/>
          <a:p>
            <a:pPr marL="0" indent="0">
              <a:buNone/>
            </a:pPr>
            <a:endParaRPr lang="en-US" dirty="0" smtClean="0"/>
          </a:p>
          <a:p>
            <a:pPr marL="0" indent="0">
              <a:buNone/>
            </a:pPr>
            <a:r>
              <a:rPr lang="en-US" dirty="0" smtClean="0"/>
              <a:t>1.9 non-exec memory segmentation (</a:t>
            </a:r>
            <a:r>
              <a:rPr lang="en-US" dirty="0" err="1" smtClean="0"/>
              <a:t>ExecShield</a:t>
            </a:r>
            <a:r>
              <a:rPr lang="en-US" dirty="0" smtClean="0"/>
              <a:t>)</a:t>
            </a:r>
          </a:p>
          <a:p>
            <a:pPr marL="0" indent="0">
              <a:buNone/>
            </a:pPr>
            <a:endParaRPr lang="en-US" dirty="0" smtClean="0"/>
          </a:p>
          <a:p>
            <a:pPr marL="0" indent="0">
              <a:buNone/>
            </a:pPr>
            <a:r>
              <a:rPr lang="en-US" dirty="0" smtClean="0"/>
              <a:t>Phase : Link</a:t>
            </a:r>
          </a:p>
          <a:p>
            <a:pPr marL="0" indent="0">
              <a:buNone/>
            </a:pPr>
            <a:r>
              <a:rPr lang="en-US" dirty="0" smtClean="0"/>
              <a:t>Scope :  dynamic library</a:t>
            </a:r>
          </a:p>
          <a:p>
            <a:pPr marL="0" indent="0">
              <a:buNone/>
            </a:pPr>
            <a:r>
              <a:rPr lang="en-US" dirty="0" smtClean="0"/>
              <a:t>Usage : -z now</a:t>
            </a:r>
          </a:p>
          <a:p>
            <a:pPr marL="0" indent="0">
              <a:buNone/>
            </a:pPr>
            <a:endParaRPr lang="en-US" dirty="0" smtClean="0"/>
          </a:p>
          <a:p>
            <a:pPr marL="0" indent="0">
              <a:buNone/>
            </a:pPr>
            <a:r>
              <a:rPr lang="en-US" dirty="0" smtClean="0"/>
              <a:t>Stops execution of code in heap/stack. i386 specific (</a:t>
            </a:r>
            <a:r>
              <a:rPr lang="en-US" dirty="0" err="1" smtClean="0"/>
              <a:t>nx</a:t>
            </a:r>
            <a:r>
              <a:rPr lang="en-US" dirty="0" smtClean="0"/>
              <a:t> already does this for amd64), </a:t>
            </a:r>
          </a:p>
          <a:p>
            <a:pPr marL="0" indent="0">
              <a:buNone/>
            </a:pPr>
            <a:r>
              <a:rPr lang="en-US" dirty="0" smtClean="0"/>
              <a:t>and introduces some small level of performance loss (5% for CPU-bound). Some people have worked on getting it pushed into the mainline kernel. Current state unknown -- would be very handy to have due to the popularity of i386. </a:t>
            </a:r>
          </a:p>
          <a:p>
            <a:pPr marL="0" indent="0">
              <a:buNone/>
            </a:pPr>
            <a:endParaRPr lang="en-US" dirty="0" smtClean="0"/>
          </a:p>
          <a:p>
            <a:pPr marL="0" indent="0">
              <a:buNone/>
            </a:pPr>
            <a:r>
              <a:rPr lang="en-US" dirty="0" smtClean="0"/>
              <a:t>Some applications appear to break when run in the protected memory layout.</a:t>
            </a:r>
          </a:p>
          <a:p>
            <a:pPr marL="0" indent="0">
              <a:buNone/>
            </a:pPr>
            <a:r>
              <a:rPr lang="en-US" dirty="0" smtClean="0"/>
              <a:t>Most of these issues should be fixed due to RH (and SUSE?) already running with these protections.</a:t>
            </a:r>
          </a:p>
          <a:p>
            <a:pPr marL="0" indent="0">
              <a:buNone/>
            </a:pPr>
            <a:r>
              <a:rPr lang="en-US" dirty="0" smtClean="0"/>
              <a:t>Additional work for user-space is identifying programs that build assembly but fail to e</a:t>
            </a:r>
          </a:p>
          <a:p>
            <a:pPr marL="0" indent="0">
              <a:buNone/>
            </a:pPr>
            <a:r>
              <a:rPr lang="en-US" dirty="0" err="1" smtClean="0"/>
              <a:t>xplicitly</a:t>
            </a:r>
            <a:r>
              <a:rPr lang="en-US" dirty="0" smtClean="0"/>
              <a:t> mark their stack as non-exec (</a:t>
            </a:r>
            <a:r>
              <a:rPr lang="en-US" dirty="0" err="1" smtClean="0"/>
              <a:t>gnupg</a:t>
            </a:r>
            <a:r>
              <a:rPr lang="en-US" dirty="0" smtClean="0"/>
              <a:t>, for example).</a:t>
            </a:r>
            <a:endParaRPr lang="en-US" sz="3800" dirty="0"/>
          </a:p>
        </p:txBody>
      </p:sp>
    </p:spTree>
    <p:extLst>
      <p:ext uri="{BB962C8B-B14F-4D97-AF65-F5344CB8AC3E}">
        <p14:creationId xmlns:p14="http://schemas.microsoft.com/office/powerpoint/2010/main" val="276522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a:bodyPr>
          <a:lstStyle/>
          <a:p>
            <a:pPr marL="0" indent="0">
              <a:buNone/>
            </a:pPr>
            <a:endParaRPr lang="en-US" dirty="0" smtClean="0"/>
          </a:p>
          <a:p>
            <a:pPr marL="0" indent="0">
              <a:buNone/>
            </a:pPr>
            <a:r>
              <a:rPr lang="en-US" dirty="0" smtClean="0"/>
              <a:t>https://gcc.gnu.org/onlinedocs/gcc/Code-Gen-Options.html</a:t>
            </a:r>
          </a:p>
          <a:p>
            <a:pPr marL="0" indent="0">
              <a:buNone/>
            </a:pPr>
            <a:r>
              <a:rPr lang="en-US" dirty="0" smtClean="0"/>
              <a:t>https://stackoverflow.com/questions/435352/limiting-visibility-of-symbols-when-linking-shared-libraries</a:t>
            </a:r>
          </a:p>
          <a:p>
            <a:pPr marL="0" indent="0">
              <a:buNone/>
            </a:pPr>
            <a:endParaRPr lang="en-US" dirty="0" smtClean="0"/>
          </a:p>
          <a:p>
            <a:pPr marL="0" indent="0">
              <a:buNone/>
            </a:pPr>
            <a:r>
              <a:rPr lang="en-US" dirty="0" smtClean="0"/>
              <a:t>1.10 Dynamic Library Symbol Hiding</a:t>
            </a:r>
          </a:p>
          <a:p>
            <a:pPr marL="0" indent="0">
              <a:buNone/>
            </a:pPr>
            <a:endParaRPr lang="en-US" dirty="0" smtClean="0"/>
          </a:p>
          <a:p>
            <a:pPr marL="0" indent="0">
              <a:buNone/>
            </a:pPr>
            <a:r>
              <a:rPr lang="en-US" dirty="0" smtClean="0"/>
              <a:t>Phase : Link</a:t>
            </a:r>
          </a:p>
          <a:p>
            <a:pPr marL="0" indent="0">
              <a:buNone/>
            </a:pPr>
            <a:r>
              <a:rPr lang="en-US" dirty="0" smtClean="0"/>
              <a:t>Scope :  dynamic library </a:t>
            </a:r>
          </a:p>
          <a:p>
            <a:pPr marL="0" indent="0">
              <a:buNone/>
            </a:pPr>
            <a:r>
              <a:rPr lang="en-US" dirty="0" smtClean="0"/>
              <a:t>Usage : -</a:t>
            </a:r>
            <a:r>
              <a:rPr lang="en-US" dirty="0" err="1" smtClean="0"/>
              <a:t>fvisibility</a:t>
            </a:r>
            <a:r>
              <a:rPr lang="en-US" dirty="0" smtClean="0"/>
              <a:t>=hidden  ([</a:t>
            </a:r>
            <a:r>
              <a:rPr lang="en-US" dirty="0" err="1" smtClean="0"/>
              <a:t>default|internal|hidden|protected</a:t>
            </a:r>
            <a:r>
              <a:rPr lang="en-US" dirty="0" smtClean="0"/>
              <a:t>])</a:t>
            </a:r>
            <a:endParaRPr lang="en-US" sz="3800" dirty="0"/>
          </a:p>
        </p:txBody>
      </p:sp>
    </p:spTree>
    <p:extLst>
      <p:ext uri="{BB962C8B-B14F-4D97-AF65-F5344CB8AC3E}">
        <p14:creationId xmlns:p14="http://schemas.microsoft.com/office/powerpoint/2010/main" val="829537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a:bodyPr>
          <a:lstStyle/>
          <a:p>
            <a:pPr marL="0" indent="0">
              <a:buNone/>
            </a:pPr>
            <a:endParaRPr lang="en-US" dirty="0" smtClean="0"/>
          </a:p>
          <a:p>
            <a:pPr marL="0" indent="0">
              <a:buNone/>
            </a:pPr>
            <a:r>
              <a:rPr lang="en-US" dirty="0" smtClean="0"/>
              <a:t>1.11 Integer </a:t>
            </a:r>
            <a:r>
              <a:rPr lang="en-US" dirty="0" err="1" smtClean="0"/>
              <a:t>OverFlow</a:t>
            </a:r>
            <a:r>
              <a:rPr lang="en-US" dirty="0" smtClean="0"/>
              <a:t> Checks (Not there in </a:t>
            </a:r>
            <a:r>
              <a:rPr lang="en-US" dirty="0" err="1" smtClean="0"/>
              <a:t>Owasp</a:t>
            </a:r>
            <a:r>
              <a:rPr lang="en-US" dirty="0" smtClean="0"/>
              <a:t>)</a:t>
            </a:r>
          </a:p>
          <a:p>
            <a:pPr marL="0" indent="0">
              <a:buNone/>
            </a:pPr>
            <a:endParaRPr lang="en-US" dirty="0" smtClean="0"/>
          </a:p>
          <a:p>
            <a:pPr marL="0" indent="0">
              <a:buNone/>
            </a:pPr>
            <a:r>
              <a:rPr lang="en-US" dirty="0" smtClean="0"/>
              <a:t>Phase : Compilation</a:t>
            </a:r>
          </a:p>
          <a:p>
            <a:pPr marL="0" indent="0">
              <a:buNone/>
            </a:pPr>
            <a:r>
              <a:rPr lang="en-US" dirty="0" smtClean="0"/>
              <a:t>Scope :  Static or dynamic library and ELF format executable program</a:t>
            </a:r>
          </a:p>
          <a:p>
            <a:pPr marL="0" indent="0">
              <a:buNone/>
            </a:pPr>
            <a:r>
              <a:rPr lang="en-US" dirty="0" smtClean="0"/>
              <a:t>Usage : -</a:t>
            </a:r>
            <a:r>
              <a:rPr lang="en-US" dirty="0" err="1" smtClean="0"/>
              <a:t>ftrapv</a:t>
            </a:r>
            <a:endParaRPr lang="en-US" dirty="0" smtClean="0"/>
          </a:p>
          <a:p>
            <a:pPr marL="0" indent="0">
              <a:buNone/>
            </a:pPr>
            <a:endParaRPr lang="en-US" dirty="0" smtClean="0"/>
          </a:p>
          <a:p>
            <a:pPr marL="0" indent="0">
              <a:buNone/>
            </a:pPr>
            <a:r>
              <a:rPr lang="en-US" dirty="0" smtClean="0"/>
              <a:t>This option generates traps for signed overflow on addition, subtraction, multiplication operations. The options -</a:t>
            </a:r>
            <a:r>
              <a:rPr lang="en-US" dirty="0" err="1" smtClean="0"/>
              <a:t>ftrapv</a:t>
            </a:r>
            <a:r>
              <a:rPr lang="en-US" dirty="0" smtClean="0"/>
              <a:t> and -</a:t>
            </a:r>
            <a:r>
              <a:rPr lang="en-US" dirty="0" err="1" smtClean="0"/>
              <a:t>fwrapv</a:t>
            </a:r>
            <a:r>
              <a:rPr lang="en-US" dirty="0" smtClean="0"/>
              <a:t> override each other, so using -</a:t>
            </a:r>
            <a:r>
              <a:rPr lang="en-US" dirty="0" err="1" smtClean="0"/>
              <a:t>ftrapv</a:t>
            </a:r>
            <a:r>
              <a:rPr lang="en-US" dirty="0" smtClean="0"/>
              <a:t> -</a:t>
            </a:r>
            <a:r>
              <a:rPr lang="en-US" dirty="0" err="1" smtClean="0"/>
              <a:t>fwrapv</a:t>
            </a:r>
            <a:r>
              <a:rPr lang="en-US" dirty="0" smtClean="0"/>
              <a:t> on the command-line results in -</a:t>
            </a:r>
            <a:r>
              <a:rPr lang="en-US" dirty="0" err="1" smtClean="0"/>
              <a:t>fwrapv</a:t>
            </a:r>
            <a:r>
              <a:rPr lang="en-US" dirty="0" smtClean="0"/>
              <a:t> being effective. </a:t>
            </a:r>
          </a:p>
          <a:p>
            <a:pPr marL="0" indent="0">
              <a:buNone/>
            </a:pPr>
            <a:r>
              <a:rPr lang="en-US" dirty="0" smtClean="0"/>
              <a:t>Note that only active options override, so using -</a:t>
            </a:r>
            <a:r>
              <a:rPr lang="en-US" dirty="0" err="1" smtClean="0"/>
              <a:t>ftrapv</a:t>
            </a:r>
            <a:r>
              <a:rPr lang="en-US" dirty="0" smtClean="0"/>
              <a:t> -</a:t>
            </a:r>
            <a:r>
              <a:rPr lang="en-US" dirty="0" err="1" smtClean="0"/>
              <a:t>fwrapv</a:t>
            </a:r>
            <a:r>
              <a:rPr lang="en-US" dirty="0" smtClean="0"/>
              <a:t> -</a:t>
            </a:r>
            <a:r>
              <a:rPr lang="en-US" dirty="0" err="1" smtClean="0"/>
              <a:t>fno-wrapv</a:t>
            </a:r>
            <a:r>
              <a:rPr lang="en-US" dirty="0" smtClean="0"/>
              <a:t> on the command-line results in -</a:t>
            </a:r>
            <a:r>
              <a:rPr lang="en-US" dirty="0" err="1" smtClean="0"/>
              <a:t>ftrapv</a:t>
            </a:r>
            <a:r>
              <a:rPr lang="en-US" dirty="0" smtClean="0"/>
              <a:t> being effective.</a:t>
            </a:r>
          </a:p>
          <a:p>
            <a:pPr marL="0" indent="0">
              <a:buNone/>
            </a:pPr>
            <a:endParaRPr lang="en-US" dirty="0" smtClean="0"/>
          </a:p>
        </p:txBody>
      </p:sp>
    </p:spTree>
    <p:extLst>
      <p:ext uri="{BB962C8B-B14F-4D97-AF65-F5344CB8AC3E}">
        <p14:creationId xmlns:p14="http://schemas.microsoft.com/office/powerpoint/2010/main" val="46900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1"/>
          </a:xfrm>
        </p:spPr>
        <p:txBody>
          <a:bodyPr>
            <a:normAutofit fontScale="40000" lnSpcReduction="20000"/>
          </a:bodyPr>
          <a:lstStyle/>
          <a:p>
            <a:pPr marL="0" indent="0">
              <a:buNone/>
            </a:pPr>
            <a:r>
              <a:rPr lang="en-US" sz="3000" dirty="0" smtClean="0"/>
              <a:t>#include&lt;</a:t>
            </a:r>
            <a:r>
              <a:rPr lang="en-US" sz="3000" dirty="0" err="1" smtClean="0"/>
              <a:t>iostream</a:t>
            </a:r>
            <a:r>
              <a:rPr lang="en-US" sz="3000" dirty="0" smtClean="0"/>
              <a:t>&gt;</a:t>
            </a:r>
          </a:p>
          <a:p>
            <a:pPr marL="0" indent="0">
              <a:buNone/>
            </a:pPr>
            <a:r>
              <a:rPr lang="en-US" sz="3000" dirty="0" smtClean="0"/>
              <a:t>#include&lt;</a:t>
            </a:r>
            <a:r>
              <a:rPr lang="en-US" sz="3000" dirty="0" err="1" smtClean="0"/>
              <a:t>signal.h</a:t>
            </a:r>
            <a:r>
              <a:rPr lang="en-US" sz="3000" dirty="0" smtClean="0"/>
              <a:t>&gt;</a:t>
            </a:r>
          </a:p>
          <a:p>
            <a:pPr marL="0" indent="0">
              <a:buNone/>
            </a:pPr>
            <a:r>
              <a:rPr lang="en-US" sz="3000" dirty="0" smtClean="0"/>
              <a:t>#include&lt;</a:t>
            </a:r>
            <a:r>
              <a:rPr lang="en-US" sz="3000" dirty="0" err="1" smtClean="0"/>
              <a:t>limits.h</a:t>
            </a:r>
            <a:r>
              <a:rPr lang="en-US" sz="3000" dirty="0" smtClean="0"/>
              <a:t>&gt;</a:t>
            </a:r>
          </a:p>
          <a:p>
            <a:pPr marL="0" indent="0">
              <a:buNone/>
            </a:pPr>
            <a:endParaRPr lang="en-US" sz="3000" dirty="0" smtClean="0"/>
          </a:p>
          <a:p>
            <a:pPr marL="0" indent="0">
              <a:buNone/>
            </a:pPr>
            <a:r>
              <a:rPr lang="en-US" sz="3000" dirty="0" smtClean="0"/>
              <a:t>/** g++'s -</a:t>
            </a:r>
            <a:r>
              <a:rPr lang="en-US" sz="3000" dirty="0" err="1" smtClean="0"/>
              <a:t>ftrapv</a:t>
            </a:r>
            <a:r>
              <a:rPr lang="en-US" sz="3000" dirty="0" smtClean="0"/>
              <a:t> flag provides some protection against integer overflows. It</a:t>
            </a:r>
          </a:p>
          <a:p>
            <a:pPr marL="0" indent="0">
              <a:buNone/>
            </a:pPr>
            <a:r>
              <a:rPr lang="en-US" sz="3000" dirty="0" smtClean="0"/>
              <a:t>*  is a little awkward to use, though. All it will do is "trap" -- you must</a:t>
            </a:r>
          </a:p>
          <a:p>
            <a:pPr marL="0" indent="0">
              <a:buNone/>
            </a:pPr>
            <a:r>
              <a:rPr lang="en-US" sz="3000" dirty="0" smtClean="0"/>
              <a:t>*  provide a signal handler to deal with it.</a:t>
            </a:r>
          </a:p>
          <a:p>
            <a:pPr marL="0" indent="0">
              <a:buNone/>
            </a:pPr>
            <a:r>
              <a:rPr lang="en-US" sz="3000" dirty="0" smtClean="0"/>
              <a:t>*  (You must compile with -</a:t>
            </a:r>
            <a:r>
              <a:rPr lang="en-US" sz="3000" dirty="0" err="1" smtClean="0"/>
              <a:t>ftrapv</a:t>
            </a:r>
            <a:r>
              <a:rPr lang="en-US" sz="3000" dirty="0" smtClean="0"/>
              <a:t> for this to work)</a:t>
            </a:r>
          </a:p>
          <a:p>
            <a:pPr marL="0" indent="0">
              <a:buNone/>
            </a:pPr>
            <a:r>
              <a:rPr lang="en-US" sz="3000" dirty="0" smtClean="0"/>
              <a:t>*/</a:t>
            </a:r>
          </a:p>
          <a:p>
            <a:pPr marL="0" indent="0">
              <a:buNone/>
            </a:pPr>
            <a:endParaRPr lang="en-US" sz="3000" dirty="0" smtClean="0"/>
          </a:p>
          <a:p>
            <a:pPr marL="0" indent="0">
              <a:buNone/>
            </a:pPr>
            <a:r>
              <a:rPr lang="en-US" sz="3000" dirty="0" smtClean="0"/>
              <a:t>// a simple signal handler. it must take the signal as an argument, per</a:t>
            </a:r>
          </a:p>
          <a:p>
            <a:pPr marL="0" indent="0">
              <a:buNone/>
            </a:pPr>
            <a:r>
              <a:rPr lang="en-US" sz="3000" dirty="0" smtClean="0"/>
              <a:t>// </a:t>
            </a:r>
            <a:r>
              <a:rPr lang="en-US" sz="3000" dirty="0" err="1" smtClean="0"/>
              <a:t>signal.h</a:t>
            </a:r>
            <a:r>
              <a:rPr lang="en-US" sz="3000" dirty="0" smtClean="0"/>
              <a:t>, whether we use it or not.</a:t>
            </a:r>
          </a:p>
          <a:p>
            <a:pPr marL="0" indent="0">
              <a:buNone/>
            </a:pPr>
            <a:r>
              <a:rPr lang="en-US" sz="3000" dirty="0" smtClean="0"/>
              <a:t>void handler(</a:t>
            </a:r>
            <a:r>
              <a:rPr lang="en-US" sz="3000" dirty="0" err="1" smtClean="0"/>
              <a:t>int</a:t>
            </a:r>
            <a:r>
              <a:rPr lang="en-US" sz="3000" dirty="0" smtClean="0"/>
              <a:t> /*signal*/)</a:t>
            </a:r>
          </a:p>
          <a:p>
            <a:pPr marL="0" indent="0">
              <a:buNone/>
            </a:pPr>
            <a:r>
              <a:rPr lang="en-US" sz="3000" dirty="0" smtClean="0"/>
              <a:t>{</a:t>
            </a:r>
          </a:p>
          <a:p>
            <a:pPr marL="0" indent="0">
              <a:buNone/>
            </a:pPr>
            <a:r>
              <a:rPr lang="en-US" sz="3000" dirty="0" smtClean="0"/>
              <a:t>  </a:t>
            </a:r>
            <a:r>
              <a:rPr lang="en-US" sz="3000" dirty="0" err="1" smtClean="0"/>
              <a:t>std</a:t>
            </a:r>
            <a:r>
              <a:rPr lang="en-US" sz="3000" dirty="0" smtClean="0"/>
              <a:t>::</a:t>
            </a:r>
            <a:r>
              <a:rPr lang="en-US" sz="3000" dirty="0" err="1" smtClean="0"/>
              <a:t>cout</a:t>
            </a:r>
            <a:r>
              <a:rPr lang="en-US" sz="3000" dirty="0" smtClean="0"/>
              <a:t> &lt;&lt; "</a:t>
            </a:r>
            <a:r>
              <a:rPr lang="en-US" sz="3000" dirty="0" err="1" smtClean="0"/>
              <a:t>Overflow'd</a:t>
            </a:r>
            <a:r>
              <a:rPr lang="en-US" sz="3000" dirty="0" smtClean="0"/>
              <a:t>!" &lt;&lt; </a:t>
            </a:r>
            <a:r>
              <a:rPr lang="en-US" sz="3000" dirty="0" err="1" smtClean="0"/>
              <a:t>std</a:t>
            </a:r>
            <a:r>
              <a:rPr lang="en-US" sz="3000" dirty="0" smtClean="0"/>
              <a:t>::</a:t>
            </a:r>
            <a:r>
              <a:rPr lang="en-US" sz="3000" dirty="0" err="1" smtClean="0"/>
              <a:t>endl</a:t>
            </a:r>
            <a:r>
              <a:rPr lang="en-US" sz="3000" dirty="0" smtClean="0"/>
              <a:t>;</a:t>
            </a:r>
          </a:p>
          <a:p>
            <a:pPr marL="0" indent="0">
              <a:buNone/>
            </a:pPr>
            <a:r>
              <a:rPr lang="en-US" sz="3000" dirty="0" smtClean="0"/>
              <a:t>}</a:t>
            </a:r>
          </a:p>
          <a:p>
            <a:pPr marL="0" indent="0">
              <a:buNone/>
            </a:pPr>
            <a:r>
              <a:rPr lang="en-US" sz="3000" dirty="0" err="1" smtClean="0"/>
              <a:t>int</a:t>
            </a:r>
            <a:r>
              <a:rPr lang="en-US" sz="3000" dirty="0" smtClean="0"/>
              <a:t> main()</a:t>
            </a:r>
          </a:p>
          <a:p>
            <a:pPr marL="0" indent="0">
              <a:buNone/>
            </a:pPr>
            <a:r>
              <a:rPr lang="en-US" sz="3000" dirty="0" smtClean="0"/>
              <a:t>{</a:t>
            </a:r>
          </a:p>
          <a:p>
            <a:pPr marL="0" indent="0">
              <a:buNone/>
            </a:pPr>
            <a:r>
              <a:rPr lang="en-US" sz="3000" dirty="0" smtClean="0"/>
              <a:t>  // when we get a SIGABRT, call handler</a:t>
            </a:r>
          </a:p>
          <a:p>
            <a:pPr marL="0" indent="0">
              <a:buNone/>
            </a:pPr>
            <a:r>
              <a:rPr lang="en-US" sz="3000" dirty="0" smtClean="0"/>
              <a:t>  signal(SIGABRT, &amp;handler);</a:t>
            </a:r>
          </a:p>
          <a:p>
            <a:pPr marL="0" indent="0">
              <a:buNone/>
            </a:pPr>
            <a:r>
              <a:rPr lang="en-US" sz="3000" dirty="0" smtClean="0"/>
              <a:t>  // LONG_MAX is the largest long integer on this system, from </a:t>
            </a:r>
            <a:r>
              <a:rPr lang="en-US" sz="3000" dirty="0" err="1" smtClean="0"/>
              <a:t>limits.h</a:t>
            </a:r>
            <a:endParaRPr lang="en-US" sz="3000" dirty="0" smtClean="0"/>
          </a:p>
          <a:p>
            <a:pPr marL="0" indent="0">
              <a:buNone/>
            </a:pPr>
            <a:r>
              <a:rPr lang="en-US" sz="3000" dirty="0" smtClean="0"/>
              <a:t>  long a = LONG_MAX;</a:t>
            </a:r>
          </a:p>
          <a:p>
            <a:pPr marL="0" indent="0">
              <a:buNone/>
            </a:pPr>
            <a:r>
              <a:rPr lang="en-US" sz="3000" dirty="0" smtClean="0"/>
              <a:t>  </a:t>
            </a:r>
            <a:r>
              <a:rPr lang="en-US" sz="3000" dirty="0" err="1" smtClean="0"/>
              <a:t>int</a:t>
            </a:r>
            <a:r>
              <a:rPr lang="en-US" sz="3000" dirty="0" smtClean="0"/>
              <a:t> b = 1;</a:t>
            </a:r>
          </a:p>
          <a:p>
            <a:pPr marL="0" indent="0">
              <a:buNone/>
            </a:pPr>
            <a:r>
              <a:rPr lang="en-US" sz="3000" dirty="0" smtClean="0"/>
              <a:t>  long c = a + b;</a:t>
            </a:r>
          </a:p>
          <a:p>
            <a:pPr marL="0" indent="0">
              <a:buNone/>
            </a:pPr>
            <a:r>
              <a:rPr lang="en-US" sz="3000" dirty="0" smtClean="0"/>
              <a:t>  return 0;</a:t>
            </a:r>
          </a:p>
          <a:p>
            <a:pPr marL="0" indent="0">
              <a:buNone/>
            </a:pPr>
            <a:r>
              <a:rPr lang="en-US" sz="3000" dirty="0" smtClean="0"/>
              <a:t>}</a:t>
            </a:r>
          </a:p>
          <a:p>
            <a:pPr marL="0" indent="0">
              <a:buNone/>
            </a:pPr>
            <a:endParaRPr lang="en-US" dirty="0" smtClean="0"/>
          </a:p>
        </p:txBody>
      </p:sp>
    </p:spTree>
    <p:extLst>
      <p:ext uri="{BB962C8B-B14F-4D97-AF65-F5344CB8AC3E}">
        <p14:creationId xmlns:p14="http://schemas.microsoft.com/office/powerpoint/2010/main" val="109809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fontScale="85000" lnSpcReduction="20000"/>
          </a:bodyPr>
          <a:lstStyle/>
          <a:p>
            <a:pPr marL="0" indent="0">
              <a:buNone/>
            </a:pPr>
            <a:endParaRPr lang="en-US" dirty="0" smtClean="0"/>
          </a:p>
          <a:p>
            <a:pPr marL="0" indent="0">
              <a:buNone/>
            </a:pPr>
            <a:r>
              <a:rPr lang="en-US" dirty="0" smtClean="0"/>
              <a:t>1.12 Delete the symbol table</a:t>
            </a:r>
          </a:p>
          <a:p>
            <a:pPr marL="0" indent="0">
              <a:buNone/>
            </a:pPr>
            <a:endParaRPr lang="en-US" dirty="0" smtClean="0"/>
          </a:p>
          <a:p>
            <a:pPr marL="0" indent="0">
              <a:buNone/>
            </a:pPr>
            <a:r>
              <a:rPr lang="en-US" dirty="0" smtClean="0"/>
              <a:t>Phase : Link</a:t>
            </a:r>
          </a:p>
          <a:p>
            <a:pPr marL="0" indent="0">
              <a:buNone/>
            </a:pPr>
            <a:r>
              <a:rPr lang="en-US" dirty="0" smtClean="0"/>
              <a:t>Scope : dynamic library and ELF format executable program</a:t>
            </a:r>
          </a:p>
          <a:p>
            <a:pPr marL="0" indent="0">
              <a:buNone/>
            </a:pPr>
            <a:r>
              <a:rPr lang="en-US" dirty="0" smtClean="0"/>
              <a:t>Usage : -s (strip)</a:t>
            </a:r>
          </a:p>
          <a:p>
            <a:pPr marL="0" indent="0">
              <a:buNone/>
            </a:pPr>
            <a:endParaRPr lang="en-US" dirty="0" smtClean="0"/>
          </a:p>
          <a:p>
            <a:pPr marL="0" indent="0">
              <a:buNone/>
            </a:pPr>
            <a:r>
              <a:rPr lang="en-US" dirty="0" smtClean="0"/>
              <a:t>During symbol link, play a vital role in linking process essentially multiple different target </a:t>
            </a:r>
          </a:p>
          <a:p>
            <a:pPr marL="0" indent="0">
              <a:buNone/>
            </a:pPr>
            <a:r>
              <a:rPr lang="en-US" dirty="0" smtClean="0"/>
              <a:t>files “ stick ” together at the same time, with the symbol can be regarded as link adhesives,</a:t>
            </a:r>
          </a:p>
          <a:p>
            <a:pPr marL="0" indent="0">
              <a:buNone/>
            </a:pPr>
            <a:r>
              <a:rPr lang="en-US" dirty="0" smtClean="0"/>
              <a:t>the linking process is based on symbols became correct and complete. </a:t>
            </a:r>
          </a:p>
          <a:p>
            <a:pPr marL="0" indent="0">
              <a:buNone/>
            </a:pPr>
            <a:r>
              <a:rPr lang="en-US" dirty="0" smtClean="0"/>
              <a:t>After the link is complete, the symbol table for executable file to run have no function, </a:t>
            </a:r>
          </a:p>
          <a:p>
            <a:pPr marL="0" indent="0">
              <a:buNone/>
            </a:pPr>
            <a:r>
              <a:rPr lang="en-US" dirty="0" smtClean="0"/>
              <a:t>instead will become an attacker constructs attack tools. Therefore, delete the symbol table can defend against hacker attacks. </a:t>
            </a:r>
          </a:p>
          <a:p>
            <a:pPr marL="0" indent="0">
              <a:buNone/>
            </a:pPr>
            <a:r>
              <a:rPr lang="en-US" dirty="0" smtClean="0"/>
              <a:t>In fact, delete the symbol table except attack defense, you can lose weight, reduce the file size of the file.</a:t>
            </a:r>
          </a:p>
          <a:p>
            <a:pPr marL="0" indent="0">
              <a:buNone/>
            </a:pPr>
            <a:r>
              <a:rPr lang="en-US" dirty="0" smtClean="0"/>
              <a:t>Will affect the locating of problems on the Field network.</a:t>
            </a:r>
          </a:p>
          <a:p>
            <a:pPr marL="0" indent="0">
              <a:buNone/>
            </a:pPr>
            <a:endParaRPr lang="en-US" dirty="0" smtClean="0"/>
          </a:p>
        </p:txBody>
      </p:sp>
    </p:spTree>
    <p:extLst>
      <p:ext uri="{BB962C8B-B14F-4D97-AF65-F5344CB8AC3E}">
        <p14:creationId xmlns:p14="http://schemas.microsoft.com/office/powerpoint/2010/main" val="2900086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a:bodyPr>
          <a:lstStyle/>
          <a:p>
            <a:pPr marL="0" indent="0">
              <a:buNone/>
            </a:pPr>
            <a:endParaRPr lang="en-US" dirty="0" smtClean="0"/>
          </a:p>
          <a:p>
            <a:pPr marL="0" indent="0">
              <a:buNone/>
            </a:pPr>
            <a:r>
              <a:rPr lang="en-US" dirty="0" smtClean="0"/>
              <a:t>1.13 Warning Alarm</a:t>
            </a:r>
          </a:p>
          <a:p>
            <a:pPr marL="0" indent="0">
              <a:buNone/>
            </a:pPr>
            <a:endParaRPr lang="en-US" dirty="0" smtClean="0"/>
          </a:p>
          <a:p>
            <a:pPr marL="0" indent="0">
              <a:buNone/>
            </a:pPr>
            <a:r>
              <a:rPr lang="en-US" dirty="0" smtClean="0"/>
              <a:t>Phase : Compilation</a:t>
            </a:r>
          </a:p>
          <a:p>
            <a:pPr marL="0" indent="0">
              <a:buNone/>
            </a:pPr>
            <a:r>
              <a:rPr lang="en-US" dirty="0" smtClean="0"/>
              <a:t>Scope : Static or dynamic library and ELF format executable program</a:t>
            </a:r>
          </a:p>
          <a:p>
            <a:pPr marL="0" indent="0">
              <a:buNone/>
            </a:pPr>
            <a:r>
              <a:rPr lang="en-US" dirty="0" smtClean="0"/>
              <a:t>Usage : -</a:t>
            </a:r>
            <a:r>
              <a:rPr lang="en-US" dirty="0" err="1" smtClean="0"/>
              <a:t>Wformat</a:t>
            </a:r>
            <a:r>
              <a:rPr lang="en-US" dirty="0" smtClean="0"/>
              <a:t>=2</a:t>
            </a:r>
          </a:p>
          <a:p>
            <a:pPr marL="0" indent="0">
              <a:buNone/>
            </a:pPr>
            <a:r>
              <a:rPr lang="en-US" dirty="0" smtClean="0"/>
              <a:t>-</a:t>
            </a:r>
            <a:r>
              <a:rPr lang="en-US" dirty="0" err="1" smtClean="0"/>
              <a:t>Wfloat</a:t>
            </a:r>
            <a:r>
              <a:rPr lang="en-US" dirty="0" smtClean="0"/>
              <a:t>-equal</a:t>
            </a:r>
          </a:p>
          <a:p>
            <a:pPr marL="0" indent="0">
              <a:buNone/>
            </a:pPr>
            <a:r>
              <a:rPr lang="en-US" dirty="0" smtClean="0"/>
              <a:t>-</a:t>
            </a:r>
            <a:r>
              <a:rPr lang="en-US" dirty="0" err="1" smtClean="0"/>
              <a:t>Wshasow</a:t>
            </a:r>
            <a:endParaRPr lang="en-US" dirty="0" smtClean="0"/>
          </a:p>
        </p:txBody>
      </p:sp>
    </p:spTree>
    <p:extLst>
      <p:ext uri="{BB962C8B-B14F-4D97-AF65-F5344CB8AC3E}">
        <p14:creationId xmlns:p14="http://schemas.microsoft.com/office/powerpoint/2010/main" val="1472530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a:bodyPr>
          <a:lstStyle/>
          <a:p>
            <a:pPr marL="0" indent="0">
              <a:buNone/>
            </a:pPr>
            <a:endParaRPr lang="en-US" dirty="0" smtClean="0"/>
          </a:p>
          <a:p>
            <a:pPr marL="0" indent="0">
              <a:buNone/>
            </a:pPr>
            <a:r>
              <a:rPr lang="en-US" dirty="0" smtClean="0"/>
              <a:t>1.14 Stack protection</a:t>
            </a:r>
          </a:p>
          <a:p>
            <a:pPr marL="0" indent="0">
              <a:buNone/>
            </a:pPr>
            <a:endParaRPr lang="en-US" dirty="0" smtClean="0"/>
          </a:p>
          <a:p>
            <a:pPr marL="0" indent="0">
              <a:buNone/>
            </a:pPr>
            <a:r>
              <a:rPr lang="en-US" dirty="0" smtClean="0"/>
              <a:t>Phase : Compilation</a:t>
            </a:r>
          </a:p>
          <a:p>
            <a:pPr marL="0" indent="0">
              <a:buNone/>
            </a:pPr>
            <a:r>
              <a:rPr lang="en-US" dirty="0" smtClean="0"/>
              <a:t>Scope : Static or dynamic library and ELF format executable program</a:t>
            </a:r>
          </a:p>
          <a:p>
            <a:pPr marL="0" indent="0">
              <a:buNone/>
            </a:pPr>
            <a:r>
              <a:rPr lang="en-US" dirty="0" smtClean="0"/>
              <a:t>Usage : -</a:t>
            </a:r>
            <a:r>
              <a:rPr lang="en-US" dirty="0" err="1" smtClean="0"/>
              <a:t>fstack</a:t>
            </a:r>
            <a:r>
              <a:rPr lang="en-US" dirty="0" smtClean="0"/>
              <a:t>-check</a:t>
            </a:r>
          </a:p>
          <a:p>
            <a:pPr marL="0" indent="0">
              <a:buNone/>
            </a:pPr>
            <a:endParaRPr lang="en-US" dirty="0" smtClean="0"/>
          </a:p>
          <a:p>
            <a:pPr marL="0" indent="0">
              <a:buNone/>
            </a:pPr>
            <a:r>
              <a:rPr lang="en-US" dirty="0" smtClean="0"/>
              <a:t>Prevents the stack-pointer from moving into another memory region without accessing the stack guard-page.</a:t>
            </a:r>
          </a:p>
          <a:p>
            <a:pPr marL="0" indent="0">
              <a:buNone/>
            </a:pPr>
            <a:r>
              <a:rPr lang="en-US" dirty="0" smtClean="0"/>
              <a:t>The "-</a:t>
            </a:r>
            <a:r>
              <a:rPr lang="en-US" dirty="0" err="1" smtClean="0"/>
              <a:t>fstack</a:t>
            </a:r>
            <a:r>
              <a:rPr lang="en-US" dirty="0" smtClean="0"/>
              <a:t>-check" remediation has some expense.</a:t>
            </a:r>
          </a:p>
          <a:p>
            <a:pPr marL="0" indent="0">
              <a:buNone/>
            </a:pPr>
            <a:r>
              <a:rPr lang="en-US" dirty="0" smtClean="0"/>
              <a:t>  It touches each page using a 4K stride to ensure the guard page is touched.</a:t>
            </a:r>
          </a:p>
        </p:txBody>
      </p:sp>
    </p:spTree>
    <p:extLst>
      <p:ext uri="{BB962C8B-B14F-4D97-AF65-F5344CB8AC3E}">
        <p14:creationId xmlns:p14="http://schemas.microsoft.com/office/powerpoint/2010/main" val="352307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689210" cy="3024269"/>
          </a:xfrm>
          <a:prstGeom prst="rect">
            <a:avLst/>
          </a:prstGeom>
        </p:spPr>
      </p:pic>
      <p:pic>
        <p:nvPicPr>
          <p:cNvPr id="5" name="Picture 4"/>
          <p:cNvPicPr>
            <a:picLocks noChangeAspect="1"/>
          </p:cNvPicPr>
          <p:nvPr/>
        </p:nvPicPr>
        <p:blipFill>
          <a:blip r:embed="rId3"/>
          <a:stretch>
            <a:fillRect/>
          </a:stretch>
        </p:blipFill>
        <p:spPr>
          <a:xfrm>
            <a:off x="1133972" y="3201690"/>
            <a:ext cx="8886825" cy="4295775"/>
          </a:xfrm>
          <a:prstGeom prst="rect">
            <a:avLst/>
          </a:prstGeom>
        </p:spPr>
      </p:pic>
      <p:sp>
        <p:nvSpPr>
          <p:cNvPr id="6" name="Rectangle 5"/>
          <p:cNvSpPr/>
          <p:nvPr/>
        </p:nvSpPr>
        <p:spPr>
          <a:xfrm>
            <a:off x="6170010" y="2799529"/>
            <a:ext cx="3727944" cy="369332"/>
          </a:xfrm>
          <a:prstGeom prst="rect">
            <a:avLst/>
          </a:prstGeom>
        </p:spPr>
        <p:txBody>
          <a:bodyPr wrap="none">
            <a:spAutoFit/>
          </a:bodyPr>
          <a:lstStyle/>
          <a:p>
            <a:r>
              <a:rPr lang="en-US" dirty="0"/>
              <a:t>https://www.tiobe.com/tiobe-index//</a:t>
            </a:r>
          </a:p>
        </p:txBody>
      </p:sp>
    </p:spTree>
    <p:extLst>
      <p:ext uri="{BB962C8B-B14F-4D97-AF65-F5344CB8AC3E}">
        <p14:creationId xmlns:p14="http://schemas.microsoft.com/office/powerpoint/2010/main" val="321720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Linux Platform </a:t>
            </a:r>
            <a:endParaRPr lang="en-US" dirty="0"/>
          </a:p>
        </p:txBody>
      </p:sp>
      <p:sp>
        <p:nvSpPr>
          <p:cNvPr id="3" name="Content Placeholder 2"/>
          <p:cNvSpPr>
            <a:spLocks noGrp="1"/>
          </p:cNvSpPr>
          <p:nvPr>
            <p:ph idx="1"/>
          </p:nvPr>
        </p:nvSpPr>
        <p:spPr>
          <a:xfrm>
            <a:off x="163773" y="450377"/>
            <a:ext cx="12028227" cy="6407624"/>
          </a:xfrm>
        </p:spPr>
        <p:txBody>
          <a:bodyPr>
            <a:normAutofit/>
          </a:bodyPr>
          <a:lstStyle/>
          <a:p>
            <a:pPr marL="0" indent="0">
              <a:buNone/>
            </a:pPr>
            <a:endParaRPr lang="en-US" dirty="0" smtClean="0"/>
          </a:p>
          <a:p>
            <a:pPr marL="0" indent="0">
              <a:buNone/>
            </a:pPr>
            <a:r>
              <a:rPr lang="en-US" dirty="0" smtClean="0"/>
              <a:t>https://stackoverflow.com/questions/26370839/what-exception-is-raised-in-c-by-gcc-fstack-check-option</a:t>
            </a:r>
          </a:p>
          <a:p>
            <a:pPr marL="0" indent="0">
              <a:buNone/>
            </a:pPr>
            <a:r>
              <a:rPr lang="en-US" dirty="0" smtClean="0"/>
              <a:t>https://insecure.org/stf/smashstack.html</a:t>
            </a:r>
          </a:p>
          <a:p>
            <a:pPr marL="0" indent="0">
              <a:buNone/>
            </a:pPr>
            <a:r>
              <a:rPr lang="en-US" dirty="0" smtClean="0"/>
              <a:t>https://gcc.gnu.org/onlinedocs/gccint/Stack-Checking.html</a:t>
            </a:r>
          </a:p>
          <a:p>
            <a:pPr marL="0" indent="0">
              <a:buNone/>
            </a:pPr>
            <a:r>
              <a:rPr lang="en-US" dirty="0" smtClean="0"/>
              <a:t>https://github.com/BharathMeduri/AdvancedMemoryChallenges</a:t>
            </a:r>
          </a:p>
        </p:txBody>
      </p:sp>
    </p:spTree>
    <p:extLst>
      <p:ext uri="{BB962C8B-B14F-4D97-AF65-F5344CB8AC3E}">
        <p14:creationId xmlns:p14="http://schemas.microsoft.com/office/powerpoint/2010/main" val="1934363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573205"/>
          </a:xfrm>
        </p:spPr>
        <p:txBody>
          <a:bodyPr>
            <a:normAutofit fontScale="90000"/>
          </a:bodyPr>
          <a:lstStyle/>
          <a:p>
            <a:r>
              <a:rPr lang="en-US" dirty="0" smtClean="0"/>
              <a:t>                                  Other Platform </a:t>
            </a:r>
            <a:endParaRPr lang="en-US" dirty="0"/>
          </a:p>
        </p:txBody>
      </p:sp>
      <p:sp>
        <p:nvSpPr>
          <p:cNvPr id="3" name="Content Placeholder 2"/>
          <p:cNvSpPr>
            <a:spLocks noGrp="1"/>
          </p:cNvSpPr>
          <p:nvPr>
            <p:ph idx="1"/>
          </p:nvPr>
        </p:nvSpPr>
        <p:spPr>
          <a:xfrm>
            <a:off x="163773" y="450377"/>
            <a:ext cx="12028227" cy="6407624"/>
          </a:xfrm>
        </p:spPr>
        <p:txBody>
          <a:bodyPr>
            <a:normAutofit fontScale="70000" lnSpcReduction="20000"/>
          </a:bodyPr>
          <a:lstStyle/>
          <a:p>
            <a:pPr marL="0" indent="0">
              <a:buNone/>
            </a:pPr>
            <a:endParaRPr lang="en-US" dirty="0" smtClean="0"/>
          </a:p>
          <a:p>
            <a:pPr marL="0" indent="0">
              <a:buNone/>
            </a:pPr>
            <a:r>
              <a:rPr lang="en-US" dirty="0" smtClean="0"/>
              <a:t>Android  --------</a:t>
            </a:r>
            <a:r>
              <a:rPr lang="en-US" dirty="0" smtClean="0">
                <a:sym typeface="Wingdings" panose="05000000000000000000" pitchFamily="2" charset="2"/>
              </a:rPr>
              <a:t> All Same</a:t>
            </a:r>
            <a:endParaRPr lang="en-US" dirty="0" smtClean="0"/>
          </a:p>
          <a:p>
            <a:pPr marL="0" indent="0">
              <a:buNone/>
            </a:pPr>
            <a:endParaRPr lang="en-US" dirty="0" smtClean="0"/>
          </a:p>
          <a:p>
            <a:pPr marL="0" indent="0">
              <a:buNone/>
            </a:pPr>
            <a:r>
              <a:rPr lang="en-US" dirty="0" smtClean="0"/>
              <a:t>Windows</a:t>
            </a:r>
          </a:p>
          <a:p>
            <a:pPr marL="0" indent="0">
              <a:buNone/>
            </a:pPr>
            <a:r>
              <a:rPr lang="en-US" dirty="0" smtClean="0"/>
              <a:t>=======</a:t>
            </a:r>
          </a:p>
          <a:p>
            <a:pPr marL="0" indent="0">
              <a:buNone/>
            </a:pPr>
            <a:r>
              <a:rPr lang="en-US" dirty="0" smtClean="0"/>
              <a:t>GS(Buffer security Zone) , visual studio </a:t>
            </a:r>
            <a:r>
              <a:rPr lang="en-US" dirty="0" err="1" smtClean="0"/>
              <a:t>config</a:t>
            </a:r>
            <a:endParaRPr lang="en-US" dirty="0" smtClean="0"/>
          </a:p>
          <a:p>
            <a:pPr marL="0" indent="0">
              <a:buNone/>
            </a:pPr>
            <a:endParaRPr lang="en-US" dirty="0" smtClean="0"/>
          </a:p>
          <a:p>
            <a:pPr marL="0" indent="0">
              <a:buNone/>
            </a:pPr>
            <a:r>
              <a:rPr lang="en-US" dirty="0" smtClean="0"/>
              <a:t>Data execution prevention (DEP)  /NXCOMPAT : NO</a:t>
            </a:r>
          </a:p>
          <a:p>
            <a:pPr marL="0" indent="0">
              <a:buNone/>
            </a:pPr>
            <a:r>
              <a:rPr lang="en-US" dirty="0" smtClean="0"/>
              <a:t>VS2012 is used as an example. The procedure is as follows:</a:t>
            </a:r>
          </a:p>
          <a:p>
            <a:pPr marL="0" indent="0">
              <a:buNone/>
            </a:pPr>
            <a:r>
              <a:rPr lang="en-US" dirty="0" smtClean="0"/>
              <a:t>project-&gt; attribute-&gt; configuration attribute-&gt; Linker-&gt; command line and additional options, enter /NXCOMPAT can control whether to use the option.</a:t>
            </a:r>
          </a:p>
          <a:p>
            <a:pPr marL="0" indent="0">
              <a:buNone/>
            </a:pPr>
            <a:endParaRPr lang="en-US" dirty="0" smtClean="0"/>
          </a:p>
          <a:p>
            <a:pPr marL="0" indent="0">
              <a:buNone/>
            </a:pPr>
            <a:r>
              <a:rPr lang="en-US" dirty="0" smtClean="0"/>
              <a:t>Address Space </a:t>
            </a:r>
            <a:r>
              <a:rPr lang="en-US" dirty="0" err="1" smtClean="0"/>
              <a:t>Randamization</a:t>
            </a:r>
            <a:r>
              <a:rPr lang="en-US" dirty="0" smtClean="0"/>
              <a:t> (DYNAMICBASE)</a:t>
            </a:r>
          </a:p>
          <a:p>
            <a:pPr marL="0" indent="0">
              <a:buNone/>
            </a:pPr>
            <a:r>
              <a:rPr lang="en-US" dirty="0" smtClean="0"/>
              <a:t>:/DYNAMICBASE:NO </a:t>
            </a:r>
          </a:p>
          <a:p>
            <a:pPr marL="0" indent="0">
              <a:buNone/>
            </a:pPr>
            <a:r>
              <a:rPr lang="en-US" dirty="0" smtClean="0"/>
              <a:t>Choose Project-&gt; attributes-&gt; attribute-&gt; linker-&gt; Advanced-&gt; Random.</a:t>
            </a:r>
          </a:p>
          <a:p>
            <a:pPr marL="0" indent="0">
              <a:buNone/>
            </a:pPr>
            <a:endParaRPr lang="en-US" dirty="0" smtClean="0"/>
          </a:p>
          <a:p>
            <a:pPr marL="0" indent="0">
              <a:buNone/>
            </a:pPr>
            <a:r>
              <a:rPr lang="en-US" dirty="0" smtClean="0"/>
              <a:t>SDL security </a:t>
            </a:r>
            <a:r>
              <a:rPr lang="en-US" dirty="0" err="1" smtClean="0"/>
              <a:t>dev</a:t>
            </a:r>
            <a:r>
              <a:rPr lang="en-US" dirty="0" smtClean="0"/>
              <a:t> lifecycle /SDL</a:t>
            </a:r>
          </a:p>
          <a:p>
            <a:pPr marL="0" indent="0">
              <a:buNone/>
            </a:pPr>
            <a:endParaRPr lang="en-US" dirty="0" smtClean="0"/>
          </a:p>
          <a:p>
            <a:pPr marL="0" indent="0">
              <a:buNone/>
            </a:pPr>
            <a:r>
              <a:rPr lang="en-US" dirty="0" smtClean="0"/>
              <a:t>ASLR</a:t>
            </a:r>
          </a:p>
        </p:txBody>
      </p:sp>
    </p:spTree>
    <p:extLst>
      <p:ext uri="{BB962C8B-B14F-4D97-AF65-F5344CB8AC3E}">
        <p14:creationId xmlns:p14="http://schemas.microsoft.com/office/powerpoint/2010/main" val="2057013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7401" y="256886"/>
            <a:ext cx="6193524" cy="4270125"/>
          </a:xfrm>
          <a:prstGeom prst="rect">
            <a:avLst/>
          </a:prstGeom>
        </p:spPr>
      </p:pic>
    </p:spTree>
    <p:extLst>
      <p:ext uri="{BB962C8B-B14F-4D97-AF65-F5344CB8AC3E}">
        <p14:creationId xmlns:p14="http://schemas.microsoft.com/office/powerpoint/2010/main" val="65678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805217"/>
          </a:xfrm>
        </p:spPr>
        <p:txBody>
          <a:bodyPr/>
          <a:lstStyle/>
          <a:p>
            <a:r>
              <a:rPr lang="en-US" dirty="0" smtClean="0"/>
              <a:t>                             Why Hardening?</a:t>
            </a:r>
            <a:endParaRPr lang="en-US" dirty="0"/>
          </a:p>
        </p:txBody>
      </p:sp>
      <p:sp>
        <p:nvSpPr>
          <p:cNvPr id="5" name="Rectangle 4"/>
          <p:cNvSpPr/>
          <p:nvPr/>
        </p:nvSpPr>
        <p:spPr>
          <a:xfrm>
            <a:off x="887103" y="805218"/>
            <a:ext cx="6400801" cy="1200329"/>
          </a:xfrm>
          <a:prstGeom prst="rect">
            <a:avLst/>
          </a:prstGeom>
        </p:spPr>
        <p:txBody>
          <a:bodyPr wrap="square">
            <a:spAutoFit/>
          </a:bodyPr>
          <a:lstStyle/>
          <a:p>
            <a:r>
              <a:rPr lang="en-US" b="1" dirty="0" smtClean="0"/>
              <a:t>Linux </a:t>
            </a:r>
            <a:r>
              <a:rPr lang="en-US" b="1" dirty="0"/>
              <a:t>kernel – Vulnerability </a:t>
            </a:r>
            <a:r>
              <a:rPr lang="en-US" b="1" dirty="0" smtClean="0"/>
              <a:t>Stats</a:t>
            </a:r>
          </a:p>
          <a:p>
            <a:endParaRPr lang="en-US" b="1" dirty="0"/>
          </a:p>
          <a:p>
            <a:r>
              <a:rPr lang="en-US" b="1" i="1" dirty="0"/>
              <a:t>Source (</a:t>
            </a:r>
            <a:r>
              <a:rPr lang="en-US" b="1" i="1" dirty="0" smtClean="0"/>
              <a:t>CVE details)  (1999 to 2017)</a:t>
            </a:r>
            <a:endParaRPr lang="en-US" dirty="0" smtClean="0"/>
          </a:p>
          <a:p>
            <a:endParaRPr lang="en-US" b="1" i="1" dirty="0"/>
          </a:p>
        </p:txBody>
      </p:sp>
      <p:pic>
        <p:nvPicPr>
          <p:cNvPr id="6" name="Picture 5"/>
          <p:cNvPicPr>
            <a:picLocks noChangeAspect="1"/>
          </p:cNvPicPr>
          <p:nvPr/>
        </p:nvPicPr>
        <p:blipFill>
          <a:blip r:embed="rId2"/>
          <a:stretch>
            <a:fillRect/>
          </a:stretch>
        </p:blipFill>
        <p:spPr>
          <a:xfrm>
            <a:off x="1225136" y="2192939"/>
            <a:ext cx="8819616" cy="4317043"/>
          </a:xfrm>
          <a:prstGeom prst="rect">
            <a:avLst/>
          </a:prstGeom>
        </p:spPr>
      </p:pic>
    </p:spTree>
    <p:extLst>
      <p:ext uri="{BB962C8B-B14F-4D97-AF65-F5344CB8AC3E}">
        <p14:creationId xmlns:p14="http://schemas.microsoft.com/office/powerpoint/2010/main" val="243383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3405" y="418002"/>
            <a:ext cx="8797765" cy="4563431"/>
          </a:xfrm>
          <a:prstGeom prst="rect">
            <a:avLst/>
          </a:prstGeom>
        </p:spPr>
      </p:pic>
    </p:spTree>
    <p:extLst>
      <p:ext uri="{BB962C8B-B14F-4D97-AF65-F5344CB8AC3E}">
        <p14:creationId xmlns:p14="http://schemas.microsoft.com/office/powerpoint/2010/main" val="226597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9721" y="0"/>
            <a:ext cx="10915328" cy="6387094"/>
          </a:xfrm>
          <a:prstGeom prst="rect">
            <a:avLst/>
          </a:prstGeom>
        </p:spPr>
      </p:pic>
      <p:sp>
        <p:nvSpPr>
          <p:cNvPr id="5" name="Rectangle 4"/>
          <p:cNvSpPr/>
          <p:nvPr/>
        </p:nvSpPr>
        <p:spPr>
          <a:xfrm>
            <a:off x="2870579" y="6387094"/>
            <a:ext cx="6532728" cy="369332"/>
          </a:xfrm>
          <a:prstGeom prst="rect">
            <a:avLst/>
          </a:prstGeom>
        </p:spPr>
        <p:txBody>
          <a:bodyPr wrap="square">
            <a:spAutoFit/>
          </a:bodyPr>
          <a:lstStyle/>
          <a:p>
            <a:r>
              <a:rPr lang="en-US" b="0" i="1" u="none" strike="noStrike" baseline="0" dirty="0" smtClean="0">
                <a:solidFill>
                  <a:srgbClr val="000000"/>
                </a:solidFill>
                <a:latin typeface="LiberationSans-Italic"/>
              </a:rPr>
              <a:t>Source: </a:t>
            </a:r>
            <a:r>
              <a:rPr lang="en-US" b="0" i="1" u="none" strike="noStrike" baseline="0" dirty="0" smtClean="0">
                <a:solidFill>
                  <a:srgbClr val="2A76C7"/>
                </a:solidFill>
                <a:latin typeface="LiberationSans-Italic"/>
              </a:rPr>
              <a:t>Security Vulnerabilities in Modern Operating Systems</a:t>
            </a:r>
            <a:r>
              <a:rPr lang="en-US" b="0" i="1" u="none" strike="noStrike" baseline="0" dirty="0" smtClean="0">
                <a:solidFill>
                  <a:srgbClr val="000000"/>
                </a:solidFill>
                <a:latin typeface="LiberationSans-Italic"/>
              </a:rPr>
              <a:t>,</a:t>
            </a:r>
            <a:endParaRPr lang="en-US" dirty="0"/>
          </a:p>
        </p:txBody>
      </p:sp>
    </p:spTree>
    <p:extLst>
      <p:ext uri="{BB962C8B-B14F-4D97-AF65-F5344CB8AC3E}">
        <p14:creationId xmlns:p14="http://schemas.microsoft.com/office/powerpoint/2010/main" val="126238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Requirements</a:t>
            </a:r>
            <a:endParaRPr lang="en-US" dirty="0"/>
          </a:p>
        </p:txBody>
      </p:sp>
      <p:sp>
        <p:nvSpPr>
          <p:cNvPr id="3" name="Content Placeholder 2"/>
          <p:cNvSpPr>
            <a:spLocks noGrp="1"/>
          </p:cNvSpPr>
          <p:nvPr>
            <p:ph idx="1"/>
          </p:nvPr>
        </p:nvSpPr>
        <p:spPr>
          <a:xfrm>
            <a:off x="614149" y="1583140"/>
            <a:ext cx="10739651" cy="4593823"/>
          </a:xfrm>
        </p:spPr>
        <p:txBody>
          <a:bodyPr>
            <a:normAutofit fontScale="92500" lnSpcReduction="20000"/>
          </a:bodyPr>
          <a:lstStyle/>
          <a:p>
            <a:r>
              <a:rPr lang="en-US" dirty="0" smtClean="0"/>
              <a:t>Dev lan  : C/C++</a:t>
            </a:r>
          </a:p>
          <a:p>
            <a:endParaRPr lang="en-US" dirty="0" smtClean="0"/>
          </a:p>
          <a:p>
            <a:r>
              <a:rPr lang="en-US" dirty="0" smtClean="0"/>
              <a:t>Compiler : GCC 3.4.3 and later , VS 2002 Later</a:t>
            </a:r>
          </a:p>
          <a:p>
            <a:endParaRPr lang="en-US" dirty="0" smtClean="0"/>
          </a:p>
          <a:p>
            <a:r>
              <a:rPr lang="en-US" dirty="0" smtClean="0"/>
              <a:t>OS : Linux Kernel 2.6 and later  , xp sp2 and later , WindRiver , VxWorks 6.4 and later</a:t>
            </a:r>
          </a:p>
          <a:p>
            <a:endParaRPr lang="en-US" dirty="0" smtClean="0"/>
          </a:p>
          <a:p>
            <a:r>
              <a:rPr lang="en-US" dirty="0" smtClean="0"/>
              <a:t>Layer  : Application, OS Modules, Platforms, Stacks , Shared Libraries, Any C /C++ Programs</a:t>
            </a:r>
          </a:p>
          <a:p>
            <a:endParaRPr lang="en-US" dirty="0" smtClean="0"/>
          </a:p>
          <a:p>
            <a:r>
              <a:rPr lang="en-US" dirty="0" smtClean="0"/>
              <a:t>BinUtils and GCC</a:t>
            </a:r>
            <a:endParaRPr lang="en-US" dirty="0"/>
          </a:p>
        </p:txBody>
      </p:sp>
    </p:spTree>
    <p:extLst>
      <p:ext uri="{BB962C8B-B14F-4D97-AF65-F5344CB8AC3E}">
        <p14:creationId xmlns:p14="http://schemas.microsoft.com/office/powerpoint/2010/main" val="372633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
            <a:ext cx="11190027" cy="1228298"/>
          </a:xfrm>
        </p:spPr>
        <p:txBody>
          <a:bodyPr/>
          <a:lstStyle/>
          <a:p>
            <a:r>
              <a:rPr lang="en-US" dirty="0" smtClean="0"/>
              <a:t>                                  Linux Platform </a:t>
            </a:r>
            <a:endParaRPr lang="en-US" dirty="0"/>
          </a:p>
        </p:txBody>
      </p:sp>
      <p:sp>
        <p:nvSpPr>
          <p:cNvPr id="3" name="Content Placeholder 2"/>
          <p:cNvSpPr>
            <a:spLocks noGrp="1"/>
          </p:cNvSpPr>
          <p:nvPr>
            <p:ph idx="1"/>
          </p:nvPr>
        </p:nvSpPr>
        <p:spPr>
          <a:xfrm>
            <a:off x="163773" y="1228300"/>
            <a:ext cx="12028227" cy="5629700"/>
          </a:xfrm>
        </p:spPr>
        <p:txBody>
          <a:bodyPr>
            <a:normAutofit fontScale="85000" lnSpcReduction="10000"/>
          </a:bodyPr>
          <a:lstStyle/>
          <a:p>
            <a:r>
              <a:rPr lang="en-US" b="1" dirty="0" smtClean="0"/>
              <a:t>1.1	ASLR</a:t>
            </a:r>
          </a:p>
          <a:p>
            <a:pPr marL="0" indent="0">
              <a:buNone/>
            </a:pPr>
            <a:r>
              <a:rPr lang="en-US" dirty="0" smtClean="0"/>
              <a:t>How to Enable : System Configuration</a:t>
            </a:r>
          </a:p>
          <a:p>
            <a:pPr marL="0" indent="0">
              <a:buNone/>
            </a:pPr>
            <a:r>
              <a:rPr lang="en-US" dirty="0" smtClean="0"/>
              <a:t>Scope : heaps, stacks, memory mapping area (mmap base address, shared libraries, vdso pages)</a:t>
            </a:r>
          </a:p>
          <a:p>
            <a:pPr marL="0" indent="0">
              <a:buNone/>
            </a:pPr>
            <a:r>
              <a:rPr lang="en-US" dirty="0" smtClean="0"/>
              <a:t>Usage: echo 1 &gt;/proc/sys/kernel/randomize_va_space</a:t>
            </a:r>
          </a:p>
          <a:p>
            <a:pPr marL="0" indent="0">
              <a:buNone/>
            </a:pPr>
            <a:r>
              <a:rPr lang="en-US" dirty="0" smtClean="0"/>
              <a:t>Note:</a:t>
            </a:r>
          </a:p>
          <a:p>
            <a:pPr marL="0" indent="0">
              <a:buNone/>
            </a:pPr>
            <a:r>
              <a:rPr lang="en-US" dirty="0" smtClean="0"/>
              <a:t>ASLR is a security against buffer overflow protection technology, through the heap, stack, and shared library mapping linear layout randomization, more difficult to forecast destination address by the attacker, attackers cannot directly locate the attack code, to prevent overflow attacks. </a:t>
            </a:r>
          </a:p>
          <a:p>
            <a:pPr marL="0" indent="0">
              <a:buNone/>
            </a:pPr>
            <a:r>
              <a:rPr lang="en-US" dirty="0" smtClean="0"/>
              <a:t>randomize_va_space is equal to 1, stack, data segment, and VDSO can randomize, randomize_va_space is equal to 2 block of addresses will be randomized.</a:t>
            </a:r>
          </a:p>
          <a:p>
            <a:pPr marL="0" indent="0">
              <a:buNone/>
            </a:pPr>
            <a:r>
              <a:rPr lang="en-US" dirty="0" smtClean="0"/>
              <a:t>The system enables the randomization protection flag is randomize_va_space is greater than or equal to 1</a:t>
            </a:r>
          </a:p>
          <a:p>
            <a:pPr marL="0" indent="0">
              <a:buNone/>
            </a:pPr>
            <a:r>
              <a:rPr lang="en-US" dirty="0" smtClean="0"/>
              <a:t>Suggestion: This parameter is mandatory. The value is a string.</a:t>
            </a:r>
          </a:p>
          <a:p>
            <a:pPr marL="0" indent="0">
              <a:buNone/>
            </a:pPr>
            <a:r>
              <a:rPr lang="en-US" dirty="0" smtClean="0"/>
              <a:t>Weight: 5</a:t>
            </a:r>
            <a:endParaRPr lang="en-US" dirty="0"/>
          </a:p>
        </p:txBody>
      </p:sp>
    </p:spTree>
    <p:extLst>
      <p:ext uri="{BB962C8B-B14F-4D97-AF65-F5344CB8AC3E}">
        <p14:creationId xmlns:p14="http://schemas.microsoft.com/office/powerpoint/2010/main" val="129533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3" y="136478"/>
            <a:ext cx="11969087" cy="6605516"/>
          </a:xfrm>
        </p:spPr>
        <p:txBody>
          <a:bodyPr>
            <a:normAutofit fontScale="92500" lnSpcReduction="20000"/>
          </a:bodyPr>
          <a:lstStyle/>
          <a:p>
            <a:r>
              <a:rPr lang="en-US" dirty="0"/>
              <a:t>NX (or DEP) protects a system by not allowing arbitrary code execution on non-text pages</a:t>
            </a:r>
          </a:p>
          <a:p>
            <a:pPr marL="0" indent="0">
              <a:buNone/>
            </a:pPr>
            <a:r>
              <a:rPr lang="en-US" dirty="0"/>
              <a:t>(stack/heap/data/BSS/</a:t>
            </a:r>
            <a:r>
              <a:rPr lang="en-US" dirty="0" err="1"/>
              <a:t>etc</a:t>
            </a:r>
            <a:r>
              <a:rPr lang="en-US" dirty="0"/>
              <a:t>, generically, on W^X pages)</a:t>
            </a:r>
          </a:p>
          <a:p>
            <a:pPr marL="0" indent="0">
              <a:buNone/>
            </a:pPr>
            <a:r>
              <a:rPr lang="en-US" dirty="0" smtClean="0"/>
              <a:t> </a:t>
            </a:r>
            <a:r>
              <a:rPr lang="en-US" dirty="0"/>
              <a:t>But it cannot protect against attacks that invoke </a:t>
            </a:r>
            <a:r>
              <a:rPr lang="en-US" i="1" dirty="0"/>
              <a:t>legal code </a:t>
            </a:r>
            <a:r>
              <a:rPr lang="en-US" dirty="0"/>
              <a:t>– like [g]</a:t>
            </a:r>
            <a:r>
              <a:rPr lang="en-US" dirty="0" err="1"/>
              <a:t>libc</a:t>
            </a:r>
            <a:r>
              <a:rPr lang="en-US" dirty="0"/>
              <a:t> functions, system </a:t>
            </a:r>
            <a:r>
              <a:rPr lang="en-US" dirty="0" smtClean="0"/>
              <a:t>calls(as </a:t>
            </a:r>
            <a:r>
              <a:rPr lang="en-US" dirty="0"/>
              <a:t>they’re in a valid text segment and are thus marked as r-x in their respective PTE entries)</a:t>
            </a:r>
          </a:p>
          <a:p>
            <a:pPr marL="0" indent="0">
              <a:buNone/>
            </a:pPr>
            <a:r>
              <a:rPr lang="en-US" dirty="0"/>
              <a:t>● In fact, this is the attack vector for what is commonly called Ret2Libc and ROP-style</a:t>
            </a:r>
          </a:p>
          <a:p>
            <a:pPr marL="0" indent="0">
              <a:buNone/>
            </a:pPr>
            <a:r>
              <a:rPr lang="en-US" dirty="0"/>
              <a:t>(ROP = Return Oriented Programming) attacks</a:t>
            </a:r>
          </a:p>
          <a:p>
            <a:pPr marL="0" indent="0">
              <a:buNone/>
            </a:pPr>
            <a:r>
              <a:rPr lang="en-US" dirty="0"/>
              <a:t>● How can </a:t>
            </a:r>
            <a:r>
              <a:rPr lang="en-US" i="1" dirty="0"/>
              <a:t>these </a:t>
            </a:r>
            <a:r>
              <a:rPr lang="en-US" dirty="0"/>
              <a:t>attacks be prevented (or at least mitigated)?</a:t>
            </a:r>
          </a:p>
          <a:p>
            <a:pPr marL="0" indent="0">
              <a:buNone/>
            </a:pPr>
            <a:r>
              <a:rPr lang="en-US" dirty="0"/>
              <a:t>– ASLR : by </a:t>
            </a:r>
            <a:r>
              <a:rPr lang="en-US" i="1" dirty="0"/>
              <a:t>randomizing </a:t>
            </a:r>
            <a:r>
              <a:rPr lang="en-US" dirty="0"/>
              <a:t>the layout of the process VAS (virtual address space), an attacker</a:t>
            </a:r>
          </a:p>
          <a:p>
            <a:pPr marL="0" indent="0">
              <a:buNone/>
            </a:pPr>
            <a:r>
              <a:rPr lang="en-US" dirty="0"/>
              <a:t>cannot know (or guess) in advance the location (virtual address) of </a:t>
            </a:r>
            <a:r>
              <a:rPr lang="en-US" dirty="0" err="1"/>
              <a:t>glibc</a:t>
            </a:r>
            <a:r>
              <a:rPr lang="en-US" dirty="0"/>
              <a:t> code, system call</a:t>
            </a:r>
          </a:p>
          <a:p>
            <a:pPr marL="0" indent="0">
              <a:buNone/>
            </a:pPr>
            <a:r>
              <a:rPr lang="en-US" dirty="0"/>
              <a:t>code, </a:t>
            </a:r>
            <a:r>
              <a:rPr lang="en-US" dirty="0" err="1" smtClean="0"/>
              <a:t>etc</a:t>
            </a:r>
            <a:r>
              <a:rPr lang="en-US" dirty="0" smtClean="0"/>
              <a:t>– </a:t>
            </a:r>
            <a:r>
              <a:rPr lang="en-US" dirty="0"/>
              <a:t>Hence, attempting to launch this attack usually causes the process to just crash and </a:t>
            </a:r>
            <a:r>
              <a:rPr lang="en-US" dirty="0" smtClean="0"/>
              <a:t>the attack </a:t>
            </a:r>
            <a:r>
              <a:rPr lang="en-US" dirty="0"/>
              <a:t>fails</a:t>
            </a:r>
          </a:p>
          <a:p>
            <a:r>
              <a:rPr lang="en-US" dirty="0"/>
              <a:t>– ASLR in Linux from early on (2005; CONFIG_RANDOMIZE_BASE), and KASLR from</a:t>
            </a:r>
          </a:p>
          <a:p>
            <a:r>
              <a:rPr lang="en-US" dirty="0"/>
              <a:t>3.14 (2014); KASLR is only enabled </a:t>
            </a:r>
            <a:r>
              <a:rPr lang="en-US" i="1" dirty="0"/>
              <a:t>by default </a:t>
            </a:r>
            <a:r>
              <a:rPr lang="en-US" dirty="0"/>
              <a:t>in recent 4.12 Linux kernels.</a:t>
            </a:r>
            <a:endParaRPr lang="en-US" dirty="0"/>
          </a:p>
        </p:txBody>
      </p:sp>
    </p:spTree>
    <p:extLst>
      <p:ext uri="{BB962C8B-B14F-4D97-AF65-F5344CB8AC3E}">
        <p14:creationId xmlns:p14="http://schemas.microsoft.com/office/powerpoint/2010/main" val="3284564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2667</Words>
  <Application>Microsoft Office PowerPoint</Application>
  <PresentationFormat>Widescreen</PresentationFormat>
  <Paragraphs>361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LiberationSans-Italic</vt:lpstr>
      <vt:lpstr>Wingdings</vt:lpstr>
      <vt:lpstr>Office Theme</vt:lpstr>
      <vt:lpstr>Hardening OS</vt:lpstr>
      <vt:lpstr>Agenda</vt:lpstr>
      <vt:lpstr>PowerPoint Presentation</vt:lpstr>
      <vt:lpstr>                             Why Hardening?</vt:lpstr>
      <vt:lpstr>PowerPoint Presentation</vt:lpstr>
      <vt:lpstr>PowerPoint Presentation</vt:lpstr>
      <vt:lpstr>Basic Requirements</vt:lpstr>
      <vt:lpstr>                                  Linux Platform </vt:lpstr>
      <vt:lpstr>PowerPoint Presentation</vt:lpstr>
      <vt:lpstr>PowerPoint Presentation</vt:lpstr>
      <vt:lpstr>                                  Linux Platform </vt:lpstr>
      <vt:lpstr>PowerPoint Presentation</vt:lpstr>
      <vt:lpstr>PowerPoint Presentation</vt:lpstr>
      <vt:lpstr>                                  Linux Platform </vt:lpstr>
      <vt:lpstr>                                  Linux Platform </vt:lpstr>
      <vt:lpstr>                                  Linux Platform </vt:lpstr>
      <vt:lpstr>                                  Linux Platform </vt:lpstr>
      <vt:lpstr>                                  Linux Platform </vt:lpstr>
      <vt:lpstr>                                  Linux Platform </vt:lpstr>
      <vt:lpstr>PowerPoint Presentation</vt:lpstr>
      <vt:lpstr>PowerPoint Presentation</vt:lpstr>
      <vt:lpstr>PowerPoint Presentation</vt:lpstr>
      <vt:lpstr>                                  Linux Platform </vt:lpstr>
      <vt:lpstr>                                  Linux Platform </vt:lpstr>
      <vt:lpstr>                                  Linux Platform </vt:lpstr>
      <vt:lpstr>PowerPoint Presentation</vt:lpstr>
      <vt:lpstr>                                  Linux Platform </vt:lpstr>
      <vt:lpstr>                                  Linux Platform </vt:lpstr>
      <vt:lpstr>                                  Linux Platform </vt:lpstr>
      <vt:lpstr>                                  Linux Platform </vt:lpstr>
      <vt:lpstr>                                  Other Platform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Hardening OS</dc:title>
  <dc:creator>Kamatham Siva krishna</dc:creator>
  <cp:lastModifiedBy>Kamatham Siva krishna</cp:lastModifiedBy>
  <cp:revision>34</cp:revision>
  <dcterms:created xsi:type="dcterms:W3CDTF">2018-11-16T18:02:15Z</dcterms:created>
  <dcterms:modified xsi:type="dcterms:W3CDTF">2018-11-17T05:50:39Z</dcterms:modified>
</cp:coreProperties>
</file>