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4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0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56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9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6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7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36EEF-D1C8-46CE-BC5C-3C209E35AA81}" type="datetimeFigureOut">
              <a:rPr lang="en-US" smtClean="0"/>
              <a:t>3/12/2020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15FF-6E95-4E89-A930-F533D6E41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1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de_(computer_science)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icro-controll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gricultur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Irrigation_syste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ibaba.com/product-detail/Horizontal-Open-Impeller-Electric-Water-Motor_60753295821.html?spm=a2747.manage.list.160.73b571d2yfm3HN" TargetMode="External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80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6000" b="1" i="1" u="sng" dirty="0" smtClean="0">
                <a:solidFill>
                  <a:schemeClr val="accent2">
                    <a:lumMod val="50000"/>
                  </a:schemeClr>
                </a:solidFill>
              </a:rPr>
              <a:t>Content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NodeMCU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Temperature and humidity sensor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Soil moisture sensor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Rain sensor</a:t>
            </a:r>
          </a:p>
          <a:p>
            <a:r>
              <a:rPr lang="en-US" sz="4000" dirty="0" smtClean="0">
                <a:solidFill>
                  <a:schemeClr val="accent2">
                    <a:lumMod val="50000"/>
                  </a:schemeClr>
                </a:solidFill>
              </a:rPr>
              <a:t>Water pump motor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1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965"/>
            <a:ext cx="10515600" cy="1325563"/>
          </a:xfrm>
        </p:spPr>
        <p:txBody>
          <a:bodyPr/>
          <a:lstStyle/>
          <a:p>
            <a:pPr algn="ctr"/>
            <a:r>
              <a:rPr lang="en-US" b="1" i="1" u="sng" dirty="0" smtClean="0">
                <a:solidFill>
                  <a:srgbClr val="FFFF00"/>
                </a:solidFill>
              </a:rPr>
              <a:t>NodeMCU</a:t>
            </a:r>
            <a:endParaRPr lang="en-US" b="1" i="1" u="sng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6185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The name "NodeMCU" combines "</a:t>
            </a:r>
            <a:r>
              <a:rPr lang="en-US" sz="2400" dirty="0">
                <a:solidFill>
                  <a:srgbClr val="FFFF00"/>
                </a:solidFill>
                <a:hlinkClick r:id="rId3" tooltip="Node (computer science)"/>
              </a:rPr>
              <a:t>node</a:t>
            </a:r>
            <a:r>
              <a:rPr lang="en-US" sz="2400" dirty="0">
                <a:solidFill>
                  <a:srgbClr val="FFFF00"/>
                </a:solidFill>
              </a:rPr>
              <a:t>" and "MCU</a:t>
            </a:r>
            <a:r>
              <a:rPr lang="en-US" sz="2400" dirty="0" smtClean="0">
                <a:solidFill>
                  <a:srgbClr val="FFFF00"/>
                </a:solidFill>
              </a:rPr>
              <a:t>"</a:t>
            </a:r>
            <a:r>
              <a:rPr lang="en-US" sz="2400" dirty="0">
                <a:solidFill>
                  <a:srgbClr val="FFFF00"/>
                </a:solidFill>
              </a:rPr>
              <a:t>(</a:t>
            </a:r>
            <a:r>
              <a:rPr lang="en-US" sz="2400" dirty="0">
                <a:solidFill>
                  <a:srgbClr val="FFFF00"/>
                </a:solidFill>
                <a:hlinkClick r:id="rId4" tooltip="Micro-controller"/>
              </a:rPr>
              <a:t>micro-controller</a:t>
            </a:r>
            <a:r>
              <a:rPr lang="en-US" sz="2400" dirty="0">
                <a:solidFill>
                  <a:srgbClr val="FFFF00"/>
                </a:solidFill>
              </a:rPr>
              <a:t> unit</a:t>
            </a:r>
            <a:r>
              <a:rPr lang="en-US" sz="2400" dirty="0" smtClean="0">
                <a:solidFill>
                  <a:srgbClr val="FFFF00"/>
                </a:solidFill>
              </a:rPr>
              <a:t>).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It is a type of single board microcontroller which as 128kb memory and 4mb of storage.</a:t>
            </a:r>
          </a:p>
          <a:p>
            <a:r>
              <a:rPr lang="en-US" sz="2400" dirty="0" smtClean="0">
                <a:solidFill>
                  <a:srgbClr val="FFFF00"/>
                </a:solidFill>
              </a:rPr>
              <a:t>ESP8266 </a:t>
            </a:r>
            <a:r>
              <a:rPr lang="en-US" sz="2400" dirty="0">
                <a:solidFill>
                  <a:srgbClr val="FFFF00"/>
                </a:solidFill>
              </a:rPr>
              <a:t>is a low-cost, </a:t>
            </a:r>
            <a:r>
              <a:rPr lang="en-US" sz="2400" dirty="0" smtClean="0">
                <a:solidFill>
                  <a:srgbClr val="FFFF00"/>
                </a:solidFill>
              </a:rPr>
              <a:t>Wi-Fi </a:t>
            </a:r>
            <a:r>
              <a:rPr lang="en-US" sz="2400" dirty="0">
                <a:solidFill>
                  <a:srgbClr val="FFFF00"/>
                </a:solidFill>
              </a:rPr>
              <a:t>Module chip that can be configured to connect to the Internet for Internet of Things(</a:t>
            </a:r>
            <a:r>
              <a:rPr lang="en-US" sz="2400" dirty="0" err="1">
                <a:solidFill>
                  <a:srgbClr val="FFFF00"/>
                </a:solidFill>
              </a:rPr>
              <a:t>IoT</a:t>
            </a:r>
            <a:r>
              <a:rPr lang="en-US" sz="2400" dirty="0">
                <a:solidFill>
                  <a:srgbClr val="FFFF00"/>
                </a:solidFill>
              </a:rPr>
              <a:t>) and similar Technology Projects.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Basically, Your normal Electrical and Mechanical </a:t>
            </a:r>
            <a:r>
              <a:rPr lang="en-US" sz="2400" dirty="0" smtClean="0">
                <a:solidFill>
                  <a:srgbClr val="FFFF00"/>
                </a:solidFill>
              </a:rPr>
              <a:t>equipment's </a:t>
            </a:r>
            <a:r>
              <a:rPr lang="en-US" sz="2400" dirty="0">
                <a:solidFill>
                  <a:srgbClr val="FFFF00"/>
                </a:solidFill>
              </a:rPr>
              <a:t>cannot connect to the Internet on their own. They don’t have the in-built setup to do so.</a:t>
            </a:r>
          </a:p>
          <a:p>
            <a:r>
              <a:rPr lang="en-US" sz="2400" dirty="0">
                <a:solidFill>
                  <a:srgbClr val="FFFF00"/>
                </a:solidFill>
              </a:rPr>
              <a:t>You can setup ESP8266 with these </a:t>
            </a:r>
            <a:r>
              <a:rPr lang="en-US" sz="2400" dirty="0" smtClean="0">
                <a:solidFill>
                  <a:srgbClr val="FFFF00"/>
                </a:solidFill>
              </a:rPr>
              <a:t>equipment's </a:t>
            </a:r>
            <a:r>
              <a:rPr lang="en-US" sz="2400" dirty="0">
                <a:solidFill>
                  <a:srgbClr val="FFFF00"/>
                </a:solidFill>
              </a:rPr>
              <a:t>and do amazing stuff. Controlling, Monitoring, Analysis and much more.</a:t>
            </a:r>
          </a:p>
          <a:p>
            <a:r>
              <a:rPr lang="en-US" sz="2400" b="1" dirty="0">
                <a:solidFill>
                  <a:srgbClr val="FFFF00"/>
                </a:solidFill>
              </a:rPr>
              <a:t>NodeMCU is a Firmware on ESP8266.</a:t>
            </a:r>
            <a:r>
              <a:rPr lang="en-US" sz="2400" dirty="0">
                <a:solidFill>
                  <a:srgbClr val="FFFF00"/>
                </a:solidFill>
              </a:rPr>
              <a:t> Its basically an SoC (System on Chip)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A System on a Chip or System on Chip(</a:t>
            </a:r>
            <a:r>
              <a:rPr lang="en-US" sz="2400" dirty="0" err="1">
                <a:solidFill>
                  <a:srgbClr val="FFFF00"/>
                </a:solidFill>
              </a:rPr>
              <a:t>SoC</a:t>
            </a:r>
            <a:r>
              <a:rPr lang="en-US" sz="2400" dirty="0">
                <a:solidFill>
                  <a:srgbClr val="FFFF00"/>
                </a:solidFill>
              </a:rPr>
              <a:t>) is an integrated circuit that integrates all components of a computer or other electronic systems.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63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59"/>
            <a:ext cx="10515600" cy="1325563"/>
          </a:xfrm>
        </p:spPr>
        <p:txBody>
          <a:bodyPr/>
          <a:lstStyle/>
          <a:p>
            <a:pPr algn="ctr"/>
            <a:r>
              <a:rPr lang="en-US" b="1" i="1" u="sng" dirty="0" smtClean="0"/>
              <a:t>Temperature and humidity sensor </a:t>
            </a:r>
            <a:endParaRPr lang="en-US" b="1" i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74208800"/>
              </p:ext>
            </p:extLst>
          </p:nvPr>
        </p:nvGraphicFramePr>
        <p:xfrm>
          <a:off x="838200" y="2045018"/>
          <a:ext cx="7310120" cy="3200400"/>
        </p:xfrm>
        <a:graphic>
          <a:graphicData uri="http://schemas.openxmlformats.org/drawingml/2006/table">
            <a:tbl>
              <a:tblPr/>
              <a:tblGrid>
                <a:gridCol w="3655060"/>
                <a:gridCol w="3655060"/>
              </a:tblGrid>
              <a:tr h="2931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Sensor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DHT11 (Temperature &amp; humidity sensor)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31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Operating voltage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3.3V-5.5V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315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Humility measuring range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20%-95%（0℃-50℃）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3152"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Humility measuring error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effectLst/>
                        </a:rPr>
                        <a:t>+-5%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31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Temperature measuring range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0℃-50℃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315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Temperature measuring error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+-2℃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3152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Dimensions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29.0mm*18.0mm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29315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Fixing hole size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2.0mm</a:t>
                      </a:r>
                    </a:p>
                  </a:txBody>
                  <a:tcPr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1367522"/>
            <a:ext cx="10515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smtClean="0">
                <a:solidFill>
                  <a:srgbClr val="252525"/>
                </a:solidFill>
                <a:effectLst/>
                <a:latin typeface="Segoe UI" panose="020B0502040204020203" pitchFamily="34" charset="0"/>
              </a:rPr>
              <a:t>Temperature-Humidity Sensor is used to measure the temperature and humidity level in the agriculture field.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315" y="2013853"/>
            <a:ext cx="3461971" cy="324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3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smtClean="0">
                <a:solidFill>
                  <a:srgbClr val="00B0F0"/>
                </a:solidFill>
              </a:rPr>
              <a:t>Soil moisture sensor </a:t>
            </a:r>
            <a:endParaRPr lang="en-US" b="1" i="1" u="sng" dirty="0">
              <a:solidFill>
                <a:srgbClr val="00B0F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Measuring soil moisture is important for </a:t>
            </a:r>
            <a:r>
              <a:rPr lang="en-US" dirty="0" smtClean="0">
                <a:solidFill>
                  <a:srgbClr val="00B0F0"/>
                </a:solidFill>
                <a:hlinkClick r:id="rId3" tooltip="Agriculture"/>
              </a:rPr>
              <a:t>agricultural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to help farmers manage their </a:t>
            </a:r>
            <a:r>
              <a:rPr lang="en-US" dirty="0">
                <a:solidFill>
                  <a:srgbClr val="00B0F0"/>
                </a:solidFill>
                <a:hlinkClick r:id="rId4" tooltip="Irrigation system"/>
              </a:rPr>
              <a:t>irrigation systems</a:t>
            </a:r>
            <a:r>
              <a:rPr lang="en-US" dirty="0">
                <a:solidFill>
                  <a:srgbClr val="00B0F0"/>
                </a:solidFill>
              </a:rPr>
              <a:t> more efficiently. Knowing the exact soil moisture conditions on their fields, not only are farmers able to generally use less water to grow a crop, they are also able to increase yields and the quality of the crop by improved management of soil moisture during critical plant growth stages</a:t>
            </a:r>
            <a:r>
              <a:rPr lang="en-US" dirty="0" smtClean="0">
                <a:solidFill>
                  <a:srgbClr val="00B0F0"/>
                </a:solidFill>
              </a:rPr>
              <a:t>.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0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u="sng" dirty="0" smtClean="0">
                <a:solidFill>
                  <a:srgbClr val="FF0000"/>
                </a:solidFill>
              </a:rPr>
              <a:t>Rain sensor </a:t>
            </a:r>
            <a:endParaRPr lang="en-US" sz="4800" b="1" i="1" u="sng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 </a:t>
            </a:r>
            <a:r>
              <a:rPr lang="en-US" sz="3200" b="1" dirty="0">
                <a:solidFill>
                  <a:srgbClr val="FF0000"/>
                </a:solidFill>
              </a:rPr>
              <a:t>rain sensor</a:t>
            </a:r>
            <a:r>
              <a:rPr lang="en-US" sz="3200" dirty="0">
                <a:solidFill>
                  <a:srgbClr val="FF0000"/>
                </a:solidFill>
              </a:rPr>
              <a:t> is an automated device that shuts off your lawn irrigation system every time it rains. It is a relatively cheap device that can save up to 45 percent of your water </a:t>
            </a:r>
            <a:r>
              <a:rPr lang="en-US" sz="3200" dirty="0" smtClean="0">
                <a:solidFill>
                  <a:srgbClr val="FF0000"/>
                </a:solidFill>
              </a:rPr>
              <a:t>bills, </a:t>
            </a:r>
            <a:r>
              <a:rPr lang="en-US" sz="3200" dirty="0">
                <a:solidFill>
                  <a:srgbClr val="FF0000"/>
                </a:solidFill>
              </a:rPr>
              <a:t>help protect the environment and conserve water.</a:t>
            </a:r>
          </a:p>
          <a:p>
            <a:r>
              <a:rPr lang="en-US" sz="3200" dirty="0">
                <a:solidFill>
                  <a:srgbClr val="FF0000"/>
                </a:solidFill>
              </a:rPr>
              <a:t>A rain sensor is mounted outdoors away from trees and roof over hangs so that it can collect rainwater without obstruction. A rain sensor can either be wired or wirelessly attached into a lawn irrigation system.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96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i="1" u="sng" dirty="0" smtClean="0"/>
              <a:t>Water </a:t>
            </a:r>
            <a:r>
              <a:rPr lang="en-US" sz="4800" b="1" i="1" u="sng" smtClean="0"/>
              <a:t>pump motor </a:t>
            </a:r>
            <a:endParaRPr lang="en-US" sz="4800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3"/>
              </a:rPr>
              <a:t>water pump</a:t>
            </a:r>
            <a:r>
              <a:rPr lang="en-US" dirty="0"/>
              <a:t> is a machine that delivers or pressurizes a liquid. It transfers the mechanical energy of the prime mover or other external energy to the liquid, increasing the energy of the liquid.</a:t>
            </a:r>
          </a:p>
          <a:p>
            <a:r>
              <a:rPr lang="en-US" dirty="0"/>
              <a:t>While mini water motor pump is mini type to transfer water from lower place to higher place or to far place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</a:t>
            </a:r>
            <a:r>
              <a:rPr lang="en-US" dirty="0"/>
              <a:t>be operated from a 3 ~ 6V power supply</a:t>
            </a:r>
            <a:r>
              <a:rPr lang="en-US" dirty="0" smtClean="0"/>
              <a:t>.</a:t>
            </a:r>
          </a:p>
          <a:p>
            <a:r>
              <a:rPr lang="en-US" dirty="0"/>
              <a:t>It can take up to 120 liters per hour with very low current consumption of 220mA</a:t>
            </a:r>
            <a:r>
              <a:rPr lang="en-US" dirty="0" smtClean="0"/>
              <a:t>.</a:t>
            </a:r>
          </a:p>
          <a:p>
            <a:r>
              <a:rPr lang="en-US" dirty="0"/>
              <a:t>Make sure that the water level is always higher than the motor. Dry run may damage the motor due to heating and it will also produce noise.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8680" y="466725"/>
            <a:ext cx="5643880" cy="1325563"/>
          </a:xfrm>
        </p:spPr>
        <p:txBody>
          <a:bodyPr>
            <a:noAutofit/>
          </a:bodyPr>
          <a:lstStyle/>
          <a:p>
            <a:r>
              <a:rPr lang="en-US" sz="13800" b="1" i="1" dirty="0" smtClean="0">
                <a:solidFill>
                  <a:srgbClr val="FFC000"/>
                </a:solidFill>
                <a:latin typeface="Chiller" panose="04020404031007020602" pitchFamily="82" charset="0"/>
              </a:rPr>
              <a:t>Thank you </a:t>
            </a:r>
            <a:endParaRPr lang="en-US" sz="13800" b="1" i="1" dirty="0">
              <a:solidFill>
                <a:srgbClr val="FFC000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90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118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Chiller</vt:lpstr>
      <vt:lpstr>Segoe UI</vt:lpstr>
      <vt:lpstr>Office Theme</vt:lpstr>
      <vt:lpstr>PowerPoint Presentation</vt:lpstr>
      <vt:lpstr>Content </vt:lpstr>
      <vt:lpstr>NodeMCU</vt:lpstr>
      <vt:lpstr>Temperature and humidity sensor </vt:lpstr>
      <vt:lpstr>Soil moisture sensor </vt:lpstr>
      <vt:lpstr>Rain sensor </vt:lpstr>
      <vt:lpstr>Water pump motor 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agriculture</dc:title>
  <dc:creator>bharath36527@gmail.com</dc:creator>
  <cp:lastModifiedBy>bharath36527@gmail.com</cp:lastModifiedBy>
  <cp:revision>12</cp:revision>
  <dcterms:created xsi:type="dcterms:W3CDTF">2020-02-21T13:47:21Z</dcterms:created>
  <dcterms:modified xsi:type="dcterms:W3CDTF">2020-03-12T16:04:27Z</dcterms:modified>
</cp:coreProperties>
</file>