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4A5DA-5AEF-4C8E-B8F3-54EA497BBF16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9A040F-5463-42B5-9947-51A10B43D3E3}">
      <dgm:prSet/>
      <dgm:spPr/>
      <dgm:t>
        <a:bodyPr/>
        <a:lstStyle/>
        <a:p>
          <a:r>
            <a:rPr lang="en-US"/>
            <a:t>Source dataset is in </a:t>
          </a:r>
          <a:r>
            <a:rPr lang="en-US" b="1"/>
            <a:t>.xlsx </a:t>
          </a:r>
          <a:r>
            <a:rPr lang="en-US"/>
            <a:t>format, converted to </a:t>
          </a:r>
          <a:r>
            <a:rPr lang="en-US" b="1"/>
            <a:t>csv</a:t>
          </a:r>
          <a:r>
            <a:rPr lang="en-US"/>
            <a:t> format.</a:t>
          </a:r>
        </a:p>
      </dgm:t>
    </dgm:pt>
    <dgm:pt modelId="{C46CE064-6A0A-4392-A45D-8919B4C897D1}" type="parTrans" cxnId="{03B07BAA-0A7C-4D5F-A6C9-F6B09982C7F5}">
      <dgm:prSet/>
      <dgm:spPr/>
      <dgm:t>
        <a:bodyPr/>
        <a:lstStyle/>
        <a:p>
          <a:endParaRPr lang="en-US"/>
        </a:p>
      </dgm:t>
    </dgm:pt>
    <dgm:pt modelId="{90A1E5C2-84B0-46DF-8C9F-589FFBD073DB}" type="sibTrans" cxnId="{03B07BAA-0A7C-4D5F-A6C9-F6B09982C7F5}">
      <dgm:prSet/>
      <dgm:spPr/>
      <dgm:t>
        <a:bodyPr/>
        <a:lstStyle/>
        <a:p>
          <a:endParaRPr lang="en-US"/>
        </a:p>
      </dgm:t>
    </dgm:pt>
    <dgm:pt modelId="{9DA90480-C557-4ED2-919B-659930B99D63}">
      <dgm:prSet/>
      <dgm:spPr/>
      <dgm:t>
        <a:bodyPr/>
        <a:lstStyle/>
        <a:p>
          <a:r>
            <a:rPr lang="en-US" dirty="0"/>
            <a:t>Train dataset contains of 7043 rows and 21 columns.</a:t>
          </a:r>
        </a:p>
      </dgm:t>
    </dgm:pt>
    <dgm:pt modelId="{C2CDAE29-A083-4010-B619-1F7F0A96372D}" type="parTrans" cxnId="{D1C6A883-3854-485D-96E3-619E526144FE}">
      <dgm:prSet/>
      <dgm:spPr/>
      <dgm:t>
        <a:bodyPr/>
        <a:lstStyle/>
        <a:p>
          <a:endParaRPr lang="en-US"/>
        </a:p>
      </dgm:t>
    </dgm:pt>
    <dgm:pt modelId="{8E55552B-7253-496A-908D-23FA64139A86}" type="sibTrans" cxnId="{D1C6A883-3854-485D-96E3-619E526144FE}">
      <dgm:prSet/>
      <dgm:spPr/>
      <dgm:t>
        <a:bodyPr/>
        <a:lstStyle/>
        <a:p>
          <a:endParaRPr lang="en-US"/>
        </a:p>
      </dgm:t>
    </dgm:pt>
    <dgm:pt modelId="{7CB36BE4-063D-4666-B3CE-5C3D89E17E72}">
      <dgm:prSet/>
      <dgm:spPr/>
      <dgm:t>
        <a:bodyPr/>
        <a:lstStyle/>
        <a:p>
          <a:r>
            <a:rPr lang="en-US"/>
            <a:t>Test dataset contains of 20 rows and 19 columns.</a:t>
          </a:r>
        </a:p>
      </dgm:t>
    </dgm:pt>
    <dgm:pt modelId="{21147B9A-13BA-4440-A9E5-A4A359E8E11B}" type="parTrans" cxnId="{FEB010F4-690A-47E8-968A-E3DB57892E50}">
      <dgm:prSet/>
      <dgm:spPr/>
      <dgm:t>
        <a:bodyPr/>
        <a:lstStyle/>
        <a:p>
          <a:endParaRPr lang="en-US"/>
        </a:p>
      </dgm:t>
    </dgm:pt>
    <dgm:pt modelId="{16279C55-E9C3-482A-A52E-3D3F5F082965}" type="sibTrans" cxnId="{FEB010F4-690A-47E8-968A-E3DB57892E50}">
      <dgm:prSet/>
      <dgm:spPr/>
      <dgm:t>
        <a:bodyPr/>
        <a:lstStyle/>
        <a:p>
          <a:endParaRPr lang="en-US"/>
        </a:p>
      </dgm:t>
    </dgm:pt>
    <dgm:pt modelId="{9AF9A284-BFFD-4398-A866-14CEBB7850E9}">
      <dgm:prSet/>
      <dgm:spPr/>
      <dgm:t>
        <a:bodyPr/>
        <a:lstStyle/>
        <a:p>
          <a:r>
            <a:rPr lang="en-US"/>
            <a:t>Churn is a variable which notifies whether a particular customer is churned or not.</a:t>
          </a:r>
        </a:p>
      </dgm:t>
    </dgm:pt>
    <dgm:pt modelId="{CF2FD20F-C1FB-4D08-93FA-0ECB6E4FC571}" type="parTrans" cxnId="{EF442E15-48AB-4A12-8F16-C433E05C394B}">
      <dgm:prSet/>
      <dgm:spPr/>
      <dgm:t>
        <a:bodyPr/>
        <a:lstStyle/>
        <a:p>
          <a:endParaRPr lang="en-US"/>
        </a:p>
      </dgm:t>
    </dgm:pt>
    <dgm:pt modelId="{12E13296-C8A5-4EE1-ABF3-9A429A2FB9F6}" type="sibTrans" cxnId="{EF442E15-48AB-4A12-8F16-C433E05C394B}">
      <dgm:prSet/>
      <dgm:spPr/>
      <dgm:t>
        <a:bodyPr/>
        <a:lstStyle/>
        <a:p>
          <a:endParaRPr lang="en-US"/>
        </a:p>
      </dgm:t>
    </dgm:pt>
    <dgm:pt modelId="{251F75A5-33FB-4336-8D2E-3248FF1E3C90}" type="pres">
      <dgm:prSet presAssocID="{C274A5DA-5AEF-4C8E-B8F3-54EA497BBF1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6DAD596-0FAF-4D9F-A495-9DCFCFABEB74}" type="pres">
      <dgm:prSet presAssocID="{129A040F-5463-42B5-9947-51A10B43D3E3}" presName="thickLine" presStyleLbl="alignNode1" presStyleIdx="0" presStyleCnt="4"/>
      <dgm:spPr/>
    </dgm:pt>
    <dgm:pt modelId="{75CC86E6-E925-444E-8FB9-683F668AC68D}" type="pres">
      <dgm:prSet presAssocID="{129A040F-5463-42B5-9947-51A10B43D3E3}" presName="horz1" presStyleCnt="0"/>
      <dgm:spPr/>
    </dgm:pt>
    <dgm:pt modelId="{89CE3547-F6B4-4FB2-8ADC-49B09B26FC79}" type="pres">
      <dgm:prSet presAssocID="{129A040F-5463-42B5-9947-51A10B43D3E3}" presName="tx1" presStyleLbl="revTx" presStyleIdx="0" presStyleCnt="4"/>
      <dgm:spPr/>
      <dgm:t>
        <a:bodyPr/>
        <a:lstStyle/>
        <a:p>
          <a:endParaRPr lang="en-IN"/>
        </a:p>
      </dgm:t>
    </dgm:pt>
    <dgm:pt modelId="{4F1B9DCA-47A7-40C6-832D-6B337B273F38}" type="pres">
      <dgm:prSet presAssocID="{129A040F-5463-42B5-9947-51A10B43D3E3}" presName="vert1" presStyleCnt="0"/>
      <dgm:spPr/>
    </dgm:pt>
    <dgm:pt modelId="{D6AD8B09-42F0-4F88-B846-91A2FC65C209}" type="pres">
      <dgm:prSet presAssocID="{9DA90480-C557-4ED2-919B-659930B99D63}" presName="thickLine" presStyleLbl="alignNode1" presStyleIdx="1" presStyleCnt="4"/>
      <dgm:spPr/>
    </dgm:pt>
    <dgm:pt modelId="{B187B64F-D972-4203-8FD8-27B9DECF3F88}" type="pres">
      <dgm:prSet presAssocID="{9DA90480-C557-4ED2-919B-659930B99D63}" presName="horz1" presStyleCnt="0"/>
      <dgm:spPr/>
    </dgm:pt>
    <dgm:pt modelId="{417FDD78-C0B9-4FC9-936F-A1C604CD0CFF}" type="pres">
      <dgm:prSet presAssocID="{9DA90480-C557-4ED2-919B-659930B99D63}" presName="tx1" presStyleLbl="revTx" presStyleIdx="1" presStyleCnt="4"/>
      <dgm:spPr/>
      <dgm:t>
        <a:bodyPr/>
        <a:lstStyle/>
        <a:p>
          <a:endParaRPr lang="en-IN"/>
        </a:p>
      </dgm:t>
    </dgm:pt>
    <dgm:pt modelId="{9A53B7E6-9B8C-4C9D-97DE-002DAE096755}" type="pres">
      <dgm:prSet presAssocID="{9DA90480-C557-4ED2-919B-659930B99D63}" presName="vert1" presStyleCnt="0"/>
      <dgm:spPr/>
    </dgm:pt>
    <dgm:pt modelId="{4C0B7DE4-BA9F-4751-9734-CFF0EF19AF45}" type="pres">
      <dgm:prSet presAssocID="{7CB36BE4-063D-4666-B3CE-5C3D89E17E72}" presName="thickLine" presStyleLbl="alignNode1" presStyleIdx="2" presStyleCnt="4"/>
      <dgm:spPr/>
    </dgm:pt>
    <dgm:pt modelId="{7098528B-3F6F-40BF-8289-A72B4BCC51E5}" type="pres">
      <dgm:prSet presAssocID="{7CB36BE4-063D-4666-B3CE-5C3D89E17E72}" presName="horz1" presStyleCnt="0"/>
      <dgm:spPr/>
    </dgm:pt>
    <dgm:pt modelId="{FBC8E6B9-E3F4-4FAC-BC57-45C035593BA4}" type="pres">
      <dgm:prSet presAssocID="{7CB36BE4-063D-4666-B3CE-5C3D89E17E72}" presName="tx1" presStyleLbl="revTx" presStyleIdx="2" presStyleCnt="4"/>
      <dgm:spPr/>
      <dgm:t>
        <a:bodyPr/>
        <a:lstStyle/>
        <a:p>
          <a:endParaRPr lang="en-IN"/>
        </a:p>
      </dgm:t>
    </dgm:pt>
    <dgm:pt modelId="{1E11293B-3CFE-4CEB-A826-C800F59D817A}" type="pres">
      <dgm:prSet presAssocID="{7CB36BE4-063D-4666-B3CE-5C3D89E17E72}" presName="vert1" presStyleCnt="0"/>
      <dgm:spPr/>
    </dgm:pt>
    <dgm:pt modelId="{E00215B4-BEDE-4A31-811E-77E10E4806DC}" type="pres">
      <dgm:prSet presAssocID="{9AF9A284-BFFD-4398-A866-14CEBB7850E9}" presName="thickLine" presStyleLbl="alignNode1" presStyleIdx="3" presStyleCnt="4"/>
      <dgm:spPr/>
    </dgm:pt>
    <dgm:pt modelId="{75930C29-EEF9-44E0-AAA9-B924A4E8C8DA}" type="pres">
      <dgm:prSet presAssocID="{9AF9A284-BFFD-4398-A866-14CEBB7850E9}" presName="horz1" presStyleCnt="0"/>
      <dgm:spPr/>
    </dgm:pt>
    <dgm:pt modelId="{C4A8AB96-EE7F-4F47-9D2D-CD9FFDC020C5}" type="pres">
      <dgm:prSet presAssocID="{9AF9A284-BFFD-4398-A866-14CEBB7850E9}" presName="tx1" presStyleLbl="revTx" presStyleIdx="3" presStyleCnt="4"/>
      <dgm:spPr/>
      <dgm:t>
        <a:bodyPr/>
        <a:lstStyle/>
        <a:p>
          <a:endParaRPr lang="en-IN"/>
        </a:p>
      </dgm:t>
    </dgm:pt>
    <dgm:pt modelId="{CC8F2254-C72D-49DA-9A92-B8FA9A1163FB}" type="pres">
      <dgm:prSet presAssocID="{9AF9A284-BFFD-4398-A866-14CEBB7850E9}" presName="vert1" presStyleCnt="0"/>
      <dgm:spPr/>
    </dgm:pt>
  </dgm:ptLst>
  <dgm:cxnLst>
    <dgm:cxn modelId="{03B07BAA-0A7C-4D5F-A6C9-F6B09982C7F5}" srcId="{C274A5DA-5AEF-4C8E-B8F3-54EA497BBF16}" destId="{129A040F-5463-42B5-9947-51A10B43D3E3}" srcOrd="0" destOrd="0" parTransId="{C46CE064-6A0A-4392-A45D-8919B4C897D1}" sibTransId="{90A1E5C2-84B0-46DF-8C9F-589FFBD073DB}"/>
    <dgm:cxn modelId="{2616F274-48B4-41D9-98BF-C67C2F8C0F60}" type="presOf" srcId="{7CB36BE4-063D-4666-B3CE-5C3D89E17E72}" destId="{FBC8E6B9-E3F4-4FAC-BC57-45C035593BA4}" srcOrd="0" destOrd="0" presId="urn:microsoft.com/office/officeart/2008/layout/LinedList"/>
    <dgm:cxn modelId="{EF442E15-48AB-4A12-8F16-C433E05C394B}" srcId="{C274A5DA-5AEF-4C8E-B8F3-54EA497BBF16}" destId="{9AF9A284-BFFD-4398-A866-14CEBB7850E9}" srcOrd="3" destOrd="0" parTransId="{CF2FD20F-C1FB-4D08-93FA-0ECB6E4FC571}" sibTransId="{12E13296-C8A5-4EE1-ABF3-9A429A2FB9F6}"/>
    <dgm:cxn modelId="{FEB010F4-690A-47E8-968A-E3DB57892E50}" srcId="{C274A5DA-5AEF-4C8E-B8F3-54EA497BBF16}" destId="{7CB36BE4-063D-4666-B3CE-5C3D89E17E72}" srcOrd="2" destOrd="0" parTransId="{21147B9A-13BA-4440-A9E5-A4A359E8E11B}" sibTransId="{16279C55-E9C3-482A-A52E-3D3F5F082965}"/>
    <dgm:cxn modelId="{44DA0023-43A6-4FB6-AC75-48ABD67D251B}" type="presOf" srcId="{C274A5DA-5AEF-4C8E-B8F3-54EA497BBF16}" destId="{251F75A5-33FB-4336-8D2E-3248FF1E3C90}" srcOrd="0" destOrd="0" presId="urn:microsoft.com/office/officeart/2008/layout/LinedList"/>
    <dgm:cxn modelId="{A4717D63-928A-4E00-B152-2706F7342AFD}" type="presOf" srcId="{9AF9A284-BFFD-4398-A866-14CEBB7850E9}" destId="{C4A8AB96-EE7F-4F47-9D2D-CD9FFDC020C5}" srcOrd="0" destOrd="0" presId="urn:microsoft.com/office/officeart/2008/layout/LinedList"/>
    <dgm:cxn modelId="{40B06D54-AF19-4AF7-8EB6-6CA3A9629A40}" type="presOf" srcId="{129A040F-5463-42B5-9947-51A10B43D3E3}" destId="{89CE3547-F6B4-4FB2-8ADC-49B09B26FC79}" srcOrd="0" destOrd="0" presId="urn:microsoft.com/office/officeart/2008/layout/LinedList"/>
    <dgm:cxn modelId="{791B6A2E-7472-47A1-A8F5-10570CDD0F53}" type="presOf" srcId="{9DA90480-C557-4ED2-919B-659930B99D63}" destId="{417FDD78-C0B9-4FC9-936F-A1C604CD0CFF}" srcOrd="0" destOrd="0" presId="urn:microsoft.com/office/officeart/2008/layout/LinedList"/>
    <dgm:cxn modelId="{D1C6A883-3854-485D-96E3-619E526144FE}" srcId="{C274A5DA-5AEF-4C8E-B8F3-54EA497BBF16}" destId="{9DA90480-C557-4ED2-919B-659930B99D63}" srcOrd="1" destOrd="0" parTransId="{C2CDAE29-A083-4010-B619-1F7F0A96372D}" sibTransId="{8E55552B-7253-496A-908D-23FA64139A86}"/>
    <dgm:cxn modelId="{7C616452-72F7-4992-BF1E-3690E5072FDC}" type="presParOf" srcId="{251F75A5-33FB-4336-8D2E-3248FF1E3C90}" destId="{56DAD596-0FAF-4D9F-A495-9DCFCFABEB74}" srcOrd="0" destOrd="0" presId="urn:microsoft.com/office/officeart/2008/layout/LinedList"/>
    <dgm:cxn modelId="{1C659914-B7AC-4FEE-B548-D7C0397A6482}" type="presParOf" srcId="{251F75A5-33FB-4336-8D2E-3248FF1E3C90}" destId="{75CC86E6-E925-444E-8FB9-683F668AC68D}" srcOrd="1" destOrd="0" presId="urn:microsoft.com/office/officeart/2008/layout/LinedList"/>
    <dgm:cxn modelId="{AA503BA7-23EB-4DEF-8898-50BC8F403D55}" type="presParOf" srcId="{75CC86E6-E925-444E-8FB9-683F668AC68D}" destId="{89CE3547-F6B4-4FB2-8ADC-49B09B26FC79}" srcOrd="0" destOrd="0" presId="urn:microsoft.com/office/officeart/2008/layout/LinedList"/>
    <dgm:cxn modelId="{CA0BA493-BB34-49B7-868D-03B64CDA260F}" type="presParOf" srcId="{75CC86E6-E925-444E-8FB9-683F668AC68D}" destId="{4F1B9DCA-47A7-40C6-832D-6B337B273F38}" srcOrd="1" destOrd="0" presId="urn:microsoft.com/office/officeart/2008/layout/LinedList"/>
    <dgm:cxn modelId="{BA0511F9-5713-443F-963E-5C62F253E1D5}" type="presParOf" srcId="{251F75A5-33FB-4336-8D2E-3248FF1E3C90}" destId="{D6AD8B09-42F0-4F88-B846-91A2FC65C209}" srcOrd="2" destOrd="0" presId="urn:microsoft.com/office/officeart/2008/layout/LinedList"/>
    <dgm:cxn modelId="{4BE3EBD4-3089-463E-8419-537D0EE5A5D7}" type="presParOf" srcId="{251F75A5-33FB-4336-8D2E-3248FF1E3C90}" destId="{B187B64F-D972-4203-8FD8-27B9DECF3F88}" srcOrd="3" destOrd="0" presId="urn:microsoft.com/office/officeart/2008/layout/LinedList"/>
    <dgm:cxn modelId="{7D003EA6-DD0C-449E-B0B1-1119DC98B2C9}" type="presParOf" srcId="{B187B64F-D972-4203-8FD8-27B9DECF3F88}" destId="{417FDD78-C0B9-4FC9-936F-A1C604CD0CFF}" srcOrd="0" destOrd="0" presId="urn:microsoft.com/office/officeart/2008/layout/LinedList"/>
    <dgm:cxn modelId="{9C407D1C-5165-4A80-9EED-685086546F46}" type="presParOf" srcId="{B187B64F-D972-4203-8FD8-27B9DECF3F88}" destId="{9A53B7E6-9B8C-4C9D-97DE-002DAE096755}" srcOrd="1" destOrd="0" presId="urn:microsoft.com/office/officeart/2008/layout/LinedList"/>
    <dgm:cxn modelId="{B6A1AC96-8B5F-4AFF-90DD-63B5B4C08BEF}" type="presParOf" srcId="{251F75A5-33FB-4336-8D2E-3248FF1E3C90}" destId="{4C0B7DE4-BA9F-4751-9734-CFF0EF19AF45}" srcOrd="4" destOrd="0" presId="urn:microsoft.com/office/officeart/2008/layout/LinedList"/>
    <dgm:cxn modelId="{134EF481-01A6-4211-AD1C-D90774D26CA1}" type="presParOf" srcId="{251F75A5-33FB-4336-8D2E-3248FF1E3C90}" destId="{7098528B-3F6F-40BF-8289-A72B4BCC51E5}" srcOrd="5" destOrd="0" presId="urn:microsoft.com/office/officeart/2008/layout/LinedList"/>
    <dgm:cxn modelId="{2CED38EF-AD83-46C6-BE49-411A08B4F2E8}" type="presParOf" srcId="{7098528B-3F6F-40BF-8289-A72B4BCC51E5}" destId="{FBC8E6B9-E3F4-4FAC-BC57-45C035593BA4}" srcOrd="0" destOrd="0" presId="urn:microsoft.com/office/officeart/2008/layout/LinedList"/>
    <dgm:cxn modelId="{587AB66D-FAE9-4DF0-BFCB-C19C8DBD1122}" type="presParOf" srcId="{7098528B-3F6F-40BF-8289-A72B4BCC51E5}" destId="{1E11293B-3CFE-4CEB-A826-C800F59D817A}" srcOrd="1" destOrd="0" presId="urn:microsoft.com/office/officeart/2008/layout/LinedList"/>
    <dgm:cxn modelId="{04C89D22-CDE0-4F9E-BCA7-3A69CA853987}" type="presParOf" srcId="{251F75A5-33FB-4336-8D2E-3248FF1E3C90}" destId="{E00215B4-BEDE-4A31-811E-77E10E4806DC}" srcOrd="6" destOrd="0" presId="urn:microsoft.com/office/officeart/2008/layout/LinedList"/>
    <dgm:cxn modelId="{DB8B7B9F-0C53-4BA0-A422-7F7EE234E92F}" type="presParOf" srcId="{251F75A5-33FB-4336-8D2E-3248FF1E3C90}" destId="{75930C29-EEF9-44E0-AAA9-B924A4E8C8DA}" srcOrd="7" destOrd="0" presId="urn:microsoft.com/office/officeart/2008/layout/LinedList"/>
    <dgm:cxn modelId="{5F41F388-6E5F-4498-B101-46BD84D5E067}" type="presParOf" srcId="{75930C29-EEF9-44E0-AAA9-B924A4E8C8DA}" destId="{C4A8AB96-EE7F-4F47-9D2D-CD9FFDC020C5}" srcOrd="0" destOrd="0" presId="urn:microsoft.com/office/officeart/2008/layout/LinedList"/>
    <dgm:cxn modelId="{ED79C5D0-05A5-429F-B2A4-2D00199D9E5D}" type="presParOf" srcId="{75930C29-EEF9-44E0-AAA9-B924A4E8C8DA}" destId="{CC8F2254-C72D-49DA-9A92-B8FA9A1163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AD596-0FAF-4D9F-A495-9DCFCFABEB74}">
      <dsp:nvSpPr>
        <dsp:cNvPr id="0" name=""/>
        <dsp:cNvSpPr/>
      </dsp:nvSpPr>
      <dsp:spPr>
        <a:xfrm>
          <a:off x="0" y="0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CE3547-F6B4-4FB2-8ADC-49B09B26FC79}">
      <dsp:nvSpPr>
        <dsp:cNvPr id="0" name=""/>
        <dsp:cNvSpPr/>
      </dsp:nvSpPr>
      <dsp:spPr>
        <a:xfrm>
          <a:off x="0" y="0"/>
          <a:ext cx="6266011" cy="122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Source dataset is in </a:t>
          </a:r>
          <a:r>
            <a:rPr lang="en-US" sz="2400" b="1" kern="1200"/>
            <a:t>.xlsx </a:t>
          </a:r>
          <a:r>
            <a:rPr lang="en-US" sz="2400" kern="1200"/>
            <a:t>format, converted to </a:t>
          </a:r>
          <a:r>
            <a:rPr lang="en-US" sz="2400" b="1" kern="1200"/>
            <a:t>csv</a:t>
          </a:r>
          <a:r>
            <a:rPr lang="en-US" sz="2400" kern="1200"/>
            <a:t> format.</a:t>
          </a:r>
        </a:p>
      </dsp:txBody>
      <dsp:txXfrm>
        <a:off x="0" y="0"/>
        <a:ext cx="6266011" cy="1224886"/>
      </dsp:txXfrm>
    </dsp:sp>
    <dsp:sp modelId="{D6AD8B09-42F0-4F88-B846-91A2FC65C209}">
      <dsp:nvSpPr>
        <dsp:cNvPr id="0" name=""/>
        <dsp:cNvSpPr/>
      </dsp:nvSpPr>
      <dsp:spPr>
        <a:xfrm>
          <a:off x="0" y="1224886"/>
          <a:ext cx="626601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7FDD78-C0B9-4FC9-936F-A1C604CD0CFF}">
      <dsp:nvSpPr>
        <dsp:cNvPr id="0" name=""/>
        <dsp:cNvSpPr/>
      </dsp:nvSpPr>
      <dsp:spPr>
        <a:xfrm>
          <a:off x="0" y="1224886"/>
          <a:ext cx="6266011" cy="122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Train dataset contains of 7043 rows and 21 columns.</a:t>
          </a:r>
        </a:p>
      </dsp:txBody>
      <dsp:txXfrm>
        <a:off x="0" y="1224886"/>
        <a:ext cx="6266011" cy="1224886"/>
      </dsp:txXfrm>
    </dsp:sp>
    <dsp:sp modelId="{4C0B7DE4-BA9F-4751-9734-CFF0EF19AF45}">
      <dsp:nvSpPr>
        <dsp:cNvPr id="0" name=""/>
        <dsp:cNvSpPr/>
      </dsp:nvSpPr>
      <dsp:spPr>
        <a:xfrm>
          <a:off x="0" y="2449773"/>
          <a:ext cx="626601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C8E6B9-E3F4-4FAC-BC57-45C035593BA4}">
      <dsp:nvSpPr>
        <dsp:cNvPr id="0" name=""/>
        <dsp:cNvSpPr/>
      </dsp:nvSpPr>
      <dsp:spPr>
        <a:xfrm>
          <a:off x="0" y="2449773"/>
          <a:ext cx="6266011" cy="122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Test dataset contains of 20 rows and 19 columns.</a:t>
          </a:r>
        </a:p>
      </dsp:txBody>
      <dsp:txXfrm>
        <a:off x="0" y="2449773"/>
        <a:ext cx="6266011" cy="1224886"/>
      </dsp:txXfrm>
    </dsp:sp>
    <dsp:sp modelId="{E00215B4-BEDE-4A31-811E-77E10E4806DC}">
      <dsp:nvSpPr>
        <dsp:cNvPr id="0" name=""/>
        <dsp:cNvSpPr/>
      </dsp:nvSpPr>
      <dsp:spPr>
        <a:xfrm>
          <a:off x="0" y="3674660"/>
          <a:ext cx="626601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A8AB96-EE7F-4F47-9D2D-CD9FFDC020C5}">
      <dsp:nvSpPr>
        <dsp:cNvPr id="0" name=""/>
        <dsp:cNvSpPr/>
      </dsp:nvSpPr>
      <dsp:spPr>
        <a:xfrm>
          <a:off x="0" y="3674660"/>
          <a:ext cx="6266011" cy="122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Churn is a variable which notifies whether a particular customer is churned or not.</a:t>
          </a:r>
        </a:p>
      </dsp:txBody>
      <dsp:txXfrm>
        <a:off x="0" y="3674660"/>
        <a:ext cx="6266011" cy="1224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Pegah-Ardehkhani/Customer-Churn-Prediction-and-Analysis/blob/7ee3301fd9b214d9e6b4a868ae48f3b7bd39a35c/#Outlier_Detection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Pegah-Ardehkhani/Customer-Churn-Prediction-and-Analysis/blob/7ee3301fd9b214d9e6b4a868ae48f3b7bd39a35c/#Categorical_Variables_Encoding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Pegah-Ardehkhani/Customer-Churn-Prediction-and-Analysis/blob/7ee3301fd9b214d9e6b4a868ae48f3b7bd39a35c/#Balance_Data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Pegah-Ardehkhani/Customer-Churn-Prediction-and-Analysis/blob/7ee3301fd9b214d9e6b4a868ae48f3b7bd39a35c/#Dataset_Splitting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Pegah-Ardehkhani/Customer-Churn-Prediction-and-Analysis/blob/7ee3301fd9b214d9e6b4a868ae48f3b7bd39a35c/#Feature_Scaling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Pegah-Ardehkhani/Customer-Churn-Prediction-and-Analysis/blob/7ee3301fd9b214d9e6b4a868ae48f3b7bd39a35c/#Modeling_and_Parameter_Optimizat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gah-Ardehkhani/Customer-Churn-Prediction-and-Analysis/blob/7ee3301fd9b214d9e6b4a868ae48f3b7bd39a35c/#Data_Analysis_and_Visualization" TargetMode="External"/><Relationship Id="rId13" Type="http://schemas.openxmlformats.org/officeDocument/2006/relationships/hyperlink" Target="https://github.com/Pegah-Ardehkhani/Customer-Churn-Prediction-and-Analysis/blob/7ee3301fd9b214d9e6b4a868ae48f3b7bd39a35c/#Feature_Scaling" TargetMode="External"/><Relationship Id="rId3" Type="http://schemas.openxmlformats.org/officeDocument/2006/relationships/hyperlink" Target="https://github.com/Pegah-Ardehkhani/Customer-Churn-Prediction-and-Analysis/blob/7ee3301fd9b214d9e6b4a868ae48f3b7bd39a35c/#Introduction" TargetMode="External"/><Relationship Id="rId7" Type="http://schemas.openxmlformats.org/officeDocument/2006/relationships/hyperlink" Target="https://github.com/Pegah-Ardehkhani/Customer-Churn-Prediction-and-Analysis/blob/7ee3301fd9b214d9e6b4a868ae48f3b7bd39a35c/#Handling_Missing_Values" TargetMode="External"/><Relationship Id="rId12" Type="http://schemas.openxmlformats.org/officeDocument/2006/relationships/hyperlink" Target="https://github.com/Pegah-Ardehkhani/Customer-Churn-Prediction-and-Analysis/blob/7ee3301fd9b214d9e6b4a868ae48f3b7bd39a35c/#Dataset_Splitting" TargetMode="External"/><Relationship Id="rId2" Type="http://schemas.openxmlformats.org/officeDocument/2006/relationships/hyperlink" Target="https://github.com/Pegah-Ardehkhani/Customer-Churn-Prediction-and-Analysis/blob/7ee3301fd9b214d9e6b4a868ae48f3b7bd39a35c/#Problem_Statement" TargetMode="External"/><Relationship Id="rId16" Type="http://schemas.openxmlformats.org/officeDocument/2006/relationships/hyperlink" Target="https://github.com/Pegah-Ardehkhani/Customer-Churn-Prediction-and-Analysis/blob/7ee3301fd9b214d9e6b4a868ae48f3b7bd39a35c/#Result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Pegah-Ardehkhani/Customer-Churn-Prediction-and-Analysis/blob/7ee3301fd9b214d9e6b4a868ae48f3b7bd39a35c/#Import_Libraries_and_Data" TargetMode="External"/><Relationship Id="rId11" Type="http://schemas.openxmlformats.org/officeDocument/2006/relationships/hyperlink" Target="https://github.com/Pegah-Ardehkhani/Customer-Churn-Prediction-and-Analysis/blob/7ee3301fd9b214d9e6b4a868ae48f3b7bd39a35c/#Balance_Data" TargetMode="External"/><Relationship Id="rId5" Type="http://schemas.openxmlformats.org/officeDocument/2006/relationships/hyperlink" Target="https://github.com/Pegah-Ardehkhani/Customer-Churn-Prediction-and-Analysis/blob/7ee3301fd9b214d9e6b4a868ae48f3b7bd39a35c/#Dataset_Features" TargetMode="External"/><Relationship Id="rId15" Type="http://schemas.openxmlformats.org/officeDocument/2006/relationships/hyperlink" Target="https://github.com/Pegah-Ardehkhani/Customer-Churn-Prediction-and-Analysis/blob/7ee3301fd9b214d9e6b4a868ae48f3b7bd39a35c/#Feature_Importance" TargetMode="External"/><Relationship Id="rId10" Type="http://schemas.openxmlformats.org/officeDocument/2006/relationships/hyperlink" Target="https://github.com/Pegah-Ardehkhani/Customer-Churn-Prediction-and-Analysis/blob/7ee3301fd9b214d9e6b4a868ae48f3b7bd39a35c/#Categorical_Variables_Encoding" TargetMode="External"/><Relationship Id="rId4" Type="http://schemas.openxmlformats.org/officeDocument/2006/relationships/hyperlink" Target="https://github.com/Pegah-Ardehkhani/Customer-Churn-Prediction-and-Analysis/blob/7ee3301fd9b214d9e6b4a868ae48f3b7bd39a35c/#Obejctives" TargetMode="External"/><Relationship Id="rId9" Type="http://schemas.openxmlformats.org/officeDocument/2006/relationships/hyperlink" Target="https://github.com/Pegah-Ardehkhani/Customer-Churn-Prediction-and-Analysis/blob/7ee3301fd9b214d9e6b4a868ae48f3b7bd39a35c/#Outlier_Detection" TargetMode="External"/><Relationship Id="rId14" Type="http://schemas.openxmlformats.org/officeDocument/2006/relationships/hyperlink" Target="https://github.com/Pegah-Ardehkhani/Customer-Churn-Prediction-and-Analysis/blob/7ee3301fd9b214d9e6b4a868ae48f3b7bd39a35c/#Modeling_and_Parameter_Optimizati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Pegah-Ardehkhani/Customer-Churn-Prediction-and-Analysis/blob/7ee3301fd9b214d9e6b4a868ae48f3b7bd39a35c/#Feature_Importance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Pegah-Ardehkhani/Customer-Churn-Prediction-and-Analysis/blob/7ee3301fd9b214d9e6b4a868ae48f3b7bd39a35c/#Result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egah-Ardehkhani/Customer-Churn-Prediction-and-Analysis/blob/7ee3301fd9b214d9e6b4a868ae48f3b7bd39a35c/#Data_Analysis_and_Visualiza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TELECOM CHURN PREDICTIONS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56" y="5139029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Name: BharathRaj R                                                           </a:t>
            </a:r>
          </a:p>
          <a:p>
            <a:r>
              <a:rPr lang="en-GB" dirty="0" smtClean="0"/>
              <a:t>Batch: 116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565" y="0"/>
            <a:ext cx="3851435" cy="19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5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614" y="306097"/>
            <a:ext cx="9999848" cy="53992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* There is negligible difference in customer percentage who changed the service provider. Both genders behaved in similar way when it comes to migrating to another service provider</a:t>
            </a:r>
            <a:r>
              <a:rPr lang="en-GB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* About </a:t>
            </a:r>
            <a:r>
              <a:rPr lang="en-GB" dirty="0" smtClean="0"/>
              <a:t>43% of </a:t>
            </a:r>
            <a:r>
              <a:rPr lang="en-GB" dirty="0"/>
              <a:t>customer with Month-to-Month Contract opted to move out as compared to </a:t>
            </a:r>
            <a:r>
              <a:rPr lang="en-GB" dirty="0" smtClean="0"/>
              <a:t>11% </a:t>
            </a:r>
            <a:r>
              <a:rPr lang="en-GB" dirty="0"/>
              <a:t>of </a:t>
            </a:r>
            <a:r>
              <a:rPr lang="en-GB" dirty="0" err="1"/>
              <a:t>customrs</a:t>
            </a:r>
            <a:r>
              <a:rPr lang="en-GB" dirty="0"/>
              <a:t> with One Year Contract and </a:t>
            </a:r>
            <a:r>
              <a:rPr lang="en-GB" dirty="0" smtClean="0"/>
              <a:t>3% </a:t>
            </a:r>
            <a:r>
              <a:rPr lang="en-GB" dirty="0"/>
              <a:t>with Two Year Contract. A major percent of people who left the </a:t>
            </a:r>
            <a:r>
              <a:rPr lang="en-GB" dirty="0" err="1"/>
              <a:t>comapny</a:t>
            </a:r>
            <a:r>
              <a:rPr lang="en-GB" dirty="0"/>
              <a:t> had Month-to-Month Contract. This is </a:t>
            </a:r>
            <a:r>
              <a:rPr lang="en-GB" dirty="0" err="1"/>
              <a:t>acutually</a:t>
            </a:r>
            <a:r>
              <a:rPr lang="en-GB" dirty="0"/>
              <a:t> logical since people who have long-term contract are more loyal to the company</a:t>
            </a:r>
            <a:r>
              <a:rPr lang="en-GB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* </a:t>
            </a:r>
            <a:r>
              <a:rPr lang="en-GB" dirty="0"/>
              <a:t>Major customers who moved out had Electronic Check as Payment Method</a:t>
            </a:r>
            <a:r>
              <a:rPr lang="en-GB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* </a:t>
            </a:r>
            <a:r>
              <a:rPr lang="en-GB" dirty="0"/>
              <a:t>Customers who chose Credit-Card automatic transfer or Bank Automatic Transfer and Mailed Check as Payment Method were less likely to move out.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03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41A0F7FA-9E6F-8CCA-689B-01FC8258D46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338" y="1188944"/>
            <a:ext cx="6703325" cy="44801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61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484515D7-2F10-D7D6-EED3-88A15CBAE95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629" y="244341"/>
            <a:ext cx="4125671" cy="3014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01014" y="12896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CHURN BY MONTHLY CHARGES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% of customers churn when the monthly charges are high</a:t>
            </a:r>
          </a:p>
        </p:txBody>
      </p:sp>
    </p:spTree>
    <p:extLst>
      <p:ext uri="{BB962C8B-B14F-4D97-AF65-F5344CB8AC3E}">
        <p14:creationId xmlns:p14="http://schemas.microsoft.com/office/powerpoint/2010/main" val="377229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7DD40FF8-FA95-E3AC-CAE5-8BAC84FFABC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86" y="1241368"/>
            <a:ext cx="6421251" cy="43752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TextBox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4001F2-070C-8CAA-20E5-27F5755EFD5D}"/>
              </a:ext>
            </a:extLst>
          </p:cNvPr>
          <p:cNvSpPr txBox="1"/>
          <p:nvPr/>
        </p:nvSpPr>
        <p:spPr>
          <a:xfrm>
            <a:off x="7988814" y="2504271"/>
            <a:ext cx="331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70D1E675-5ECB-4AF0-BDBD-3212EF32706C}"/>
              </a:ext>
            </a:extLst>
          </p:cNvPr>
          <p:cNvSpPr txBox="1"/>
          <p:nvPr/>
        </p:nvSpPr>
        <p:spPr>
          <a:xfrm>
            <a:off x="7952955" y="2727970"/>
            <a:ext cx="3388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CHURN BY TOTAL CHARGES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churn at low total churn</a:t>
            </a:r>
          </a:p>
        </p:txBody>
      </p:sp>
    </p:spTree>
    <p:extLst>
      <p:ext uri="{BB962C8B-B14F-4D97-AF65-F5344CB8AC3E}">
        <p14:creationId xmlns:p14="http://schemas.microsoft.com/office/powerpoint/2010/main" val="109116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7881" y="-154546"/>
            <a:ext cx="5916768" cy="1378938"/>
          </a:xfrm>
        </p:spPr>
        <p:txBody>
          <a:bodyPr/>
          <a:lstStyle/>
          <a:p>
            <a:r>
              <a:rPr lang="en-IN">
                <a:hlinkClick r:id="rId2"/>
              </a:rPr>
              <a:t>Outlier Detection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3" y="1518394"/>
            <a:ext cx="6882586" cy="43561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8306874" y="3155325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There is no outlier.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90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6068" y="0"/>
            <a:ext cx="7977388" cy="2100155"/>
          </a:xfrm>
        </p:spPr>
        <p:txBody>
          <a:bodyPr/>
          <a:lstStyle/>
          <a:p>
            <a:r>
              <a:rPr lang="en-IN" dirty="0">
                <a:hlinkClick r:id="rId2"/>
              </a:rPr>
              <a:t>Categorical Variables Encoding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1644384"/>
            <a:ext cx="7289060" cy="41631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7310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031" y="167425"/>
            <a:ext cx="4358424" cy="1327423"/>
          </a:xfrm>
        </p:spPr>
        <p:txBody>
          <a:bodyPr/>
          <a:lstStyle/>
          <a:p>
            <a:r>
              <a:rPr lang="en-IN" dirty="0">
                <a:hlinkClick r:id="rId2"/>
              </a:rPr>
              <a:t>Balance Data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0" y="1411584"/>
            <a:ext cx="9735909" cy="49346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5226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07584" y="0"/>
            <a:ext cx="6457681" cy="1572122"/>
          </a:xfrm>
        </p:spPr>
        <p:txBody>
          <a:bodyPr/>
          <a:lstStyle/>
          <a:p>
            <a:r>
              <a:rPr lang="en-IN" dirty="0">
                <a:hlinkClick r:id="rId2"/>
              </a:rPr>
              <a:t>Dataset Splitting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5" y="1673828"/>
            <a:ext cx="9897856" cy="224821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51933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15155" y="0"/>
            <a:ext cx="5152504" cy="1851562"/>
          </a:xfrm>
        </p:spPr>
        <p:txBody>
          <a:bodyPr/>
          <a:lstStyle/>
          <a:p>
            <a:r>
              <a:rPr lang="en-IN" dirty="0">
                <a:hlinkClick r:id="rId2"/>
              </a:rPr>
              <a:t>Feature Scaling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4" y="1851562"/>
            <a:ext cx="9640645" cy="27150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1002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8" y="-135109"/>
            <a:ext cx="10820399" cy="2801935"/>
          </a:xfrm>
        </p:spPr>
        <p:txBody>
          <a:bodyPr/>
          <a:lstStyle/>
          <a:p>
            <a:r>
              <a:rPr lang="en-IN" dirty="0" err="1">
                <a:hlinkClick r:id="rId2"/>
              </a:rPr>
              <a:t>Modeling</a:t>
            </a:r>
            <a:r>
              <a:rPr lang="en-IN" dirty="0">
                <a:hlinkClick r:id="rId2"/>
              </a:rPr>
              <a:t> and Parameter Optimization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08345"/>
            <a:ext cx="5443150" cy="29301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7772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733" y="1721928"/>
            <a:ext cx="4667517" cy="1886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Table of Contents</a:t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75764" y="1721928"/>
            <a:ext cx="73795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1. Problem statement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1.1. Introduction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4"/>
              </a:rPr>
              <a:t>1.2.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  <a:hlinkClick r:id="rId4"/>
              </a:rPr>
              <a:t>Obejctives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5"/>
              </a:rPr>
              <a:t>1.3. Dataset Features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6"/>
              </a:rPr>
              <a:t>2. Import Libraries and Data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7"/>
              </a:rPr>
              <a:t>3. Handling Missing Values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8"/>
              </a:rPr>
              <a:t>4. Data Analysis and Visualization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9"/>
              </a:rPr>
              <a:t>5. Outlier Detection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10"/>
              </a:rPr>
              <a:t>6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hlinkClick r:id="rId10"/>
              </a:rPr>
              <a:t>.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10"/>
              </a:rPr>
              <a:t>Categorical Variables Encoding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11"/>
              </a:rPr>
              <a:t>7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hlinkClick r:id="rId11"/>
              </a:rPr>
              <a:t>.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11"/>
              </a:rPr>
              <a:t>Balance Data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12"/>
              </a:rPr>
              <a:t>8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hlinkClick r:id="rId12"/>
              </a:rPr>
              <a:t>.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12"/>
              </a:rPr>
              <a:t>Dataset Splitting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13"/>
              </a:rPr>
              <a:t>9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hlinkClick r:id="rId13"/>
              </a:rPr>
              <a:t>.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13"/>
              </a:rPr>
              <a:t>Feature Scaling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hlinkClick r:id="rId14"/>
              </a:rPr>
              <a:t>10.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  <a:hlinkClick r:id="rId14"/>
              </a:rPr>
              <a:t>Modeling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14"/>
              </a:rPr>
              <a:t> and Parameter Optimization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hlinkClick r:id="rId15"/>
              </a:rPr>
              <a:t>11.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15"/>
              </a:rPr>
              <a:t>Feature Importance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hlinkClick r:id="rId16"/>
              </a:rPr>
              <a:t>12. Results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13.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deployment using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streamlet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124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4699" y="-103031"/>
            <a:ext cx="6959957" cy="2293338"/>
          </a:xfrm>
        </p:spPr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Feature Importance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92" y="1918951"/>
            <a:ext cx="7186632" cy="40765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21794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9968" y="-90152"/>
            <a:ext cx="2928869" cy="1636516"/>
          </a:xfrm>
        </p:spPr>
        <p:txBody>
          <a:bodyPr/>
          <a:lstStyle/>
          <a:p>
            <a:r>
              <a:rPr lang="en-IN" dirty="0">
                <a:hlinkClick r:id="rId2"/>
              </a:rPr>
              <a:t>Results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2" y="1546364"/>
            <a:ext cx="9293476" cy="268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546"/>
            <a:ext cx="4925096" cy="1469092"/>
          </a:xfrm>
        </p:spPr>
        <p:txBody>
          <a:bodyPr/>
          <a:lstStyle/>
          <a:p>
            <a:r>
              <a:rPr lang="en-IN" dirty="0"/>
              <a:t>deployment using streamlit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1944967"/>
            <a:ext cx="10058400" cy="317115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553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0783" y="2575776"/>
            <a:ext cx="6268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latin typeface="Algerian" panose="04020705040A02060702" pitchFamily="82" charset="0"/>
              </a:rPr>
              <a:t>Thank you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270"/>
            <a:ext cx="8988286" cy="905033"/>
          </a:xfrm>
        </p:spPr>
        <p:txBody>
          <a:bodyPr/>
          <a:lstStyle/>
          <a:p>
            <a:pPr algn="l"/>
            <a:r>
              <a:rPr lang="en-IN" b="1" dirty="0"/>
              <a:t>1. Problem Statement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322" y="1335846"/>
            <a:ext cx="11130354" cy="27988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sz="3500" b="1" dirty="0"/>
              <a:t>1.1. Introduction</a:t>
            </a:r>
          </a:p>
          <a:p>
            <a:pPr algn="l"/>
            <a:r>
              <a:rPr lang="en-GB" sz="3500" b="1" dirty="0"/>
              <a:t>What is Customer Churn?</a:t>
            </a:r>
            <a:endParaRPr lang="en-GB" sz="3500" dirty="0"/>
          </a:p>
          <a:p>
            <a:pPr algn="l"/>
            <a:r>
              <a:rPr lang="en-GB" sz="3500" dirty="0"/>
              <a:t>Customer churn is the percentage of customers that stopped using company's product or service during a certain time frame. Customer churn is one of the most important metrics for a growing business to evaluate as it is much less expensive to retain existing customers than it is to acquire new customers. Customers in the telecom industry can choose from a variety of service providers and actively switch from one to the next. The telecommunications business has an annual churn rate of 15-25 percent in this highly competitive market</a:t>
            </a:r>
            <a:r>
              <a:rPr lang="en-GB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3" y="251792"/>
            <a:ext cx="8471451" cy="971294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1.2. </a:t>
            </a:r>
            <a:r>
              <a:rPr lang="en-IN" b="1" dirty="0" err="1"/>
              <a:t>Obejctives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910" y="514212"/>
            <a:ext cx="10490200" cy="95567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In this projects below questions will be answered: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What's the % of Customers Churn and customers that keep in with the active services?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Is there any patterns in Customers Churn based on the gender?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Is there any patterns/preference in Customers Churn based on the type of service provided?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What's the most profitable service types?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Which features and services are most profitable?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Which features have the most impact on predicting customers churn?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Which model is the best for predicting churn?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130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" y="193183"/>
            <a:ext cx="6247208" cy="1250150"/>
          </a:xfrm>
        </p:spPr>
        <p:txBody>
          <a:bodyPr/>
          <a:lstStyle/>
          <a:p>
            <a:pPr algn="l"/>
            <a:r>
              <a:rPr lang="en-IN" dirty="0" smtClean="0"/>
              <a:t>Dataset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D04A62EE-9994-BC64-CF2B-36E8C2394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47083"/>
              </p:ext>
            </p:extLst>
          </p:nvPr>
        </p:nvGraphicFramePr>
        <p:xfrm>
          <a:off x="619040" y="1056499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50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8" y="283335"/>
            <a:ext cx="8492543" cy="1005451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Handling Missing Values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1018330"/>
            <a:ext cx="4879851" cy="28195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396" y="2327370"/>
            <a:ext cx="5133869" cy="30210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50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1064"/>
            <a:ext cx="6934199" cy="95393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hlinkClick r:id="rId2"/>
              </a:rPr>
              <a:t>Data Analysis and Visualization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4AFF7B1F-BB79-4DF4-4672-9EBAE2E5BBF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9" y="1208611"/>
            <a:ext cx="3358991" cy="27157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171FC5C-4988-28A1-EDB7-E58F18891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08" y="4513155"/>
            <a:ext cx="9249689" cy="1967702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04C94CF2-0A35-9755-0C1A-3C27B2C292D0}"/>
              </a:ext>
            </a:extLst>
          </p:cNvPr>
          <p:cNvSpPr txBox="1"/>
          <p:nvPr/>
        </p:nvSpPr>
        <p:spPr>
          <a:xfrm>
            <a:off x="6303839" y="1510136"/>
            <a:ext cx="5262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highly imbalanced, ratio = 73:27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we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data with other features while taking the target values separately to get some insights.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2B8E002-2F43-54C5-FB31-97DD999C3513}"/>
              </a:ext>
            </a:extLst>
          </p:cNvPr>
          <p:cNvSpPr txBox="1"/>
          <p:nvPr/>
        </p:nvSpPr>
        <p:spPr>
          <a:xfrm>
            <a:off x="7435280" y="977779"/>
            <a:ext cx="421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Churn Ratio</a:t>
            </a:r>
            <a:endParaRPr lang="en-IN" sz="24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5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4E2AC2-C7F1-3D64-A0F9-ACB92A5A45C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96" y="501833"/>
            <a:ext cx="4545105" cy="28552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18D4BD-A9EF-64DF-A255-1F575C7A3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98" y="494343"/>
            <a:ext cx="4387662" cy="2844819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724F1E90-1D4E-90C5-8351-9B0EC2DFD97D}"/>
              </a:ext>
            </a:extLst>
          </p:cNvPr>
          <p:cNvSpPr txBox="1"/>
          <p:nvPr/>
        </p:nvSpPr>
        <p:spPr>
          <a:xfrm>
            <a:off x="1111903" y="4147666"/>
            <a:ext cx="3800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* We have imbalanced data.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* </a:t>
            </a:r>
            <a:r>
              <a:rPr lang="en-GB" dirty="0" smtClean="0"/>
              <a:t>26.6 % </a:t>
            </a:r>
            <a:r>
              <a:rPr lang="en-GB" dirty="0"/>
              <a:t>of customers switched to another company.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* Customers are </a:t>
            </a:r>
            <a:r>
              <a:rPr lang="en-GB" dirty="0" smtClean="0"/>
              <a:t>49.5 % </a:t>
            </a:r>
            <a:r>
              <a:rPr lang="en-GB" dirty="0"/>
              <a:t>female and </a:t>
            </a:r>
            <a:r>
              <a:rPr lang="en-GB" dirty="0" smtClean="0"/>
              <a:t>50.5 % </a:t>
            </a:r>
            <a:r>
              <a:rPr lang="en-GB" dirty="0"/>
              <a:t>male.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6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523EE5AD-F02D-F0D8-3954-E6CF55D61EA1}"/>
              </a:ext>
            </a:extLst>
          </p:cNvPr>
          <p:cNvSpPr>
            <a:spLocks noGrp="1"/>
          </p:cNvSpPr>
          <p:nvPr/>
        </p:nvSpPr>
        <p:spPr>
          <a:xfrm>
            <a:off x="166736" y="131682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D2666884-8963-9223-8902-F40CEB306A0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36" y="1244053"/>
            <a:ext cx="2765893" cy="24880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35670245-1C0C-DA67-F06A-0C0275914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645" y="1244053"/>
            <a:ext cx="3029510" cy="2488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3F3CD71E-9D95-A343-7631-27DBB0511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89" y="1244052"/>
            <a:ext cx="2620095" cy="2488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BD123952-B4A4-DCD3-5D0A-751B8055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978" y="1244053"/>
            <a:ext cx="2904285" cy="2488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62B3EC20-EF27-5771-03F7-26995281D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36" y="4148781"/>
            <a:ext cx="2765892" cy="25775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D8755875-B0BF-8881-B394-09B0BBDC4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9788" y="4148780"/>
            <a:ext cx="2620095" cy="2551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1BCD6823-F9E0-7F2E-C1A7-644B73DD64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0978" y="4148781"/>
            <a:ext cx="2904286" cy="25518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F7865CC2-56D1-E42F-0C4A-33D864C23F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3645" y="4148781"/>
            <a:ext cx="3029510" cy="25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020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110</TotalTime>
  <Words>456</Words>
  <Application>Microsoft Office PowerPoint</Application>
  <PresentationFormat>Widescreen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Algerian</vt:lpstr>
      <vt:lpstr>Arial</vt:lpstr>
      <vt:lpstr>Arial Rounded MT Bold</vt:lpstr>
      <vt:lpstr>Century Gothic</vt:lpstr>
      <vt:lpstr>Times New Roman</vt:lpstr>
      <vt:lpstr>Vapor Trail</vt:lpstr>
      <vt:lpstr>TELECOM CHURN PREDICTIONS</vt:lpstr>
      <vt:lpstr>Table of Contents  </vt:lpstr>
      <vt:lpstr>1. Problem Statement</vt:lpstr>
      <vt:lpstr>1.2. Obejctives </vt:lpstr>
      <vt:lpstr>Dataset </vt:lpstr>
      <vt:lpstr>Handling Missing Values </vt:lpstr>
      <vt:lpstr>Data Analysis and 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 Detection</vt:lpstr>
      <vt:lpstr>Categorical Variables Encoding </vt:lpstr>
      <vt:lpstr>Balance Data </vt:lpstr>
      <vt:lpstr>Dataset Splitting </vt:lpstr>
      <vt:lpstr>Feature Scaling </vt:lpstr>
      <vt:lpstr>Modeling and Parameter Optimization </vt:lpstr>
      <vt:lpstr>Feature Importance </vt:lpstr>
      <vt:lpstr>Results </vt:lpstr>
      <vt:lpstr>deployment using streamlit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PREDICTIONS</dc:title>
  <dc:creator>Microsoft account</dc:creator>
  <cp:lastModifiedBy>Microsoft account</cp:lastModifiedBy>
  <cp:revision>13</cp:revision>
  <dcterms:created xsi:type="dcterms:W3CDTF">2023-04-03T05:06:26Z</dcterms:created>
  <dcterms:modified xsi:type="dcterms:W3CDTF">2023-04-03T07:03:36Z</dcterms:modified>
</cp:coreProperties>
</file>