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7" r:id="rId9"/>
    <p:sldId id="266" r:id="rId10"/>
    <p:sldId id="265" r:id="rId11"/>
    <p:sldId id="268" r:id="rId12"/>
    <p:sldId id="269" r:id="rId13"/>
    <p:sldId id="270" r:id="rId14"/>
    <p:sldId id="27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 RAJA" initials="BR" lastIdx="1" clrIdx="0">
    <p:extLst>
      <p:ext uri="{19B8F6BF-5375-455C-9EA6-DF929625EA0E}">
        <p15:presenceInfo xmlns:p15="http://schemas.microsoft.com/office/powerpoint/2012/main" userId="06100d849f5477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10"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IN" dirty="0"/>
              <a:t>LEAD SCORING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165999"/>
          </a:xfrm>
        </p:spPr>
        <p:txBody>
          <a:bodyPr>
            <a:normAutofit fontScale="62500" lnSpcReduction="20000"/>
          </a:bodyPr>
          <a:lstStyle/>
          <a:p>
            <a:r>
              <a:rPr lang="en-US" dirty="0">
                <a:solidFill>
                  <a:schemeClr val="tx1">
                    <a:lumMod val="85000"/>
                    <a:lumOff val="15000"/>
                  </a:schemeClr>
                </a:solidFill>
              </a:rPr>
              <a:t>Shubhi Mishra</a:t>
            </a:r>
          </a:p>
          <a:p>
            <a:r>
              <a:rPr lang="en-US" dirty="0">
                <a:solidFill>
                  <a:schemeClr val="tx1">
                    <a:lumMod val="85000"/>
                    <a:lumOff val="15000"/>
                  </a:schemeClr>
                </a:solidFill>
              </a:rPr>
              <a:t>Bharath raja</a:t>
            </a:r>
          </a:p>
          <a:p>
            <a:r>
              <a:rPr lang="en-US" dirty="0">
                <a:solidFill>
                  <a:schemeClr val="tx1">
                    <a:lumMod val="85000"/>
                    <a:lumOff val="15000"/>
                  </a:schemeClr>
                </a:solidFill>
              </a:rPr>
              <a:t>M S Vivek Anand</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7C52-688C-5CAB-C6B4-7B48E6DACCD3}"/>
              </a:ext>
            </a:extLst>
          </p:cNvPr>
          <p:cNvSpPr>
            <a:spLocks noGrp="1"/>
          </p:cNvSpPr>
          <p:nvPr>
            <p:ph type="title"/>
          </p:nvPr>
        </p:nvSpPr>
        <p:spPr/>
        <p:txBody>
          <a:bodyPr/>
          <a:lstStyle/>
          <a:p>
            <a:r>
              <a:rPr lang="en-IN" dirty="0"/>
              <a:t>Lead Heatmap: </a:t>
            </a:r>
          </a:p>
        </p:txBody>
      </p:sp>
      <p:pic>
        <p:nvPicPr>
          <p:cNvPr id="3074" name="Picture 2">
            <a:extLst>
              <a:ext uri="{FF2B5EF4-FFF2-40B4-BE49-F238E27FC236}">
                <a16:creationId xmlns:a16="http://schemas.microsoft.com/office/drawing/2014/main" id="{EFDD77B4-2574-6B55-4861-497B92CDA2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1319" y="3336494"/>
            <a:ext cx="3772269" cy="20379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5C4DE20-EDB6-DCD7-1450-F849B05A1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531" y="2239860"/>
            <a:ext cx="7449424" cy="371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9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B3CF-7069-AE6B-D0DD-3CD1D0E3DEE1}"/>
              </a:ext>
            </a:extLst>
          </p:cNvPr>
          <p:cNvSpPr>
            <a:spLocks noGrp="1"/>
          </p:cNvSpPr>
          <p:nvPr>
            <p:ph type="title"/>
          </p:nvPr>
        </p:nvSpPr>
        <p:spPr/>
        <p:txBody>
          <a:bodyPr/>
          <a:lstStyle/>
          <a:p>
            <a:r>
              <a:rPr lang="en-IN" dirty="0"/>
              <a:t>ROC Curve:</a:t>
            </a:r>
          </a:p>
        </p:txBody>
      </p:sp>
      <p:pic>
        <p:nvPicPr>
          <p:cNvPr id="5122" name="Picture 2">
            <a:extLst>
              <a:ext uri="{FF2B5EF4-FFF2-40B4-BE49-F238E27FC236}">
                <a16:creationId xmlns:a16="http://schemas.microsoft.com/office/drawing/2014/main" id="{9F7ECB1F-8947-2B09-2020-52A7958656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7535" y="2108200"/>
            <a:ext cx="3817256" cy="3290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7C023A-A93C-4B4F-C1FF-FF7C869D8E0E}"/>
              </a:ext>
            </a:extLst>
          </p:cNvPr>
          <p:cNvSpPr txBox="1"/>
          <p:nvPr/>
        </p:nvSpPr>
        <p:spPr>
          <a:xfrm>
            <a:off x="710119" y="5593404"/>
            <a:ext cx="10671243" cy="646331"/>
          </a:xfrm>
          <a:prstGeom prst="rect">
            <a:avLst/>
          </a:prstGeom>
          <a:noFill/>
        </p:spPr>
        <p:txBody>
          <a:bodyPr wrap="square" rtlCol="0">
            <a:spAutoFit/>
          </a:bodyPr>
          <a:lstStyle/>
          <a:p>
            <a:r>
              <a:rPr lang="en-US"/>
              <a:t>The ideal value for the ROC Curve is 1 which indicates a "GOOD Predictive Model," which is what we are obtaining. </a:t>
            </a:r>
            <a:endParaRPr lang="en-IN" dirty="0"/>
          </a:p>
        </p:txBody>
      </p:sp>
    </p:spTree>
    <p:extLst>
      <p:ext uri="{BB962C8B-B14F-4D97-AF65-F5344CB8AC3E}">
        <p14:creationId xmlns:p14="http://schemas.microsoft.com/office/powerpoint/2010/main" val="189361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7FF-A6FA-9F02-9157-1D84A8586932}"/>
              </a:ext>
            </a:extLst>
          </p:cNvPr>
          <p:cNvSpPr>
            <a:spLocks noGrp="1"/>
          </p:cNvSpPr>
          <p:nvPr>
            <p:ph type="title"/>
          </p:nvPr>
        </p:nvSpPr>
        <p:spPr/>
        <p:txBody>
          <a:bodyPr>
            <a:normAutofit fontScale="90000"/>
          </a:bodyPr>
          <a:lstStyle/>
          <a:p>
            <a:r>
              <a:rPr lang="en-IN" dirty="0"/>
              <a:t>Accuracy </a:t>
            </a:r>
            <a:r>
              <a:rPr lang="en-US" dirty="0"/>
              <a:t>sensitivity and specificity for various probabilities:</a:t>
            </a:r>
            <a:endParaRPr lang="en-IN" dirty="0"/>
          </a:p>
        </p:txBody>
      </p:sp>
      <p:pic>
        <p:nvPicPr>
          <p:cNvPr id="6146" name="Picture 2">
            <a:extLst>
              <a:ext uri="{FF2B5EF4-FFF2-40B4-BE49-F238E27FC236}">
                <a16:creationId xmlns:a16="http://schemas.microsoft.com/office/drawing/2014/main" id="{83E2CA8A-5B74-C8CD-0312-DE7E856710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4258" y="2325102"/>
            <a:ext cx="4723809"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43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53BC-2DBF-CDFC-3EAB-C274D50FDF68}"/>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id="{2FC461CA-07F2-6CC4-63E2-9C248231F65F}"/>
              </a:ext>
            </a:extLst>
          </p:cNvPr>
          <p:cNvSpPr>
            <a:spLocks noGrp="1"/>
          </p:cNvSpPr>
          <p:nvPr>
            <p:ph idx="1"/>
          </p:nvPr>
        </p:nvSpPr>
        <p:spPr/>
        <p:txBody>
          <a:bodyPr/>
          <a:lstStyle/>
          <a:p>
            <a:r>
              <a:rPr lang="en-US" dirty="0"/>
              <a:t>So as we can see above the model seems to be performing well. The ROC curve has a value of 0.86, which is very good. We have the following values for the Train Data:</a:t>
            </a:r>
          </a:p>
          <a:p>
            <a:endParaRPr lang="en-US" dirty="0"/>
          </a:p>
          <a:p>
            <a:r>
              <a:rPr lang="en-US" dirty="0"/>
              <a:t>- Accuracy : 77.05%</a:t>
            </a:r>
          </a:p>
          <a:p>
            <a:r>
              <a:rPr lang="en-US" dirty="0"/>
              <a:t>- Sensitivity :82.89%</a:t>
            </a:r>
          </a:p>
          <a:p>
            <a:r>
              <a:rPr lang="en-US" dirty="0"/>
              <a:t>- Specificity : 73.49%</a:t>
            </a:r>
          </a:p>
          <a:p>
            <a:r>
              <a:rPr lang="en-US" dirty="0"/>
              <a:t>- Some of the other Stats are derived below, indicating the False Positive Rate, Positive Predictive Value, Negative Predictive Values, Precision &amp; Recall.</a:t>
            </a:r>
            <a:endParaRPr lang="en-IN" dirty="0"/>
          </a:p>
        </p:txBody>
      </p:sp>
    </p:spTree>
    <p:extLst>
      <p:ext uri="{BB962C8B-B14F-4D97-AF65-F5344CB8AC3E}">
        <p14:creationId xmlns:p14="http://schemas.microsoft.com/office/powerpoint/2010/main" val="163100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75E7-6A9B-86E6-52E6-EF84154FDC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AD58A13-4F7F-2B28-FF62-BDE6F1FA964F}"/>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000000"/>
                </a:solidFill>
                <a:effectLst/>
                <a:latin typeface="Helvetica Neue"/>
              </a:rPr>
              <a:t>While we have checked both Sensitivity-Specificity as well as Precision and Recall Metrics, we have considered the optimal cut off based on Sensitivity and Specificity for calculating the final prediction.</a:t>
            </a:r>
          </a:p>
          <a:p>
            <a:pPr algn="l">
              <a:buFont typeface="Arial" panose="020B0604020202020204" pitchFamily="34" charset="0"/>
              <a:buChar char="•"/>
            </a:pPr>
            <a:r>
              <a:rPr lang="en-US" b="0" i="0" dirty="0">
                <a:solidFill>
                  <a:srgbClr val="000000"/>
                </a:solidFill>
                <a:effectLst/>
                <a:latin typeface="Helvetica Neue"/>
              </a:rPr>
              <a:t>Accuracy, Sensitivity and Specificity values of test set are around 77%, 83% and 74% which are approximately closer to the respective values calculated using trained set.</a:t>
            </a:r>
          </a:p>
          <a:p>
            <a:pPr algn="l">
              <a:buFont typeface="Arial" panose="020B0604020202020204" pitchFamily="34" charset="0"/>
              <a:buChar char="•"/>
            </a:pPr>
            <a:r>
              <a:rPr lang="en-US" b="0" i="0" dirty="0">
                <a:solidFill>
                  <a:srgbClr val="000000"/>
                </a:solidFill>
                <a:effectLst/>
                <a:latin typeface="Helvetica Neue"/>
              </a:rPr>
              <a:t>Also the lead score calculated in the trained set of data shows the conversion rate on the final predicted model is around 80%</a:t>
            </a:r>
          </a:p>
          <a:p>
            <a:pPr algn="l">
              <a:buFont typeface="Arial" panose="020B0604020202020204" pitchFamily="34" charset="0"/>
              <a:buChar char="•"/>
            </a:pPr>
            <a:r>
              <a:rPr lang="en-US" b="0" i="0" dirty="0">
                <a:solidFill>
                  <a:srgbClr val="000000"/>
                </a:solidFill>
                <a:effectLst/>
                <a:latin typeface="Helvetica Neue"/>
              </a:rPr>
              <a:t>Hence overall this model seems to be good.</a:t>
            </a:r>
          </a:p>
          <a:p>
            <a:pPr algn="l">
              <a:buFont typeface="Arial" panose="020B0604020202020204" pitchFamily="34" charset="0"/>
              <a:buChar char="•"/>
            </a:pPr>
            <a:r>
              <a:rPr lang="en-US" b="0" i="0" dirty="0">
                <a:solidFill>
                  <a:srgbClr val="000000"/>
                </a:solidFill>
                <a:effectLst/>
                <a:latin typeface="Helvetica Neue"/>
              </a:rPr>
              <a:t>Important features responsible for good conversion rate or the ones' which contributes more towards the probability of a lead getting converted are :</a:t>
            </a:r>
          </a:p>
          <a:p>
            <a:pPr algn="l">
              <a:buFont typeface="Arial" panose="020B0604020202020204" pitchFamily="34" charset="0"/>
              <a:buChar char="•"/>
            </a:pPr>
            <a:r>
              <a:rPr lang="en-US" b="0" i="0" dirty="0">
                <a:solidFill>
                  <a:srgbClr val="000000"/>
                </a:solidFill>
                <a:effectLst/>
                <a:latin typeface="Helvetica Neue"/>
              </a:rPr>
              <a:t>Lead Origin Lead Add Form</a:t>
            </a:r>
          </a:p>
          <a:p>
            <a:pPr algn="l">
              <a:buFont typeface="Arial" panose="020B0604020202020204" pitchFamily="34" charset="0"/>
              <a:buChar char="•"/>
            </a:pPr>
            <a:r>
              <a:rPr lang="en-US" b="0" i="0" dirty="0">
                <a:solidFill>
                  <a:srgbClr val="000000"/>
                </a:solidFill>
                <a:effectLst/>
                <a:latin typeface="Helvetica Neue"/>
              </a:rPr>
              <a:t>What is your current occupation Working Professional</a:t>
            </a:r>
          </a:p>
          <a:p>
            <a:pPr algn="l">
              <a:buFont typeface="Arial" panose="020B0604020202020204" pitchFamily="34" charset="0"/>
              <a:buChar char="•"/>
            </a:pPr>
            <a:r>
              <a:rPr lang="en-US" b="0" i="0" dirty="0">
                <a:solidFill>
                  <a:srgbClr val="000000"/>
                </a:solidFill>
                <a:effectLst/>
                <a:latin typeface="Helvetica Neue"/>
              </a:rPr>
              <a:t>Total Time Spent on Website</a:t>
            </a:r>
          </a:p>
        </p:txBody>
      </p:sp>
    </p:spTree>
    <p:extLst>
      <p:ext uri="{BB962C8B-B14F-4D97-AF65-F5344CB8AC3E}">
        <p14:creationId xmlns:p14="http://schemas.microsoft.com/office/powerpoint/2010/main" val="130213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5400" i="1" dirty="0">
                <a:solidFill>
                  <a:srgbClr val="FFFFFF"/>
                </a:solidFill>
              </a:rPr>
              <a:t>Thank You</a:t>
            </a:r>
            <a:br>
              <a:rPr lang="en-US" sz="5400" i="1" dirty="0">
                <a:solidFill>
                  <a:srgbClr val="FFFFFF"/>
                </a:solidFill>
              </a:rPr>
            </a:br>
            <a:br>
              <a:rPr lang="en-US" sz="5400" i="1" dirty="0">
                <a:solidFill>
                  <a:srgbClr val="FFFFFF"/>
                </a:solidFill>
              </a:rPr>
            </a:br>
            <a:r>
              <a:rPr lang="en-US" sz="5400" i="1" dirty="0">
                <a:solidFill>
                  <a:srgbClr val="FFFFFF"/>
                </a:solidFill>
              </a:rPr>
              <a:t>The END!</a:t>
            </a: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FC41-91DD-EB2F-DC96-6EC6CF83441F}"/>
              </a:ext>
            </a:extLst>
          </p:cNvPr>
          <p:cNvSpPr>
            <a:spLocks noGrp="1"/>
          </p:cNvSpPr>
          <p:nvPr>
            <p:ph type="title"/>
          </p:nvPr>
        </p:nvSpPr>
        <p:spPr/>
        <p:txBody>
          <a:bodyPr/>
          <a:lstStyle/>
          <a:p>
            <a:r>
              <a:rPr lang="en-IN" dirty="0"/>
              <a:t>Business Objective:</a:t>
            </a:r>
          </a:p>
        </p:txBody>
      </p:sp>
      <p:sp>
        <p:nvSpPr>
          <p:cNvPr id="3" name="Content Placeholder 2">
            <a:extLst>
              <a:ext uri="{FF2B5EF4-FFF2-40B4-BE49-F238E27FC236}">
                <a16:creationId xmlns:a16="http://schemas.microsoft.com/office/drawing/2014/main" id="{DE596459-C4AF-2B23-40D7-C70487ED655F}"/>
              </a:ext>
            </a:extLst>
          </p:cNvPr>
          <p:cNvSpPr>
            <a:spLocks noGrp="1"/>
          </p:cNvSpPr>
          <p:nvPr>
            <p:ph idx="1"/>
          </p:nvPr>
        </p:nvSpPr>
        <p:spPr/>
        <p:txBody>
          <a:bodyPr/>
          <a:lstStyle/>
          <a:p>
            <a:r>
              <a:rPr lang="en-US" sz="2000" dirty="0"/>
              <a:t>To Help X Education Select Most Promising Leads (Hot Leads), i.e. The Leads That Are Most Likely To Convert Into Paying Customers. </a:t>
            </a:r>
          </a:p>
          <a:p>
            <a:endParaRPr lang="en-US" dirty="0"/>
          </a:p>
          <a:p>
            <a:r>
              <a:rPr lang="en-US" dirty="0"/>
              <a:t>❖ Selection of hot leads </a:t>
            </a:r>
          </a:p>
          <a:p>
            <a:r>
              <a:rPr lang="en-US" dirty="0"/>
              <a:t>❖ Focused marketing </a:t>
            </a:r>
          </a:p>
          <a:p>
            <a:r>
              <a:rPr lang="en-US" dirty="0"/>
              <a:t>❖ Higher lead conversion rate </a:t>
            </a:r>
            <a:endParaRPr lang="en-IN" dirty="0"/>
          </a:p>
        </p:txBody>
      </p:sp>
    </p:spTree>
    <p:extLst>
      <p:ext uri="{BB962C8B-B14F-4D97-AF65-F5344CB8AC3E}">
        <p14:creationId xmlns:p14="http://schemas.microsoft.com/office/powerpoint/2010/main" val="151788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03B2-768D-3F16-5037-0CB99E6A4459}"/>
              </a:ext>
            </a:extLst>
          </p:cNvPr>
          <p:cNvSpPr>
            <a:spLocks noGrp="1"/>
          </p:cNvSpPr>
          <p:nvPr>
            <p:ph type="title"/>
          </p:nvPr>
        </p:nvSpPr>
        <p:spPr/>
        <p:txBody>
          <a:bodyPr/>
          <a:lstStyle/>
          <a:p>
            <a:r>
              <a:rPr lang="en-IN" dirty="0"/>
              <a:t>GOALS :</a:t>
            </a:r>
          </a:p>
        </p:txBody>
      </p:sp>
      <p:sp>
        <p:nvSpPr>
          <p:cNvPr id="3" name="Content Placeholder 2">
            <a:extLst>
              <a:ext uri="{FF2B5EF4-FFF2-40B4-BE49-F238E27FC236}">
                <a16:creationId xmlns:a16="http://schemas.microsoft.com/office/drawing/2014/main" id="{8BE947F1-68F4-2C5D-3C52-FB52936073C1}"/>
              </a:ext>
            </a:extLst>
          </p:cNvPr>
          <p:cNvSpPr>
            <a:spLocks noGrp="1"/>
          </p:cNvSpPr>
          <p:nvPr>
            <p:ph idx="1"/>
          </p:nvPr>
        </p:nvSpPr>
        <p:spPr/>
        <p:txBody>
          <a:bodyPr/>
          <a:lstStyle/>
          <a:p>
            <a:endParaRPr lang="en-US" dirty="0"/>
          </a:p>
          <a:p>
            <a:r>
              <a:rPr lang="en-US" dirty="0"/>
              <a:t>❖ Create a Logistic Regression model to predict the Lead Conversion probabilities for each lead. </a:t>
            </a:r>
          </a:p>
          <a:p>
            <a:endParaRPr lang="en-US" dirty="0"/>
          </a:p>
          <a:p>
            <a:r>
              <a:rPr lang="en-US" dirty="0"/>
              <a:t>❖ Decide on a Probability Threshold value above which a lead will be predicted as converted, whereas not converted if it is below it. </a:t>
            </a:r>
          </a:p>
          <a:p>
            <a:endParaRPr lang="en-US" dirty="0"/>
          </a:p>
          <a:p>
            <a:r>
              <a:rPr lang="en-US" dirty="0"/>
              <a:t>❖ Multiply the Lead Conversion probability to arrive at the Lead Score value for each lead.</a:t>
            </a:r>
            <a:endParaRPr lang="en-IN" dirty="0"/>
          </a:p>
        </p:txBody>
      </p:sp>
    </p:spTree>
    <p:extLst>
      <p:ext uri="{BB962C8B-B14F-4D97-AF65-F5344CB8AC3E}">
        <p14:creationId xmlns:p14="http://schemas.microsoft.com/office/powerpoint/2010/main" val="344264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F3BD-D8B8-BB44-0C96-EA5FFE00AE23}"/>
              </a:ext>
            </a:extLst>
          </p:cNvPr>
          <p:cNvSpPr>
            <a:spLocks noGrp="1"/>
          </p:cNvSpPr>
          <p:nvPr>
            <p:ph type="title"/>
          </p:nvPr>
        </p:nvSpPr>
        <p:spPr/>
        <p:txBody>
          <a:bodyPr/>
          <a:lstStyle/>
          <a:p>
            <a:r>
              <a:rPr lang="en-IN" dirty="0"/>
              <a:t>APPROACH: </a:t>
            </a:r>
          </a:p>
        </p:txBody>
      </p:sp>
      <p:sp>
        <p:nvSpPr>
          <p:cNvPr id="3" name="Content Placeholder 2">
            <a:extLst>
              <a:ext uri="{FF2B5EF4-FFF2-40B4-BE49-F238E27FC236}">
                <a16:creationId xmlns:a16="http://schemas.microsoft.com/office/drawing/2014/main" id="{6718E9BF-F4FF-6FDB-DF3B-FB9452A4AC2C}"/>
              </a:ext>
            </a:extLst>
          </p:cNvPr>
          <p:cNvSpPr>
            <a:spLocks noGrp="1"/>
          </p:cNvSpPr>
          <p:nvPr>
            <p:ph idx="1"/>
          </p:nvPr>
        </p:nvSpPr>
        <p:spPr/>
        <p:txBody>
          <a:bodyPr>
            <a:normAutofit fontScale="77500" lnSpcReduction="20000"/>
          </a:bodyPr>
          <a:lstStyle/>
          <a:p>
            <a:r>
              <a:rPr lang="en-IN" dirty="0"/>
              <a:t>❖ Reading &amp; understanding the data </a:t>
            </a:r>
          </a:p>
          <a:p>
            <a:r>
              <a:rPr lang="en-IN" dirty="0"/>
              <a:t>❖ Data cleaning </a:t>
            </a:r>
          </a:p>
          <a:p>
            <a:r>
              <a:rPr lang="en-IN" dirty="0"/>
              <a:t>❖ EDA </a:t>
            </a:r>
          </a:p>
          <a:p>
            <a:r>
              <a:rPr lang="en-IN" dirty="0"/>
              <a:t>❖ Feature scaling </a:t>
            </a:r>
          </a:p>
          <a:p>
            <a:r>
              <a:rPr lang="en-IN" dirty="0"/>
              <a:t>❖ Prepare the data for modelling </a:t>
            </a:r>
          </a:p>
          <a:p>
            <a:r>
              <a:rPr lang="en-IN" dirty="0"/>
              <a:t>❖ Model building </a:t>
            </a:r>
          </a:p>
          <a:p>
            <a:r>
              <a:rPr lang="en-IN" dirty="0"/>
              <a:t>❖ Model evaluation</a:t>
            </a:r>
          </a:p>
          <a:p>
            <a:r>
              <a:rPr lang="en-IN" dirty="0"/>
              <a:t>❖ Making predictions on the test </a:t>
            </a:r>
          </a:p>
          <a:p>
            <a:r>
              <a:rPr lang="en-IN" dirty="0"/>
              <a:t>❖ Assigning lead score </a:t>
            </a:r>
          </a:p>
          <a:p>
            <a:r>
              <a:rPr lang="en-IN" dirty="0"/>
              <a:t>❖ Hot leads Determination </a:t>
            </a:r>
          </a:p>
        </p:txBody>
      </p:sp>
    </p:spTree>
    <p:extLst>
      <p:ext uri="{BB962C8B-B14F-4D97-AF65-F5344CB8AC3E}">
        <p14:creationId xmlns:p14="http://schemas.microsoft.com/office/powerpoint/2010/main" val="243192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4CD0-EF9E-B3F0-E7B5-9166FC4E331B}"/>
              </a:ext>
            </a:extLst>
          </p:cNvPr>
          <p:cNvSpPr>
            <a:spLocks noGrp="1"/>
          </p:cNvSpPr>
          <p:nvPr>
            <p:ph type="title"/>
          </p:nvPr>
        </p:nvSpPr>
        <p:spPr/>
        <p:txBody>
          <a:bodyPr/>
          <a:lstStyle/>
          <a:p>
            <a:r>
              <a:rPr lang="en-IN" dirty="0"/>
              <a:t>Data Cleaning: </a:t>
            </a:r>
          </a:p>
        </p:txBody>
      </p:sp>
      <p:sp>
        <p:nvSpPr>
          <p:cNvPr id="3" name="Content Placeholder 2">
            <a:extLst>
              <a:ext uri="{FF2B5EF4-FFF2-40B4-BE49-F238E27FC236}">
                <a16:creationId xmlns:a16="http://schemas.microsoft.com/office/drawing/2014/main" id="{F33628AF-9F00-720F-E4D8-3DC94A3AB079}"/>
              </a:ext>
            </a:extLst>
          </p:cNvPr>
          <p:cNvSpPr>
            <a:spLocks noGrp="1"/>
          </p:cNvSpPr>
          <p:nvPr>
            <p:ph idx="1"/>
          </p:nvPr>
        </p:nvSpPr>
        <p:spPr/>
        <p:txBody>
          <a:bodyPr/>
          <a:lstStyle/>
          <a:p>
            <a:r>
              <a:rPr lang="en-US" sz="2000" dirty="0"/>
              <a:t>There were few columns which were having a high number of null values which are dropped straight away. Further, we can not eliminate all columns which might be useful and were having a great impact on our model but are having a strong possibility of high number of null values so we can treat those columns by imputing with mean and median by observing the type of the variables i.e. (continuous or categorical). The outliers which were found during the analysis has also been removed. After those process up to 98% data has been retained and on this cleaned data the analysis was performed</a:t>
            </a:r>
            <a:r>
              <a:rPr lang="en-US" dirty="0"/>
              <a:t>. </a:t>
            </a:r>
            <a:endParaRPr lang="en-IN" dirty="0"/>
          </a:p>
        </p:txBody>
      </p:sp>
    </p:spTree>
    <p:extLst>
      <p:ext uri="{BB962C8B-B14F-4D97-AF65-F5344CB8AC3E}">
        <p14:creationId xmlns:p14="http://schemas.microsoft.com/office/powerpoint/2010/main" val="112972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4199-5E02-3868-F65B-E58E5E5983F5}"/>
              </a:ext>
            </a:extLst>
          </p:cNvPr>
          <p:cNvSpPr>
            <a:spLocks noGrp="1"/>
          </p:cNvSpPr>
          <p:nvPr>
            <p:ph type="title"/>
          </p:nvPr>
        </p:nvSpPr>
        <p:spPr/>
        <p:txBody>
          <a:bodyPr/>
          <a:lstStyle/>
          <a:p>
            <a:br>
              <a:rPr lang="en-IN" dirty="0"/>
            </a:br>
            <a:r>
              <a:rPr lang="en-IN" dirty="0"/>
              <a:t>EDA: </a:t>
            </a:r>
          </a:p>
        </p:txBody>
      </p:sp>
      <p:sp>
        <p:nvSpPr>
          <p:cNvPr id="3" name="Content Placeholder 2">
            <a:extLst>
              <a:ext uri="{FF2B5EF4-FFF2-40B4-BE49-F238E27FC236}">
                <a16:creationId xmlns:a16="http://schemas.microsoft.com/office/drawing/2014/main" id="{08B73D91-1B1C-4D7C-C4F5-8B472F486C25}"/>
              </a:ext>
            </a:extLst>
          </p:cNvPr>
          <p:cNvSpPr>
            <a:spLocks noGrp="1"/>
          </p:cNvSpPr>
          <p:nvPr>
            <p:ph idx="1"/>
          </p:nvPr>
        </p:nvSpPr>
        <p:spPr/>
        <p:txBody>
          <a:bodyPr/>
          <a:lstStyle/>
          <a:p>
            <a:r>
              <a:rPr lang="en-US" dirty="0"/>
              <a:t>EDA was performed on the cleaned data by plotting different types of plots and </a:t>
            </a:r>
            <a:r>
              <a:rPr lang="en-US" dirty="0" err="1"/>
              <a:t>analysing</a:t>
            </a:r>
            <a:r>
              <a:rPr lang="en-US" dirty="0"/>
              <a:t> both the variables which is continuous and categorical. Univariate analysis was done against the target variable for better understanding. It looks at the range of values, as well as the central tendency of the values. It describes the pattern of response to the variable and it also describes each variable on its own. </a:t>
            </a:r>
          </a:p>
          <a:p>
            <a:r>
              <a:rPr lang="en-US" dirty="0"/>
              <a:t>Some of the insights are as follows: People spending more time are promising Leads, The Lead Origin- Landing Page Submission has the highest conversion rate among others, Google has the highest conversion rate, leads whose Last Activity was SMS sent had the best conversion rate, Lead from Specialization who are unknown/Select columns has the highest rate of conversion, Person who are working professional has the highest conversion rate comparatively to others. </a:t>
            </a:r>
            <a:endParaRPr lang="en-IN" dirty="0"/>
          </a:p>
        </p:txBody>
      </p:sp>
    </p:spTree>
    <p:extLst>
      <p:ext uri="{BB962C8B-B14F-4D97-AF65-F5344CB8AC3E}">
        <p14:creationId xmlns:p14="http://schemas.microsoft.com/office/powerpoint/2010/main" val="125458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E428-8D45-07F0-FB0C-4F80E4B4149E}"/>
              </a:ext>
            </a:extLst>
          </p:cNvPr>
          <p:cNvSpPr>
            <a:spLocks noGrp="1"/>
          </p:cNvSpPr>
          <p:nvPr>
            <p:ph type="title"/>
          </p:nvPr>
        </p:nvSpPr>
        <p:spPr/>
        <p:txBody>
          <a:bodyPr/>
          <a:lstStyle/>
          <a:p>
            <a:r>
              <a:rPr lang="en-IN" dirty="0"/>
              <a:t>Numerical Variable Analysis:</a:t>
            </a:r>
          </a:p>
        </p:txBody>
      </p:sp>
      <p:pic>
        <p:nvPicPr>
          <p:cNvPr id="2050" name="Picture 2">
            <a:extLst>
              <a:ext uri="{FF2B5EF4-FFF2-40B4-BE49-F238E27FC236}">
                <a16:creationId xmlns:a16="http://schemas.microsoft.com/office/drawing/2014/main" id="{97197DAC-9567-3271-66BC-DE6217888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226" y="2223514"/>
            <a:ext cx="5015873"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52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A6C2-4BA2-D6A7-9F84-0279887ABB61}"/>
              </a:ext>
            </a:extLst>
          </p:cNvPr>
          <p:cNvSpPr>
            <a:spLocks noGrp="1"/>
          </p:cNvSpPr>
          <p:nvPr>
            <p:ph type="title"/>
          </p:nvPr>
        </p:nvSpPr>
        <p:spPr/>
        <p:txBody>
          <a:bodyPr>
            <a:normAutofit/>
          </a:bodyPr>
          <a:lstStyle/>
          <a:p>
            <a:r>
              <a:rPr lang="en-US" dirty="0"/>
              <a:t>Conversions for all numeric values:</a:t>
            </a:r>
            <a:endParaRPr lang="en-IN" dirty="0"/>
          </a:p>
        </p:txBody>
      </p:sp>
      <p:pic>
        <p:nvPicPr>
          <p:cNvPr id="4098" name="Picture 2">
            <a:extLst>
              <a:ext uri="{FF2B5EF4-FFF2-40B4-BE49-F238E27FC236}">
                <a16:creationId xmlns:a16="http://schemas.microsoft.com/office/drawing/2014/main" id="{330FA244-601A-A114-BDCA-72517F998E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758461"/>
            <a:ext cx="10058400" cy="246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6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9E36-6483-27F0-2560-97EF2E03BD97}"/>
              </a:ext>
            </a:extLst>
          </p:cNvPr>
          <p:cNvSpPr>
            <a:spLocks noGrp="1"/>
          </p:cNvSpPr>
          <p:nvPr>
            <p:ph type="title"/>
          </p:nvPr>
        </p:nvSpPr>
        <p:spPr/>
        <p:txBody>
          <a:bodyPr/>
          <a:lstStyle/>
          <a:p>
            <a:r>
              <a:rPr lang="en-IN" dirty="0"/>
              <a:t>Model Building: </a:t>
            </a:r>
          </a:p>
        </p:txBody>
      </p:sp>
      <p:sp>
        <p:nvSpPr>
          <p:cNvPr id="3" name="Content Placeholder 2">
            <a:extLst>
              <a:ext uri="{FF2B5EF4-FFF2-40B4-BE49-F238E27FC236}">
                <a16:creationId xmlns:a16="http://schemas.microsoft.com/office/drawing/2014/main" id="{C99EFECB-89AD-AB32-E9F0-21DFEE5F416D}"/>
              </a:ext>
            </a:extLst>
          </p:cNvPr>
          <p:cNvSpPr>
            <a:spLocks noGrp="1"/>
          </p:cNvSpPr>
          <p:nvPr>
            <p:ph idx="1"/>
          </p:nvPr>
        </p:nvSpPr>
        <p:spPr/>
        <p:txBody>
          <a:bodyPr/>
          <a:lstStyle/>
          <a:p>
            <a:r>
              <a:rPr lang="en-US" dirty="0"/>
              <a:t>❖ Dummy variables were created for categorical columns and scaling was done. In simpler words, we can say that the scaling is used for making data points generalized so that the distance between them will be lower. Scaling was carried out in order to bring all the features into a comparable range. Then we achieved the splitting of train and test dataset with 70% and 30%. </a:t>
            </a:r>
          </a:p>
          <a:p>
            <a:endParaRPr lang="en-US" dirty="0"/>
          </a:p>
          <a:p>
            <a:r>
              <a:rPr lang="en-US" dirty="0"/>
              <a:t>❖ Feature selection was applied using RFE technique and then the elimination was done according the steps followed for fetching the column having high </a:t>
            </a:r>
            <a:r>
              <a:rPr lang="en-US" dirty="0" err="1"/>
              <a:t>Pvalue</a:t>
            </a:r>
            <a:r>
              <a:rPr lang="en-US" dirty="0"/>
              <a:t> &amp; VIF, a final model was obtained after occurrence of 4 times until both VIF and p-values reached under acceptable range.</a:t>
            </a:r>
            <a:endParaRPr lang="en-IN" dirty="0"/>
          </a:p>
        </p:txBody>
      </p:sp>
    </p:spTree>
    <p:extLst>
      <p:ext uri="{BB962C8B-B14F-4D97-AF65-F5344CB8AC3E}">
        <p14:creationId xmlns:p14="http://schemas.microsoft.com/office/powerpoint/2010/main" val="35761091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{5A1AC71C-2793-4511-97D0-D0BD85EF6D93}tf56160789_win32</Template>
  <TotalTime>73</TotalTime>
  <Words>832</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Helvetica Neue</vt:lpstr>
      <vt:lpstr>1_RetrospectVTI</vt:lpstr>
      <vt:lpstr>LEAD SCORING CASE STUDY</vt:lpstr>
      <vt:lpstr>Business Objective:</vt:lpstr>
      <vt:lpstr>GOALS :</vt:lpstr>
      <vt:lpstr>APPROACH: </vt:lpstr>
      <vt:lpstr>Data Cleaning: </vt:lpstr>
      <vt:lpstr> EDA: </vt:lpstr>
      <vt:lpstr>Numerical Variable Analysis:</vt:lpstr>
      <vt:lpstr>Conversions for all numeric values:</vt:lpstr>
      <vt:lpstr>Model Building: </vt:lpstr>
      <vt:lpstr>Lead Heatmap: </vt:lpstr>
      <vt:lpstr>ROC Curve:</vt:lpstr>
      <vt:lpstr>Accuracy sensitivity and specificity for various probabilities:</vt:lpstr>
      <vt:lpstr>Inference:</vt:lpstr>
      <vt:lpstr>Conclusion:</vt:lpstr>
      <vt:lpstr>Thank You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BHARATH RAJA</dc:creator>
  <cp:lastModifiedBy>BHARATH RAJA</cp:lastModifiedBy>
  <cp:revision>1</cp:revision>
  <dcterms:created xsi:type="dcterms:W3CDTF">2023-05-27T10:14:36Z</dcterms:created>
  <dcterms:modified xsi:type="dcterms:W3CDTF">2023-05-27T11:28:27Z</dcterms:modified>
</cp:coreProperties>
</file>