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EFE4-5393-4FBD-BE18-DFC2CB6D8BC2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10E8-6577-440F-B7BB-35E2E173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6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4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88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635E-9DD7-4C77-8EB1-AC9391DA7C8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6694-7338-48B8-8726-C393EBB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5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c/d88/tutorial_traincascade.html" TargetMode="External"/><Relationship Id="rId2" Type="http://schemas.openxmlformats.org/officeDocument/2006/relationships/hyperlink" Target="https://github.com/opencv/opencv/tree/master/data/haarcascad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Object Detection ?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2427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omputer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vision technique 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dentifies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locates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objects within an image or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video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raws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bounding boxes around these detected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objects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which allow us to locate where said objects are in (or how they move through) a given scene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7"/>
          <a:stretch/>
        </p:blipFill>
        <p:spPr>
          <a:xfrm>
            <a:off x="6891217" y="1934678"/>
            <a:ext cx="4360972" cy="39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Attentional Cascade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6000 features will again run on the training images to detect if there’s a facial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feature.</a:t>
            </a: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Standard window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size of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24x24</a:t>
            </a: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all the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need to run on each and every window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Features are applied on the images in stages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The second stage processing would start, only when the features in the first stage are detected in the image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59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9" y="0"/>
            <a:ext cx="850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38 stages for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approx. 6000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features. 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number of features in the first five stages are 1, 10, 25, 25, and 50, and this increased in the subsequent stages.</a:t>
            </a:r>
          </a:p>
        </p:txBody>
      </p:sp>
    </p:spTree>
    <p:extLst>
      <p:ext uri="{BB962C8B-B14F-4D97-AF65-F5344CB8AC3E}">
        <p14:creationId xmlns:p14="http://schemas.microsoft.com/office/powerpoint/2010/main" val="224041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Document Scanner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Step 1: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Detect edges.</a:t>
            </a:r>
          </a:p>
          <a:p>
            <a:endParaRPr lang="en-IN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Step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2: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Use the edges in the image to find the contour (outline) representing the piece of paper being scanned.</a:t>
            </a:r>
          </a:p>
          <a:p>
            <a:endParaRPr lang="en-IN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Step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3: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Apply a perspective transform to obtain the top-down view of the document.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0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6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NOT to be confused with Object/Image classification or Image segmentation.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 Classification</a:t>
            </a:r>
          </a:p>
          <a:p>
            <a:pPr marL="0" indent="0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Adds a label</a:t>
            </a:r>
          </a:p>
          <a:p>
            <a:pPr marL="0" indent="0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 Segmentation</a:t>
            </a:r>
          </a:p>
          <a:p>
            <a:pPr marL="0" indent="0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Tells us about the actual shape</a:t>
            </a:r>
          </a:p>
          <a:p>
            <a:pPr marL="0" indent="0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170678"/>
            <a:ext cx="1704975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968"/>
          <a:stretch/>
        </p:blipFill>
        <p:spPr>
          <a:xfrm>
            <a:off x="6204821" y="3305060"/>
            <a:ext cx="2981325" cy="2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Types of Object Detection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Non-neural approaches: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Viola–Jones object detection framework based on 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Haar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features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Scale-invariant feature transform (SIFT)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Histogram of oriented gradients (HOG) features</a:t>
            </a: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Neural network approaches: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Region Proposals (R-CNN, Fast R-CNN, Faster R-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CNN,cascade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R-CNN)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Single Shot 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MultiBox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Detector (SSD) 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You Only Look Once (YOLO) 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Single-Shot Refinement Neural Network for Object Detection (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RefineDet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) [14]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Retina-Net </a:t>
            </a:r>
          </a:p>
          <a:p>
            <a:pPr lvl="1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Deformable convolutional networks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Haar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Cascade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Introduced in 2001 by </a:t>
            </a:r>
            <a:r>
              <a:rPr lang="en-IN" b="1" i="1" dirty="0">
                <a:latin typeface="Verdana" panose="020B0604030504040204" pitchFamily="34" charset="0"/>
                <a:ea typeface="Verdana" panose="020B0604030504040204" pitchFamily="34" charset="0"/>
              </a:rPr>
              <a:t>Viola and 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Jones</a:t>
            </a: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algorithm uses edge or line detection features</a:t>
            </a:r>
          </a:p>
          <a:p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Pretrained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Models - 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https://github.com/opencv/opencv/tree/master/data/haarcascades</a:t>
            </a: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Custom Training - 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docs.opencv.org/3.4/dc/d88/tutorial_traincascade.html</a:t>
            </a: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Haar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Features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2947" y="1975806"/>
            <a:ext cx="5181600" cy="4656348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These features on the image makes it easy to find out the edges or the lines in the image, or to pick areas where there is a sudden change in the intensities of the pixels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The first set of </a:t>
            </a:r>
            <a:r>
              <a:rPr lang="en-IN" b="1" i="1" dirty="0">
                <a:latin typeface="Verdana" panose="020B0604030504040204" pitchFamily="34" charset="0"/>
                <a:ea typeface="Verdana" panose="020B0604030504040204" pitchFamily="34" charset="0"/>
              </a:rPr>
              <a:t>two rectangle 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features(</a:t>
            </a:r>
            <a:r>
              <a:rPr lang="en-IN" b="1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a,b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are responsible for finding out the edges in a horizontal or in a vertical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direction. The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second set of </a:t>
            </a:r>
            <a:r>
              <a:rPr lang="en-IN" b="1" i="1" dirty="0">
                <a:latin typeface="Verdana" panose="020B0604030504040204" pitchFamily="34" charset="0"/>
                <a:ea typeface="Verdana" panose="020B0604030504040204" pitchFamily="34" charset="0"/>
              </a:rPr>
              <a:t>three rectangle 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features(</a:t>
            </a:r>
            <a:r>
              <a:rPr lang="en-IN" b="1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c,e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are responsible for finding out if there is a lighter region surrounded by darker regions on either side or vice-versa. The third set of </a:t>
            </a:r>
            <a:r>
              <a:rPr lang="en-IN" b="1" i="1" dirty="0">
                <a:latin typeface="Verdana" panose="020B0604030504040204" pitchFamily="34" charset="0"/>
                <a:ea typeface="Verdana" panose="020B0604030504040204" pitchFamily="34" charset="0"/>
              </a:rPr>
              <a:t>four rectangle 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features(d)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 are responsible for finding out change of pixel intensities across diagonals.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68" y="1975806"/>
            <a:ext cx="5432345" cy="36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Haar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value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447800"/>
            <a:ext cx="121158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92" y="5563518"/>
            <a:ext cx="998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We can say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that there is an edge detected if the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haar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value is closer to 1.</a:t>
            </a:r>
          </a:p>
        </p:txBody>
      </p:sp>
    </p:spTree>
    <p:extLst>
      <p:ext uri="{BB962C8B-B14F-4D97-AF65-F5344CB8AC3E}">
        <p14:creationId xmlns:p14="http://schemas.microsoft.com/office/powerpoint/2010/main" val="2583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The Integral Image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To bypass the Exhaustive process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256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03"/>
            <a:ext cx="12192000" cy="50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AdaBoost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(Adaptive Boosting)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37154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The feature set had an approx. of 180,000 of them, which got reduced to 6000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 majority of these features won’t work well or will be irrelevant to the facial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</a:p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Selection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technique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180,000 features were applied to the images separately to create </a:t>
            </a:r>
            <a:r>
              <a:rPr lang="en-IN" b="1" i="1" dirty="0">
                <a:latin typeface="Verdana" panose="020B0604030504040204" pitchFamily="34" charset="0"/>
                <a:ea typeface="Verdana" panose="020B0604030504040204" pitchFamily="34" charset="0"/>
              </a:rPr>
              <a:t>Weak </a:t>
            </a:r>
            <a:r>
              <a:rPr lang="en-IN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Learners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With this technique, their final set of features got reduced to a total of 6000 of them.</a:t>
            </a:r>
            <a:endParaRPr lang="en-IN" b="1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31" y="4845805"/>
            <a:ext cx="2982204" cy="19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345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What is Object Detection ?</vt:lpstr>
      <vt:lpstr>NOT to be confused with Object/Image classification or Image segmentation.</vt:lpstr>
      <vt:lpstr>Types of Object Detection</vt:lpstr>
      <vt:lpstr>Haar Cascade</vt:lpstr>
      <vt:lpstr>Haar Features</vt:lpstr>
      <vt:lpstr>Haar value</vt:lpstr>
      <vt:lpstr>The Integral Image </vt:lpstr>
      <vt:lpstr>PowerPoint Presentation</vt:lpstr>
      <vt:lpstr>AdaBoost (Adaptive Boosting) </vt:lpstr>
      <vt:lpstr>Attentional Cascade </vt:lpstr>
      <vt:lpstr>PowerPoint Presentation</vt:lpstr>
      <vt:lpstr>PowerPoint Presentation</vt:lpstr>
      <vt:lpstr>Document Scanner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, Face Detection and Document Scanner</dc:title>
  <dc:creator>Harrison, Ashish Simon</dc:creator>
  <cp:lastModifiedBy>Gajula, Bharath</cp:lastModifiedBy>
  <cp:revision>35</cp:revision>
  <dcterms:created xsi:type="dcterms:W3CDTF">2021-05-27T04:52:16Z</dcterms:created>
  <dcterms:modified xsi:type="dcterms:W3CDTF">2021-06-23T18:27:11Z</dcterms:modified>
</cp:coreProperties>
</file>