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0" r:id="rId7"/>
    <p:sldId id="263" r:id="rId8"/>
    <p:sldId id="262" r:id="rId9"/>
    <p:sldId id="264" r:id="rId10"/>
    <p:sldId id="266" r:id="rId11"/>
    <p:sldId id="268"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188522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54B0F0-7EAA-4B0E-A5DC-C67BC16C3AC3}"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215774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160302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727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4104573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138234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245166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667573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304286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277915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20399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54B0F0-7EAA-4B0E-A5DC-C67BC16C3AC3}"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326725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54B0F0-7EAA-4B0E-A5DC-C67BC16C3AC3}"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360405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290634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18545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54B0F0-7EAA-4B0E-A5DC-C67BC16C3AC3}" type="datetimeFigureOut">
              <a:rPr lang="en-US" smtClean="0"/>
              <a:t>12/1/2021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269766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54B0F0-7EAA-4B0E-A5DC-C67BC16C3AC3}"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55B36-50CF-4958-BEBB-0821723F4E18}" type="slidenum">
              <a:rPr lang="en-US" smtClean="0"/>
              <a:t>‹#›</a:t>
            </a:fld>
            <a:endParaRPr lang="en-US"/>
          </a:p>
        </p:txBody>
      </p:sp>
    </p:spTree>
    <p:extLst>
      <p:ext uri="{BB962C8B-B14F-4D97-AF65-F5344CB8AC3E}">
        <p14:creationId xmlns:p14="http://schemas.microsoft.com/office/powerpoint/2010/main" val="52941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54B0F0-7EAA-4B0E-A5DC-C67BC16C3AC3}" type="datetimeFigureOut">
              <a:rPr lang="en-US" smtClean="0"/>
              <a:t>12/1/2021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B55B36-50CF-4958-BEBB-0821723F4E18}" type="slidenum">
              <a:rPr lang="en-US" smtClean="0"/>
              <a:t>‹#›</a:t>
            </a:fld>
            <a:endParaRPr lang="en-US"/>
          </a:p>
        </p:txBody>
      </p:sp>
    </p:spTree>
    <p:extLst>
      <p:ext uri="{BB962C8B-B14F-4D97-AF65-F5344CB8AC3E}">
        <p14:creationId xmlns:p14="http://schemas.microsoft.com/office/powerpoint/2010/main" val="4270881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9679-C82E-4826-B159-DBAFE95A7B77}"/>
              </a:ext>
            </a:extLst>
          </p:cNvPr>
          <p:cNvSpPr>
            <a:spLocks noGrp="1"/>
          </p:cNvSpPr>
          <p:nvPr>
            <p:ph type="ctrTitle"/>
          </p:nvPr>
        </p:nvSpPr>
        <p:spPr/>
        <p:txBody>
          <a:bodyPr/>
          <a:lstStyle/>
          <a:p>
            <a:r>
              <a:rPr lang="en-US" sz="5400" dirty="0"/>
              <a:t>Emotion Recognition using Convolutional Neural Network</a:t>
            </a:r>
          </a:p>
        </p:txBody>
      </p:sp>
      <p:sp>
        <p:nvSpPr>
          <p:cNvPr id="3" name="Subtitle 2">
            <a:extLst>
              <a:ext uri="{FF2B5EF4-FFF2-40B4-BE49-F238E27FC236}">
                <a16:creationId xmlns:a16="http://schemas.microsoft.com/office/drawing/2014/main" id="{71F9C5A7-19F3-4428-BCCC-97D3CB9ED1A5}"/>
              </a:ext>
            </a:extLst>
          </p:cNvPr>
          <p:cNvSpPr>
            <a:spLocks noGrp="1"/>
          </p:cNvSpPr>
          <p:nvPr>
            <p:ph type="subTitle" idx="1"/>
          </p:nvPr>
        </p:nvSpPr>
        <p:spPr/>
        <p:txBody>
          <a:bodyPr/>
          <a:lstStyle/>
          <a:p>
            <a:r>
              <a:rPr lang="en-US" dirty="0"/>
              <a:t>Bharath </a:t>
            </a:r>
            <a:r>
              <a:rPr lang="en-US" dirty="0" err="1"/>
              <a:t>roshan</a:t>
            </a:r>
            <a:endParaRPr lang="en-US" dirty="0"/>
          </a:p>
          <a:p>
            <a:endParaRPr lang="en-US" dirty="0"/>
          </a:p>
        </p:txBody>
      </p:sp>
    </p:spTree>
    <p:extLst>
      <p:ext uri="{BB962C8B-B14F-4D97-AF65-F5344CB8AC3E}">
        <p14:creationId xmlns:p14="http://schemas.microsoft.com/office/powerpoint/2010/main" val="308841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986B-C34E-400F-B6B7-DC55B6DABD3F}"/>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189025EF-533E-40A3-9A14-8EEC0E99DDBC}"/>
              </a:ext>
            </a:extLst>
          </p:cNvPr>
          <p:cNvSpPr>
            <a:spLocks noGrp="1"/>
          </p:cNvSpPr>
          <p:nvPr>
            <p:ph type="body" idx="1"/>
          </p:nvPr>
        </p:nvSpPr>
        <p:spPr>
          <a:xfrm>
            <a:off x="1103313" y="1905000"/>
            <a:ext cx="9404722" cy="576262"/>
          </a:xfrm>
        </p:spPr>
        <p:txBody>
          <a:bodyPr/>
          <a:lstStyle/>
          <a:p>
            <a:r>
              <a:rPr lang="en-US" dirty="0"/>
              <a:t>Network was trained with a learning rate of 0.0001 and with 300 epochs and the accuracy obtained after the completion of the 300th epoch was 69.02%.</a:t>
            </a:r>
          </a:p>
        </p:txBody>
      </p:sp>
      <p:pic>
        <p:nvPicPr>
          <p:cNvPr id="7" name="Picture 6" descr="Chart&#10;&#10;Description automatically generated">
            <a:extLst>
              <a:ext uri="{FF2B5EF4-FFF2-40B4-BE49-F238E27FC236}">
                <a16:creationId xmlns:a16="http://schemas.microsoft.com/office/drawing/2014/main" id="{158F7929-7546-4075-89A6-3EF626A5D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942447"/>
            <a:ext cx="4884722" cy="3121925"/>
          </a:xfrm>
          <a:prstGeom prst="rect">
            <a:avLst/>
          </a:prstGeom>
        </p:spPr>
      </p:pic>
      <p:pic>
        <p:nvPicPr>
          <p:cNvPr id="8" name="Content Placeholder 7" descr="Chart&#10;&#10;Description automatically generated">
            <a:extLst>
              <a:ext uri="{FF2B5EF4-FFF2-40B4-BE49-F238E27FC236}">
                <a16:creationId xmlns:a16="http://schemas.microsoft.com/office/drawing/2014/main" id="{CDE7EDDD-AD30-4968-BFE1-23623950B5A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92351" y="2942447"/>
            <a:ext cx="4970187" cy="3168912"/>
          </a:xfrm>
          <a:prstGeom prst="rect">
            <a:avLst/>
          </a:prstGeom>
        </p:spPr>
      </p:pic>
    </p:spTree>
    <p:extLst>
      <p:ext uri="{BB962C8B-B14F-4D97-AF65-F5344CB8AC3E}">
        <p14:creationId xmlns:p14="http://schemas.microsoft.com/office/powerpoint/2010/main" val="75468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0F9C-1124-43BA-97A8-8147DF08AB0A}"/>
              </a:ext>
            </a:extLst>
          </p:cNvPr>
          <p:cNvSpPr>
            <a:spLocks noGrp="1"/>
          </p:cNvSpPr>
          <p:nvPr>
            <p:ph type="title"/>
          </p:nvPr>
        </p:nvSpPr>
        <p:spPr/>
        <p:txBody>
          <a:bodyPr/>
          <a:lstStyle/>
          <a:p>
            <a:r>
              <a:rPr lang="en-US" dirty="0" err="1"/>
              <a:t>Conclutions</a:t>
            </a:r>
            <a:endParaRPr lang="en-US" dirty="0"/>
          </a:p>
        </p:txBody>
      </p:sp>
      <p:sp>
        <p:nvSpPr>
          <p:cNvPr id="3" name="Text Placeholder 2">
            <a:extLst>
              <a:ext uri="{FF2B5EF4-FFF2-40B4-BE49-F238E27FC236}">
                <a16:creationId xmlns:a16="http://schemas.microsoft.com/office/drawing/2014/main" id="{9AE4810F-DF45-464E-8EB1-896455669338}"/>
              </a:ext>
            </a:extLst>
          </p:cNvPr>
          <p:cNvSpPr>
            <a:spLocks noGrp="1"/>
          </p:cNvSpPr>
          <p:nvPr>
            <p:ph type="body" sz="half" idx="2"/>
          </p:nvPr>
        </p:nvSpPr>
        <p:spPr/>
        <p:txBody>
          <a:bodyPr/>
          <a:lstStyle/>
          <a:p>
            <a:r>
              <a:rPr lang="en-US" dirty="0"/>
              <a:t>I had used 300 epochs to train this model from scratch . In the future, I plan to work on this using the Transfer Learning approach using different pre-trained model available such as VGG-19, </a:t>
            </a:r>
            <a:r>
              <a:rPr lang="en-US" dirty="0" err="1"/>
              <a:t>ResNet</a:t>
            </a:r>
            <a:r>
              <a:rPr lang="en-US" dirty="0"/>
              <a:t>, Inception V3. And improve the accuracy of this model. There are lot of research going on this area of study and lot more can be implemented in the Future with Speech Emotion Recognition etc. And this area is expanding good investment in more advanced computation power to train the model.</a:t>
            </a:r>
          </a:p>
        </p:txBody>
      </p:sp>
    </p:spTree>
    <p:extLst>
      <p:ext uri="{BB962C8B-B14F-4D97-AF65-F5344CB8AC3E}">
        <p14:creationId xmlns:p14="http://schemas.microsoft.com/office/powerpoint/2010/main" val="293170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709B-4D02-40D3-95EE-B804230EAE4B}"/>
              </a:ext>
            </a:extLst>
          </p:cNvPr>
          <p:cNvSpPr>
            <a:spLocks noGrp="1"/>
          </p:cNvSpPr>
          <p:nvPr>
            <p:ph type="title"/>
          </p:nvPr>
        </p:nvSpPr>
        <p:spPr/>
        <p:txBody>
          <a:bodyPr/>
          <a:lstStyle/>
          <a:p>
            <a:r>
              <a:rPr lang="en-US" dirty="0"/>
              <a:t>Emotions are powerful information</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24691967-96AD-45E8-98F4-511604B46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299" y="1853248"/>
            <a:ext cx="5458013" cy="4730277"/>
          </a:xfrm>
        </p:spPr>
      </p:pic>
    </p:spTree>
    <p:extLst>
      <p:ext uri="{BB962C8B-B14F-4D97-AF65-F5344CB8AC3E}">
        <p14:creationId xmlns:p14="http://schemas.microsoft.com/office/powerpoint/2010/main" val="111601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507D-7CC6-4796-BC03-62368BA630DA}"/>
              </a:ext>
            </a:extLst>
          </p:cNvPr>
          <p:cNvSpPr>
            <a:spLocks noGrp="1"/>
          </p:cNvSpPr>
          <p:nvPr>
            <p:ph type="title"/>
          </p:nvPr>
        </p:nvSpPr>
        <p:spPr/>
        <p:txBody>
          <a:bodyPr/>
          <a:lstStyle/>
          <a:p>
            <a:r>
              <a:rPr lang="en-US" sz="4000" dirty="0"/>
              <a:t>Applications of Emotion Recognition</a:t>
            </a:r>
          </a:p>
        </p:txBody>
      </p:sp>
      <p:sp>
        <p:nvSpPr>
          <p:cNvPr id="3" name="Text Placeholder 2">
            <a:extLst>
              <a:ext uri="{FF2B5EF4-FFF2-40B4-BE49-F238E27FC236}">
                <a16:creationId xmlns:a16="http://schemas.microsoft.com/office/drawing/2014/main" id="{A862FFCE-4CBD-4D1E-B846-FB684CE845BA}"/>
              </a:ext>
            </a:extLst>
          </p:cNvPr>
          <p:cNvSpPr>
            <a:spLocks noGrp="1"/>
          </p:cNvSpPr>
          <p:nvPr>
            <p:ph type="body" idx="1"/>
          </p:nvPr>
        </p:nvSpPr>
        <p:spPr/>
        <p:txBody>
          <a:bodyPr/>
          <a:lstStyle/>
          <a:p>
            <a:r>
              <a:rPr lang="en-US" sz="2000" dirty="0"/>
              <a:t>Emotion recognition in Health Care</a:t>
            </a:r>
          </a:p>
        </p:txBody>
      </p:sp>
      <p:sp>
        <p:nvSpPr>
          <p:cNvPr id="4" name="Text Placeholder 3">
            <a:extLst>
              <a:ext uri="{FF2B5EF4-FFF2-40B4-BE49-F238E27FC236}">
                <a16:creationId xmlns:a16="http://schemas.microsoft.com/office/drawing/2014/main" id="{D5490E20-35D9-4C19-AEC8-368CAAD8D140}"/>
              </a:ext>
            </a:extLst>
          </p:cNvPr>
          <p:cNvSpPr>
            <a:spLocks noGrp="1"/>
          </p:cNvSpPr>
          <p:nvPr>
            <p:ph type="body" sz="half" idx="15"/>
          </p:nvPr>
        </p:nvSpPr>
        <p:spPr/>
        <p:txBody>
          <a:bodyPr/>
          <a:lstStyle/>
          <a:p>
            <a:pPr algn="just"/>
            <a:r>
              <a:rPr lang="en-US" dirty="0"/>
              <a:t>An industry that’s taking advantage of this technology is Health Care, with AI-powered recognition software helping to decide when patients necessitate medicine or to help out physicians determine who to see first and also for online healthcare. </a:t>
            </a:r>
          </a:p>
          <a:p>
            <a:pPr algn="just"/>
            <a:r>
              <a:rPr lang="en-US" dirty="0"/>
              <a:t>Automotive industry and emotion recognition</a:t>
            </a:r>
          </a:p>
        </p:txBody>
      </p:sp>
      <p:sp>
        <p:nvSpPr>
          <p:cNvPr id="5" name="Text Placeholder 4">
            <a:extLst>
              <a:ext uri="{FF2B5EF4-FFF2-40B4-BE49-F238E27FC236}">
                <a16:creationId xmlns:a16="http://schemas.microsoft.com/office/drawing/2014/main" id="{985337AB-7588-4B04-AC13-F32E40479551}"/>
              </a:ext>
            </a:extLst>
          </p:cNvPr>
          <p:cNvSpPr>
            <a:spLocks noGrp="1"/>
          </p:cNvSpPr>
          <p:nvPr>
            <p:ph type="body" sz="quarter" idx="3"/>
          </p:nvPr>
        </p:nvSpPr>
        <p:spPr/>
        <p:txBody>
          <a:bodyPr/>
          <a:lstStyle/>
          <a:p>
            <a:r>
              <a:rPr lang="en-US" sz="2000" dirty="0"/>
              <a:t>Automotive industry and emotion recognition</a:t>
            </a:r>
          </a:p>
        </p:txBody>
      </p:sp>
      <p:sp>
        <p:nvSpPr>
          <p:cNvPr id="6" name="Text Placeholder 5">
            <a:extLst>
              <a:ext uri="{FF2B5EF4-FFF2-40B4-BE49-F238E27FC236}">
                <a16:creationId xmlns:a16="http://schemas.microsoft.com/office/drawing/2014/main" id="{4019016E-582F-4EEB-A5B3-545152105C8A}"/>
              </a:ext>
            </a:extLst>
          </p:cNvPr>
          <p:cNvSpPr>
            <a:spLocks noGrp="1"/>
          </p:cNvSpPr>
          <p:nvPr>
            <p:ph type="body" sz="half" idx="16"/>
          </p:nvPr>
        </p:nvSpPr>
        <p:spPr/>
        <p:txBody>
          <a:bodyPr>
            <a:normAutofit fontScale="92500" lnSpcReduction="10000"/>
          </a:bodyPr>
          <a:lstStyle/>
          <a:p>
            <a:pPr algn="just"/>
            <a:r>
              <a:rPr lang="en-US" dirty="0"/>
              <a:t>The automotive industry is also applying emotion recognition technology, as car manufacturers around the world are increasingly focusing on making cars more personal and safe for people to drive. The latter is a chiefly attention-grabbing area and one that various companies have by now taken steps in testing and researching. In their pursuit to build more smart car features, it makes sense for car manufacturers to use AI to help them understand the human emotions. Using facial emotion detection smart cars can alert the driver when he is feeling drowsy.</a:t>
            </a:r>
          </a:p>
        </p:txBody>
      </p:sp>
      <p:sp>
        <p:nvSpPr>
          <p:cNvPr id="7" name="Text Placeholder 6">
            <a:extLst>
              <a:ext uri="{FF2B5EF4-FFF2-40B4-BE49-F238E27FC236}">
                <a16:creationId xmlns:a16="http://schemas.microsoft.com/office/drawing/2014/main" id="{3155B217-031C-4A5D-8670-EFBD9DFC1771}"/>
              </a:ext>
            </a:extLst>
          </p:cNvPr>
          <p:cNvSpPr>
            <a:spLocks noGrp="1"/>
          </p:cNvSpPr>
          <p:nvPr>
            <p:ph type="body" sz="quarter" idx="13"/>
          </p:nvPr>
        </p:nvSpPr>
        <p:spPr/>
        <p:txBody>
          <a:bodyPr/>
          <a:lstStyle/>
          <a:p>
            <a:r>
              <a:rPr lang="en-US" sz="2000" dirty="0"/>
              <a:t>Emotion recognition in video game testing</a:t>
            </a:r>
          </a:p>
        </p:txBody>
      </p:sp>
      <p:sp>
        <p:nvSpPr>
          <p:cNvPr id="8" name="Text Placeholder 7">
            <a:extLst>
              <a:ext uri="{FF2B5EF4-FFF2-40B4-BE49-F238E27FC236}">
                <a16:creationId xmlns:a16="http://schemas.microsoft.com/office/drawing/2014/main" id="{8B008236-1392-4CE7-9734-BAF183712A5A}"/>
              </a:ext>
            </a:extLst>
          </p:cNvPr>
          <p:cNvSpPr>
            <a:spLocks noGrp="1"/>
          </p:cNvSpPr>
          <p:nvPr>
            <p:ph type="body" sz="half" idx="17"/>
          </p:nvPr>
        </p:nvSpPr>
        <p:spPr/>
        <p:txBody>
          <a:bodyPr/>
          <a:lstStyle/>
          <a:p>
            <a:pPr algn="just"/>
            <a:r>
              <a:rPr lang="en-US" dirty="0"/>
              <a:t>Video games are designed with a specific target audience in mind and aim to evoke a particular behavior and set of emotions from the users. During the testing phase, users are asked to play the game for a given period and their feedback is incorporated to make the final product. Using facial emotion recognition can aid in understanding which emotions a user is experiencing in real-time as he or she is playing without analyzing the complete video manually.</a:t>
            </a:r>
          </a:p>
        </p:txBody>
      </p:sp>
    </p:spTree>
    <p:extLst>
      <p:ext uri="{BB962C8B-B14F-4D97-AF65-F5344CB8AC3E}">
        <p14:creationId xmlns:p14="http://schemas.microsoft.com/office/powerpoint/2010/main" val="428441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lage of a person&#10;&#10;Description automatically generated with medium confidence">
            <a:extLst>
              <a:ext uri="{FF2B5EF4-FFF2-40B4-BE49-F238E27FC236}">
                <a16:creationId xmlns:a16="http://schemas.microsoft.com/office/drawing/2014/main" id="{2584875F-3C4B-4A20-9BA4-A48297C2A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11604"/>
          </a:xfrm>
          <a:prstGeom prst="rect">
            <a:avLst/>
          </a:prstGeom>
        </p:spPr>
      </p:pic>
      <p:sp>
        <p:nvSpPr>
          <p:cNvPr id="4" name="TextBox 3">
            <a:extLst>
              <a:ext uri="{FF2B5EF4-FFF2-40B4-BE49-F238E27FC236}">
                <a16:creationId xmlns:a16="http://schemas.microsoft.com/office/drawing/2014/main" id="{2BFDEE69-65B2-4461-8DF7-C3991DC6CB92}"/>
              </a:ext>
            </a:extLst>
          </p:cNvPr>
          <p:cNvSpPr txBox="1"/>
          <p:nvPr/>
        </p:nvSpPr>
        <p:spPr>
          <a:xfrm>
            <a:off x="1378634" y="4783015"/>
            <a:ext cx="8792308" cy="923330"/>
          </a:xfrm>
          <a:prstGeom prst="rect">
            <a:avLst/>
          </a:prstGeom>
          <a:noFill/>
        </p:spPr>
        <p:txBody>
          <a:bodyPr wrap="square" rtlCol="0">
            <a:spAutoFit/>
          </a:bodyPr>
          <a:lstStyle/>
          <a:p>
            <a:pPr algn="just"/>
            <a:r>
              <a:rPr lang="en-US" dirty="0"/>
              <a:t>The dataset used in my paper is FER – 2013 which consists of 28,709 training images with 7 different classes and 7,178 images used for testing. This is labeled dataset.</a:t>
            </a:r>
          </a:p>
        </p:txBody>
      </p:sp>
    </p:spTree>
    <p:extLst>
      <p:ext uri="{BB962C8B-B14F-4D97-AF65-F5344CB8AC3E}">
        <p14:creationId xmlns:p14="http://schemas.microsoft.com/office/powerpoint/2010/main" val="89176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ADD7-47EB-4C3A-A15D-E542483C8F17}"/>
              </a:ext>
            </a:extLst>
          </p:cNvPr>
          <p:cNvSpPr>
            <a:spLocks noGrp="1"/>
          </p:cNvSpPr>
          <p:nvPr>
            <p:ph type="title"/>
          </p:nvPr>
        </p:nvSpPr>
        <p:spPr/>
        <p:txBody>
          <a:bodyPr>
            <a:normAutofit fontScale="90000"/>
          </a:bodyPr>
          <a:lstStyle/>
          <a:p>
            <a:r>
              <a:rPr lang="en-US" sz="1800" b="1" dirty="0">
                <a:ea typeface="Calibri" panose="020F0502020204030204" pitchFamily="34" charset="0"/>
              </a:rPr>
              <a:t>Algorithm used </a:t>
            </a:r>
            <a:r>
              <a:rPr lang="en-US" sz="1800" dirty="0">
                <a:ea typeface="Calibri" panose="020F0502020204030204" pitchFamily="34" charset="0"/>
              </a:rPr>
              <a:t>– CNN Architecture. </a:t>
            </a:r>
            <a:r>
              <a:rPr lang="en-US" sz="1800" dirty="0">
                <a:effectLst/>
                <a:ea typeface="Calibri" panose="020F0502020204030204" pitchFamily="34" charset="0"/>
              </a:rPr>
              <a:t>It includes 4 Convolutional Layer and 2 Fully Connected Layer.</a:t>
            </a:r>
            <a:endParaRPr lang="en-US" dirty="0"/>
          </a:p>
        </p:txBody>
      </p:sp>
      <p:sp>
        <p:nvSpPr>
          <p:cNvPr id="4" name="Text Placeholder 3">
            <a:extLst>
              <a:ext uri="{FF2B5EF4-FFF2-40B4-BE49-F238E27FC236}">
                <a16:creationId xmlns:a16="http://schemas.microsoft.com/office/drawing/2014/main" id="{46FABBC0-0E24-4CC3-B798-D7454E24802B}"/>
              </a:ext>
            </a:extLst>
          </p:cNvPr>
          <p:cNvSpPr>
            <a:spLocks noGrp="1"/>
          </p:cNvSpPr>
          <p:nvPr>
            <p:ph type="body" sz="half" idx="2"/>
          </p:nvPr>
        </p:nvSpPr>
        <p:spPr/>
        <p:txBody>
          <a:bodyPr>
            <a:noAutofit/>
          </a:bodyPr>
          <a:lstStyle/>
          <a:p>
            <a:pPr algn="just"/>
            <a:r>
              <a:rPr lang="en-US" sz="1400" dirty="0">
                <a:effectLst/>
                <a:ea typeface="Calibri" panose="020F0502020204030204" pitchFamily="34" charset="0"/>
              </a:rPr>
              <a:t>The Input Layer and the convolutional layers and 1 fully connected layer uses the “</a:t>
            </a:r>
            <a:r>
              <a:rPr lang="en-US" sz="1400" b="1" dirty="0" err="1">
                <a:effectLst/>
                <a:ea typeface="Calibri" panose="020F0502020204030204" pitchFamily="34" charset="0"/>
              </a:rPr>
              <a:t>ReLU</a:t>
            </a:r>
            <a:r>
              <a:rPr lang="en-US" sz="1400" dirty="0">
                <a:effectLst/>
                <a:ea typeface="Calibri" panose="020F0502020204030204" pitchFamily="34" charset="0"/>
              </a:rPr>
              <a:t>” activation function, and the output layer uses the “</a:t>
            </a:r>
            <a:r>
              <a:rPr lang="en-US" sz="1400" b="1" dirty="0" err="1">
                <a:effectLst/>
                <a:ea typeface="Calibri" panose="020F0502020204030204" pitchFamily="34" charset="0"/>
              </a:rPr>
              <a:t>Softmax</a:t>
            </a:r>
            <a:r>
              <a:rPr lang="en-US" sz="1400" dirty="0">
                <a:effectLst/>
                <a:ea typeface="Calibri" panose="020F0502020204030204" pitchFamily="34" charset="0"/>
              </a:rPr>
              <a:t>” activation function. To the input layer we are feeding of an image shape of </a:t>
            </a:r>
            <a:r>
              <a:rPr lang="en-US" sz="1400" b="1" dirty="0">
                <a:effectLst/>
                <a:ea typeface="Calibri" panose="020F0502020204030204" pitchFamily="34" charset="0"/>
              </a:rPr>
              <a:t>32 x 32 x 3 </a:t>
            </a:r>
            <a:r>
              <a:rPr lang="en-US" sz="1400" dirty="0">
                <a:effectLst/>
                <a:ea typeface="Calibri" panose="020F0502020204030204" pitchFamily="34" charset="0"/>
              </a:rPr>
              <a:t>and there are </a:t>
            </a:r>
            <a:r>
              <a:rPr lang="en-US" sz="1400" b="1" dirty="0">
                <a:effectLst/>
                <a:ea typeface="Calibri" panose="020F0502020204030204" pitchFamily="34" charset="0"/>
              </a:rPr>
              <a:t>32</a:t>
            </a:r>
            <a:r>
              <a:rPr lang="en-US" sz="1400" dirty="0">
                <a:effectLst/>
                <a:ea typeface="Calibri" panose="020F0502020204030204" pitchFamily="34" charset="0"/>
              </a:rPr>
              <a:t> neurons present in this layer. </a:t>
            </a:r>
            <a:endParaRPr lang="en-US" sz="1400" dirty="0"/>
          </a:p>
        </p:txBody>
      </p:sp>
      <p:pic>
        <p:nvPicPr>
          <p:cNvPr id="5" name="Picture 4" descr="Chart, radar chart&#10;&#10;Description automatically generated">
            <a:extLst>
              <a:ext uri="{FF2B5EF4-FFF2-40B4-BE49-F238E27FC236}">
                <a16:creationId xmlns:a16="http://schemas.microsoft.com/office/drawing/2014/main" id="{39F1F39F-D674-4E9C-A747-D498A9AFEC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845" y="1340044"/>
            <a:ext cx="10029831" cy="2263677"/>
          </a:xfrm>
          <a:prstGeom prst="rect">
            <a:avLst/>
          </a:prstGeom>
        </p:spPr>
      </p:pic>
    </p:spTree>
    <p:extLst>
      <p:ext uri="{BB962C8B-B14F-4D97-AF65-F5344CB8AC3E}">
        <p14:creationId xmlns:p14="http://schemas.microsoft.com/office/powerpoint/2010/main" val="30256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5963-4A6F-4D15-A841-92B76EBD2208}"/>
              </a:ext>
            </a:extLst>
          </p:cNvPr>
          <p:cNvSpPr>
            <a:spLocks noGrp="1"/>
          </p:cNvSpPr>
          <p:nvPr>
            <p:ph type="title"/>
          </p:nvPr>
        </p:nvSpPr>
        <p:spPr/>
        <p:txBody>
          <a:bodyPr/>
          <a:lstStyle/>
          <a:p>
            <a:r>
              <a:rPr lang="en-US" dirty="0"/>
              <a:t>LOSS FUNCTION</a:t>
            </a:r>
          </a:p>
        </p:txBody>
      </p:sp>
      <p:sp>
        <p:nvSpPr>
          <p:cNvPr id="3" name="Text Placeholder 2">
            <a:extLst>
              <a:ext uri="{FF2B5EF4-FFF2-40B4-BE49-F238E27FC236}">
                <a16:creationId xmlns:a16="http://schemas.microsoft.com/office/drawing/2014/main" id="{3EFFADB6-0400-43F2-8453-531211A86BB8}"/>
              </a:ext>
            </a:extLst>
          </p:cNvPr>
          <p:cNvSpPr>
            <a:spLocks noGrp="1"/>
          </p:cNvSpPr>
          <p:nvPr>
            <p:ph type="body" sz="half" idx="2"/>
          </p:nvPr>
        </p:nvSpPr>
        <p:spPr/>
        <p:txBody>
          <a:bodyPr/>
          <a:lstStyle/>
          <a:p>
            <a:pPr algn="just"/>
            <a:r>
              <a:rPr lang="en-US" dirty="0"/>
              <a:t>The Categorical Cross Entropy is well suited to work on Classification Problems, and it is used for multi - class classification. It is normally used to quantify the difference between probability.</a:t>
            </a:r>
          </a:p>
        </p:txBody>
      </p:sp>
      <p:pic>
        <p:nvPicPr>
          <p:cNvPr id="5" name="Picture 4" descr="Text, schematic&#10;&#10;Description automatically generated">
            <a:extLst>
              <a:ext uri="{FF2B5EF4-FFF2-40B4-BE49-F238E27FC236}">
                <a16:creationId xmlns:a16="http://schemas.microsoft.com/office/drawing/2014/main" id="{478D79C3-8869-41C2-A959-6DF5BF76C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598" y="2227357"/>
            <a:ext cx="2528015" cy="1243510"/>
          </a:xfrm>
          <a:prstGeom prst="rect">
            <a:avLst/>
          </a:prstGeom>
        </p:spPr>
      </p:pic>
    </p:spTree>
    <p:extLst>
      <p:ext uri="{BB962C8B-B14F-4D97-AF65-F5344CB8AC3E}">
        <p14:creationId xmlns:p14="http://schemas.microsoft.com/office/powerpoint/2010/main" val="180479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8CB6-73AF-4083-9923-FE09C49B103D}"/>
              </a:ext>
            </a:extLst>
          </p:cNvPr>
          <p:cNvSpPr>
            <a:spLocks noGrp="1"/>
          </p:cNvSpPr>
          <p:nvPr>
            <p:ph type="title"/>
          </p:nvPr>
        </p:nvSpPr>
        <p:spPr/>
        <p:txBody>
          <a:bodyPr/>
          <a:lstStyle/>
          <a:p>
            <a:r>
              <a:rPr lang="en-US" dirty="0"/>
              <a:t>RECOGNITION</a:t>
            </a:r>
          </a:p>
        </p:txBody>
      </p:sp>
      <p:sp>
        <p:nvSpPr>
          <p:cNvPr id="3" name="Content Placeholder 2">
            <a:extLst>
              <a:ext uri="{FF2B5EF4-FFF2-40B4-BE49-F238E27FC236}">
                <a16:creationId xmlns:a16="http://schemas.microsoft.com/office/drawing/2014/main" id="{F855878C-AC5A-4FF1-A8A2-005E2653086A}"/>
              </a:ext>
            </a:extLst>
          </p:cNvPr>
          <p:cNvSpPr>
            <a:spLocks noGrp="1"/>
          </p:cNvSpPr>
          <p:nvPr>
            <p:ph sz="half" idx="1"/>
          </p:nvPr>
        </p:nvSpPr>
        <p:spPr/>
        <p:txBody>
          <a:bodyPr/>
          <a:lstStyle/>
          <a:p>
            <a:pPr algn="just"/>
            <a:r>
              <a:rPr lang="en-US" dirty="0"/>
              <a:t>The Recognition part is using </a:t>
            </a:r>
            <a:r>
              <a:rPr lang="en-US" b="1" dirty="0"/>
              <a:t>OpenCV</a:t>
            </a:r>
            <a:r>
              <a:rPr lang="en-US" dirty="0"/>
              <a:t>, where we are passing on our saved model.</a:t>
            </a:r>
          </a:p>
        </p:txBody>
      </p:sp>
      <p:sp>
        <p:nvSpPr>
          <p:cNvPr id="4" name="Content Placeholder 3">
            <a:extLst>
              <a:ext uri="{FF2B5EF4-FFF2-40B4-BE49-F238E27FC236}">
                <a16:creationId xmlns:a16="http://schemas.microsoft.com/office/drawing/2014/main" id="{99B4FAC5-2174-4C1D-8873-48F29F3AC19B}"/>
              </a:ext>
            </a:extLst>
          </p:cNvPr>
          <p:cNvSpPr>
            <a:spLocks noGrp="1"/>
          </p:cNvSpPr>
          <p:nvPr>
            <p:ph sz="half" idx="2"/>
          </p:nvPr>
        </p:nvSpPr>
        <p:spPr/>
        <p:txBody>
          <a:bodyPr/>
          <a:lstStyle/>
          <a:p>
            <a:pPr algn="just"/>
            <a:r>
              <a:rPr lang="en-US" dirty="0"/>
              <a:t>The </a:t>
            </a:r>
            <a:r>
              <a:rPr lang="en-US" dirty="0" err="1"/>
              <a:t>HaarCascade</a:t>
            </a:r>
            <a:r>
              <a:rPr lang="en-US" dirty="0"/>
              <a:t> Frontal Face is used to recognize the face in real time</a:t>
            </a:r>
          </a:p>
        </p:txBody>
      </p:sp>
    </p:spTree>
    <p:extLst>
      <p:ext uri="{BB962C8B-B14F-4D97-AF65-F5344CB8AC3E}">
        <p14:creationId xmlns:p14="http://schemas.microsoft.com/office/powerpoint/2010/main" val="49364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121CB9BE-FA98-470C-85D7-2EFFAB3D6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421" y="0"/>
            <a:ext cx="3295157" cy="6858000"/>
          </a:xfrm>
          <a:prstGeom prst="rect">
            <a:avLst/>
          </a:prstGeom>
        </p:spPr>
      </p:pic>
    </p:spTree>
    <p:extLst>
      <p:ext uri="{BB962C8B-B14F-4D97-AF65-F5344CB8AC3E}">
        <p14:creationId xmlns:p14="http://schemas.microsoft.com/office/powerpoint/2010/main" val="108396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erson&#10;&#10;Description automatically generated with low confidence">
            <a:extLst>
              <a:ext uri="{FF2B5EF4-FFF2-40B4-BE49-F238E27FC236}">
                <a16:creationId xmlns:a16="http://schemas.microsoft.com/office/drawing/2014/main" id="{490B01D8-C3A0-4362-B8F3-3B25FDE31F7C}"/>
              </a:ext>
            </a:extLst>
          </p:cNvPr>
          <p:cNvPicPr>
            <a:picLocks noChangeAspect="1"/>
          </p:cNvPicPr>
          <p:nvPr/>
        </p:nvPicPr>
        <p:blipFill rotWithShape="1">
          <a:blip r:embed="rId2">
            <a:extLst>
              <a:ext uri="{28A0092B-C50C-407E-A947-70E740481C1C}">
                <a14:useLocalDpi xmlns:a14="http://schemas.microsoft.com/office/drawing/2010/main" val="0"/>
              </a:ext>
            </a:extLst>
          </a:blip>
          <a:srcRect r="53285" b="34375"/>
          <a:stretch/>
        </p:blipFill>
        <p:spPr>
          <a:xfrm>
            <a:off x="0" y="0"/>
            <a:ext cx="5086349" cy="3455197"/>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C9843016-CC18-4ABE-AF06-9E57933C7DF4}"/>
              </a:ext>
            </a:extLst>
          </p:cNvPr>
          <p:cNvPicPr>
            <a:picLocks noChangeAspect="1"/>
          </p:cNvPicPr>
          <p:nvPr/>
        </p:nvPicPr>
        <p:blipFill rotWithShape="1">
          <a:blip r:embed="rId3">
            <a:extLst>
              <a:ext uri="{28A0092B-C50C-407E-A947-70E740481C1C}">
                <a14:useLocalDpi xmlns:a14="http://schemas.microsoft.com/office/drawing/2010/main" val="0"/>
              </a:ext>
            </a:extLst>
          </a:blip>
          <a:srcRect r="53125" b="35812"/>
          <a:stretch/>
        </p:blipFill>
        <p:spPr>
          <a:xfrm>
            <a:off x="3276603" y="2366800"/>
            <a:ext cx="4614859" cy="3552878"/>
          </a:xfrm>
          <a:prstGeom prst="rect">
            <a:avLst/>
          </a:prstGeom>
        </p:spPr>
      </p:pic>
      <p:pic>
        <p:nvPicPr>
          <p:cNvPr id="9" name="Picture 8" descr="A screenshot of a person&#10;&#10;Description automatically generated with low confidence">
            <a:extLst>
              <a:ext uri="{FF2B5EF4-FFF2-40B4-BE49-F238E27FC236}">
                <a16:creationId xmlns:a16="http://schemas.microsoft.com/office/drawing/2014/main" id="{683745A8-56BA-4F11-B463-01398DDFBC35}"/>
              </a:ext>
            </a:extLst>
          </p:cNvPr>
          <p:cNvPicPr>
            <a:picLocks noChangeAspect="1"/>
          </p:cNvPicPr>
          <p:nvPr/>
        </p:nvPicPr>
        <p:blipFill rotWithShape="1">
          <a:blip r:embed="rId4">
            <a:extLst>
              <a:ext uri="{28A0092B-C50C-407E-A947-70E740481C1C}">
                <a14:useLocalDpi xmlns:a14="http://schemas.microsoft.com/office/drawing/2010/main" val="0"/>
              </a:ext>
            </a:extLst>
          </a:blip>
          <a:srcRect r="53360" b="33534"/>
          <a:stretch/>
        </p:blipFill>
        <p:spPr>
          <a:xfrm>
            <a:off x="7098508" y="3429000"/>
            <a:ext cx="5093492" cy="3680319"/>
          </a:xfrm>
          <a:prstGeom prst="rect">
            <a:avLst/>
          </a:prstGeom>
        </p:spPr>
      </p:pic>
    </p:spTree>
    <p:extLst>
      <p:ext uri="{BB962C8B-B14F-4D97-AF65-F5344CB8AC3E}">
        <p14:creationId xmlns:p14="http://schemas.microsoft.com/office/powerpoint/2010/main" val="1775314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AC7C8B8266C4428BDCCF28D2067598" ma:contentTypeVersion="10" ma:contentTypeDescription="Create a new document." ma:contentTypeScope="" ma:versionID="e2262978dce8f402a1eeb8dcb42861de">
  <xsd:schema xmlns:xsd="http://www.w3.org/2001/XMLSchema" xmlns:xs="http://www.w3.org/2001/XMLSchema" xmlns:p="http://schemas.microsoft.com/office/2006/metadata/properties" xmlns:ns3="67f12419-76d4-4e7c-bce5-738b1330ca0b" xmlns:ns4="db20a56c-9b1a-4d30-a1c9-16c83d1f81ca" targetNamespace="http://schemas.microsoft.com/office/2006/metadata/properties" ma:root="true" ma:fieldsID="144568156baab1a2c063829cf0b8935e" ns3:_="" ns4:_="">
    <xsd:import namespace="67f12419-76d4-4e7c-bce5-738b1330ca0b"/>
    <xsd:import namespace="db20a56c-9b1a-4d30-a1c9-16c83d1f81c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f12419-76d4-4e7c-bce5-738b1330c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b20a56c-9b1a-4d30-a1c9-16c83d1f81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F9EBDF-3450-440E-884D-B2B6AAFA34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f12419-76d4-4e7c-bce5-738b1330ca0b"/>
    <ds:schemaRef ds:uri="db20a56c-9b1a-4d30-a1c9-16c83d1f81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402ED4-D8E7-4630-BF18-070DC535E0C7}">
  <ds:schemaRefs>
    <ds:schemaRef ds:uri="http://schemas.microsoft.com/sharepoint/v3/contenttype/forms"/>
  </ds:schemaRefs>
</ds:datastoreItem>
</file>

<file path=customXml/itemProps3.xml><?xml version="1.0" encoding="utf-8"?>
<ds:datastoreItem xmlns:ds="http://schemas.openxmlformats.org/officeDocument/2006/customXml" ds:itemID="{CF6B94A2-406B-40B6-8BA5-ED59CF598220}">
  <ds:schemaRefs>
    <ds:schemaRef ds:uri="http://schemas.openxmlformats.org/package/2006/metadata/core-properties"/>
    <ds:schemaRef ds:uri="67f12419-76d4-4e7c-bce5-738b1330ca0b"/>
    <ds:schemaRef ds:uri="http://schemas.microsoft.com/office/2006/documentManagement/types"/>
    <ds:schemaRef ds:uri="db20a56c-9b1a-4d30-a1c9-16c83d1f81ca"/>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62</TotalTime>
  <Words>549</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Emotion Recognition using Convolutional Neural Network</vt:lpstr>
      <vt:lpstr>Emotions are powerful information</vt:lpstr>
      <vt:lpstr>Applications of Emotion Recognition</vt:lpstr>
      <vt:lpstr>PowerPoint Presentation</vt:lpstr>
      <vt:lpstr>Algorithm used – CNN Architecture. It includes 4 Convolutional Layer and 2 Fully Connected Layer.</vt:lpstr>
      <vt:lpstr>LOSS FUNCTION</vt:lpstr>
      <vt:lpstr>RECOGNITION</vt:lpstr>
      <vt:lpstr>PowerPoint Presentation</vt:lpstr>
      <vt:lpstr>PowerPoint Presentation</vt:lpstr>
      <vt:lpstr>Results</vt:lpstr>
      <vt:lpstr>Conclutions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using Convolutional Neural Network</dc:title>
  <dc:creator>Bharath Bhombore (Student)</dc:creator>
  <cp:lastModifiedBy>Bharath Bhombore (Student)</cp:lastModifiedBy>
  <cp:revision>1</cp:revision>
  <dcterms:created xsi:type="dcterms:W3CDTF">2021-12-01T01:51:48Z</dcterms:created>
  <dcterms:modified xsi:type="dcterms:W3CDTF">2021-12-01T02:54:16Z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0x01010093AC7C8B8266C4428BDCCF28D2067598</vt:lpwstr>
  </property>
</Properties>
</file>