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4" r:id="rId2"/>
    <p:sldId id="257" r:id="rId3"/>
    <p:sldId id="258" r:id="rId4"/>
    <p:sldId id="259" r:id="rId5"/>
    <p:sldId id="265" r:id="rId6"/>
    <p:sldId id="266" r:id="rId7"/>
    <p:sldId id="261" r:id="rId8"/>
    <p:sldId id="267" r:id="rId9"/>
    <p:sldId id="260" r:id="rId10"/>
    <p:sldId id="262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9649FC-4B85-4AF6-A43E-62BE6AA02EED}" v="1" dt="2025-08-04T18:16:59.336"/>
    <p1510:client id="{808A449E-37E9-4DB8-B750-6D509D0A6E16}" v="1" dt="2025-08-04T18:27:25.131"/>
    <p1510:client id="{9AF74B50-4F3D-4944-AF47-765063DAA874}" v="40" dt="2025-08-04T20:57:14.718"/>
    <p1510:client id="{A5CC94DA-950E-4ECB-84EF-6F742E29030B}" v="1" dt="2025-08-05T07:18:57.251"/>
    <p1510:client id="{B77E643F-1676-427F-9382-3E980634FA6B}" v="1" dt="2025-08-04T20:47:38.625"/>
    <p1510:client id="{B7C764B5-7722-613F-C9CA-BD01F4F8BBC8}" v="5" dt="2025-08-05T12:32:52.200"/>
    <p1510:client id="{C6B5CE64-1428-4D26-A2E5-E7D82749B156}" v="390" dt="2025-08-05T07:32:04.628"/>
    <p1510:client id="{CC2FC21E-F756-4E08-B404-1D04DFED52B2}" v="16" dt="2025-08-05T08:14:53.092"/>
    <p1510:client id="{CEB727C1-98A0-44E4-9331-F189E4DF0A8D}" v="134" dt="2025-08-05T08:08:20.894"/>
    <p1510:client id="{E95646C6-D295-1936-F1CE-A3C0884712FD}" v="1232" dt="2025-08-04T21:19:59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99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96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191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0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342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881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4586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2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9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2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6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97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2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85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3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66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F6106D9-CB43-9C01-88C7-AD218D582B98}"/>
              </a:ext>
            </a:extLst>
          </p:cNvPr>
          <p:cNvSpPr>
            <a:spLocks noGrp="1"/>
          </p:cNvSpPr>
          <p:nvPr/>
        </p:nvSpPr>
        <p:spPr>
          <a:xfrm>
            <a:off x="1195499" y="225457"/>
            <a:ext cx="10080172" cy="320179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800">
              <a:latin typeface="Calibri"/>
              <a:ea typeface="Calibri"/>
              <a:cs typeface="Calibri"/>
            </a:endParaRPr>
          </a:p>
          <a:p>
            <a:endParaRPr lang="en-GB" sz="2800">
              <a:latin typeface="Calibri"/>
              <a:ea typeface="Calibri"/>
              <a:cs typeface="Calibri"/>
            </a:endParaRPr>
          </a:p>
          <a:p>
            <a:r>
              <a:rPr lang="en-GB" sz="2800">
                <a:latin typeface="Calibri"/>
                <a:ea typeface="Calibri"/>
                <a:cs typeface="Calibri"/>
              </a:rPr>
              <a:t>Group Presentation</a:t>
            </a:r>
            <a:endParaRPr lang="en-GB"/>
          </a:p>
          <a:p>
            <a:endParaRPr lang="en-GB" sz="2800">
              <a:latin typeface="Calibri"/>
              <a:ea typeface="Calibri"/>
              <a:cs typeface="Calibri"/>
            </a:endParaRPr>
          </a:p>
          <a:p>
            <a:r>
              <a:rPr lang="en-GB" sz="2800" b="1">
                <a:latin typeface="Calibri"/>
                <a:ea typeface="+mj-lt"/>
                <a:cs typeface="+mj-lt"/>
              </a:rPr>
              <a:t>PROGRAMME: </a:t>
            </a:r>
            <a:r>
              <a:rPr lang="en-GB" sz="2800">
                <a:latin typeface="Calibri"/>
                <a:ea typeface="+mj-lt"/>
                <a:cs typeface="+mj-lt"/>
              </a:rPr>
              <a:t>MSC IN DATA ANALYTICS </a:t>
            </a:r>
            <a:endParaRPr lang="en-GB" sz="2800">
              <a:latin typeface="Calibri"/>
              <a:ea typeface="Calibri"/>
              <a:cs typeface="Calibri"/>
            </a:endParaRPr>
          </a:p>
          <a:p>
            <a:endParaRPr lang="en-GB" sz="2800">
              <a:latin typeface="Calibri"/>
              <a:ea typeface="Calibri"/>
              <a:cs typeface="Calibri"/>
            </a:endParaRPr>
          </a:p>
          <a:p>
            <a:r>
              <a:rPr lang="en-GB" sz="2800" b="1">
                <a:latin typeface="Calibri"/>
                <a:ea typeface="+mj-lt"/>
                <a:cs typeface="+mj-lt"/>
              </a:rPr>
              <a:t>LECTURER NAME:</a:t>
            </a:r>
            <a:r>
              <a:rPr lang="en-GB" sz="2800">
                <a:latin typeface="Calibri"/>
                <a:ea typeface="+mj-lt"/>
                <a:cs typeface="+mj-lt"/>
              </a:rPr>
              <a:t> DR. SHAZIA A AFZAL </a:t>
            </a:r>
            <a:endParaRPr lang="en-GB" sz="2800">
              <a:latin typeface="Calibri"/>
              <a:ea typeface="Calibri"/>
              <a:cs typeface="Calibri"/>
            </a:endParaRPr>
          </a:p>
          <a:p>
            <a:endParaRPr lang="en-GB" sz="2800">
              <a:latin typeface="Calibri"/>
              <a:ea typeface="Calibri"/>
              <a:cs typeface="Calibri"/>
            </a:endParaRPr>
          </a:p>
          <a:p>
            <a:r>
              <a:rPr lang="en-GB" sz="2800" b="1">
                <a:latin typeface="Calibri"/>
                <a:ea typeface="+mj-lt"/>
                <a:cs typeface="+mj-lt"/>
              </a:rPr>
              <a:t>MODULE/SUBJECT TITLE: </a:t>
            </a:r>
            <a:r>
              <a:rPr lang="en-GB" sz="2800">
                <a:latin typeface="Calibri"/>
                <a:ea typeface="+mj-lt"/>
                <a:cs typeface="+mj-lt"/>
              </a:rPr>
              <a:t>B9DA111/DATA STORAGE SOLUTIONS FOR DATA ANALYTICS </a:t>
            </a:r>
            <a:endParaRPr lang="en-US" sz="2800">
              <a:latin typeface="Calibri"/>
              <a:ea typeface="+mj-lt"/>
              <a:cs typeface="+mj-lt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706F4675-F586-284B-3935-31B3E8875F5B}"/>
              </a:ext>
            </a:extLst>
          </p:cNvPr>
          <p:cNvSpPr>
            <a:spLocks noGrp="1"/>
          </p:cNvSpPr>
          <p:nvPr/>
        </p:nvSpPr>
        <p:spPr>
          <a:xfrm>
            <a:off x="1524000" y="4123956"/>
            <a:ext cx="9144000" cy="18958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GB" sz="2000" b="1">
                <a:latin typeface="Calibri"/>
                <a:ea typeface="Calibri"/>
                <a:cs typeface="Calibri"/>
              </a:rPr>
              <a:t>Group Members: </a:t>
            </a:r>
          </a:p>
          <a:p>
            <a:pPr algn="l"/>
            <a:r>
              <a:rPr lang="en-GB" sz="2000">
                <a:latin typeface="Calibri"/>
                <a:ea typeface="Calibri"/>
                <a:cs typeface="Calibri"/>
              </a:rPr>
              <a:t>IHENACHO DANIEL CHIEBUKA – 20067317 </a:t>
            </a:r>
          </a:p>
          <a:p>
            <a:pPr algn="l"/>
            <a:r>
              <a:rPr lang="en-GB" sz="2000">
                <a:latin typeface="Calibri"/>
                <a:ea typeface="Calibri"/>
                <a:cs typeface="Calibri"/>
              </a:rPr>
              <a:t>MRUNAL SUNIL FULZELE - 20029230 </a:t>
            </a:r>
          </a:p>
          <a:p>
            <a:pPr algn="l"/>
            <a:r>
              <a:rPr lang="en-GB" sz="2000">
                <a:latin typeface="Calibri"/>
                <a:ea typeface="Calibri"/>
                <a:cs typeface="Calibri"/>
              </a:rPr>
              <a:t>BHARATH SHAKTHIVEL BALAIH RAVEENDRAN – 20057027 </a:t>
            </a:r>
          </a:p>
        </p:txBody>
      </p:sp>
    </p:spTree>
    <p:extLst>
      <p:ext uri="{BB962C8B-B14F-4D97-AF65-F5344CB8AC3E}">
        <p14:creationId xmlns:p14="http://schemas.microsoft.com/office/powerpoint/2010/main" val="1156027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5BFFB-6DDF-9210-EACB-174F0CA0F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3558-C69C-38F9-5D2A-58DA9F72C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latin typeface="Calibri"/>
                <a:ea typeface="Calibri"/>
                <a:cs typeface="Calibri"/>
              </a:rPr>
              <a:t>Conclusion</a:t>
            </a:r>
            <a:endParaRPr lang="en-US" sz="4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6EA49-4D34-C2F7-F362-A58ABBEBC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>
                <a:latin typeface="Calibri"/>
                <a:ea typeface="Calibri"/>
                <a:cs typeface="Calibri"/>
              </a:rPr>
              <a:t>Successfully built a data warehouse for global electronics retailer using a star schema approach for data-driven decisions.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Implemented an ETL pipeline 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Generated insights using SSRS and Tableau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Implemented a Graph database using Neo4j</a:t>
            </a:r>
          </a:p>
        </p:txBody>
      </p:sp>
    </p:spTree>
    <p:extLst>
      <p:ext uri="{BB962C8B-B14F-4D97-AF65-F5344CB8AC3E}">
        <p14:creationId xmlns:p14="http://schemas.microsoft.com/office/powerpoint/2010/main" val="147645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997F-185E-CD51-6166-079E9C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6000" b="1">
                <a:latin typeface="Calibri"/>
                <a:ea typeface="Calibri"/>
                <a:cs typeface="Calibri"/>
              </a:rPr>
              <a:t>Introduction: The dataset</a:t>
            </a:r>
            <a:endParaRPr lang="en-US" sz="6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7774E-4336-596B-55A2-DD6D32669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The dataset contains transaction of a global electronic retailer company from 2016 – 2021.</a:t>
            </a:r>
          </a:p>
          <a:p>
            <a:r>
              <a:rPr lang="en-GB"/>
              <a:t>The source of the dataset is gotten from Maven Analytics</a:t>
            </a:r>
          </a:p>
        </p:txBody>
      </p:sp>
    </p:spTree>
    <p:extLst>
      <p:ext uri="{BB962C8B-B14F-4D97-AF65-F5344CB8AC3E}">
        <p14:creationId xmlns:p14="http://schemas.microsoft.com/office/powerpoint/2010/main" val="2655039588"/>
      </p:ext>
    </p:extLst>
  </p:cSld>
  <p:clrMapOvr>
    <a:masterClrMapping/>
  </p:clrMapOvr>
  <p:transition spd="med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28D09-DC0A-B104-C942-4F35B727A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4C92-3B4E-3F80-BC13-DA6A3214A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latin typeface="Calibri"/>
                <a:ea typeface="Calibri"/>
                <a:cs typeface="Calibri"/>
              </a:rPr>
              <a:t>Introduction: VISION &amp; GOALS</a:t>
            </a:r>
            <a:endParaRPr lang="en-US" sz="48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ECE92-9147-0E2C-26B0-C693DA0FE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/>
              <a:t>Vision:</a:t>
            </a:r>
            <a:r>
              <a:rPr lang="en-GB"/>
              <a:t> Create a suitable warehouse for OLAP operations which aids decision making for the </a:t>
            </a:r>
            <a:r>
              <a:rPr lang="en-GB" b="1"/>
              <a:t>Sales Manager.</a:t>
            </a:r>
          </a:p>
          <a:p>
            <a:r>
              <a:rPr lang="en-GB" b="1"/>
              <a:t>Goals: 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Develop a data warehouse 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Generate insightful reports and visuals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Implement a Graph database</a:t>
            </a:r>
          </a:p>
          <a:p>
            <a:pPr marL="914400" lvl="1" indent="-457200">
              <a:buFont typeface="Courier New" panose="020B0604020202020204" pitchFamily="34" charset="0"/>
              <a:buChar char="o"/>
            </a:pPr>
            <a:r>
              <a:rPr lang="en-GB">
                <a:ea typeface="+mn-lt"/>
                <a:cs typeface="+mn-lt"/>
              </a:rPr>
              <a:t>Compare the differences between SQL and CQL. 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8623684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4D97C-3F5B-3FC0-099B-AADF2F0B6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B472-747E-D019-E7B2-8201B65F8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35"/>
            <a:ext cx="10515600" cy="1102043"/>
          </a:xfrm>
        </p:spPr>
        <p:txBody>
          <a:bodyPr>
            <a:normAutofit/>
          </a:bodyPr>
          <a:lstStyle/>
          <a:p>
            <a:r>
              <a:rPr lang="en-GB" sz="4800" b="1">
                <a:latin typeface="Calibri"/>
                <a:ea typeface="Calibri"/>
                <a:cs typeface="Calibri"/>
              </a:rPr>
              <a:t>Introduction: SCHEMA</a:t>
            </a:r>
            <a:endParaRPr lang="en-US" sz="4800" b="1">
              <a:latin typeface="Calibri"/>
              <a:ea typeface="Calibri"/>
              <a:cs typeface="Calibri"/>
            </a:endParaRPr>
          </a:p>
        </p:txBody>
      </p:sp>
      <p:pic>
        <p:nvPicPr>
          <p:cNvPr id="4" name="Content Placeholder 3" descr="Picture">
            <a:extLst>
              <a:ext uri="{FF2B5EF4-FFF2-40B4-BE49-F238E27FC236}">
                <a16:creationId xmlns:a16="http://schemas.microsoft.com/office/drawing/2014/main" id="{7D92BF1E-5569-F5FD-7A3E-B48E18B38B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6659" y="1094105"/>
            <a:ext cx="10570250" cy="5448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472337"/>
      </p:ext>
    </p:extLst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CA9B-5D13-4CDC-8E7C-05B861B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221" y="685800"/>
            <a:ext cx="10712476" cy="1752599"/>
          </a:xfrm>
        </p:spPr>
        <p:txBody>
          <a:bodyPr>
            <a:normAutofit/>
          </a:bodyPr>
          <a:lstStyle/>
          <a:p>
            <a:r>
              <a:rPr lang="en-GB" sz="4800" b="1">
                <a:latin typeface="Calibri"/>
                <a:ea typeface="+mj-lt"/>
                <a:cs typeface="+mj-lt"/>
              </a:rPr>
              <a:t>Database creation, relation &amp; warehouse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A2782-645B-DEED-AD19-BA067B1D8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Import Excel dataset to SSMS</a:t>
            </a:r>
          </a:p>
          <a:p>
            <a:r>
              <a:rPr lang="en-GB"/>
              <a:t>Create Relation between Table</a:t>
            </a:r>
          </a:p>
          <a:p>
            <a:r>
              <a:rPr lang="en-GB"/>
              <a:t>Create Data Base Diagram</a:t>
            </a:r>
          </a:p>
          <a:p>
            <a:r>
              <a:rPr lang="en-GB"/>
              <a:t>Create Where house according to Schema</a:t>
            </a:r>
          </a:p>
        </p:txBody>
      </p:sp>
    </p:spTree>
    <p:extLst>
      <p:ext uri="{BB962C8B-B14F-4D97-AF65-F5344CB8AC3E}">
        <p14:creationId xmlns:p14="http://schemas.microsoft.com/office/powerpoint/2010/main" val="25262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10321-8B64-DCEE-475E-066F9EC9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solidFill>
                  <a:srgbClr val="000000"/>
                </a:solidFill>
                <a:latin typeface="Calibri"/>
                <a:ea typeface="+mj-lt"/>
                <a:cs typeface="+mj-lt"/>
              </a:rPr>
              <a:t>SQL Server Integration Services (SSIS)</a:t>
            </a:r>
            <a:endParaRPr lang="en-US" sz="48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EF323-F323-5DCF-5363-53078B96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Creating the </a:t>
            </a:r>
            <a:r>
              <a:rPr lang="en-GB" dirty="0" err="1"/>
              <a:t>DataFlow</a:t>
            </a:r>
            <a:r>
              <a:rPr lang="en-GB" dirty="0"/>
              <a:t> for all Dimension and Fact Table</a:t>
            </a:r>
          </a:p>
          <a:p>
            <a:pPr>
              <a:buClr>
                <a:srgbClr val="1287C3"/>
              </a:buClr>
            </a:pPr>
            <a:r>
              <a:rPr lang="en-GB" dirty="0"/>
              <a:t>Creating the migration flow from Database to warehouse</a:t>
            </a:r>
          </a:p>
          <a:p>
            <a:pPr>
              <a:buClr>
                <a:srgbClr val="1287C3"/>
              </a:buClr>
            </a:pPr>
            <a:r>
              <a:rPr lang="en-GB" dirty="0"/>
              <a:t>Mapping the column also applying  data conversion and shorting whenever necessary </a:t>
            </a:r>
          </a:p>
        </p:txBody>
      </p:sp>
    </p:spTree>
    <p:extLst>
      <p:ext uri="{BB962C8B-B14F-4D97-AF65-F5344CB8AC3E}">
        <p14:creationId xmlns:p14="http://schemas.microsoft.com/office/powerpoint/2010/main" val="17521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2351-8AE3-011A-A87C-078375218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57" y="640307"/>
            <a:ext cx="11724683" cy="1752599"/>
          </a:xfrm>
        </p:spPr>
        <p:txBody>
          <a:bodyPr>
            <a:noAutofit/>
          </a:bodyPr>
          <a:lstStyle/>
          <a:p>
            <a:r>
              <a:rPr lang="en-GB" sz="4800" b="1"/>
              <a:t>Neo4j – Graph Database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A8747-CBFB-F01C-711B-E532FD62E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Designed a graph model with </a:t>
            </a:r>
            <a:r>
              <a:rPr lang="en-GB">
                <a:latin typeface="Calibri"/>
                <a:ea typeface="Calibri"/>
                <a:cs typeface="Calibri"/>
              </a:rPr>
              <a:t>Customer</a:t>
            </a:r>
            <a:r>
              <a:rPr lang="en-GB">
                <a:latin typeface="Calibri"/>
                <a:ea typeface="+mn-lt"/>
                <a:cs typeface="+mn-lt"/>
              </a:rPr>
              <a:t>, </a:t>
            </a:r>
            <a:r>
              <a:rPr lang="en-GB">
                <a:latin typeface="Calibri"/>
                <a:ea typeface="Calibri"/>
                <a:cs typeface="Calibri"/>
              </a:rPr>
              <a:t>Product</a:t>
            </a:r>
            <a:r>
              <a:rPr lang="en-GB">
                <a:latin typeface="Calibri"/>
                <a:ea typeface="+mn-lt"/>
                <a:cs typeface="+mn-lt"/>
              </a:rPr>
              <a:t>, </a:t>
            </a:r>
            <a:r>
              <a:rPr lang="en-GB">
                <a:latin typeface="Calibri"/>
                <a:ea typeface="Calibri"/>
                <a:cs typeface="Calibri"/>
              </a:rPr>
              <a:t>Store</a:t>
            </a:r>
            <a:r>
              <a:rPr lang="en-GB">
                <a:latin typeface="Calibri"/>
                <a:ea typeface="+mn-lt"/>
                <a:cs typeface="+mn-lt"/>
              </a:rPr>
              <a:t>, </a:t>
            </a:r>
            <a:r>
              <a:rPr lang="en-GB">
                <a:latin typeface="Calibri"/>
                <a:ea typeface="Calibri"/>
                <a:cs typeface="Calibri"/>
              </a:rPr>
              <a:t>Date</a:t>
            </a:r>
            <a:r>
              <a:rPr lang="en-GB">
                <a:latin typeface="Calibri"/>
                <a:ea typeface="+mn-lt"/>
                <a:cs typeface="+mn-lt"/>
              </a:rPr>
              <a:t>, and </a:t>
            </a:r>
            <a:r>
              <a:rPr lang="en-GB">
                <a:latin typeface="Calibri"/>
                <a:ea typeface="Calibri"/>
                <a:cs typeface="Calibri"/>
              </a:rPr>
              <a:t>Order</a:t>
            </a:r>
            <a:r>
              <a:rPr lang="en-GB">
                <a:latin typeface="Calibri"/>
                <a:ea typeface="+mn-lt"/>
                <a:cs typeface="+mn-lt"/>
              </a:rPr>
              <a:t> nodes linked by meaningful relationships.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Implemented key sales queries like customer orders, high-value transactions, store analysis and compared it with SQL Queries.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Observed faster performance in multi-hop queries compared to SQL join-heavy queries.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Calibri"/>
                <a:cs typeface="Calibri"/>
              </a:rPr>
              <a:t>Can </a:t>
            </a:r>
            <a:r>
              <a:rPr lang="en-GB">
                <a:latin typeface="Calibri"/>
                <a:ea typeface="+mn-lt"/>
                <a:cs typeface="+mn-lt"/>
              </a:rPr>
              <a:t>conclude that Neo4j is more intuitive and efficient for connected sales data and relationship-driven insights.</a:t>
            </a:r>
            <a:endParaRPr lang="en-GB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176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EFA0-D85A-C6A9-C669-0250DE0A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latin typeface="Calibri"/>
                <a:ea typeface="Calibri"/>
                <a:cs typeface="Calibri"/>
              </a:rPr>
              <a:t>Tableau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310CA-EB88-0BD4-D798-087D2A3C1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Global sales map highlights key markets.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Top products chart ranks best sellers.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Sales trends line chart shows patterns from 2016–2020.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Customer charts display distribution and regional sales.</a:t>
            </a:r>
          </a:p>
          <a:p>
            <a:pPr>
              <a:buClr>
                <a:srgbClr val="1287C3"/>
              </a:buClr>
            </a:pPr>
            <a:r>
              <a:rPr lang="en-GB">
                <a:latin typeface="Calibri"/>
                <a:ea typeface="+mn-lt"/>
                <a:cs typeface="+mn-lt"/>
              </a:rPr>
              <a:t>Brand box plot compares sales across brands.</a:t>
            </a:r>
          </a:p>
          <a:p>
            <a:pPr>
              <a:buClr>
                <a:srgbClr val="1287C3"/>
              </a:buClr>
            </a:pPr>
            <a:endParaRPr lang="en-GB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6053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17738-DE77-63C1-EC22-CF9927272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4B3EC-F7DD-13E1-768A-51B851FBA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800" b="1">
                <a:latin typeface="Calibri"/>
                <a:ea typeface="Calibri"/>
                <a:cs typeface="Calibri"/>
              </a:rPr>
              <a:t>SSRS Reports</a:t>
            </a:r>
            <a:endParaRPr lang="en-US" sz="48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BFD4D-ED17-0A40-CF0E-15F44D490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algn="just"/>
            <a:r>
              <a:rPr lang="en-GB">
                <a:latin typeface="Calibri"/>
                <a:ea typeface="Calibri"/>
                <a:cs typeface="Calibri"/>
              </a:rPr>
              <a:t>Analyse average spending and total orders by gender</a:t>
            </a:r>
            <a:endParaRPr lang="en-US">
              <a:latin typeface="Aptos" panose="020B0004020202020204"/>
              <a:ea typeface="Calibri"/>
              <a:cs typeface="Calibri"/>
            </a:endParaRP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Identify the continent with highest sales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Compare yearly sales to find peak and lowest years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Determine the top and low selling brand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Which country has the highest average profit over time</a:t>
            </a:r>
          </a:p>
          <a:p>
            <a:pPr algn="just"/>
            <a:r>
              <a:rPr lang="en-GB">
                <a:latin typeface="Calibri"/>
                <a:ea typeface="Calibri"/>
                <a:cs typeface="Calibri"/>
              </a:rPr>
              <a:t>Generate transaction list for manger's view</a:t>
            </a:r>
          </a:p>
        </p:txBody>
      </p:sp>
    </p:spTree>
    <p:extLst>
      <p:ext uri="{BB962C8B-B14F-4D97-AF65-F5344CB8AC3E}">
        <p14:creationId xmlns:p14="http://schemas.microsoft.com/office/powerpoint/2010/main" val="149184736"/>
      </p:ext>
    </p:extLst>
  </p:cSld>
  <p:clrMapOvr>
    <a:masterClrMapping/>
  </p:clrMapOvr>
  <p:transition spd="med">
    <p:push dir="u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Parallax</vt:lpstr>
      <vt:lpstr>PowerPoint Presentation</vt:lpstr>
      <vt:lpstr>Introduction: The dataset</vt:lpstr>
      <vt:lpstr>Introduction: VISION &amp; GOALS</vt:lpstr>
      <vt:lpstr>Introduction: SCHEMA</vt:lpstr>
      <vt:lpstr>Database creation, relation &amp; warehouse </vt:lpstr>
      <vt:lpstr>SQL Server Integration Services (SSIS)</vt:lpstr>
      <vt:lpstr>Neo4j – Graph Database Design</vt:lpstr>
      <vt:lpstr>Tableau Visualization</vt:lpstr>
      <vt:lpstr>SSRS Reports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</cp:revision>
  <dcterms:created xsi:type="dcterms:W3CDTF">2025-08-04T18:13:48Z</dcterms:created>
  <dcterms:modified xsi:type="dcterms:W3CDTF">2025-08-05T19:01:35Z</dcterms:modified>
</cp:coreProperties>
</file>