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58" r:id="rId3"/>
    <p:sldId id="257" r:id="rId4"/>
    <p:sldId id="303" r:id="rId5"/>
    <p:sldId id="304" r:id="rId6"/>
    <p:sldId id="305" r:id="rId7"/>
    <p:sldId id="308" r:id="rId8"/>
    <p:sldId id="268" r:id="rId9"/>
  </p:sldIdLst>
  <p:sldSz cx="9144000" cy="5143500" type="screen16x9"/>
  <p:notesSz cx="6858000" cy="9144000"/>
  <p:embeddedFontLst>
    <p:embeddedFont>
      <p:font typeface="Advent Pro SemiBold" panose="020B0604020202020204" charset="0"/>
      <p:regular r:id="rId11"/>
      <p:bold r:id="rId12"/>
      <p:italic r:id="rId13"/>
      <p:boldItalic r:id="rId14"/>
    </p:embeddedFont>
    <p:embeddedFont>
      <p:font typeface="Fira Sans Extra Condensed Medium" panose="020B0604020202020204" charset="0"/>
      <p:regular r:id="rId15"/>
      <p:bold r:id="rId16"/>
      <p:italic r:id="rId17"/>
      <p:boldItalic r:id="rId18"/>
    </p:embeddedFont>
    <p:embeddedFont>
      <p:font typeface="Livvic Light" pitchFamily="2" charset="0"/>
      <p:regular r:id="rId19"/>
      <p:italic r:id="rId20"/>
    </p:embeddedFont>
    <p:embeddedFont>
      <p:font typeface="Maven Pro" panose="020B0604020202020204" charset="0"/>
      <p:regular r:id="rId21"/>
      <p:bold r:id="rId22"/>
    </p:embeddedFont>
    <p:embeddedFont>
      <p:font typeface="Nunito Light" pitchFamily="2" charset="0"/>
      <p:regular r:id="rId23"/>
      <p:italic r:id="rId24"/>
    </p:embeddedFont>
    <p:embeddedFont>
      <p:font typeface="Share Tech"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294A3-EEAB-4D33-87C5-1EEB7CB873D1}">
  <a:tblStyle styleId="{7C7294A3-EEAB-4D33-87C5-1EEB7CB873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6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F718B4FF-96C3-D62D-8594-D985F24D891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2952310A-4B53-FC68-E3F7-D432E38CF4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1328EF9A-1EED-4669-4496-94BFBB2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2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E906C81-7AF5-0A96-3752-69664B1AD88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C42AD9AD-1044-EBF9-4EC4-02E97A10E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5DA11310-52BD-6339-8A81-367B8CCFD0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1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BDAE120-5877-12D0-37D7-9C26D159E50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70A22B9D-ED69-7BBC-4D4B-31FB821A56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CA0C184-B517-2FFA-3536-C1BC7B0A71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98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EFB9F7C8-0C22-477D-A86D-94468580B66B}"/>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62852C81-13DC-A7FB-8E28-9665598EE7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D804CC9-AD91-5BE8-95A4-760BF92D4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86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9"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62/neco.1997.9.8.1735"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331346" y="2561978"/>
            <a:ext cx="3895961" cy="1229230"/>
          </a:xfrm>
          <a:prstGeom prst="rect">
            <a:avLst/>
          </a:prstGeom>
        </p:spPr>
        <p:txBody>
          <a:bodyPr spcFirstLastPara="1" wrap="square" lIns="91425" tIns="91425" rIns="91425" bIns="91425" anchor="t" anchorCtr="0">
            <a:noAutofit/>
          </a:bodyPr>
          <a:lstStyle/>
          <a:p>
            <a:pPr algn="l"/>
            <a:endParaRPr lang="en-IN" sz="2000" b="0" i="0" u="none" strike="noStrike" baseline="0" dirty="0">
              <a:solidFill>
                <a:srgbClr val="000000"/>
              </a:solidFill>
              <a:latin typeface="Times New Roman" panose="02020603050405020304" pitchFamily="18" charset="0"/>
            </a:endParaRPr>
          </a:p>
          <a:p>
            <a:endParaRPr lang="en-IN" sz="2000" b="0" i="0" u="none" strike="noStrike" baseline="0" dirty="0">
              <a:latin typeface="Times New Roman" panose="02020603050405020304" pitchFamily="18" charset="0"/>
            </a:endParaRPr>
          </a:p>
          <a:p>
            <a:r>
              <a:rPr lang="en-US" b="0" i="0" u="none" strike="noStrike" baseline="0" dirty="0">
                <a:latin typeface="Maven Pro" panose="020B0604020202020204" charset="0"/>
              </a:rPr>
              <a:t> </a:t>
            </a:r>
            <a:r>
              <a:rPr lang="en-US" i="1" dirty="0">
                <a:latin typeface="Maven Pro" panose="020B0604020202020204" charset="0"/>
              </a:rPr>
              <a:t>Individual</a:t>
            </a:r>
            <a:r>
              <a:rPr lang="en-US" b="0" i="1" u="none" strike="noStrike" baseline="0" dirty="0">
                <a:latin typeface="Maven Pro" panose="020B0604020202020204" charset="0"/>
              </a:rPr>
              <a:t> project presentation </a:t>
            </a:r>
          </a:p>
          <a:p>
            <a:r>
              <a:rPr lang="en-US" i="1" dirty="0">
                <a:latin typeface="Maven Pro" panose="020B0604020202020204" charset="0"/>
              </a:rPr>
              <a:t>MSc in Data Analytics </a:t>
            </a:r>
          </a:p>
          <a:p>
            <a:r>
              <a:rPr lang="en-US" i="1" dirty="0">
                <a:latin typeface="Maven Pro" panose="020B0604020202020204" charset="0"/>
              </a:rPr>
              <a:t>April 7th, 2025</a:t>
            </a:r>
            <a:endParaRPr lang="en-US" dirty="0">
              <a:latin typeface="Maven Pro" panose="020B0604020202020204" charset="0"/>
            </a:endParaRPr>
          </a:p>
          <a:p>
            <a:endParaRPr lang="en-US" sz="2000" b="0" i="0" u="none" strike="noStrike" baseline="0" dirty="0">
              <a:latin typeface="Times New Roman" panose="02020603050405020304" pitchFamily="18" charset="0"/>
            </a:endParaRPr>
          </a:p>
        </p:txBody>
      </p:sp>
      <p:sp>
        <p:nvSpPr>
          <p:cNvPr id="436" name="Google Shape;436;p25"/>
          <p:cNvSpPr txBox="1">
            <a:spLocks noGrp="1"/>
          </p:cNvSpPr>
          <p:nvPr>
            <p:ph type="ctrTitle"/>
          </p:nvPr>
        </p:nvSpPr>
        <p:spPr>
          <a:xfrm>
            <a:off x="1487823" y="779553"/>
            <a:ext cx="6020700" cy="2052600"/>
          </a:xfrm>
          <a:prstGeom prst="rect">
            <a:avLst/>
          </a:prstGeom>
        </p:spPr>
        <p:txBody>
          <a:bodyPr spcFirstLastPara="1" wrap="square" lIns="91425" tIns="91425" rIns="91425" bIns="91425" anchor="b" anchorCtr="0">
            <a:noAutofit/>
          </a:bodyPr>
          <a:lstStyle/>
          <a:p>
            <a:r>
              <a:rPr lang="en-US" sz="4400" b="1" dirty="0">
                <a:solidFill>
                  <a:schemeClr val="accent2"/>
                </a:solidFill>
              </a:rPr>
              <a:t>Conformal LSTM Classifier</a:t>
            </a:r>
            <a:br>
              <a:rPr lang="en-US" sz="4400" b="1" dirty="0">
                <a:solidFill>
                  <a:schemeClr val="accent2"/>
                </a:solidFill>
              </a:rPr>
            </a:br>
            <a:r>
              <a:rPr lang="en-US" sz="4400" b="1" dirty="0"/>
              <a:t>to detect anomalies</a:t>
            </a:r>
            <a:br>
              <a:rPr lang="en-US" sz="4400" b="1" dirty="0"/>
            </a:br>
            <a:r>
              <a:rPr lang="en-US" sz="4400" dirty="0"/>
              <a:t>using</a:t>
            </a:r>
            <a:endParaRPr sz="4400" dirty="0">
              <a:solidFill>
                <a:schemeClr val="accent2"/>
              </a:solidFill>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67456" y="4248680"/>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968D88C1-AD88-0C11-22EB-9374E76BD578}"/>
              </a:ext>
            </a:extLst>
          </p:cNvPr>
          <p:cNvSpPr/>
          <p:nvPr/>
        </p:nvSpPr>
        <p:spPr>
          <a:xfrm>
            <a:off x="5440516" y="4263095"/>
            <a:ext cx="2619230" cy="647390"/>
          </a:xfrm>
          <a:prstGeom prst="round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i="0" u="none" strike="noStrike" baseline="0" dirty="0">
                <a:solidFill>
                  <a:schemeClr val="bg2">
                    <a:lumMod val="25000"/>
                    <a:lumOff val="75000"/>
                  </a:schemeClr>
                </a:solidFill>
                <a:latin typeface="Calibri" panose="020F0502020204030204" pitchFamily="34" charset="0"/>
                <a:ea typeface="Calibri" panose="020F0502020204030204" pitchFamily="34" charset="0"/>
                <a:cs typeface="Calibri" panose="020F0502020204030204" pitchFamily="34" charset="0"/>
              </a:rPr>
              <a:t> Bharath Shakthivel - 20057027  </a:t>
            </a:r>
            <a:endParaRPr lang="en-IN" b="1" dirty="0">
              <a:solidFill>
                <a:schemeClr val="bg2">
                  <a:lumMod val="25000"/>
                  <a:lumOff val="75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9142" name="Google Shape;9142;p56"/>
          <p:cNvGrpSpPr/>
          <p:nvPr/>
        </p:nvGrpSpPr>
        <p:grpSpPr>
          <a:xfrm>
            <a:off x="6475148" y="3449093"/>
            <a:ext cx="851519" cy="698407"/>
            <a:chOff x="7608988" y="2093194"/>
            <a:chExt cx="817276" cy="672147"/>
          </a:xfrm>
        </p:grpSpPr>
        <p:cxnSp>
          <p:nvCxnSpPr>
            <p:cNvPr id="9143" name="Google Shape;9143;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9144" name="Google Shape;9144;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9145" name="Google Shape;9145;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9146" name="Google Shape;9146;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9147" name="Google Shape;9147;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9148" name="Google Shape;9148;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9149" name="Google Shape;9149;p56"/>
            <p:cNvGrpSpPr/>
            <p:nvPr/>
          </p:nvGrpSpPr>
          <p:grpSpPr>
            <a:xfrm>
              <a:off x="7721175" y="2093194"/>
              <a:ext cx="599587" cy="623846"/>
              <a:chOff x="7721175" y="2093194"/>
              <a:chExt cx="599587" cy="623846"/>
            </a:xfrm>
          </p:grpSpPr>
          <p:grpSp>
            <p:nvGrpSpPr>
              <p:cNvPr id="9150" name="Google Shape;9150;p56"/>
              <p:cNvGrpSpPr/>
              <p:nvPr/>
            </p:nvGrpSpPr>
            <p:grpSpPr>
              <a:xfrm>
                <a:off x="7721175" y="2093194"/>
                <a:ext cx="291605" cy="623846"/>
                <a:chOff x="9405575" y="2061418"/>
                <a:chExt cx="291605" cy="623846"/>
              </a:xfrm>
            </p:grpSpPr>
            <p:sp>
              <p:nvSpPr>
                <p:cNvPr id="9151" name="Google Shape;9151;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8" name="Google Shape;9158;p56"/>
              <p:cNvGrpSpPr/>
              <p:nvPr/>
            </p:nvGrpSpPr>
            <p:grpSpPr>
              <a:xfrm flipH="1">
                <a:off x="8029157" y="2093194"/>
                <a:ext cx="291605" cy="623846"/>
                <a:chOff x="9405575" y="2061418"/>
                <a:chExt cx="291605" cy="623846"/>
              </a:xfrm>
            </p:grpSpPr>
            <p:sp>
              <p:nvSpPr>
                <p:cNvPr id="9159" name="Google Shape;9159;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8" name="Picture 7">
            <a:extLst>
              <a:ext uri="{FF2B5EF4-FFF2-40B4-BE49-F238E27FC236}">
                <a16:creationId xmlns:a16="http://schemas.microsoft.com/office/drawing/2014/main" id="{4B397139-5C29-E7F0-B663-E80B75933438}"/>
              </a:ext>
            </a:extLst>
          </p:cNvPr>
          <p:cNvPicPr>
            <a:picLocks noChangeAspect="1"/>
          </p:cNvPicPr>
          <p:nvPr/>
        </p:nvPicPr>
        <p:blipFill>
          <a:blip r:embed="rId3"/>
          <a:stretch>
            <a:fillRect/>
          </a:stretch>
        </p:blipFill>
        <p:spPr>
          <a:xfrm>
            <a:off x="5229174" y="2095139"/>
            <a:ext cx="1138712" cy="7237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662354" y="2681485"/>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a:t>
            </a:r>
            <a:endParaRPr dirty="0"/>
          </a:p>
        </p:txBody>
      </p:sp>
      <p:sp>
        <p:nvSpPr>
          <p:cNvPr id="473" name="Google Shape;473;p27"/>
          <p:cNvSpPr txBox="1">
            <a:spLocks noGrp="1"/>
          </p:cNvSpPr>
          <p:nvPr>
            <p:ph type="subTitle" idx="1"/>
          </p:nvPr>
        </p:nvSpPr>
        <p:spPr>
          <a:xfrm>
            <a:off x="6316621" y="3222084"/>
            <a:ext cx="2723233"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Develop a LSTM classifier model using Julia.</a:t>
            </a:r>
          </a:p>
        </p:txBody>
      </p:sp>
      <p:sp>
        <p:nvSpPr>
          <p:cNvPr id="474" name="Google Shape;474;p27"/>
          <p:cNvSpPr txBox="1">
            <a:spLocks noGrp="1"/>
          </p:cNvSpPr>
          <p:nvPr>
            <p:ph type="ctrTitle" idx="4"/>
          </p:nvPr>
        </p:nvSpPr>
        <p:spPr>
          <a:xfrm>
            <a:off x="3729666" y="2707805"/>
            <a:ext cx="1753200" cy="577800"/>
          </a:xfrm>
          <a:prstGeom prst="rect">
            <a:avLst/>
          </a:prstGeom>
        </p:spPr>
        <p:txBody>
          <a:bodyPr spcFirstLastPara="1" wrap="square" lIns="91425" tIns="91425" rIns="91425" bIns="91425" anchor="b" anchorCtr="0">
            <a:noAutofit/>
          </a:bodyPr>
          <a:lstStyle/>
          <a:p>
            <a:r>
              <a:rPr lang="en-US" dirty="0"/>
              <a:t>KEY APPROACH</a:t>
            </a:r>
          </a:p>
        </p:txBody>
      </p:sp>
      <p:sp>
        <p:nvSpPr>
          <p:cNvPr id="475" name="Google Shape;475;p27"/>
          <p:cNvSpPr txBox="1">
            <a:spLocks noGrp="1"/>
          </p:cNvSpPr>
          <p:nvPr>
            <p:ph type="ctrTitle"/>
          </p:nvPr>
        </p:nvSpPr>
        <p:spPr>
          <a:xfrm>
            <a:off x="1023950" y="2707805"/>
            <a:ext cx="2152500" cy="577800"/>
          </a:xfrm>
          <a:prstGeom prst="rect">
            <a:avLst/>
          </a:prstGeom>
        </p:spPr>
        <p:txBody>
          <a:bodyPr spcFirstLastPara="1" wrap="square" lIns="91425" tIns="91425" rIns="91425" bIns="91425" anchor="b" anchorCtr="0">
            <a:noAutofit/>
          </a:bodyPr>
          <a:lstStyle/>
          <a:p>
            <a:r>
              <a:rPr lang="en-US" dirty="0"/>
              <a:t>WHY LSTM?</a:t>
            </a:r>
          </a:p>
        </p:txBody>
      </p:sp>
      <p:sp>
        <p:nvSpPr>
          <p:cNvPr id="476" name="Google Shape;476;p27"/>
          <p:cNvSpPr txBox="1">
            <a:spLocks noGrp="1"/>
          </p:cNvSpPr>
          <p:nvPr>
            <p:ph type="subTitle" idx="2"/>
          </p:nvPr>
        </p:nvSpPr>
        <p:spPr>
          <a:xfrm>
            <a:off x="417838" y="3328204"/>
            <a:ext cx="300359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 Remembering Long-Term Patterns</a:t>
            </a:r>
            <a:endParaRPr lang="en-US" sz="1100" dirty="0"/>
          </a:p>
          <a:p>
            <a:pPr marL="0" lvl="0" indent="0" algn="l" rtl="0">
              <a:spcBef>
                <a:spcPts val="0"/>
              </a:spcBef>
              <a:spcAft>
                <a:spcPts val="0"/>
              </a:spcAft>
              <a:buNone/>
            </a:pPr>
            <a:r>
              <a:rPr lang="en-IN" sz="1100" dirty="0"/>
              <a:t>- Sequential Data Handling</a:t>
            </a:r>
            <a:endParaRPr lang="en-US" sz="1100" dirty="0"/>
          </a:p>
          <a:p>
            <a:pPr marL="0" lvl="0" indent="0" algn="l" rtl="0">
              <a:spcBef>
                <a:spcPts val="0"/>
              </a:spcBef>
              <a:spcAft>
                <a:spcPts val="0"/>
              </a:spcAft>
              <a:buNone/>
            </a:pPr>
            <a:r>
              <a:rPr lang="en-US" sz="1100" dirty="0"/>
              <a:t>- Useful for Multivariate Time Series</a:t>
            </a:r>
          </a:p>
          <a:p>
            <a:pPr marL="0" lvl="0" indent="0" algn="l" rtl="0">
              <a:spcBef>
                <a:spcPts val="0"/>
              </a:spcBef>
              <a:spcAft>
                <a:spcPts val="0"/>
              </a:spcAft>
              <a:buNone/>
            </a:pPr>
            <a:r>
              <a:rPr lang="en-IN" sz="1100" dirty="0"/>
              <a:t>- Flexible for Many Tasks</a:t>
            </a:r>
            <a:r>
              <a:rPr lang="en-US" sz="1100" dirty="0"/>
              <a:t> -Forecasting, Anomaly detection, Sequence generation</a:t>
            </a:r>
            <a:endParaRPr sz="1100" dirty="0"/>
          </a:p>
        </p:txBody>
      </p:sp>
      <p:sp>
        <p:nvSpPr>
          <p:cNvPr id="477" name="Google Shape;477;p27"/>
          <p:cNvSpPr txBox="1">
            <a:spLocks noGrp="1"/>
          </p:cNvSpPr>
          <p:nvPr>
            <p:ph type="title" idx="3"/>
          </p:nvPr>
        </p:nvSpPr>
        <p:spPr>
          <a:xfrm>
            <a:off x="1223300" y="224563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3741637" y="3289148"/>
            <a:ext cx="2501153"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Predicting the anomalies for time series data based on conformal prediction.</a:t>
            </a:r>
            <a:endParaRPr sz="1100" dirty="0"/>
          </a:p>
        </p:txBody>
      </p:sp>
      <p:sp>
        <p:nvSpPr>
          <p:cNvPr id="479" name="Google Shape;479;p27"/>
          <p:cNvSpPr txBox="1">
            <a:spLocks noGrp="1"/>
          </p:cNvSpPr>
          <p:nvPr>
            <p:ph type="title" idx="6"/>
          </p:nvPr>
        </p:nvSpPr>
        <p:spPr>
          <a:xfrm>
            <a:off x="3942827" y="224563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81" name="Google Shape;481;p27"/>
          <p:cNvSpPr txBox="1">
            <a:spLocks noGrp="1"/>
          </p:cNvSpPr>
          <p:nvPr>
            <p:ph type="title" idx="9"/>
          </p:nvPr>
        </p:nvSpPr>
        <p:spPr>
          <a:xfrm>
            <a:off x="6665704" y="224563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162494"/>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162494"/>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162494"/>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574544"/>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574544"/>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574544"/>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3057083" y="1736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198660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269011"/>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284404"/>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284391"/>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b="1" dirty="0"/>
              <a:t>LSTM (Long Short-Term Memory): </a:t>
            </a:r>
            <a:r>
              <a:rPr lang="en-US" sz="1400" dirty="0"/>
              <a:t>A type of Recurrent Neural Network (RNN) designed to handle sequential data like time series. Uses memory cells and gating mechanisms (input, forget, output) to capture long-term dependencies. Ideal for modeling temporal patterns, trends, and cycles in time series data. Commonly used for forecasting, anomaly detection, and sequence classification.</a:t>
            </a:r>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endParaRPr lang="en-US" sz="1400" b="1" dirty="0"/>
          </a:p>
          <a:p>
            <a:pPr marL="165100" indent="0">
              <a:buNone/>
            </a:pPr>
            <a:r>
              <a:rPr lang="en-US" sz="1400" b="1" dirty="0"/>
              <a:t>Conformal Prediction: </a:t>
            </a:r>
            <a:r>
              <a:rPr lang="en-US" sz="1400" dirty="0"/>
              <a:t>A statistical technique that provides reliable prediction intervals with a chosen confidence level (e.g., 95%).Works on top of any machine learning model, offering valid uncertainty estimates. Ensures predictions are statistically sound, even on unseen data. Useful for anomaly detection, risk estimation, and trustworthy AI systems.</a:t>
            </a:r>
            <a:endParaRPr dirty="0"/>
          </a:p>
        </p:txBody>
      </p:sp>
      <p:sp>
        <p:nvSpPr>
          <p:cNvPr id="2" name="Google Shape;480;p27">
            <a:extLst>
              <a:ext uri="{FF2B5EF4-FFF2-40B4-BE49-F238E27FC236}">
                <a16:creationId xmlns:a16="http://schemas.microsoft.com/office/drawing/2014/main" id="{CCBD5A70-3B2F-B92A-BED0-1D5C69A4F2B9}"/>
              </a:ext>
            </a:extLst>
          </p:cNvPr>
          <p:cNvSpPr txBox="1">
            <a:spLocks/>
          </p:cNvSpPr>
          <p:nvPr/>
        </p:nvSpPr>
        <p:spPr>
          <a:xfrm>
            <a:off x="649103" y="429842"/>
            <a:ext cx="4916020"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solidFill>
                  <a:schemeClr val="bg1"/>
                </a:solidFill>
                <a:latin typeface="Share Tech" panose="020B0604020202020204" charset="0"/>
              </a:rPr>
              <a:t>LSTM &amp; Conformal Prediction</a:t>
            </a:r>
          </a:p>
        </p:txBody>
      </p:sp>
      <p:pic>
        <p:nvPicPr>
          <p:cNvPr id="4098" name="Picture 2" descr="image17_11zon.webp">
            <a:extLst>
              <a:ext uri="{FF2B5EF4-FFF2-40B4-BE49-F238E27FC236}">
                <a16:creationId xmlns:a16="http://schemas.microsoft.com/office/drawing/2014/main" id="{B6EC47C5-F5B8-659C-30A8-944E19A41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649" y="2352815"/>
            <a:ext cx="2637638" cy="14384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euristic uncertainty -&gt; conformal prediction -&gt; rigorous uncertainty">
            <a:extLst>
              <a:ext uri="{FF2B5EF4-FFF2-40B4-BE49-F238E27FC236}">
                <a16:creationId xmlns:a16="http://schemas.microsoft.com/office/drawing/2014/main" id="{B8F15334-585E-D053-D724-C7D916F4E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594" y="2219141"/>
            <a:ext cx="1130414" cy="16246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A631CDC-F686-849F-1A21-A7D2C41ACC10}"/>
              </a:ext>
            </a:extLst>
          </p:cNvPr>
          <p:cNvPicPr>
            <a:picLocks noChangeAspect="1"/>
          </p:cNvPicPr>
          <p:nvPr/>
        </p:nvPicPr>
        <p:blipFill>
          <a:blip r:embed="rId5"/>
          <a:stretch>
            <a:fillRect/>
          </a:stretch>
        </p:blipFill>
        <p:spPr>
          <a:xfrm>
            <a:off x="6159377" y="2116233"/>
            <a:ext cx="1616529" cy="18017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ED922BE2-58E9-F0BE-1A45-C3F66CC1731C}"/>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8D4177EC-F298-2DFA-6D65-652D38F81D99}"/>
              </a:ext>
            </a:extLst>
          </p:cNvPr>
          <p:cNvSpPr txBox="1">
            <a:spLocks noGrp="1"/>
          </p:cNvSpPr>
          <p:nvPr>
            <p:ph type="body" idx="1"/>
          </p:nvPr>
        </p:nvSpPr>
        <p:spPr>
          <a:xfrm>
            <a:off x="585264" y="809189"/>
            <a:ext cx="7866900" cy="3786900"/>
          </a:xfrm>
          <a:prstGeom prst="rect">
            <a:avLst/>
          </a:prstGeom>
        </p:spPr>
        <p:txBody>
          <a:bodyPr spcFirstLastPara="1" wrap="square" lIns="91425" tIns="91425" rIns="91425" bIns="91425" anchor="t" anchorCtr="0">
            <a:noAutofit/>
          </a:bodyPr>
          <a:lstStyle/>
          <a:p>
            <a:pPr marL="165100" indent="0">
              <a:buNone/>
            </a:pPr>
            <a:br>
              <a:rPr lang="en-US" dirty="0"/>
            </a:br>
            <a:r>
              <a:rPr lang="en-US" dirty="0"/>
              <a:t>Trained an LSTM model on </a:t>
            </a:r>
            <a:r>
              <a:rPr lang="en-US" i="1" dirty="0" err="1"/>
              <a:t>Traffic_Travel</a:t>
            </a:r>
            <a:r>
              <a:rPr lang="en-US" i="1" dirty="0"/>
              <a:t>-time – 387</a:t>
            </a:r>
            <a:r>
              <a:rPr lang="en-US" dirty="0"/>
              <a:t>  time series data to predict future values and detect anomalies using conformal prediction approach.</a:t>
            </a:r>
          </a:p>
          <a:p>
            <a:pPr marL="165100" indent="0">
              <a:buNone/>
            </a:pPr>
            <a:endParaRPr lang="en-US" dirty="0"/>
          </a:p>
          <a:p>
            <a:pPr marL="165100" indent="0">
              <a:buNone/>
            </a:pPr>
            <a:r>
              <a:rPr lang="en-US" b="1" dirty="0"/>
              <a:t>Anomaly Detection</a:t>
            </a:r>
            <a:r>
              <a:rPr lang="en-US" dirty="0"/>
              <a:t>:</a:t>
            </a:r>
            <a:br>
              <a:rPr lang="en-US" dirty="0"/>
            </a:br>
            <a:r>
              <a:rPr lang="en-US" dirty="0"/>
              <a:t>Anomaly scores were computed on </a:t>
            </a:r>
            <a:r>
              <a:rPr lang="en-US" i="1" dirty="0" err="1"/>
              <a:t>Travel_time</a:t>
            </a:r>
            <a:r>
              <a:rPr lang="en-US" i="1" dirty="0"/>
              <a:t> – 451</a:t>
            </a:r>
            <a:r>
              <a:rPr lang="en-US" dirty="0"/>
              <a:t> </a:t>
            </a:r>
          </a:p>
          <a:p>
            <a:pPr marL="165100" indent="0">
              <a:buNone/>
            </a:pPr>
            <a:r>
              <a:rPr lang="en-US" dirty="0"/>
              <a:t>using the trained LSTM.</a:t>
            </a:r>
            <a:br>
              <a:rPr lang="en-US" dirty="0"/>
            </a:br>
            <a:r>
              <a:rPr lang="en-US" dirty="0"/>
              <a:t>Scores were normalized using </a:t>
            </a:r>
            <a:r>
              <a:rPr lang="en-US" b="1" dirty="0"/>
              <a:t>Min-Max Scaling </a:t>
            </a:r>
            <a:r>
              <a:rPr lang="en-US" dirty="0"/>
              <a:t>and compared</a:t>
            </a:r>
          </a:p>
          <a:p>
            <a:pPr marL="165100" indent="0">
              <a:buNone/>
            </a:pPr>
            <a:r>
              <a:rPr lang="en-US" dirty="0"/>
              <a:t>with the benchmark results of the NAB</a:t>
            </a:r>
          </a:p>
          <a:p>
            <a:pPr marL="165100" indent="0">
              <a:buNone/>
            </a:pPr>
            <a:endParaRPr lang="en-US" b="1" dirty="0"/>
          </a:p>
          <a:p>
            <a:pPr marL="165100" indent="0">
              <a:buNone/>
            </a:pPr>
            <a:r>
              <a:rPr lang="en-US" b="1" dirty="0"/>
              <a:t>Evaluation</a:t>
            </a:r>
            <a:r>
              <a:rPr lang="en-US" dirty="0"/>
              <a:t>:</a:t>
            </a:r>
          </a:p>
          <a:p>
            <a:pPr marL="165100" indent="0">
              <a:buNone/>
            </a:pPr>
            <a:endParaRPr lang="en-US" sz="1200" b="1" dirty="0"/>
          </a:p>
          <a:p>
            <a:pPr>
              <a:buFontTx/>
              <a:buChar char="-"/>
            </a:pPr>
            <a:r>
              <a:rPr lang="en-US" sz="1200" b="1" dirty="0"/>
              <a:t>Low regression errors</a:t>
            </a:r>
            <a:r>
              <a:rPr lang="en-US" sz="1200" dirty="0"/>
              <a:t> (RMSE: 0.082, MAE: 0.033, MSE: 0.006) indicate good model performance.</a:t>
            </a:r>
          </a:p>
          <a:p>
            <a:pPr>
              <a:buFontTx/>
              <a:buChar char="-"/>
            </a:pPr>
            <a:r>
              <a:rPr lang="en-US" sz="1200" dirty="0"/>
              <a:t>Anomaly score accuracy estimated between </a:t>
            </a:r>
            <a:r>
              <a:rPr lang="en-US" sz="1200" b="1" dirty="0"/>
              <a:t>91–96%</a:t>
            </a:r>
            <a:r>
              <a:rPr lang="en-US" sz="1200" dirty="0"/>
              <a:t>, depending on tolerance levels.</a:t>
            </a:r>
          </a:p>
          <a:p>
            <a:pPr marL="165100" indent="0">
              <a:buNone/>
            </a:pPr>
            <a:endParaRPr lang="en-US" b="1" dirty="0"/>
          </a:p>
          <a:p>
            <a:pPr marL="165100" indent="0">
              <a:buNone/>
            </a:pPr>
            <a:r>
              <a:rPr lang="en-US" b="1" dirty="0"/>
              <a:t>Note</a:t>
            </a:r>
            <a:r>
              <a:rPr lang="en-US" dirty="0"/>
              <a:t>:</a:t>
            </a:r>
            <a:br>
              <a:rPr lang="en-US" dirty="0"/>
            </a:br>
            <a:r>
              <a:rPr lang="en-US" dirty="0"/>
              <a:t>NAB scorer could not be loaded, so results were compared directly to NAB </a:t>
            </a:r>
          </a:p>
          <a:p>
            <a:pPr marL="165100" indent="0">
              <a:buNone/>
            </a:pPr>
            <a:r>
              <a:rPr lang="en-US" dirty="0"/>
              <a:t>benchmark outcomes.</a:t>
            </a:r>
          </a:p>
          <a:p>
            <a:pPr marL="165100" indent="0">
              <a:buNone/>
            </a:pPr>
            <a:endParaRPr lang="en-IN" dirty="0"/>
          </a:p>
        </p:txBody>
      </p:sp>
      <p:sp>
        <p:nvSpPr>
          <p:cNvPr id="2" name="Google Shape;480;p27">
            <a:extLst>
              <a:ext uri="{FF2B5EF4-FFF2-40B4-BE49-F238E27FC236}">
                <a16:creationId xmlns:a16="http://schemas.microsoft.com/office/drawing/2014/main" id="{7307C131-20EE-D63D-D9CA-6A9A7711A5D6}"/>
              </a:ext>
            </a:extLst>
          </p:cNvPr>
          <p:cNvSpPr txBox="1">
            <a:spLocks/>
          </p:cNvSpPr>
          <p:nvPr/>
        </p:nvSpPr>
        <p:spPr>
          <a:xfrm>
            <a:off x="633708" y="436789"/>
            <a:ext cx="8219622"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solidFill>
                  <a:schemeClr val="bg1"/>
                </a:solidFill>
                <a:latin typeface="Share Tech" panose="020B0604020202020204" charset="0"/>
              </a:rPr>
              <a:t>METHODOLOGY &amp; METRICS</a:t>
            </a:r>
          </a:p>
        </p:txBody>
      </p:sp>
      <p:pic>
        <p:nvPicPr>
          <p:cNvPr id="8196" name="Picture 4" descr="Navigating AI Governance: Building Robust Frameworks for AI Deployment |  Transcend | Data Privacy Infrastructure">
            <a:extLst>
              <a:ext uri="{FF2B5EF4-FFF2-40B4-BE49-F238E27FC236}">
                <a16:creationId xmlns:a16="http://schemas.microsoft.com/office/drawing/2014/main" id="{40835AA7-3355-8BA6-7712-B70B0DC8A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194" y="1434742"/>
            <a:ext cx="2587772" cy="145562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Business Performance Management: A Comprehensive Guide | Atlantic  International University">
            <a:extLst>
              <a:ext uri="{FF2B5EF4-FFF2-40B4-BE49-F238E27FC236}">
                <a16:creationId xmlns:a16="http://schemas.microsoft.com/office/drawing/2014/main" id="{7CFA2777-E4BB-B95F-30F3-99B5D452B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866" y="3520094"/>
            <a:ext cx="2243298" cy="14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43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1536761-6C41-45D3-3FC5-8CC9E98E4700}"/>
            </a:ext>
          </a:extLst>
        </p:cNvPr>
        <p:cNvGrpSpPr/>
        <p:nvPr/>
      </p:nvGrpSpPr>
      <p:grpSpPr>
        <a:xfrm>
          <a:off x="0" y="0"/>
          <a:ext cx="0" cy="0"/>
          <a:chOff x="0" y="0"/>
          <a:chExt cx="0" cy="0"/>
        </a:xfrm>
      </p:grpSpPr>
      <p:sp>
        <p:nvSpPr>
          <p:cNvPr id="2" name="Google Shape;480;p27">
            <a:extLst>
              <a:ext uri="{FF2B5EF4-FFF2-40B4-BE49-F238E27FC236}">
                <a16:creationId xmlns:a16="http://schemas.microsoft.com/office/drawing/2014/main" id="{CC0CFAEC-8CC0-D154-8B72-F4C695A6C28A}"/>
              </a:ext>
            </a:extLst>
          </p:cNvPr>
          <p:cNvSpPr txBox="1">
            <a:spLocks/>
          </p:cNvSpPr>
          <p:nvPr/>
        </p:nvSpPr>
        <p:spPr>
          <a:xfrm>
            <a:off x="633708" y="436789"/>
            <a:ext cx="8219622"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solidFill>
                  <a:schemeClr val="bg1"/>
                </a:solidFill>
                <a:latin typeface="Share Tech" panose="020B0604020202020204" charset="0"/>
              </a:rPr>
              <a:t>VISUALIZATIONS</a:t>
            </a:r>
          </a:p>
        </p:txBody>
      </p:sp>
      <p:pic>
        <p:nvPicPr>
          <p:cNvPr id="4" name="Picture 3">
            <a:extLst>
              <a:ext uri="{FF2B5EF4-FFF2-40B4-BE49-F238E27FC236}">
                <a16:creationId xmlns:a16="http://schemas.microsoft.com/office/drawing/2014/main" id="{7FADA8A5-E3A4-2B45-B871-F83E0F42AB5F}"/>
              </a:ext>
            </a:extLst>
          </p:cNvPr>
          <p:cNvPicPr>
            <a:picLocks noChangeAspect="1"/>
          </p:cNvPicPr>
          <p:nvPr/>
        </p:nvPicPr>
        <p:blipFill>
          <a:blip r:embed="rId3"/>
          <a:stretch>
            <a:fillRect/>
          </a:stretch>
        </p:blipFill>
        <p:spPr>
          <a:xfrm>
            <a:off x="528674" y="908221"/>
            <a:ext cx="3045167" cy="2030111"/>
          </a:xfrm>
          <a:prstGeom prst="rect">
            <a:avLst/>
          </a:prstGeom>
        </p:spPr>
      </p:pic>
      <p:pic>
        <p:nvPicPr>
          <p:cNvPr id="6" name="Picture 5">
            <a:extLst>
              <a:ext uri="{FF2B5EF4-FFF2-40B4-BE49-F238E27FC236}">
                <a16:creationId xmlns:a16="http://schemas.microsoft.com/office/drawing/2014/main" id="{8AC35392-E655-2D33-7AC3-D74CBB05C657}"/>
              </a:ext>
            </a:extLst>
          </p:cNvPr>
          <p:cNvPicPr>
            <a:picLocks noChangeAspect="1"/>
          </p:cNvPicPr>
          <p:nvPr/>
        </p:nvPicPr>
        <p:blipFill>
          <a:blip r:embed="rId4"/>
          <a:stretch>
            <a:fillRect/>
          </a:stretch>
        </p:blipFill>
        <p:spPr>
          <a:xfrm>
            <a:off x="528675" y="3059209"/>
            <a:ext cx="3045167" cy="1904717"/>
          </a:xfrm>
          <a:prstGeom prst="rect">
            <a:avLst/>
          </a:prstGeom>
        </p:spPr>
      </p:pic>
      <p:pic>
        <p:nvPicPr>
          <p:cNvPr id="8" name="Picture 7">
            <a:extLst>
              <a:ext uri="{FF2B5EF4-FFF2-40B4-BE49-F238E27FC236}">
                <a16:creationId xmlns:a16="http://schemas.microsoft.com/office/drawing/2014/main" id="{A651B665-7D0B-92F2-99DE-60E2B49FF751}"/>
              </a:ext>
            </a:extLst>
          </p:cNvPr>
          <p:cNvPicPr>
            <a:picLocks noChangeAspect="1"/>
          </p:cNvPicPr>
          <p:nvPr/>
        </p:nvPicPr>
        <p:blipFill>
          <a:blip r:embed="rId5"/>
          <a:stretch>
            <a:fillRect/>
          </a:stretch>
        </p:blipFill>
        <p:spPr>
          <a:xfrm>
            <a:off x="3969607" y="2661851"/>
            <a:ext cx="3679227" cy="2452817"/>
          </a:xfrm>
          <a:prstGeom prst="rect">
            <a:avLst/>
          </a:prstGeom>
        </p:spPr>
      </p:pic>
      <p:pic>
        <p:nvPicPr>
          <p:cNvPr id="10" name="Picture 9">
            <a:extLst>
              <a:ext uri="{FF2B5EF4-FFF2-40B4-BE49-F238E27FC236}">
                <a16:creationId xmlns:a16="http://schemas.microsoft.com/office/drawing/2014/main" id="{E942ED0A-ED04-A639-80E5-452DBFF24130}"/>
              </a:ext>
            </a:extLst>
          </p:cNvPr>
          <p:cNvPicPr>
            <a:picLocks noChangeAspect="1"/>
          </p:cNvPicPr>
          <p:nvPr/>
        </p:nvPicPr>
        <p:blipFill>
          <a:blip r:embed="rId6"/>
          <a:stretch>
            <a:fillRect/>
          </a:stretch>
        </p:blipFill>
        <p:spPr>
          <a:xfrm>
            <a:off x="3969607" y="147765"/>
            <a:ext cx="3635977" cy="2423985"/>
          </a:xfrm>
          <a:prstGeom prst="rect">
            <a:avLst/>
          </a:prstGeom>
        </p:spPr>
      </p:pic>
    </p:spTree>
    <p:extLst>
      <p:ext uri="{BB962C8B-B14F-4D97-AF65-F5344CB8AC3E}">
        <p14:creationId xmlns:p14="http://schemas.microsoft.com/office/powerpoint/2010/main" val="175157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97F8146D-7006-618E-D0EB-CA2BA640A711}"/>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F1F5AEFD-B7A1-05D1-3ABA-E7FEDC6EDA69}"/>
              </a:ext>
            </a:extLst>
          </p:cNvPr>
          <p:cNvSpPr txBox="1">
            <a:spLocks noGrp="1"/>
          </p:cNvSpPr>
          <p:nvPr>
            <p:ph type="body" idx="1"/>
          </p:nvPr>
        </p:nvSpPr>
        <p:spPr>
          <a:xfrm>
            <a:off x="585264" y="809189"/>
            <a:ext cx="7866900" cy="3786900"/>
          </a:xfrm>
          <a:prstGeom prst="rect">
            <a:avLst/>
          </a:prstGeom>
        </p:spPr>
        <p:txBody>
          <a:bodyPr spcFirstLastPara="1" wrap="square" lIns="91425" tIns="91425" rIns="91425" bIns="91425" anchor="t" anchorCtr="0">
            <a:noAutofit/>
          </a:bodyPr>
          <a:lstStyle/>
          <a:p>
            <a:pPr marL="165100" indent="0">
              <a:buNone/>
            </a:pPr>
            <a:endParaRPr lang="en-US" b="1" dirty="0"/>
          </a:p>
          <a:p>
            <a:pPr marL="165100" indent="0">
              <a:buNone/>
            </a:pPr>
            <a:r>
              <a:rPr lang="en-US" b="1" dirty="0"/>
              <a:t>-Data Scaling Sensitivity</a:t>
            </a:r>
            <a:r>
              <a:rPr lang="en-US" dirty="0"/>
              <a:t> – Required careful normalization for stable predictions.</a:t>
            </a:r>
          </a:p>
          <a:p>
            <a:pPr marL="165100" indent="0">
              <a:buNone/>
            </a:pPr>
            <a:r>
              <a:rPr lang="en-US" b="1" dirty="0"/>
              <a:t>-Threshold Tuning</a:t>
            </a:r>
            <a:r>
              <a:rPr lang="en-US" dirty="0"/>
              <a:t> – Selecting accurate anomaly thresholds was tricky.</a:t>
            </a:r>
          </a:p>
          <a:p>
            <a:pPr marL="165100" indent="0">
              <a:buNone/>
            </a:pPr>
            <a:r>
              <a:rPr lang="en-US" b="1" dirty="0"/>
              <a:t>-High Computation</a:t>
            </a:r>
            <a:r>
              <a:rPr lang="en-US" dirty="0"/>
              <a:t> – LSTM and conformal scoring were resource-intensive.</a:t>
            </a:r>
          </a:p>
          <a:p>
            <a:pPr marL="165100" indent="0">
              <a:buNone/>
            </a:pPr>
            <a:r>
              <a:rPr lang="en-US" b="1" dirty="0"/>
              <a:t>-Poor Generalization</a:t>
            </a:r>
            <a:r>
              <a:rPr lang="en-US" dirty="0"/>
              <a:t> – Model trained on one dataset didn’t always transfer well.</a:t>
            </a:r>
          </a:p>
          <a:p>
            <a:pPr marL="165100" indent="0">
              <a:buNone/>
            </a:pPr>
            <a:r>
              <a:rPr lang="en-US" b="1" dirty="0"/>
              <a:t>-Evaluation Gaps</a:t>
            </a:r>
            <a:r>
              <a:rPr lang="en-US" dirty="0"/>
              <a:t> – NAB scorer failed, limiting standardized validation.</a:t>
            </a:r>
          </a:p>
          <a:p>
            <a:pPr marL="165100" indent="0">
              <a:buNone/>
            </a:pPr>
            <a:r>
              <a:rPr lang="en-US" b="1" dirty="0"/>
              <a:t>-Low Interpretability</a:t>
            </a:r>
            <a:r>
              <a:rPr lang="en-US" dirty="0"/>
              <a:t> – Hard to explain anomalies due to model complexity.</a:t>
            </a:r>
          </a:p>
          <a:p>
            <a:pPr marL="165100" indent="0">
              <a:buNone/>
            </a:pPr>
            <a:endParaRPr lang="en-US" dirty="0"/>
          </a:p>
          <a:p>
            <a:pPr marL="165100" indent="0">
              <a:buNone/>
            </a:pPr>
            <a:endParaRPr lang="en-US" dirty="0"/>
          </a:p>
          <a:p>
            <a:pPr marL="165100" indent="0">
              <a:buNone/>
            </a:pPr>
            <a:r>
              <a:rPr lang="en-US" b="1" dirty="0"/>
              <a:t>Hyperparameter Tuning </a:t>
            </a:r>
            <a:r>
              <a:rPr lang="en-US" dirty="0"/>
              <a:t>- Optimize LSTM layers, learning rate, and batch </a:t>
            </a:r>
          </a:p>
          <a:p>
            <a:pPr marL="165100" indent="0">
              <a:buNone/>
            </a:pPr>
            <a:r>
              <a:rPr lang="en-US" dirty="0"/>
              <a:t>size for better accuracy.</a:t>
            </a:r>
          </a:p>
          <a:p>
            <a:pPr marL="165100" indent="0">
              <a:buNone/>
            </a:pPr>
            <a:endParaRPr lang="en-US" dirty="0"/>
          </a:p>
          <a:p>
            <a:pPr marL="165100" indent="0">
              <a:buNone/>
            </a:pPr>
            <a:r>
              <a:rPr lang="en-US" b="1" dirty="0"/>
              <a:t>Dynamic Model Design </a:t>
            </a:r>
            <a:r>
              <a:rPr lang="en-US" dirty="0"/>
              <a:t>- Develop a robust framework that adapts to different </a:t>
            </a:r>
          </a:p>
          <a:p>
            <a:pPr marL="165100" indent="0">
              <a:buNone/>
            </a:pPr>
            <a:r>
              <a:rPr lang="en-US" dirty="0"/>
              <a:t>time series characteristics.</a:t>
            </a:r>
          </a:p>
          <a:p>
            <a:pPr marL="165100" indent="0">
              <a:buNone/>
            </a:pPr>
            <a:endParaRPr lang="en-US" dirty="0"/>
          </a:p>
          <a:p>
            <a:pPr marL="165100" indent="0">
              <a:buNone/>
            </a:pPr>
            <a:r>
              <a:rPr lang="en-US" b="1" dirty="0"/>
              <a:t>Automated Thresholding </a:t>
            </a:r>
            <a:r>
              <a:rPr lang="en-US" dirty="0"/>
              <a:t>- Implement dynamic threshold selection for conformal </a:t>
            </a:r>
          </a:p>
          <a:p>
            <a:pPr marL="165100" indent="0">
              <a:buNone/>
            </a:pPr>
            <a:r>
              <a:rPr lang="en-US" dirty="0"/>
              <a:t>scores using statistical methods.</a:t>
            </a:r>
          </a:p>
          <a:p>
            <a:pPr marL="165100" indent="0">
              <a:buNone/>
            </a:pPr>
            <a:endParaRPr lang="en-US" dirty="0"/>
          </a:p>
          <a:p>
            <a:pPr marL="165100" indent="0">
              <a:buNone/>
            </a:pPr>
            <a:r>
              <a:rPr lang="en-US" b="1" dirty="0"/>
              <a:t>Model Generalization </a:t>
            </a:r>
            <a:r>
              <a:rPr lang="en-US" dirty="0"/>
              <a:t>- Train with diverse datasets to improve adaptability across </a:t>
            </a:r>
          </a:p>
          <a:p>
            <a:pPr marL="165100" indent="0">
              <a:buNone/>
            </a:pPr>
            <a:r>
              <a:rPr lang="en-US" dirty="0"/>
              <a:t>domains.</a:t>
            </a:r>
          </a:p>
          <a:p>
            <a:pPr marL="165100" indent="0">
              <a:buNone/>
            </a:pPr>
            <a:endParaRPr lang="en-US" b="1" dirty="0"/>
          </a:p>
          <a:p>
            <a:pPr marL="165100" indent="0">
              <a:buNone/>
            </a:pPr>
            <a:r>
              <a:rPr lang="en-US" b="1" dirty="0"/>
              <a:t>Scalable Deployment - </a:t>
            </a:r>
            <a:r>
              <a:rPr lang="en-US" dirty="0"/>
              <a:t>Optimize model performance for real-time or large-scale time series applications.</a:t>
            </a:r>
          </a:p>
          <a:p>
            <a:pPr marL="165100" indent="0">
              <a:buNone/>
            </a:pPr>
            <a:endParaRPr lang="en-US" b="1" dirty="0"/>
          </a:p>
        </p:txBody>
      </p:sp>
      <p:sp>
        <p:nvSpPr>
          <p:cNvPr id="2" name="Google Shape;480;p27">
            <a:extLst>
              <a:ext uri="{FF2B5EF4-FFF2-40B4-BE49-F238E27FC236}">
                <a16:creationId xmlns:a16="http://schemas.microsoft.com/office/drawing/2014/main" id="{71241843-3867-2B35-9325-E568E1A343F5}"/>
              </a:ext>
            </a:extLst>
          </p:cNvPr>
          <p:cNvSpPr txBox="1">
            <a:spLocks/>
          </p:cNvSpPr>
          <p:nvPr/>
        </p:nvSpPr>
        <p:spPr>
          <a:xfrm>
            <a:off x="633708" y="436789"/>
            <a:ext cx="8219622"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solidFill>
                  <a:schemeClr val="bg1"/>
                </a:solidFill>
                <a:latin typeface="Share Tech" panose="020B0604020202020204" charset="0"/>
              </a:rPr>
              <a:t>CHALLENGES &amp; FUTURE IMPROVEMENTS</a:t>
            </a:r>
          </a:p>
        </p:txBody>
      </p:sp>
      <p:pic>
        <p:nvPicPr>
          <p:cNvPr id="5126" name="Picture 6" descr="Top 7 Challenges of Big Data and Solutions">
            <a:extLst>
              <a:ext uri="{FF2B5EF4-FFF2-40B4-BE49-F238E27FC236}">
                <a16:creationId xmlns:a16="http://schemas.microsoft.com/office/drawing/2014/main" id="{288EA9BF-586C-C313-DE3C-366527063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580" y="1267106"/>
            <a:ext cx="2258750" cy="145205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84,900+ Performance Improvement Stock Photos, Pictures &amp; Royalty-Free  Images - iStock | Performance improvement plan, Human performance  improvement, Performance improvement icon">
            <a:extLst>
              <a:ext uri="{FF2B5EF4-FFF2-40B4-BE49-F238E27FC236}">
                <a16:creationId xmlns:a16="http://schemas.microsoft.com/office/drawing/2014/main" id="{30989D57-C175-BB93-BDD1-4045BEA57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577" y="2971677"/>
            <a:ext cx="2258751" cy="150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07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3BEA7C9-69DE-B626-7BEB-D83887A28B23}"/>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4E86F3A6-89B1-F4C5-BAC9-20AD05662F33}"/>
              </a:ext>
            </a:extLst>
          </p:cNvPr>
          <p:cNvSpPr txBox="1">
            <a:spLocks noGrp="1"/>
          </p:cNvSpPr>
          <p:nvPr>
            <p:ph type="body" idx="1"/>
          </p:nvPr>
        </p:nvSpPr>
        <p:spPr>
          <a:xfrm>
            <a:off x="585264" y="809189"/>
            <a:ext cx="7866900" cy="3786900"/>
          </a:xfrm>
          <a:prstGeom prst="rect">
            <a:avLst/>
          </a:prstGeom>
        </p:spPr>
        <p:txBody>
          <a:bodyPr spcFirstLastPara="1" wrap="square" lIns="91425" tIns="91425" rIns="91425" bIns="91425" anchor="t" anchorCtr="0">
            <a:noAutofit/>
          </a:bodyPr>
          <a:lstStyle/>
          <a:p>
            <a:pPr marL="165100" indent="0">
              <a:buNone/>
            </a:pPr>
            <a:endParaRPr lang="en-US" dirty="0"/>
          </a:p>
          <a:p>
            <a:pPr marL="165100" indent="0">
              <a:buNone/>
            </a:pPr>
            <a:r>
              <a:rPr lang="en-US" b="1" dirty="0"/>
              <a:t>Evaluating Real-Time Anomaly Detection Algorithms -- The </a:t>
            </a:r>
            <a:r>
              <a:rPr lang="en-US" b="1" dirty="0" err="1"/>
              <a:t>Numenta</a:t>
            </a:r>
            <a:r>
              <a:rPr lang="en-US" b="1" dirty="0"/>
              <a:t> Anomaly Benchmark</a:t>
            </a:r>
          </a:p>
          <a:p>
            <a:pPr marL="165100" indent="0">
              <a:buNone/>
            </a:pPr>
            <a:endParaRPr lang="en-US" dirty="0"/>
          </a:p>
          <a:p>
            <a:pPr marL="165100" indent="0">
              <a:buNone/>
            </a:pPr>
            <a:r>
              <a:rPr lang="en-US" dirty="0"/>
              <a:t>- The </a:t>
            </a:r>
            <a:r>
              <a:rPr lang="en-US" dirty="0" err="1"/>
              <a:t>Numenta</a:t>
            </a:r>
            <a:r>
              <a:rPr lang="en-US" dirty="0"/>
              <a:t> Anomaly Benchmark (NAB) is an open-source framework for evaluating real-time anomaly detection algorithms on diverse, real-world streaming time-series data. (https://ieeexplore.ieee.org/document/7424283)</a:t>
            </a:r>
          </a:p>
          <a:p>
            <a:pPr>
              <a:buFontTx/>
              <a:buChar char="-"/>
            </a:pPr>
            <a:endParaRPr lang="en-US" dirty="0"/>
          </a:p>
          <a:p>
            <a:pPr>
              <a:buNone/>
            </a:pPr>
            <a:r>
              <a:rPr lang="en-IN" b="1" dirty="0"/>
              <a:t>LSTM</a:t>
            </a:r>
            <a:endParaRPr lang="en-IN" dirty="0"/>
          </a:p>
          <a:p>
            <a:pPr>
              <a:buNone/>
            </a:pPr>
            <a:endParaRPr lang="en-IN" dirty="0"/>
          </a:p>
          <a:p>
            <a:pPr>
              <a:buNone/>
            </a:pPr>
            <a:r>
              <a:rPr lang="en-IN" dirty="0"/>
              <a:t>- Hochreiter, S., &amp; </a:t>
            </a:r>
            <a:r>
              <a:rPr lang="en-IN" dirty="0" err="1"/>
              <a:t>Schmidhuber</a:t>
            </a:r>
            <a:r>
              <a:rPr lang="en-IN" dirty="0"/>
              <a:t>, J. (1997). Long short-term memory. </a:t>
            </a:r>
            <a:r>
              <a:rPr lang="en-IN" i="1" dirty="0"/>
              <a:t>Neural Computation, 9</a:t>
            </a:r>
            <a:r>
              <a:rPr lang="en-IN" dirty="0"/>
              <a:t>(8), 1735–1780.</a:t>
            </a:r>
            <a:br>
              <a:rPr lang="en-IN" dirty="0"/>
            </a:br>
            <a:r>
              <a:rPr lang="en-IN" dirty="0"/>
              <a:t>(</a:t>
            </a:r>
            <a:r>
              <a:rPr lang="en-IN" dirty="0">
                <a:hlinkClick r:id="rId3"/>
              </a:rPr>
              <a:t>https://doi.org/10.1162/neco.1997.9.8.1735</a:t>
            </a:r>
            <a:r>
              <a:rPr lang="en-IN" dirty="0"/>
              <a:t>)</a:t>
            </a:r>
          </a:p>
          <a:p>
            <a:pPr marL="165100" indent="0">
              <a:buNone/>
            </a:pPr>
            <a:endParaRPr lang="en-IN" b="1" dirty="0"/>
          </a:p>
          <a:p>
            <a:pPr marL="165100" indent="0">
              <a:buNone/>
            </a:pPr>
            <a:r>
              <a:rPr lang="en-IN" b="1" dirty="0"/>
              <a:t>Conformal Prediction</a:t>
            </a:r>
            <a:br>
              <a:rPr lang="en-IN" dirty="0"/>
            </a:br>
            <a:endParaRPr lang="en-IN" dirty="0"/>
          </a:p>
          <a:p>
            <a:pPr marL="165100" indent="0">
              <a:buNone/>
            </a:pPr>
            <a:r>
              <a:rPr lang="en-IN" dirty="0"/>
              <a:t>- </a:t>
            </a:r>
            <a:r>
              <a:rPr lang="en-IN" dirty="0" err="1"/>
              <a:t>Barbareschi</a:t>
            </a:r>
            <a:r>
              <a:rPr lang="en-IN" dirty="0"/>
              <a:t>, M. A., et al. (2021). Conformal prediction for time series data. </a:t>
            </a:r>
            <a:r>
              <a:rPr lang="en-IN" i="1" dirty="0"/>
              <a:t>Statistical Analysis and Data Mining: The ASA Data Science Journal</a:t>
            </a:r>
            <a:r>
              <a:rPr lang="en-IN" dirty="0"/>
              <a:t>.</a:t>
            </a:r>
            <a:br>
              <a:rPr lang="en-IN" dirty="0"/>
            </a:br>
            <a:r>
              <a:rPr lang="en-IN" dirty="0"/>
              <a:t>(https://doi.org/10.1002/sam.11356)</a:t>
            </a:r>
          </a:p>
          <a:p>
            <a:pPr marL="165100" indent="0">
              <a:buNone/>
            </a:pPr>
            <a:endParaRPr lang="en-US" dirty="0"/>
          </a:p>
        </p:txBody>
      </p:sp>
      <p:sp>
        <p:nvSpPr>
          <p:cNvPr id="2" name="Google Shape;480;p27">
            <a:extLst>
              <a:ext uri="{FF2B5EF4-FFF2-40B4-BE49-F238E27FC236}">
                <a16:creationId xmlns:a16="http://schemas.microsoft.com/office/drawing/2014/main" id="{B0C0F2E2-9B41-5183-825B-7EF20F95C0D6}"/>
              </a:ext>
            </a:extLst>
          </p:cNvPr>
          <p:cNvSpPr txBox="1">
            <a:spLocks/>
          </p:cNvSpPr>
          <p:nvPr/>
        </p:nvSpPr>
        <p:spPr>
          <a:xfrm>
            <a:off x="633708" y="436789"/>
            <a:ext cx="8219622"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dirty="0">
                <a:solidFill>
                  <a:schemeClr val="bg1"/>
                </a:solidFill>
                <a:latin typeface="Share Tech" panose="020B0604020202020204" charset="0"/>
              </a:rPr>
              <a:t>REFRENCES</a:t>
            </a:r>
          </a:p>
        </p:txBody>
      </p:sp>
      <p:grpSp>
        <p:nvGrpSpPr>
          <p:cNvPr id="10368" name="Google Shape;10368;p59"/>
          <p:cNvGrpSpPr/>
          <p:nvPr/>
        </p:nvGrpSpPr>
        <p:grpSpPr>
          <a:xfrm>
            <a:off x="2568911" y="488840"/>
            <a:ext cx="284847" cy="373627"/>
            <a:chOff x="1805901" y="1960358"/>
            <a:chExt cx="284847" cy="373627"/>
          </a:xfrm>
        </p:grpSpPr>
        <p:sp>
          <p:nvSpPr>
            <p:cNvPr id="10369" name="Google Shape;10369;p59"/>
            <p:cNvSpPr/>
            <p:nvPr/>
          </p:nvSpPr>
          <p:spPr>
            <a:xfrm>
              <a:off x="1805901" y="1960358"/>
              <a:ext cx="284847" cy="373627"/>
            </a:xfrm>
            <a:custGeom>
              <a:avLst/>
              <a:gdLst/>
              <a:ahLst/>
              <a:cxnLst/>
              <a:rect l="l" t="t" r="r" b="b"/>
              <a:pathLst>
                <a:path w="8942" h="11729" extrusionOk="0">
                  <a:moveTo>
                    <a:pt x="8525" y="9395"/>
                  </a:moveTo>
                  <a:lnTo>
                    <a:pt x="8525" y="9764"/>
                  </a:lnTo>
                  <a:lnTo>
                    <a:pt x="3358" y="9764"/>
                  </a:lnTo>
                  <a:cubicBezTo>
                    <a:pt x="3239" y="9764"/>
                    <a:pt x="3155" y="9859"/>
                    <a:pt x="3155" y="9978"/>
                  </a:cubicBezTo>
                  <a:cubicBezTo>
                    <a:pt x="3155" y="10097"/>
                    <a:pt x="3239" y="10180"/>
                    <a:pt x="3358" y="10180"/>
                  </a:cubicBezTo>
                  <a:lnTo>
                    <a:pt x="8525" y="10180"/>
                  </a:lnTo>
                  <a:lnTo>
                    <a:pt x="8525" y="10490"/>
                  </a:lnTo>
                  <a:lnTo>
                    <a:pt x="6775" y="10490"/>
                  </a:lnTo>
                  <a:cubicBezTo>
                    <a:pt x="6656" y="10490"/>
                    <a:pt x="6561" y="10585"/>
                    <a:pt x="6561" y="10704"/>
                  </a:cubicBezTo>
                  <a:cubicBezTo>
                    <a:pt x="6561" y="10823"/>
                    <a:pt x="6656" y="10907"/>
                    <a:pt x="6775" y="10907"/>
                  </a:cubicBezTo>
                  <a:lnTo>
                    <a:pt x="8525" y="10907"/>
                  </a:lnTo>
                  <a:lnTo>
                    <a:pt x="8525" y="11264"/>
                  </a:lnTo>
                  <a:lnTo>
                    <a:pt x="1381" y="11264"/>
                  </a:lnTo>
                  <a:cubicBezTo>
                    <a:pt x="857" y="11264"/>
                    <a:pt x="441" y="10847"/>
                    <a:pt x="441" y="10335"/>
                  </a:cubicBezTo>
                  <a:cubicBezTo>
                    <a:pt x="441" y="10073"/>
                    <a:pt x="548" y="9835"/>
                    <a:pt x="715" y="9657"/>
                  </a:cubicBezTo>
                  <a:cubicBezTo>
                    <a:pt x="893" y="9478"/>
                    <a:pt x="1131" y="9395"/>
                    <a:pt x="1381" y="9395"/>
                  </a:cubicBezTo>
                  <a:close/>
                  <a:moveTo>
                    <a:pt x="1369" y="1"/>
                  </a:moveTo>
                  <a:cubicBezTo>
                    <a:pt x="619" y="1"/>
                    <a:pt x="0" y="620"/>
                    <a:pt x="0" y="1370"/>
                  </a:cubicBezTo>
                  <a:lnTo>
                    <a:pt x="0" y="10359"/>
                  </a:lnTo>
                  <a:cubicBezTo>
                    <a:pt x="0" y="11109"/>
                    <a:pt x="607" y="11728"/>
                    <a:pt x="1369" y="11728"/>
                  </a:cubicBezTo>
                  <a:lnTo>
                    <a:pt x="8739" y="11728"/>
                  </a:lnTo>
                  <a:cubicBezTo>
                    <a:pt x="8858" y="11728"/>
                    <a:pt x="8942" y="11645"/>
                    <a:pt x="8942" y="11526"/>
                  </a:cubicBezTo>
                  <a:lnTo>
                    <a:pt x="8942" y="2191"/>
                  </a:lnTo>
                  <a:cubicBezTo>
                    <a:pt x="8942" y="2072"/>
                    <a:pt x="8858" y="1989"/>
                    <a:pt x="8739" y="1989"/>
                  </a:cubicBezTo>
                  <a:cubicBezTo>
                    <a:pt x="8620" y="1989"/>
                    <a:pt x="8525" y="2072"/>
                    <a:pt x="8525" y="2191"/>
                  </a:cubicBezTo>
                  <a:lnTo>
                    <a:pt x="8525" y="8990"/>
                  </a:lnTo>
                  <a:lnTo>
                    <a:pt x="1596" y="8990"/>
                  </a:lnTo>
                  <a:lnTo>
                    <a:pt x="1596" y="7787"/>
                  </a:lnTo>
                  <a:cubicBezTo>
                    <a:pt x="1596" y="7668"/>
                    <a:pt x="1500" y="7585"/>
                    <a:pt x="1381" y="7585"/>
                  </a:cubicBezTo>
                  <a:cubicBezTo>
                    <a:pt x="1262" y="7585"/>
                    <a:pt x="1179" y="7668"/>
                    <a:pt x="1179" y="7787"/>
                  </a:cubicBezTo>
                  <a:lnTo>
                    <a:pt x="1179" y="9002"/>
                  </a:lnTo>
                  <a:cubicBezTo>
                    <a:pt x="905" y="9049"/>
                    <a:pt x="655" y="9168"/>
                    <a:pt x="441" y="9359"/>
                  </a:cubicBezTo>
                  <a:lnTo>
                    <a:pt x="441" y="1370"/>
                  </a:lnTo>
                  <a:cubicBezTo>
                    <a:pt x="441" y="929"/>
                    <a:pt x="762" y="548"/>
                    <a:pt x="1179" y="465"/>
                  </a:cubicBezTo>
                  <a:lnTo>
                    <a:pt x="1179" y="7109"/>
                  </a:lnTo>
                  <a:cubicBezTo>
                    <a:pt x="1179" y="7228"/>
                    <a:pt x="1262" y="7311"/>
                    <a:pt x="1381" y="7311"/>
                  </a:cubicBezTo>
                  <a:cubicBezTo>
                    <a:pt x="1500" y="7311"/>
                    <a:pt x="1596" y="7216"/>
                    <a:pt x="1596" y="7109"/>
                  </a:cubicBezTo>
                  <a:lnTo>
                    <a:pt x="1596" y="441"/>
                  </a:lnTo>
                  <a:lnTo>
                    <a:pt x="8525" y="441"/>
                  </a:lnTo>
                  <a:lnTo>
                    <a:pt x="8525" y="1489"/>
                  </a:lnTo>
                  <a:cubicBezTo>
                    <a:pt x="8525" y="1608"/>
                    <a:pt x="8620" y="1703"/>
                    <a:pt x="8739" y="1703"/>
                  </a:cubicBezTo>
                  <a:cubicBezTo>
                    <a:pt x="8847" y="1703"/>
                    <a:pt x="8942" y="1608"/>
                    <a:pt x="8942" y="1489"/>
                  </a:cubicBezTo>
                  <a:lnTo>
                    <a:pt x="8942" y="215"/>
                  </a:lnTo>
                  <a:cubicBezTo>
                    <a:pt x="8942" y="96"/>
                    <a:pt x="8847" y="1"/>
                    <a:pt x="8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59"/>
            <p:cNvSpPr/>
            <p:nvPr/>
          </p:nvSpPr>
          <p:spPr>
            <a:xfrm>
              <a:off x="1841929" y="2295249"/>
              <a:ext cx="165773" cy="13315"/>
            </a:xfrm>
            <a:custGeom>
              <a:avLst/>
              <a:gdLst/>
              <a:ahLst/>
              <a:cxnLst/>
              <a:rect l="l" t="t" r="r" b="b"/>
              <a:pathLst>
                <a:path w="5204" h="418" extrusionOk="0">
                  <a:moveTo>
                    <a:pt x="203" y="1"/>
                  </a:moveTo>
                  <a:cubicBezTo>
                    <a:pt x="84" y="1"/>
                    <a:pt x="0" y="84"/>
                    <a:pt x="0" y="203"/>
                  </a:cubicBezTo>
                  <a:cubicBezTo>
                    <a:pt x="0" y="322"/>
                    <a:pt x="84" y="418"/>
                    <a:pt x="203" y="418"/>
                  </a:cubicBezTo>
                  <a:lnTo>
                    <a:pt x="5001" y="418"/>
                  </a:lnTo>
                  <a:cubicBezTo>
                    <a:pt x="5120" y="418"/>
                    <a:pt x="5203" y="322"/>
                    <a:pt x="5203" y="203"/>
                  </a:cubicBezTo>
                  <a:cubicBezTo>
                    <a:pt x="5203" y="84"/>
                    <a:pt x="5120" y="1"/>
                    <a:pt x="50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944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65968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pic>
        <p:nvPicPr>
          <p:cNvPr id="5124" name="Picture 4" descr="ChatGPT vs Claude vs DeepSeek AI: Which Model Dominates in 2025? | by  CodePicker | Feb, 2025 | Medium">
            <a:extLst>
              <a:ext uri="{FF2B5EF4-FFF2-40B4-BE49-F238E27FC236}">
                <a16:creationId xmlns:a16="http://schemas.microsoft.com/office/drawing/2014/main" id="{F01AD6A9-6772-F26A-EEF7-8E2D890B7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982" y="2922976"/>
            <a:ext cx="3612036" cy="2033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680F09-F2CE-A24E-49CF-31AF3ACDA9E0}"/>
              </a:ext>
            </a:extLst>
          </p:cNvPr>
          <p:cNvSpPr txBox="1"/>
          <p:nvPr/>
        </p:nvSpPr>
        <p:spPr>
          <a:xfrm>
            <a:off x="3839270" y="2502603"/>
            <a:ext cx="1167307" cy="307777"/>
          </a:xfrm>
          <a:prstGeom prst="rect">
            <a:avLst/>
          </a:prstGeom>
          <a:noFill/>
        </p:spPr>
        <p:txBody>
          <a:bodyPr wrap="none" rtlCol="0">
            <a:spAutoFit/>
          </a:bodyPr>
          <a:lstStyle/>
          <a:p>
            <a:r>
              <a:rPr lang="en-IN" b="1" dirty="0">
                <a:solidFill>
                  <a:schemeClr val="bg1"/>
                </a:solidFill>
              </a:rPr>
              <a:t>Questions?</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630</Words>
  <Application>Microsoft Office PowerPoint</Application>
  <PresentationFormat>On-screen Show (16:9)</PresentationFormat>
  <Paragraphs>83</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Share Tech</vt:lpstr>
      <vt:lpstr>Arial</vt:lpstr>
      <vt:lpstr>Maven Pro</vt:lpstr>
      <vt:lpstr>Fira Sans Extra Condensed Medium</vt:lpstr>
      <vt:lpstr>Times New Roman</vt:lpstr>
      <vt:lpstr>Calibri</vt:lpstr>
      <vt:lpstr>Livvic Light</vt:lpstr>
      <vt:lpstr>Advent Pro SemiBold</vt:lpstr>
      <vt:lpstr>Nunito Light</vt:lpstr>
      <vt:lpstr>Data Science Consulting by Slidesgo</vt:lpstr>
      <vt:lpstr>Conformal LSTM Classifier to detect anomalies using</vt:lpstr>
      <vt:lpstr>GOAL</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Bharath Shakthivel</cp:lastModifiedBy>
  <cp:revision>10</cp:revision>
  <dcterms:modified xsi:type="dcterms:W3CDTF">2025-04-06T22:17:19Z</dcterms:modified>
</cp:coreProperties>
</file>