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5" r:id="rId8"/>
    <p:sldId id="266" r:id="rId9"/>
    <p:sldId id="267" r:id="rId10"/>
    <p:sldId id="268" r:id="rId11"/>
    <p:sldId id="264" r:id="rId12"/>
    <p:sldId id="276"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F8C112-82BC-4200-992A-FB3DA38EF7CD}"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273291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F8C112-82BC-4200-992A-FB3DA38EF7CD}"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195681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F8C112-82BC-4200-992A-FB3DA38EF7CD}"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387145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F8C112-82BC-4200-992A-FB3DA38EF7CD}"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378667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8C112-82BC-4200-992A-FB3DA38EF7CD}"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325644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F8C112-82BC-4200-992A-FB3DA38EF7CD}"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282096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F8C112-82BC-4200-992A-FB3DA38EF7CD}"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16454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F8C112-82BC-4200-992A-FB3DA38EF7CD}"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260348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8C112-82BC-4200-992A-FB3DA38EF7CD}"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158276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F8C112-82BC-4200-992A-FB3DA38EF7CD}"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69069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F8C112-82BC-4200-992A-FB3DA38EF7CD}"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31767-75F9-4D96-B5FE-BC42DA462602}" type="slidenum">
              <a:rPr lang="en-IN" smtClean="0"/>
              <a:t>‹#›</a:t>
            </a:fld>
            <a:endParaRPr lang="en-IN"/>
          </a:p>
        </p:txBody>
      </p:sp>
    </p:spTree>
    <p:extLst>
      <p:ext uri="{BB962C8B-B14F-4D97-AF65-F5344CB8AC3E}">
        <p14:creationId xmlns:p14="http://schemas.microsoft.com/office/powerpoint/2010/main" val="18392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8C112-82BC-4200-992A-FB3DA38EF7CD}" type="datetimeFigureOut">
              <a:rPr lang="en-IN" smtClean="0"/>
              <a:t>12-11-2022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31767-75F9-4D96-B5FE-BC42DA462602}" type="slidenum">
              <a:rPr lang="en-IN" smtClean="0"/>
              <a:t>‹#›</a:t>
            </a:fld>
            <a:endParaRPr lang="en-IN"/>
          </a:p>
        </p:txBody>
      </p:sp>
    </p:spTree>
    <p:extLst>
      <p:ext uri="{BB962C8B-B14F-4D97-AF65-F5344CB8AC3E}">
        <p14:creationId xmlns:p14="http://schemas.microsoft.com/office/powerpoint/2010/main" val="181817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022" y="381865"/>
            <a:ext cx="5820952" cy="584775"/>
          </a:xfrm>
          <a:prstGeom prst="rect">
            <a:avLst/>
          </a:prstGeom>
        </p:spPr>
        <p:txBody>
          <a:bodyPr wrap="none">
            <a:spAutoFit/>
          </a:bodyPr>
          <a:lstStyle/>
          <a:p>
            <a:pPr fontAlgn="base"/>
            <a:r>
              <a:rPr lang="en-IN" sz="3200" b="1" dirty="0">
                <a:solidFill>
                  <a:srgbClr val="252525"/>
                </a:solidFill>
                <a:latin typeface="Times New Roman" panose="02020603050405020304" pitchFamily="18" charset="0"/>
                <a:cs typeface="Times New Roman" panose="02020603050405020304" pitchFamily="18" charset="0"/>
              </a:rPr>
              <a:t>What Are Kubernetes Volumes?</a:t>
            </a:r>
            <a:endParaRPr lang="en-IN" sz="3200" b="1" i="0" u="none" strike="noStrike" dirty="0">
              <a:solidFill>
                <a:srgbClr val="252525"/>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549022" y="1291950"/>
            <a:ext cx="10808091" cy="4457952"/>
          </a:xfrm>
          <a:prstGeom prst="rect">
            <a:avLst/>
          </a:prstGeom>
        </p:spPr>
        <p:txBody>
          <a:bodyPr wrap="square">
            <a:spAutoFit/>
          </a:bodyPr>
          <a:lstStyle/>
          <a:p>
            <a:pPr fontAlgn="base">
              <a:lnSpc>
                <a:spcPct val="150000"/>
              </a:lnSpc>
            </a:pPr>
            <a:r>
              <a:rPr lang="en-US" sz="2400" dirty="0">
                <a:solidFill>
                  <a:srgbClr val="101820"/>
                </a:solidFill>
                <a:latin typeface="Times New Roman" panose="02020603050405020304" pitchFamily="18" charset="0"/>
                <a:cs typeface="Times New Roman" panose="02020603050405020304" pitchFamily="18" charset="0"/>
              </a:rPr>
              <a:t>A Kubernetes volume is a directory containing data, which can be accessed by containers in a Kubernetes pod. The location of the directory, the storage media that supports it, and its contents, depend on the specific type of volume being used</a:t>
            </a:r>
            <a:r>
              <a:rPr lang="en-US" sz="2400" dirty="0" smtClean="0">
                <a:solidFill>
                  <a:srgbClr val="101820"/>
                </a:solidFill>
                <a:latin typeface="Times New Roman" panose="02020603050405020304" pitchFamily="18" charset="0"/>
                <a:cs typeface="Times New Roman" panose="02020603050405020304" pitchFamily="18" charset="0"/>
              </a:rPr>
              <a:t>.</a:t>
            </a:r>
          </a:p>
          <a:p>
            <a:pPr fontAlgn="base">
              <a:lnSpc>
                <a:spcPct val="150000"/>
              </a:lnSpc>
            </a:pPr>
            <a:endParaRPr lang="en-US" sz="2400" dirty="0">
              <a:solidFill>
                <a:srgbClr val="101820"/>
              </a:solidFill>
              <a:latin typeface="Times New Roman" panose="02020603050405020304" pitchFamily="18" charset="0"/>
              <a:cs typeface="Times New Roman" panose="02020603050405020304" pitchFamily="18" charset="0"/>
            </a:endParaRPr>
          </a:p>
          <a:p>
            <a:pPr fontAlgn="base">
              <a:lnSpc>
                <a:spcPct val="150000"/>
              </a:lnSpc>
            </a:pPr>
            <a:r>
              <a:rPr lang="en-US" sz="2400" dirty="0" smtClean="0">
                <a:solidFill>
                  <a:srgbClr val="101820"/>
                </a:solidFill>
                <a:latin typeface="Times New Roman" panose="02020603050405020304" pitchFamily="18" charset="0"/>
                <a:cs typeface="Times New Roman" panose="02020603050405020304" pitchFamily="18" charset="0"/>
              </a:rPr>
              <a:t>Volumes </a:t>
            </a:r>
            <a:r>
              <a:rPr lang="en-US" sz="2400" dirty="0">
                <a:solidFill>
                  <a:srgbClr val="101820"/>
                </a:solidFill>
                <a:latin typeface="Times New Roman" panose="02020603050405020304" pitchFamily="18" charset="0"/>
                <a:cs typeface="Times New Roman" panose="02020603050405020304" pitchFamily="18" charset="0"/>
              </a:rPr>
              <a:t>are defined in the .spec.containers[*].volumeMounts field of the pod template. For each pod and each container image within the pod, you need to specify which volumes it will mount and on which paths (the paths can be different for each container).</a:t>
            </a:r>
            <a:endParaRPr lang="en-US" sz="2400" b="0" i="0" u="none" strike="noStrike" dirty="0">
              <a:solidFill>
                <a:srgbClr val="10182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14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6723" y="1460412"/>
            <a:ext cx="10957137" cy="1955565"/>
          </a:xfrm>
          <a:prstGeom prst="rect">
            <a:avLst/>
          </a:prstGeom>
          <a:ln>
            <a:noFill/>
          </a:ln>
          <a:effectLst>
            <a:softEdge rad="112500"/>
          </a:effectLst>
        </p:spPr>
      </p:pic>
      <p:pic>
        <p:nvPicPr>
          <p:cNvPr id="3" name="Picture 2"/>
          <p:cNvPicPr>
            <a:picLocks noChangeAspect="1"/>
          </p:cNvPicPr>
          <p:nvPr/>
        </p:nvPicPr>
        <p:blipFill>
          <a:blip r:embed="rId3"/>
          <a:stretch>
            <a:fillRect/>
          </a:stretch>
        </p:blipFill>
        <p:spPr>
          <a:xfrm>
            <a:off x="386723" y="3893778"/>
            <a:ext cx="10957137" cy="2299621"/>
          </a:xfrm>
          <a:prstGeom prst="rect">
            <a:avLst/>
          </a:prstGeom>
          <a:ln>
            <a:noFill/>
          </a:ln>
          <a:effectLst>
            <a:softEdge rad="112500"/>
          </a:effectLst>
        </p:spPr>
      </p:pic>
      <p:sp>
        <p:nvSpPr>
          <p:cNvPr id="4" name="TextBox 3"/>
          <p:cNvSpPr txBox="1"/>
          <p:nvPr/>
        </p:nvSpPr>
        <p:spPr>
          <a:xfrm>
            <a:off x="386723" y="336280"/>
            <a:ext cx="10957137"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The data inside the container is replicated on the Node</a:t>
            </a:r>
          </a:p>
        </p:txBody>
      </p:sp>
    </p:spTree>
    <p:extLst>
      <p:ext uri="{BB962C8B-B14F-4D97-AF65-F5344CB8AC3E}">
        <p14:creationId xmlns:p14="http://schemas.microsoft.com/office/powerpoint/2010/main" val="33081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321" y="265045"/>
            <a:ext cx="359133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 Volume</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437321" y="911376"/>
            <a:ext cx="11277601" cy="5632311"/>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Managing storage is a distinct problem from managing compute instances. The PersistentVolume subsystem provides an API for users and administrators that abstracts details of how storage is provided from how it is consumed. To do this, we introduce two new API resources: PersistentVolume and PersistentVolumeClaim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PersistentVolume</a:t>
            </a:r>
            <a:r>
              <a:rPr lang="en-US" sz="2400" dirty="0">
                <a:latin typeface="Times New Roman" panose="02020603050405020304" pitchFamily="18" charset="0"/>
                <a:cs typeface="Times New Roman" panose="02020603050405020304" pitchFamily="18" charset="0"/>
              </a:rPr>
              <a:t> (PV) is a piece of storage in the cluster that has been provisioned by an administrator or dynamically provisioned using Storage Classes. It is a resource in the cluster just like a node is a cluster resource. PVs are volume plugins like Volumes, but have a lifecycle independent of any individual Pod that uses the PV. This API object captures the details of the implementation of the storage, be that NFS, iSCSI, or a cloud-provider-specific storage system</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1422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69" y="502109"/>
            <a:ext cx="11343861" cy="6186309"/>
          </a:xfrm>
          <a:prstGeom prst="rect">
            <a:avLst/>
          </a:prstGeom>
        </p:spPr>
        <p:txBody>
          <a:bodyPr wrap="square">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A </a:t>
            </a:r>
            <a:r>
              <a:rPr lang="en-US" sz="2400" i="1" dirty="0" smtClean="0">
                <a:latin typeface="Times New Roman" panose="02020603050405020304" pitchFamily="18" charset="0"/>
                <a:cs typeface="Times New Roman" panose="02020603050405020304" pitchFamily="18" charset="0"/>
              </a:rPr>
              <a:t>PersistentVolumeClaim</a:t>
            </a:r>
            <a:r>
              <a:rPr lang="en-US" sz="2400" dirty="0" smtClean="0">
                <a:latin typeface="Times New Roman" panose="02020603050405020304" pitchFamily="18" charset="0"/>
                <a:cs typeface="Times New Roman" panose="02020603050405020304" pitchFamily="18" charset="0"/>
              </a:rPr>
              <a:t> (PVC) is a request for storage by a user. It is similar to a Pod. Pods consume node resources and PVCs consume PV resources. Pods can request specific levels of resources (CPU and Memory). Claims can request specific size and access modes (e.g., they can be mounted ReadWriteOnce, ReadOnlyMany or ReadWriteMany).</a:t>
            </a:r>
          </a:p>
          <a:p>
            <a:pPr>
              <a:lnSpc>
                <a:spcPct val="150000"/>
              </a:lnSpc>
            </a:pP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While PersistentVolumeClaims allow a user to consume abstract storage resources, it is common that users need PersistentVolumes with varying properties, such as performance, for different problems. Cluster administrators need to be able to offer a variety of PersistentVolumes that differ in more ways than size and access modes, without exposing users to the details of how those volumes are implemented. For these needs, there is the </a:t>
            </a:r>
            <a:r>
              <a:rPr lang="en-US" sz="2400" i="1" dirty="0" smtClean="0">
                <a:latin typeface="Times New Roman" panose="02020603050405020304" pitchFamily="18" charset="0"/>
                <a:cs typeface="Times New Roman" panose="02020603050405020304" pitchFamily="18" charset="0"/>
              </a:rPr>
              <a:t>StorageClass</a:t>
            </a:r>
            <a:r>
              <a:rPr lang="en-US" sz="2400" dirty="0" smtClean="0">
                <a:latin typeface="Times New Roman" panose="02020603050405020304" pitchFamily="18" charset="0"/>
                <a:cs typeface="Times New Roman" panose="02020603050405020304" pitchFamily="18" charset="0"/>
              </a:rPr>
              <a:t> resource.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79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9642" y="1316653"/>
            <a:ext cx="10670315" cy="4792599"/>
          </a:xfrm>
          <a:prstGeom prst="rect">
            <a:avLst/>
          </a:prstGeom>
          <a:ln>
            <a:noFill/>
          </a:ln>
          <a:effectLst>
            <a:softEdge rad="112500"/>
          </a:effectLst>
        </p:spPr>
      </p:pic>
      <p:sp>
        <p:nvSpPr>
          <p:cNvPr id="3" name="TextBox 2"/>
          <p:cNvSpPr txBox="1"/>
          <p:nvPr/>
        </p:nvSpPr>
        <p:spPr>
          <a:xfrm>
            <a:off x="499642" y="424070"/>
            <a:ext cx="6559826"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PersistentVolume(Using hostpath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34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878" y="1348697"/>
            <a:ext cx="7739269" cy="5016758"/>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apiVersion: v1</a:t>
            </a:r>
          </a:p>
          <a:p>
            <a:r>
              <a:rPr lang="en-IN" sz="2000" dirty="0" smtClean="0">
                <a:latin typeface="Times New Roman" panose="02020603050405020304" pitchFamily="18" charset="0"/>
                <a:cs typeface="Times New Roman" panose="02020603050405020304" pitchFamily="18" charset="0"/>
              </a:rPr>
              <a:t>kind: PersistentVolume</a:t>
            </a:r>
          </a:p>
          <a:p>
            <a:r>
              <a:rPr lang="en-IN" sz="2000" dirty="0" smtClean="0">
                <a:latin typeface="Times New Roman" panose="02020603050405020304" pitchFamily="18" charset="0"/>
                <a:cs typeface="Times New Roman" panose="02020603050405020304" pitchFamily="18" charset="0"/>
              </a:rPr>
              <a:t>metadata:</a:t>
            </a:r>
          </a:p>
          <a:p>
            <a:r>
              <a:rPr lang="en-IN" sz="2000" dirty="0" smtClean="0">
                <a:latin typeface="Times New Roman" panose="02020603050405020304" pitchFamily="18" charset="0"/>
                <a:cs typeface="Times New Roman" panose="02020603050405020304" pitchFamily="18" charset="0"/>
              </a:rPr>
              <a:t>  name: persistent-volume</a:t>
            </a:r>
          </a:p>
          <a:p>
            <a:r>
              <a:rPr lang="en-IN" sz="2000" dirty="0" smtClean="0">
                <a:latin typeface="Times New Roman" panose="02020603050405020304" pitchFamily="18" charset="0"/>
                <a:cs typeface="Times New Roman" panose="02020603050405020304" pitchFamily="18" charset="0"/>
              </a:rPr>
              <a:t>  labels:</a:t>
            </a:r>
          </a:p>
          <a:p>
            <a:r>
              <a:rPr lang="en-IN" sz="2000" dirty="0" smtClean="0">
                <a:latin typeface="Times New Roman" panose="02020603050405020304" pitchFamily="18" charset="0"/>
                <a:cs typeface="Times New Roman" panose="02020603050405020304" pitchFamily="18" charset="0"/>
              </a:rPr>
              <a:t>    type: local</a:t>
            </a:r>
          </a:p>
          <a:p>
            <a:r>
              <a:rPr lang="en-IN" sz="2000" dirty="0" smtClean="0">
                <a:latin typeface="Times New Roman" panose="02020603050405020304" pitchFamily="18" charset="0"/>
                <a:cs typeface="Times New Roman" panose="02020603050405020304" pitchFamily="18" charset="0"/>
              </a:rPr>
              <a:t>spec:</a:t>
            </a:r>
          </a:p>
          <a:p>
            <a:r>
              <a:rPr lang="en-IN" sz="2000" dirty="0" smtClean="0">
                <a:latin typeface="Times New Roman" panose="02020603050405020304" pitchFamily="18" charset="0"/>
                <a:cs typeface="Times New Roman" panose="02020603050405020304" pitchFamily="18" charset="0"/>
              </a:rPr>
              <a:t>  #we use local node storage here!</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kubectl</a:t>
            </a:r>
            <a:r>
              <a:rPr lang="en-IN" sz="2000" dirty="0" smtClean="0">
                <a:latin typeface="Times New Roman" panose="02020603050405020304" pitchFamily="18" charset="0"/>
                <a:cs typeface="Times New Roman" panose="02020603050405020304" pitchFamily="18" charset="0"/>
              </a:rPr>
              <a:t> get </a:t>
            </a:r>
            <a:r>
              <a:rPr lang="en-IN" sz="2000" dirty="0" err="1" smtClean="0">
                <a:latin typeface="Times New Roman" panose="02020603050405020304" pitchFamily="18" charset="0"/>
                <a:cs typeface="Times New Roman" panose="02020603050405020304" pitchFamily="18" charset="0"/>
              </a:rPr>
              <a:t>storageclass</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storageClassName</a:t>
            </a:r>
            <a:r>
              <a:rPr lang="en-IN" sz="2000" dirty="0" smtClean="0">
                <a:latin typeface="Times New Roman" panose="02020603050405020304" pitchFamily="18" charset="0"/>
                <a:cs typeface="Times New Roman" panose="02020603050405020304" pitchFamily="18" charset="0"/>
              </a:rPr>
              <a:t>: hostpath</a:t>
            </a:r>
          </a:p>
          <a:p>
            <a:r>
              <a:rPr lang="en-IN" sz="2000" dirty="0" smtClean="0">
                <a:latin typeface="Times New Roman" panose="02020603050405020304" pitchFamily="18" charset="0"/>
                <a:cs typeface="Times New Roman" panose="02020603050405020304" pitchFamily="18" charset="0"/>
              </a:rPr>
              <a:t>  capacity:</a:t>
            </a:r>
          </a:p>
          <a:p>
            <a:r>
              <a:rPr lang="en-IN" sz="2000" dirty="0" smtClean="0">
                <a:latin typeface="Times New Roman" panose="02020603050405020304" pitchFamily="18" charset="0"/>
                <a:cs typeface="Times New Roman" panose="02020603050405020304" pitchFamily="18" charset="0"/>
              </a:rPr>
              <a:t>    storage: 1Gi</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accessModes</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ReadWriteOnce</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hostPath</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path: "/bharath"</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81878" y="291549"/>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 Script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29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2851" y="1427666"/>
            <a:ext cx="10874964" cy="4867117"/>
          </a:xfrm>
          <a:prstGeom prst="rect">
            <a:avLst/>
          </a:prstGeom>
          <a:ln>
            <a:noFill/>
          </a:ln>
          <a:effectLst>
            <a:softEdge rad="112500"/>
          </a:effectLst>
        </p:spPr>
      </p:pic>
      <p:sp>
        <p:nvSpPr>
          <p:cNvPr id="3" name="TextBox 2"/>
          <p:cNvSpPr txBox="1"/>
          <p:nvPr/>
        </p:nvSpPr>
        <p:spPr>
          <a:xfrm>
            <a:off x="622851" y="344558"/>
            <a:ext cx="5685183"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PersistentVolumeClaim</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66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8139" y="1355758"/>
            <a:ext cx="6096000" cy="5115311"/>
          </a:xfrm>
          <a:prstGeom prst="rect">
            <a:avLst/>
          </a:prstGeom>
        </p:spPr>
        <p:txBody>
          <a:bodyPr>
            <a:spAutoFit/>
          </a:bodyPr>
          <a:lstStyle/>
          <a:p>
            <a:pPr>
              <a:lnSpc>
                <a:spcPct val="150000"/>
              </a:lnSpc>
            </a:pPr>
            <a:r>
              <a:rPr lang="en-IN" sz="2000" dirty="0" smtClean="0">
                <a:latin typeface="Times New Roman" panose="02020603050405020304" pitchFamily="18" charset="0"/>
                <a:cs typeface="Times New Roman" panose="02020603050405020304" pitchFamily="18" charset="0"/>
              </a:rPr>
              <a:t>apiVersion: v1</a:t>
            </a:r>
          </a:p>
          <a:p>
            <a:pPr>
              <a:lnSpc>
                <a:spcPct val="150000"/>
              </a:lnSpc>
            </a:pPr>
            <a:r>
              <a:rPr lang="en-IN" sz="2000" dirty="0" smtClean="0">
                <a:latin typeface="Times New Roman" panose="02020603050405020304" pitchFamily="18" charset="0"/>
                <a:cs typeface="Times New Roman" panose="02020603050405020304" pitchFamily="18" charset="0"/>
              </a:rPr>
              <a:t>kind: PersistentVolumeClaim</a:t>
            </a:r>
          </a:p>
          <a:p>
            <a:pPr>
              <a:lnSpc>
                <a:spcPct val="150000"/>
              </a:lnSpc>
            </a:pPr>
            <a:r>
              <a:rPr lang="en-IN" sz="2000" dirty="0" smtClean="0">
                <a:latin typeface="Times New Roman" panose="02020603050405020304" pitchFamily="18" charset="0"/>
                <a:cs typeface="Times New Roman" panose="02020603050405020304" pitchFamily="18" charset="0"/>
              </a:rPr>
              <a:t>metadata:</a:t>
            </a:r>
          </a:p>
          <a:p>
            <a:pPr>
              <a:lnSpc>
                <a:spcPct val="150000"/>
              </a:lnSpc>
            </a:pPr>
            <a:r>
              <a:rPr lang="en-IN" sz="2000" dirty="0" smtClean="0">
                <a:latin typeface="Times New Roman" panose="02020603050405020304" pitchFamily="18" charset="0"/>
                <a:cs typeface="Times New Roman" panose="02020603050405020304" pitchFamily="18" charset="0"/>
              </a:rPr>
              <a:t>  name: persistent-volume-claim</a:t>
            </a:r>
          </a:p>
          <a:p>
            <a:pPr>
              <a:lnSpc>
                <a:spcPct val="150000"/>
              </a:lnSpc>
            </a:pPr>
            <a:r>
              <a:rPr lang="en-IN" sz="2000" dirty="0" smtClean="0">
                <a:latin typeface="Times New Roman" panose="02020603050405020304" pitchFamily="18" charset="0"/>
                <a:cs typeface="Times New Roman" panose="02020603050405020304" pitchFamily="18" charset="0"/>
              </a:rPr>
              <a:t>spec:</a:t>
            </a:r>
          </a:p>
          <a:p>
            <a:pPr>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storageClassName</a:t>
            </a:r>
            <a:r>
              <a:rPr lang="en-IN" sz="2000" dirty="0" smtClean="0">
                <a:latin typeface="Times New Roman" panose="02020603050405020304" pitchFamily="18" charset="0"/>
                <a:cs typeface="Times New Roman" panose="02020603050405020304" pitchFamily="18" charset="0"/>
              </a:rPr>
              <a:t>: hostpath</a:t>
            </a:r>
          </a:p>
          <a:p>
            <a:pPr>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accessModes</a:t>
            </a:r>
            <a:r>
              <a:rPr lang="en-IN" sz="2000" dirty="0" smtClean="0">
                <a:latin typeface="Times New Roman" panose="02020603050405020304" pitchFamily="18" charset="0"/>
                <a:cs typeface="Times New Roman" panose="02020603050405020304" pitchFamily="18" charset="0"/>
              </a:rPr>
              <a:t>:</a:t>
            </a:r>
          </a:p>
          <a:p>
            <a:pPr>
              <a:lnSpc>
                <a:spcPct val="150000"/>
              </a:lnSpc>
            </a:pPr>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ReadWriteOnce</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  resources:</a:t>
            </a:r>
          </a:p>
          <a:p>
            <a:pPr>
              <a:lnSpc>
                <a:spcPct val="150000"/>
              </a:lnSpc>
            </a:pPr>
            <a:r>
              <a:rPr lang="en-IN" sz="2000" dirty="0" smtClean="0">
                <a:latin typeface="Times New Roman" panose="02020603050405020304" pitchFamily="18" charset="0"/>
                <a:cs typeface="Times New Roman" panose="02020603050405020304" pitchFamily="18" charset="0"/>
              </a:rPr>
              <a:t>    requests:</a:t>
            </a:r>
          </a:p>
          <a:p>
            <a:pPr>
              <a:lnSpc>
                <a:spcPct val="150000"/>
              </a:lnSpc>
            </a:pPr>
            <a:r>
              <a:rPr lang="en-IN" sz="2000" dirty="0" smtClean="0">
                <a:latin typeface="Times New Roman" panose="02020603050405020304" pitchFamily="18" charset="0"/>
                <a:cs typeface="Times New Roman" panose="02020603050405020304" pitchFamily="18" charset="0"/>
              </a:rPr>
              <a:t>      storage: 50Mi</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48139" y="384314"/>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PersistentVolumeClaim Script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4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7165" y="1111836"/>
            <a:ext cx="9962703" cy="5447989"/>
          </a:xfrm>
          <a:prstGeom prst="rect">
            <a:avLst/>
          </a:prstGeom>
          <a:ln>
            <a:noFill/>
          </a:ln>
          <a:effectLst>
            <a:softEdge rad="112500"/>
          </a:effectLst>
        </p:spPr>
      </p:pic>
      <p:sp>
        <p:nvSpPr>
          <p:cNvPr id="3" name="TextBox 2"/>
          <p:cNvSpPr txBox="1"/>
          <p:nvPr/>
        </p:nvSpPr>
        <p:spPr>
          <a:xfrm>
            <a:off x="1007165" y="238540"/>
            <a:ext cx="8309113"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Using PersistentVolume Creating Pod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45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8" y="1319891"/>
            <a:ext cx="10628244" cy="5016758"/>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apiVersion: v1</a:t>
            </a:r>
          </a:p>
          <a:p>
            <a:r>
              <a:rPr lang="en-IN" sz="2000" dirty="0" smtClean="0">
                <a:latin typeface="Times New Roman" panose="02020603050405020304" pitchFamily="18" charset="0"/>
                <a:cs typeface="Times New Roman" panose="02020603050405020304" pitchFamily="18" charset="0"/>
              </a:rPr>
              <a:t>kind: Pod</a:t>
            </a:r>
          </a:p>
          <a:p>
            <a:r>
              <a:rPr lang="en-IN" sz="2000" dirty="0" smtClean="0">
                <a:latin typeface="Times New Roman" panose="02020603050405020304" pitchFamily="18" charset="0"/>
                <a:cs typeface="Times New Roman" panose="02020603050405020304" pitchFamily="18" charset="0"/>
              </a:rPr>
              <a:t>metadata:</a:t>
            </a:r>
          </a:p>
          <a:p>
            <a:r>
              <a:rPr lang="en-IN" sz="2000" dirty="0" smtClean="0">
                <a:latin typeface="Times New Roman" panose="02020603050405020304" pitchFamily="18" charset="0"/>
                <a:cs typeface="Times New Roman" panose="02020603050405020304" pitchFamily="18" charset="0"/>
              </a:rPr>
              <a:t>  name: my-</a:t>
            </a:r>
            <a:r>
              <a:rPr lang="en-IN" sz="2000" dirty="0" err="1" smtClean="0">
                <a:latin typeface="Times New Roman" panose="02020603050405020304" pitchFamily="18" charset="0"/>
                <a:cs typeface="Times New Roman" panose="02020603050405020304" pitchFamily="18" charset="0"/>
              </a:rPr>
              <a:t>pv</a:t>
            </a:r>
            <a:r>
              <a:rPr lang="en-IN" sz="2000" dirty="0" smtClean="0">
                <a:latin typeface="Times New Roman" panose="02020603050405020304" pitchFamily="18" charset="0"/>
                <a:cs typeface="Times New Roman" panose="02020603050405020304" pitchFamily="18" charset="0"/>
              </a:rPr>
              <a:t>-pod</a:t>
            </a:r>
          </a:p>
          <a:p>
            <a:r>
              <a:rPr lang="en-IN" sz="2000" dirty="0" smtClean="0">
                <a:latin typeface="Times New Roman" panose="02020603050405020304" pitchFamily="18" charset="0"/>
                <a:cs typeface="Times New Roman" panose="02020603050405020304" pitchFamily="18" charset="0"/>
              </a:rPr>
              <a:t>spec:</a:t>
            </a:r>
          </a:p>
          <a:p>
            <a:r>
              <a:rPr lang="en-IN" sz="2000" dirty="0" smtClean="0">
                <a:latin typeface="Times New Roman" panose="02020603050405020304" pitchFamily="18" charset="0"/>
                <a:cs typeface="Times New Roman" panose="02020603050405020304" pitchFamily="18" charset="0"/>
              </a:rPr>
              <a:t>  volumes:</a:t>
            </a:r>
          </a:p>
          <a:p>
            <a:r>
              <a:rPr lang="en-IN" sz="2000" dirty="0" smtClean="0">
                <a:latin typeface="Times New Roman" panose="02020603050405020304" pitchFamily="18" charset="0"/>
                <a:cs typeface="Times New Roman" panose="02020603050405020304" pitchFamily="18" charset="0"/>
              </a:rPr>
              <a:t>  - name: my-volume1</a:t>
            </a:r>
          </a:p>
          <a:p>
            <a:r>
              <a:rPr lang="en-IN" sz="2000" dirty="0" smtClean="0">
                <a:latin typeface="Times New Roman" panose="02020603050405020304" pitchFamily="18" charset="0"/>
                <a:cs typeface="Times New Roman" panose="02020603050405020304" pitchFamily="18" charset="0"/>
              </a:rPr>
              <a:t>    persistentVolumeClaim:</a:t>
            </a:r>
          </a:p>
          <a:p>
            <a:r>
              <a:rPr lang="en-IN" sz="2000" dirty="0" smtClean="0">
                <a:latin typeface="Times New Roman" panose="02020603050405020304" pitchFamily="18" charset="0"/>
                <a:cs typeface="Times New Roman" panose="02020603050405020304" pitchFamily="18" charset="0"/>
              </a:rPr>
              <a:t>      claimName: persistent-volume-claim</a:t>
            </a:r>
          </a:p>
          <a:p>
            <a:r>
              <a:rPr lang="en-IN" sz="2000" dirty="0" smtClean="0">
                <a:latin typeface="Times New Roman" panose="02020603050405020304" pitchFamily="18" charset="0"/>
                <a:cs typeface="Times New Roman" panose="02020603050405020304" pitchFamily="18" charset="0"/>
              </a:rPr>
              <a:t>  containers:</a:t>
            </a:r>
          </a:p>
          <a:p>
            <a:r>
              <a:rPr lang="en-IN" sz="2000" dirty="0" smtClean="0">
                <a:latin typeface="Times New Roman" panose="02020603050405020304" pitchFamily="18" charset="0"/>
                <a:cs typeface="Times New Roman" panose="02020603050405020304" pitchFamily="18" charset="0"/>
              </a:rPr>
              <a:t>  - name: </a:t>
            </a:r>
            <a:r>
              <a:rPr lang="en-IN" sz="2000" dirty="0" err="1" smtClean="0">
                <a:latin typeface="Times New Roman" panose="02020603050405020304" pitchFamily="18" charset="0"/>
                <a:cs typeface="Times New Roman" panose="02020603050405020304" pitchFamily="18" charset="0"/>
              </a:rPr>
              <a:t>pv</a:t>
            </a:r>
            <a:r>
              <a:rPr lang="en-IN" sz="2000" dirty="0" smtClean="0">
                <a:latin typeface="Times New Roman" panose="02020603050405020304" pitchFamily="18" charset="0"/>
                <a:cs typeface="Times New Roman" panose="02020603050405020304" pitchFamily="18" charset="0"/>
              </a:rPr>
              <a:t>-container</a:t>
            </a:r>
          </a:p>
          <a:p>
            <a:r>
              <a:rPr lang="en-IN" sz="2000" dirty="0" smtClean="0">
                <a:latin typeface="Times New Roman" panose="02020603050405020304" pitchFamily="18" charset="0"/>
                <a:cs typeface="Times New Roman" panose="02020603050405020304" pitchFamily="18" charset="0"/>
              </a:rPr>
              <a:t>    image: centos</a:t>
            </a:r>
          </a:p>
          <a:p>
            <a:r>
              <a:rPr lang="en-IN" sz="2000" dirty="0" smtClean="0">
                <a:latin typeface="Times New Roman" panose="02020603050405020304" pitchFamily="18" charset="0"/>
                <a:cs typeface="Times New Roman" panose="02020603050405020304" pitchFamily="18" charset="0"/>
              </a:rPr>
              <a:t>    command: ["/bin/bash", "-c", "echo learning k8s volumes!!! &gt; /</a:t>
            </a:r>
            <a:r>
              <a:rPr lang="en-IN" sz="2000" dirty="0" err="1" smtClean="0">
                <a:latin typeface="Times New Roman" panose="02020603050405020304" pitchFamily="18" charset="0"/>
                <a:cs typeface="Times New Roman" panose="02020603050405020304" pitchFamily="18" charset="0"/>
              </a:rPr>
              <a:t>bharath</a:t>
            </a:r>
            <a:r>
              <a:rPr lang="en-IN" sz="2000" dirty="0" smtClean="0">
                <a:latin typeface="Times New Roman" panose="02020603050405020304" pitchFamily="18" charset="0"/>
                <a:cs typeface="Times New Roman" panose="02020603050405020304" pitchFamily="18" charset="0"/>
              </a:rPr>
              <a:t>/k8s.txt &amp;&amp; sleep 3600"]</a:t>
            </a:r>
          </a:p>
          <a:p>
            <a:r>
              <a:rPr lang="en-IN" sz="2000" dirty="0" smtClean="0">
                <a:latin typeface="Times New Roman" panose="02020603050405020304" pitchFamily="18" charset="0"/>
                <a:cs typeface="Times New Roman" panose="02020603050405020304" pitchFamily="18" charset="0"/>
              </a:rPr>
              <a:t>    volumeMounts:</a:t>
            </a:r>
          </a:p>
          <a:p>
            <a:r>
              <a:rPr lang="en-IN" sz="2000" dirty="0" smtClean="0">
                <a:latin typeface="Times New Roman" panose="02020603050405020304" pitchFamily="18" charset="0"/>
                <a:cs typeface="Times New Roman" panose="02020603050405020304" pitchFamily="18" charset="0"/>
              </a:rPr>
              <a:t>    - name: my-volume1</a:t>
            </a:r>
          </a:p>
          <a:p>
            <a:r>
              <a:rPr lang="en-IN" sz="2000" dirty="0" smtClean="0">
                <a:latin typeface="Times New Roman" panose="02020603050405020304" pitchFamily="18" charset="0"/>
                <a:cs typeface="Times New Roman" panose="02020603050405020304" pitchFamily="18" charset="0"/>
              </a:rPr>
              <a:t>      mountPath: /bharath</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1998" y="344557"/>
            <a:ext cx="10137913"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Script For Creating Pod Using PersistentVolume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95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5863" y="1603651"/>
            <a:ext cx="9824901" cy="1413171"/>
          </a:xfrm>
          <a:prstGeom prst="rect">
            <a:avLst/>
          </a:prstGeom>
          <a:ln>
            <a:noFill/>
          </a:ln>
          <a:effectLst>
            <a:softEdge rad="112500"/>
          </a:effectLst>
        </p:spPr>
      </p:pic>
      <p:pic>
        <p:nvPicPr>
          <p:cNvPr id="3" name="Picture 2"/>
          <p:cNvPicPr>
            <a:picLocks noChangeAspect="1"/>
          </p:cNvPicPr>
          <p:nvPr/>
        </p:nvPicPr>
        <p:blipFill>
          <a:blip r:embed="rId3"/>
          <a:stretch>
            <a:fillRect/>
          </a:stretch>
        </p:blipFill>
        <p:spPr>
          <a:xfrm>
            <a:off x="935863" y="3725649"/>
            <a:ext cx="7855543" cy="2118559"/>
          </a:xfrm>
          <a:prstGeom prst="rect">
            <a:avLst/>
          </a:prstGeom>
          <a:ln>
            <a:noFill/>
          </a:ln>
          <a:effectLst>
            <a:softEdge rad="112500"/>
          </a:effectLst>
        </p:spPr>
      </p:pic>
      <p:sp>
        <p:nvSpPr>
          <p:cNvPr id="4" name="TextBox 3"/>
          <p:cNvSpPr txBox="1"/>
          <p:nvPr/>
        </p:nvSpPr>
        <p:spPr>
          <a:xfrm>
            <a:off x="935863" y="376036"/>
            <a:ext cx="10957137"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The data inside the container is replicated on the Node</a:t>
            </a:r>
          </a:p>
        </p:txBody>
      </p:sp>
    </p:spTree>
    <p:extLst>
      <p:ext uri="{BB962C8B-B14F-4D97-AF65-F5344CB8AC3E}">
        <p14:creationId xmlns:p14="http://schemas.microsoft.com/office/powerpoint/2010/main" val="146440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339" y="1289497"/>
            <a:ext cx="10654748" cy="5011949"/>
          </a:xfrm>
          <a:prstGeom prst="rect">
            <a:avLst/>
          </a:prstGeom>
        </p:spPr>
        <p:txBody>
          <a:bodyPr wrap="square">
            <a:spAutoFit/>
          </a:bodyPr>
          <a:lstStyle/>
          <a:p>
            <a:pPr fontAlgn="base">
              <a:lnSpc>
                <a:spcPct val="150000"/>
              </a:lnSpc>
            </a:pPr>
            <a:r>
              <a:rPr lang="en-US" sz="2400" dirty="0">
                <a:solidFill>
                  <a:srgbClr val="101820"/>
                </a:solidFill>
                <a:latin typeface="Times New Roman" panose="02020603050405020304" pitchFamily="18" charset="0"/>
                <a:cs typeface="Times New Roman" panose="02020603050405020304" pitchFamily="18" charset="0"/>
              </a:rPr>
              <a:t>An emptyDir volume is created when Kubernetes assigns a pod to a node. The lifespan of this volume is tied to a pod's lifecycle existing on that specific node. An emptyDir volume recreates when containers restart or crash. However, the data in this volume is deleted and lost when the pod is removed from the node, crashes, or dies</a:t>
            </a:r>
            <a:r>
              <a:rPr lang="en-US" sz="2400" dirty="0" smtClean="0">
                <a:solidFill>
                  <a:srgbClr val="101820"/>
                </a:solidFill>
                <a:latin typeface="Times New Roman" panose="02020603050405020304" pitchFamily="18" charset="0"/>
                <a:cs typeface="Times New Roman" panose="02020603050405020304" pitchFamily="18" charset="0"/>
              </a:rPr>
              <a:t>.</a:t>
            </a:r>
          </a:p>
          <a:p>
            <a:pPr fontAlgn="base">
              <a:lnSpc>
                <a:spcPct val="150000"/>
              </a:lnSpc>
            </a:pPr>
            <a:endParaRPr lang="en-US" sz="2400" dirty="0">
              <a:solidFill>
                <a:srgbClr val="101820"/>
              </a:solidFill>
              <a:latin typeface="Times New Roman" panose="02020603050405020304" pitchFamily="18" charset="0"/>
              <a:cs typeface="Times New Roman" panose="02020603050405020304" pitchFamily="18" charset="0"/>
            </a:endParaRPr>
          </a:p>
          <a:p>
            <a:pPr fontAlgn="base">
              <a:lnSpc>
                <a:spcPct val="150000"/>
              </a:lnSpc>
            </a:pPr>
            <a:r>
              <a:rPr lang="en-US" sz="2400" dirty="0">
                <a:solidFill>
                  <a:srgbClr val="101820"/>
                </a:solidFill>
                <a:latin typeface="Times New Roman" panose="02020603050405020304" pitchFamily="18" charset="0"/>
                <a:cs typeface="Times New Roman" panose="02020603050405020304" pitchFamily="18" charset="0"/>
              </a:rPr>
              <a:t>After creating an emptyDir volume, you can declare the volume type name as a field in the pod manifest file. It shows under the volume property section with empty curly braces{} as the value. EmptyDir volumes are suitable mainly for temporary data storage.</a:t>
            </a:r>
            <a:endParaRPr lang="en-US" sz="2400" b="0" i="0" u="none" strike="noStrike" dirty="0">
              <a:solidFill>
                <a:srgbClr val="101820"/>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543339" y="463827"/>
            <a:ext cx="359133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Emptydir</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48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0331" y="1194598"/>
            <a:ext cx="11183450" cy="4524315"/>
          </a:xfrm>
          <a:prstGeom prst="rect">
            <a:avLst/>
          </a:prstGeom>
        </p:spPr>
        <p:txBody>
          <a:bodyPr wrap="square">
            <a:spAutoFit/>
          </a:bodyPr>
          <a:lstStyle/>
          <a:p>
            <a:r>
              <a:rPr lang="en-US" sz="2400" b="0" i="0" dirty="0" smtClean="0">
                <a:solidFill>
                  <a:srgbClr val="222222"/>
                </a:solidFill>
                <a:effectLst/>
                <a:latin typeface="Times New Roman" panose="02020603050405020304" pitchFamily="18" charset="0"/>
                <a:cs typeface="Times New Roman" panose="02020603050405020304" pitchFamily="18" charset="0"/>
              </a:rPr>
              <a:t>One of the most useful types of volumes in Kubernetes is nfs.</a:t>
            </a:r>
          </a:p>
          <a:p>
            <a:r>
              <a:rPr lang="en-US" sz="2400" dirty="0">
                <a:latin typeface="Times New Roman" panose="02020603050405020304" pitchFamily="18" charset="0"/>
                <a:cs typeface="Times New Roman" panose="02020603050405020304" pitchFamily="18" charset="0"/>
              </a:rPr>
              <a:t>NFS stands for Network File System – it's a shared filesystem that can be accessed over the network.</a:t>
            </a:r>
          </a:p>
          <a:p>
            <a:r>
              <a:rPr lang="en-US" sz="2400" dirty="0">
                <a:latin typeface="Times New Roman" panose="02020603050405020304" pitchFamily="18" charset="0"/>
                <a:cs typeface="Times New Roman" panose="02020603050405020304" pitchFamily="18" charset="0"/>
              </a:rPr>
              <a:t>The NFS must already exist – Kubernetes doesn't run the NFS, pods in just access it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An NFS is useful for two reasons.</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hat's </a:t>
            </a:r>
            <a:r>
              <a:rPr lang="en-US" sz="2400" dirty="0">
                <a:latin typeface="Times New Roman" panose="02020603050405020304" pitchFamily="18" charset="0"/>
                <a:cs typeface="Times New Roman" panose="02020603050405020304" pitchFamily="18" charset="0"/>
              </a:rPr>
              <a:t>already stored in the NFS </a:t>
            </a:r>
            <a:r>
              <a:rPr lang="en-US" sz="2400" b="1" dirty="0">
                <a:latin typeface="Times New Roman" panose="02020603050405020304" pitchFamily="18" charset="0"/>
                <a:cs typeface="Times New Roman" panose="02020603050405020304" pitchFamily="18" charset="0"/>
              </a:rPr>
              <a:t>is not</a:t>
            </a:r>
            <a:r>
              <a:rPr lang="en-US" sz="2400" dirty="0">
                <a:latin typeface="Times New Roman" panose="02020603050405020304" pitchFamily="18" charset="0"/>
                <a:cs typeface="Times New Roman" panose="02020603050405020304" pitchFamily="18" charset="0"/>
              </a:rPr>
              <a:t> deleted when a pod is destroyed. Data is persistent.</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NFS can be accessed from multiple pods at the same time. An NFS can be used to share data between pods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really useful for running applications that need a filesystem that’s shared between multiple application servers. </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90331" y="304800"/>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 (Using nfs)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1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060" y="530088"/>
            <a:ext cx="1090653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 (Using nfs)</a:t>
            </a:r>
            <a:r>
              <a:rPr lang="en-IN" sz="3600" dirty="0" smtClean="0">
                <a:latin typeface="Times New Roman" panose="02020603050405020304" pitchFamily="18" charset="0"/>
                <a:cs typeface="Times New Roman" panose="02020603050405020304" pitchFamily="18" charset="0"/>
                <a:sym typeface="Wingdings" panose="05000000000000000000" pitchFamily="2" charset="2"/>
              </a:rPr>
              <a:t>(Volume outside the node)</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71060" y="1357053"/>
            <a:ext cx="11078818" cy="4955203"/>
          </a:xfrm>
          <a:prstGeom prst="rect">
            <a:avLst/>
          </a:prstGeom>
        </p:spPr>
        <p:txBody>
          <a:bodyPr wrap="square">
            <a:spAutoFit/>
          </a:bodyPr>
          <a:lstStyle/>
          <a:p>
            <a:r>
              <a:rPr lang="en-IN" sz="2800" dirty="0" smtClean="0">
                <a:latin typeface="Times New Roman" panose="02020603050405020304" pitchFamily="18" charset="0"/>
                <a:cs typeface="Times New Roman" panose="02020603050405020304" pitchFamily="18" charset="0"/>
              </a:rPr>
              <a:t>NFS-Server</a:t>
            </a:r>
            <a:r>
              <a:rPr lang="en-IN" sz="2800" dirty="0" smtClean="0">
                <a:latin typeface="Times New Roman" panose="02020603050405020304" pitchFamily="18" charset="0"/>
                <a:cs typeface="Times New Roman" panose="02020603050405020304" pitchFamily="18" charset="0"/>
                <a:sym typeface="Wingdings" panose="05000000000000000000" pitchFamily="2" charset="2"/>
              </a:rPr>
              <a:t> Launch an ec2-instance Ubuntu and run the following commands to install the NFS-Server</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apt update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apt install </a:t>
            </a:r>
            <a:r>
              <a:rPr lang="en-IN" sz="2000" dirty="0" err="1">
                <a:latin typeface="Times New Roman" panose="02020603050405020304" pitchFamily="18" charset="0"/>
                <a:cs typeface="Times New Roman" panose="02020603050405020304" pitchFamily="18" charset="0"/>
              </a:rPr>
              <a:t>nfs</a:t>
            </a:r>
            <a:r>
              <a:rPr lang="en-IN" sz="2000" dirty="0">
                <a:latin typeface="Times New Roman" panose="02020603050405020304" pitchFamily="18" charset="0"/>
                <a:cs typeface="Times New Roman" panose="02020603050405020304" pitchFamily="18" charset="0"/>
              </a:rPr>
              <a:t>-kernel-server</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mkdir</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mnt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nfs_share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chown</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nobody:nogroup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mnt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nfs_share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vim /</a:t>
            </a:r>
            <a:r>
              <a:rPr lang="en-IN" sz="2000" dirty="0" err="1">
                <a:latin typeface="Times New Roman" panose="02020603050405020304" pitchFamily="18" charset="0"/>
                <a:cs typeface="Times New Roman" panose="02020603050405020304" pitchFamily="18" charset="0"/>
              </a:rPr>
              <a:t>etc</a:t>
            </a:r>
            <a:r>
              <a:rPr lang="en-IN" sz="2000" dirty="0">
                <a:latin typeface="Times New Roman" panose="02020603050405020304" pitchFamily="18" charset="0"/>
                <a:cs typeface="Times New Roman" panose="02020603050405020304" pitchFamily="18" charset="0"/>
              </a:rPr>
              <a:t>/exports</a:t>
            </a:r>
          </a:p>
          <a:p>
            <a:r>
              <a:rPr lang="en-IN" sz="2000" dirty="0">
                <a:latin typeface="Times New Roman" panose="02020603050405020304" pitchFamily="18" charset="0"/>
                <a:cs typeface="Times New Roman" panose="02020603050405020304" pitchFamily="18" charset="0"/>
              </a:rPr>
              <a:t>- insert this content to /</a:t>
            </a:r>
            <a:r>
              <a:rPr lang="en-IN" sz="2000" dirty="0" err="1">
                <a:latin typeface="Times New Roman" panose="02020603050405020304" pitchFamily="18" charset="0"/>
                <a:cs typeface="Times New Roman" panose="02020603050405020304" pitchFamily="18" charset="0"/>
              </a:rPr>
              <a:t>etc</a:t>
            </a:r>
            <a:r>
              <a:rPr lang="en-IN" sz="2000" dirty="0">
                <a:latin typeface="Times New Roman" panose="02020603050405020304" pitchFamily="18" charset="0"/>
                <a:cs typeface="Times New Roman" panose="02020603050405020304" pitchFamily="18" charset="0"/>
              </a:rPr>
              <a:t>/exports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mnt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nfs_share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rw,sync,no_subtree_check</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 you face any security issues then use below content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mnt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nfs_share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rw,sync,no_subtree_check,insecure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exportfs</a:t>
            </a:r>
            <a:r>
              <a:rPr lang="en-IN" sz="2000" dirty="0">
                <a:latin typeface="Times New Roman" panose="02020603050405020304" pitchFamily="18" charset="0"/>
                <a:cs typeface="Times New Roman" panose="02020603050405020304" pitchFamily="18" charset="0"/>
              </a:rPr>
              <a:t> -a</a:t>
            </a:r>
          </a:p>
          <a:p>
            <a:r>
              <a:rPr lang="en-IN" sz="2000" dirty="0">
                <a:latin typeface="Times New Roman" panose="02020603050405020304" pitchFamily="18" charset="0"/>
                <a:cs typeface="Times New Roman" panose="02020603050405020304" pitchFamily="18" charset="0"/>
              </a:rPr>
              <a:t>- to check exports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exportfs</a:t>
            </a:r>
            <a:r>
              <a:rPr lang="en-IN" sz="2000" dirty="0">
                <a:latin typeface="Times New Roman" panose="02020603050405020304" pitchFamily="18" charset="0"/>
                <a:cs typeface="Times New Roman" panose="02020603050405020304" pitchFamily="18" charset="0"/>
              </a:rPr>
              <a:t> -v or </a:t>
            </a:r>
            <a:r>
              <a:rPr lang="en-IN" sz="2000" dirty="0" err="1">
                <a:latin typeface="Times New Roman" panose="02020603050405020304" pitchFamily="18" charset="0"/>
                <a:cs typeface="Times New Roman" panose="02020603050405020304" pitchFamily="18" charset="0"/>
              </a:rPr>
              <a:t>showmount</a:t>
            </a:r>
            <a:r>
              <a:rPr lang="en-IN" sz="2000" dirty="0">
                <a:latin typeface="Times New Roman" panose="02020603050405020304" pitchFamily="18" charset="0"/>
                <a:cs typeface="Times New Roman" panose="02020603050405020304" pitchFamily="18" charset="0"/>
              </a:rPr>
              <a:t> -e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systemctl</a:t>
            </a:r>
            <a:r>
              <a:rPr lang="en-IN" sz="2000" dirty="0">
                <a:latin typeface="Times New Roman" panose="02020603050405020304" pitchFamily="18" charset="0"/>
                <a:cs typeface="Times New Roman" panose="02020603050405020304" pitchFamily="18" charset="0"/>
              </a:rPr>
              <a:t> restart </a:t>
            </a:r>
            <a:r>
              <a:rPr lang="en-IN" sz="2000" dirty="0" err="1">
                <a:latin typeface="Times New Roman" panose="02020603050405020304" pitchFamily="18" charset="0"/>
                <a:cs typeface="Times New Roman" panose="02020603050405020304" pitchFamily="18" charset="0"/>
              </a:rPr>
              <a:t>nfs</a:t>
            </a:r>
            <a:r>
              <a:rPr lang="en-IN" sz="2000" dirty="0">
                <a:latin typeface="Times New Roman" panose="02020603050405020304" pitchFamily="18" charset="0"/>
                <a:cs typeface="Times New Roman" panose="02020603050405020304" pitchFamily="18" charset="0"/>
              </a:rPr>
              <a:t>-kernel-server</a:t>
            </a:r>
          </a:p>
        </p:txBody>
      </p:sp>
    </p:spTree>
    <p:extLst>
      <p:ext uri="{BB962C8B-B14F-4D97-AF65-F5344CB8AC3E}">
        <p14:creationId xmlns:p14="http://schemas.microsoft.com/office/powerpoint/2010/main" val="74096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6833" y="590516"/>
            <a:ext cx="6096000" cy="1846659"/>
          </a:xfrm>
          <a:prstGeom prst="rect">
            <a:avLst/>
          </a:prstGeom>
        </p:spPr>
        <p:txBody>
          <a:bodyPr>
            <a:spAutoFit/>
          </a:bodyPr>
          <a:lstStyle/>
          <a:p>
            <a:pPr>
              <a:lnSpc>
                <a:spcPct val="150000"/>
              </a:lnSpc>
            </a:pPr>
            <a:r>
              <a:rPr lang="en-IN" sz="3600" dirty="0" smtClean="0">
                <a:latin typeface="Times New Roman" panose="02020603050405020304" pitchFamily="18" charset="0"/>
                <a:cs typeface="Times New Roman" panose="02020603050405020304" pitchFamily="18" charset="0"/>
              </a:rPr>
              <a:t>NFS-Client (in Worker Nodes)</a:t>
            </a:r>
            <a:endParaRPr lang="en-IN" sz="3600" dirty="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sudo</a:t>
            </a:r>
            <a:r>
              <a:rPr lang="en-IN" sz="2000" dirty="0">
                <a:latin typeface="Times New Roman" panose="02020603050405020304" pitchFamily="18" charset="0"/>
                <a:cs typeface="Times New Roman" panose="02020603050405020304" pitchFamily="18" charset="0"/>
              </a:rPr>
              <a:t> apt install </a:t>
            </a:r>
            <a:r>
              <a:rPr lang="en-IN" sz="2000" dirty="0" err="1">
                <a:latin typeface="Times New Roman" panose="02020603050405020304" pitchFamily="18" charset="0"/>
                <a:cs typeface="Times New Roman" panose="02020603050405020304" pitchFamily="18" charset="0"/>
              </a:rPr>
              <a:t>nfs</a:t>
            </a:r>
            <a:r>
              <a:rPr lang="en-IN" sz="2000" dirty="0">
                <a:latin typeface="Times New Roman" panose="02020603050405020304" pitchFamily="18" charset="0"/>
                <a:cs typeface="Times New Roman" panose="02020603050405020304" pitchFamily="18" charset="0"/>
              </a:rPr>
              <a:t>-common</a:t>
            </a:r>
          </a:p>
          <a:p>
            <a:pPr>
              <a:lnSpc>
                <a:spcPct val="150000"/>
              </a:lnSpc>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showmount</a:t>
            </a:r>
            <a:r>
              <a:rPr lang="en-IN" sz="2000" dirty="0">
                <a:latin typeface="Times New Roman" panose="02020603050405020304" pitchFamily="18" charset="0"/>
                <a:cs typeface="Times New Roman" panose="02020603050405020304" pitchFamily="18" charset="0"/>
              </a:rPr>
              <a:t> -e </a:t>
            </a:r>
            <a:r>
              <a:rPr lang="en-IN" sz="2000" dirty="0" err="1" smtClean="0">
                <a:latin typeface="Times New Roman" panose="02020603050405020304" pitchFamily="18" charset="0"/>
                <a:cs typeface="Times New Roman" panose="02020603050405020304" pitchFamily="18" charset="0"/>
              </a:rPr>
              <a:t>nfs</a:t>
            </a:r>
            <a:r>
              <a:rPr lang="en-IN" sz="2000" dirty="0" smtClean="0">
                <a:latin typeface="Times New Roman" panose="02020603050405020304" pitchFamily="18" charset="0"/>
                <a:cs typeface="Times New Roman" panose="02020603050405020304" pitchFamily="18" charset="0"/>
              </a:rPr>
              <a:t>-server-</a:t>
            </a:r>
            <a:r>
              <a:rPr lang="en-IN" sz="2000" dirty="0" err="1" smtClean="0">
                <a:latin typeface="Times New Roman" panose="02020603050405020304" pitchFamily="18" charset="0"/>
                <a:cs typeface="Times New Roman" panose="02020603050405020304" pitchFamily="18" charset="0"/>
              </a:rPr>
              <a:t>ip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31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859" y="1388792"/>
            <a:ext cx="7142924" cy="4708981"/>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apiVersion</a:t>
            </a:r>
            <a:r>
              <a:rPr lang="en-IN" sz="2000" dirty="0">
                <a:latin typeface="Times New Roman" panose="02020603050405020304" pitchFamily="18" charset="0"/>
                <a:cs typeface="Times New Roman" panose="02020603050405020304" pitchFamily="18" charset="0"/>
              </a:rPr>
              <a:t>: v1</a:t>
            </a:r>
          </a:p>
          <a:p>
            <a:r>
              <a:rPr lang="en-IN" sz="2000" dirty="0">
                <a:latin typeface="Times New Roman" panose="02020603050405020304" pitchFamily="18" charset="0"/>
                <a:cs typeface="Times New Roman" panose="02020603050405020304" pitchFamily="18" charset="0"/>
              </a:rPr>
              <a:t>kind: PersistentVolume</a:t>
            </a:r>
          </a:p>
          <a:p>
            <a:r>
              <a:rPr lang="en-IN" sz="2000" dirty="0">
                <a:latin typeface="Times New Roman" panose="02020603050405020304" pitchFamily="18" charset="0"/>
                <a:cs typeface="Times New Roman" panose="02020603050405020304" pitchFamily="18" charset="0"/>
              </a:rPr>
              <a:t>metadata:</a:t>
            </a:r>
          </a:p>
          <a:p>
            <a:r>
              <a:rPr lang="en-IN" sz="2000" dirty="0">
                <a:latin typeface="Times New Roman" panose="02020603050405020304" pitchFamily="18" charset="0"/>
                <a:cs typeface="Times New Roman" panose="02020603050405020304" pitchFamily="18" charset="0"/>
              </a:rPr>
              <a:t>  name: pv-nfs-pv1</a:t>
            </a:r>
          </a:p>
          <a:p>
            <a:r>
              <a:rPr lang="en-IN" sz="2000" dirty="0">
                <a:latin typeface="Times New Roman" panose="02020603050405020304" pitchFamily="18" charset="0"/>
                <a:cs typeface="Times New Roman" panose="02020603050405020304" pitchFamily="18" charset="0"/>
              </a:rPr>
              <a:t>  labels:</a:t>
            </a:r>
          </a:p>
          <a:p>
            <a:r>
              <a:rPr lang="en-IN" sz="2000" dirty="0">
                <a:latin typeface="Times New Roman" panose="02020603050405020304" pitchFamily="18" charset="0"/>
                <a:cs typeface="Times New Roman" panose="02020603050405020304" pitchFamily="18" charset="0"/>
              </a:rPr>
              <a:t>    type: local</a:t>
            </a:r>
          </a:p>
          <a:p>
            <a:r>
              <a:rPr lang="en-IN" sz="2000" dirty="0">
                <a:latin typeface="Times New Roman" panose="02020603050405020304" pitchFamily="18" charset="0"/>
                <a:cs typeface="Times New Roman" panose="02020603050405020304" pitchFamily="18" charset="0"/>
              </a:rPr>
              <a:t>spec:</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storageClassName</a:t>
            </a:r>
            <a:r>
              <a:rPr lang="en-IN" sz="2000" dirty="0">
                <a:latin typeface="Times New Roman" panose="02020603050405020304" pitchFamily="18" charset="0"/>
                <a:cs typeface="Times New Roman" panose="02020603050405020304" pitchFamily="18" charset="0"/>
              </a:rPr>
              <a:t>: manual</a:t>
            </a:r>
          </a:p>
          <a:p>
            <a:r>
              <a:rPr lang="en-IN" sz="2000" dirty="0">
                <a:latin typeface="Times New Roman" panose="02020603050405020304" pitchFamily="18" charset="0"/>
                <a:cs typeface="Times New Roman" panose="02020603050405020304" pitchFamily="18" charset="0"/>
              </a:rPr>
              <a:t>  capacity:</a:t>
            </a:r>
          </a:p>
          <a:p>
            <a:r>
              <a:rPr lang="en-IN" sz="2000" dirty="0">
                <a:latin typeface="Times New Roman" panose="02020603050405020304" pitchFamily="18" charset="0"/>
                <a:cs typeface="Times New Roman" panose="02020603050405020304" pitchFamily="18" charset="0"/>
              </a:rPr>
              <a:t>    storage: 1Gi</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accessModes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ReadWriteMany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nfs:</a:t>
            </a:r>
          </a:p>
          <a:p>
            <a:r>
              <a:rPr lang="en-IN" sz="2000" dirty="0">
                <a:latin typeface="Times New Roman" panose="02020603050405020304" pitchFamily="18" charset="0"/>
                <a:cs typeface="Times New Roman" panose="02020603050405020304" pitchFamily="18" charset="0"/>
              </a:rPr>
              <a:t>    server: 172.31.40.166</a:t>
            </a:r>
          </a:p>
          <a:p>
            <a:r>
              <a:rPr lang="en-IN" sz="2000" dirty="0">
                <a:latin typeface="Times New Roman" panose="02020603050405020304" pitchFamily="18" charset="0"/>
                <a:cs typeface="Times New Roman" panose="02020603050405020304" pitchFamily="18" charset="0"/>
              </a:rPr>
              <a:t>    path: "/</a:t>
            </a:r>
            <a:r>
              <a:rPr lang="en-IN" sz="2000" dirty="0" err="1">
                <a:latin typeface="Times New Roman" panose="02020603050405020304" pitchFamily="18" charset="0"/>
                <a:cs typeface="Times New Roman" panose="02020603050405020304" pitchFamily="18" charset="0"/>
              </a:rPr>
              <a:t>mnt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nfs_share</a:t>
            </a:r>
            <a:r>
              <a:rPr lang="en-IN" sz="2000"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675859" y="463827"/>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 Script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25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8863" y="1554155"/>
            <a:ext cx="10453450" cy="4808985"/>
          </a:xfrm>
          <a:prstGeom prst="rect">
            <a:avLst/>
          </a:prstGeom>
          <a:ln>
            <a:noFill/>
          </a:ln>
          <a:effectLst>
            <a:softEdge rad="112500"/>
          </a:effectLst>
        </p:spPr>
      </p:pic>
      <p:sp>
        <p:nvSpPr>
          <p:cNvPr id="3" name="TextBox 2"/>
          <p:cNvSpPr txBox="1"/>
          <p:nvPr/>
        </p:nvSpPr>
        <p:spPr>
          <a:xfrm>
            <a:off x="598863" y="424071"/>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966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8139" y="1369009"/>
            <a:ext cx="6096000" cy="5115311"/>
          </a:xfrm>
          <a:prstGeom prst="rect">
            <a:avLst/>
          </a:prstGeom>
        </p:spPr>
        <p:txBody>
          <a:bodyPr>
            <a:spAutoFit/>
          </a:bodyPr>
          <a:lstStyle/>
          <a:p>
            <a:pPr>
              <a:lnSpc>
                <a:spcPct val="150000"/>
              </a:lnSpc>
            </a:pPr>
            <a:r>
              <a:rPr lang="en-IN" sz="2000" dirty="0">
                <a:latin typeface="Times New Roman" panose="02020603050405020304" pitchFamily="18" charset="0"/>
                <a:cs typeface="Times New Roman" panose="02020603050405020304" pitchFamily="18" charset="0"/>
              </a:rPr>
              <a:t>apiVersion: v1</a:t>
            </a:r>
          </a:p>
          <a:p>
            <a:pPr>
              <a:lnSpc>
                <a:spcPct val="150000"/>
              </a:lnSpc>
            </a:pPr>
            <a:r>
              <a:rPr lang="en-IN" sz="2000" dirty="0">
                <a:latin typeface="Times New Roman" panose="02020603050405020304" pitchFamily="18" charset="0"/>
                <a:cs typeface="Times New Roman" panose="02020603050405020304" pitchFamily="18" charset="0"/>
              </a:rPr>
              <a:t>kind: PersistentVolumeClaim</a:t>
            </a:r>
          </a:p>
          <a:p>
            <a:pPr>
              <a:lnSpc>
                <a:spcPct val="150000"/>
              </a:lnSpc>
            </a:pPr>
            <a:r>
              <a:rPr lang="en-IN" sz="2000" dirty="0">
                <a:latin typeface="Times New Roman" panose="02020603050405020304" pitchFamily="18" charset="0"/>
                <a:cs typeface="Times New Roman" panose="02020603050405020304" pitchFamily="18" charset="0"/>
              </a:rPr>
              <a:t>metadata:</a:t>
            </a:r>
          </a:p>
          <a:p>
            <a:pPr>
              <a:lnSpc>
                <a:spcPct val="150000"/>
              </a:lnSpc>
            </a:pPr>
            <a:r>
              <a:rPr lang="en-IN" sz="2000" dirty="0">
                <a:latin typeface="Times New Roman" panose="02020603050405020304" pitchFamily="18" charset="0"/>
                <a:cs typeface="Times New Roman" panose="02020603050405020304" pitchFamily="18" charset="0"/>
              </a:rPr>
              <a:t>  name: pvc-nfs-pv1</a:t>
            </a:r>
          </a:p>
          <a:p>
            <a:pPr>
              <a:lnSpc>
                <a:spcPct val="150000"/>
              </a:lnSpc>
            </a:pPr>
            <a:r>
              <a:rPr lang="en-IN" sz="2000" dirty="0">
                <a:latin typeface="Times New Roman" panose="02020603050405020304" pitchFamily="18" charset="0"/>
                <a:cs typeface="Times New Roman" panose="02020603050405020304" pitchFamily="18" charset="0"/>
              </a:rPr>
              <a:t>spec:</a:t>
            </a:r>
          </a:p>
          <a:p>
            <a:pPr>
              <a:lnSpc>
                <a:spcPct val="150000"/>
              </a:lnSpc>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storageClassName</a:t>
            </a:r>
            <a:r>
              <a:rPr lang="en-IN" sz="2000" dirty="0">
                <a:latin typeface="Times New Roman" panose="02020603050405020304" pitchFamily="18" charset="0"/>
                <a:cs typeface="Times New Roman" panose="02020603050405020304" pitchFamily="18" charset="0"/>
              </a:rPr>
              <a:t>: manual</a:t>
            </a:r>
          </a:p>
          <a:p>
            <a:pPr>
              <a:lnSpc>
                <a:spcPct val="150000"/>
              </a:lnSpc>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accessModes</a:t>
            </a:r>
            <a:r>
              <a:rPr lang="en-IN" sz="2000" dirty="0">
                <a:latin typeface="Times New Roman" panose="02020603050405020304" pitchFamily="18" charset="0"/>
                <a:cs typeface="Times New Roman" panose="02020603050405020304" pitchFamily="18" charset="0"/>
              </a:rPr>
              <a:t>:</a:t>
            </a:r>
          </a:p>
          <a:p>
            <a:pPr>
              <a:lnSpc>
                <a:spcPct val="150000"/>
              </a:lnSpc>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ReadWriteMany</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resources:</a:t>
            </a:r>
          </a:p>
          <a:p>
            <a:pPr>
              <a:lnSpc>
                <a:spcPct val="150000"/>
              </a:lnSpc>
            </a:pPr>
            <a:r>
              <a:rPr lang="en-IN" sz="2000" dirty="0">
                <a:latin typeface="Times New Roman" panose="02020603050405020304" pitchFamily="18" charset="0"/>
                <a:cs typeface="Times New Roman" panose="02020603050405020304" pitchFamily="18" charset="0"/>
              </a:rPr>
              <a:t>    requests:</a:t>
            </a:r>
          </a:p>
          <a:p>
            <a:pPr>
              <a:lnSpc>
                <a:spcPct val="150000"/>
              </a:lnSpc>
            </a:pPr>
            <a:r>
              <a:rPr lang="en-IN" sz="2000" dirty="0">
                <a:latin typeface="Times New Roman" panose="02020603050405020304" pitchFamily="18" charset="0"/>
                <a:cs typeface="Times New Roman" panose="02020603050405020304" pitchFamily="18" charset="0"/>
              </a:rPr>
              <a:t>      storage: 500Mi</a:t>
            </a:r>
          </a:p>
        </p:txBody>
      </p:sp>
      <p:sp>
        <p:nvSpPr>
          <p:cNvPr id="3" name="TextBox 2"/>
          <p:cNvSpPr txBox="1"/>
          <p:nvPr/>
        </p:nvSpPr>
        <p:spPr>
          <a:xfrm>
            <a:off x="848139" y="384314"/>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PersistentVolumeClaim Script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2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350" y="1538214"/>
            <a:ext cx="10426244" cy="4531282"/>
          </a:xfrm>
          <a:prstGeom prst="rect">
            <a:avLst/>
          </a:prstGeom>
          <a:ln>
            <a:noFill/>
          </a:ln>
          <a:effectLst>
            <a:softEdge rad="112500"/>
          </a:effectLst>
        </p:spPr>
      </p:pic>
      <p:sp>
        <p:nvSpPr>
          <p:cNvPr id="3" name="TextBox 2"/>
          <p:cNvSpPr txBox="1"/>
          <p:nvPr/>
        </p:nvSpPr>
        <p:spPr>
          <a:xfrm>
            <a:off x="755350" y="437323"/>
            <a:ext cx="6851374"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PersistentVolumeClaim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61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583" y="232422"/>
            <a:ext cx="6096000" cy="6494085"/>
          </a:xfrm>
          <a:prstGeom prst="rect">
            <a:avLst/>
          </a:prstGeom>
        </p:spPr>
        <p:txBody>
          <a:bodyPr>
            <a:spAutoFit/>
          </a:bodyPr>
          <a:lstStyle/>
          <a:p>
            <a:r>
              <a:rPr lang="en-IN" sz="1600" dirty="0"/>
              <a:t>apiVersion: apps/v1</a:t>
            </a:r>
          </a:p>
          <a:p>
            <a:r>
              <a:rPr lang="en-IN" sz="1600" dirty="0"/>
              <a:t>kind: Deployment</a:t>
            </a:r>
          </a:p>
          <a:p>
            <a:r>
              <a:rPr lang="en-IN" sz="1600" dirty="0"/>
              <a:t>metadata:</a:t>
            </a:r>
          </a:p>
          <a:p>
            <a:r>
              <a:rPr lang="en-IN" sz="1600" dirty="0"/>
              <a:t>  labels:</a:t>
            </a:r>
          </a:p>
          <a:p>
            <a:r>
              <a:rPr lang="en-IN" sz="1600" dirty="0"/>
              <a:t>    run: </a:t>
            </a:r>
            <a:r>
              <a:rPr lang="en-IN" sz="1600" dirty="0" err="1"/>
              <a:t>nginx</a:t>
            </a:r>
            <a:endParaRPr lang="en-IN" sz="1600" dirty="0"/>
          </a:p>
          <a:p>
            <a:r>
              <a:rPr lang="en-IN" sz="1600" dirty="0"/>
              <a:t>  name: </a:t>
            </a:r>
            <a:r>
              <a:rPr lang="en-IN" sz="1600" dirty="0" err="1"/>
              <a:t>nginx</a:t>
            </a:r>
            <a:r>
              <a:rPr lang="en-IN" sz="1600" dirty="0"/>
              <a:t>-deploy</a:t>
            </a:r>
          </a:p>
          <a:p>
            <a:r>
              <a:rPr lang="en-IN" sz="1600" dirty="0"/>
              <a:t>spec:</a:t>
            </a:r>
          </a:p>
          <a:p>
            <a:r>
              <a:rPr lang="en-IN" sz="1600" dirty="0"/>
              <a:t>  replicas: 1</a:t>
            </a:r>
          </a:p>
          <a:p>
            <a:r>
              <a:rPr lang="en-IN" sz="1600" dirty="0"/>
              <a:t>  selector:</a:t>
            </a:r>
          </a:p>
          <a:p>
            <a:r>
              <a:rPr lang="en-IN" sz="1600" dirty="0"/>
              <a:t>    </a:t>
            </a:r>
            <a:r>
              <a:rPr lang="en-IN" sz="1600" dirty="0" err="1"/>
              <a:t>matchLabels</a:t>
            </a:r>
            <a:r>
              <a:rPr lang="en-IN" sz="1600" dirty="0"/>
              <a:t>:</a:t>
            </a:r>
          </a:p>
          <a:p>
            <a:r>
              <a:rPr lang="en-IN" sz="1600" dirty="0"/>
              <a:t>      run: </a:t>
            </a:r>
            <a:r>
              <a:rPr lang="en-IN" sz="1600" dirty="0" err="1"/>
              <a:t>nginx</a:t>
            </a:r>
            <a:endParaRPr lang="en-IN" sz="1600" dirty="0"/>
          </a:p>
          <a:p>
            <a:r>
              <a:rPr lang="en-IN" sz="1600" dirty="0"/>
              <a:t>  template:</a:t>
            </a:r>
          </a:p>
          <a:p>
            <a:r>
              <a:rPr lang="en-IN" sz="1600" dirty="0"/>
              <a:t>    metadata:</a:t>
            </a:r>
          </a:p>
          <a:p>
            <a:r>
              <a:rPr lang="en-IN" sz="1600" dirty="0"/>
              <a:t>      labels:</a:t>
            </a:r>
          </a:p>
          <a:p>
            <a:r>
              <a:rPr lang="en-IN" sz="1600" dirty="0"/>
              <a:t>        run: </a:t>
            </a:r>
            <a:r>
              <a:rPr lang="en-IN" sz="1600" dirty="0" err="1"/>
              <a:t>nginx</a:t>
            </a:r>
            <a:endParaRPr lang="en-IN" sz="1600" dirty="0"/>
          </a:p>
          <a:p>
            <a:r>
              <a:rPr lang="en-IN" sz="1600" dirty="0"/>
              <a:t>    spec:</a:t>
            </a:r>
          </a:p>
          <a:p>
            <a:r>
              <a:rPr lang="en-IN" sz="1600" dirty="0"/>
              <a:t>      volumes:</a:t>
            </a:r>
          </a:p>
          <a:p>
            <a:r>
              <a:rPr lang="en-IN" sz="1600" dirty="0"/>
              <a:t>      - name: www</a:t>
            </a:r>
          </a:p>
          <a:p>
            <a:r>
              <a:rPr lang="en-IN" sz="1600" dirty="0"/>
              <a:t>        persistentVolumeClaim:</a:t>
            </a:r>
          </a:p>
          <a:p>
            <a:r>
              <a:rPr lang="en-IN" sz="1600" dirty="0"/>
              <a:t>          claimName: pvc-nfs-pv1</a:t>
            </a:r>
          </a:p>
          <a:p>
            <a:r>
              <a:rPr lang="en-IN" sz="1600" dirty="0"/>
              <a:t>      containers:</a:t>
            </a:r>
          </a:p>
          <a:p>
            <a:r>
              <a:rPr lang="en-IN" sz="1600" dirty="0"/>
              <a:t>      - image: </a:t>
            </a:r>
            <a:r>
              <a:rPr lang="en-IN" sz="1600" dirty="0" err="1"/>
              <a:t>nginx</a:t>
            </a:r>
            <a:endParaRPr lang="en-IN" sz="1600" dirty="0"/>
          </a:p>
          <a:p>
            <a:r>
              <a:rPr lang="en-IN" sz="1600" dirty="0"/>
              <a:t>        name: </a:t>
            </a:r>
            <a:r>
              <a:rPr lang="en-IN" sz="1600" dirty="0" err="1"/>
              <a:t>nginx</a:t>
            </a:r>
            <a:endParaRPr lang="en-IN" sz="1600" dirty="0"/>
          </a:p>
          <a:p>
            <a:r>
              <a:rPr lang="en-IN" sz="1600" dirty="0"/>
              <a:t>        volumeMounts:</a:t>
            </a:r>
          </a:p>
          <a:p>
            <a:r>
              <a:rPr lang="en-IN" sz="1600" dirty="0"/>
              <a:t>        - name: www</a:t>
            </a:r>
          </a:p>
          <a:p>
            <a:r>
              <a:rPr lang="en-IN" sz="1600" dirty="0"/>
              <a:t>          mountPath: /</a:t>
            </a:r>
            <a:r>
              <a:rPr lang="en-IN" sz="1600" dirty="0" err="1"/>
              <a:t>usr</a:t>
            </a:r>
            <a:r>
              <a:rPr lang="en-IN" sz="1600" dirty="0"/>
              <a:t>/share/</a:t>
            </a:r>
            <a:r>
              <a:rPr lang="en-IN" sz="1600" dirty="0" err="1"/>
              <a:t>nginx</a:t>
            </a:r>
            <a:r>
              <a:rPr lang="en-IN" sz="1600" dirty="0"/>
              <a:t>/html</a:t>
            </a:r>
          </a:p>
        </p:txBody>
      </p:sp>
      <p:sp>
        <p:nvSpPr>
          <p:cNvPr id="3" name="TextBox 2"/>
          <p:cNvSpPr txBox="1"/>
          <p:nvPr/>
        </p:nvSpPr>
        <p:spPr>
          <a:xfrm>
            <a:off x="3087757" y="344557"/>
            <a:ext cx="7812154" cy="1200329"/>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Script For Creating Deployment Using PersistentVolume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909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189" y="1236208"/>
            <a:ext cx="10038524" cy="5525271"/>
          </a:xfrm>
          <a:prstGeom prst="rect">
            <a:avLst/>
          </a:prstGeom>
          <a:ln>
            <a:noFill/>
          </a:ln>
          <a:effectLst>
            <a:softEdge rad="112500"/>
          </a:effectLst>
        </p:spPr>
      </p:pic>
      <p:sp>
        <p:nvSpPr>
          <p:cNvPr id="3" name="TextBox 2"/>
          <p:cNvSpPr txBox="1"/>
          <p:nvPr/>
        </p:nvSpPr>
        <p:spPr>
          <a:xfrm>
            <a:off x="404189" y="212035"/>
            <a:ext cx="11151706"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Script For Creating Deployment Using PersistentVolume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36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459" y="2159267"/>
            <a:ext cx="9852993" cy="3988231"/>
          </a:xfrm>
          <a:prstGeom prst="rect">
            <a:avLst/>
          </a:prstGeom>
          <a:ln>
            <a:noFill/>
          </a:ln>
          <a:effectLst>
            <a:softEdge rad="112500"/>
          </a:effectLst>
        </p:spPr>
      </p:pic>
      <p:sp>
        <p:nvSpPr>
          <p:cNvPr id="3" name="TextBox 2"/>
          <p:cNvSpPr txBox="1"/>
          <p:nvPr/>
        </p:nvSpPr>
        <p:spPr>
          <a:xfrm>
            <a:off x="477076" y="265044"/>
            <a:ext cx="9945758" cy="1654748"/>
          </a:xfrm>
          <a:prstGeom prst="rect">
            <a:avLst/>
          </a:prstGeom>
          <a:noFill/>
        </p:spPr>
        <p:txBody>
          <a:bodyPr wrap="square" rtlCol="0">
            <a:spAutoFit/>
          </a:bodyPr>
          <a:lstStyle/>
          <a:p>
            <a:pPr>
              <a:lnSpc>
                <a:spcPct val="150000"/>
              </a:lnSpc>
            </a:pPr>
            <a:r>
              <a:rPr lang="en-IN" sz="3600" dirty="0" smtClean="0">
                <a:latin typeface="Times New Roman" panose="02020603050405020304" pitchFamily="18" charset="0"/>
                <a:cs typeface="Times New Roman" panose="02020603050405020304" pitchFamily="18" charset="0"/>
              </a:rPr>
              <a:t>Go inside the pod and go to the mount location and add some content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12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7165" y="1279922"/>
            <a:ext cx="9316278" cy="5172797"/>
          </a:xfrm>
          <a:prstGeom prst="rect">
            <a:avLst/>
          </a:prstGeom>
          <a:ln>
            <a:noFill/>
          </a:ln>
          <a:effectLst>
            <a:softEdge rad="112500"/>
          </a:effectLst>
        </p:spPr>
      </p:pic>
      <p:sp>
        <p:nvSpPr>
          <p:cNvPr id="3" name="TextBox 2"/>
          <p:cNvSpPr txBox="1"/>
          <p:nvPr/>
        </p:nvSpPr>
        <p:spPr>
          <a:xfrm>
            <a:off x="1007165" y="198783"/>
            <a:ext cx="7169426"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Emptydir (Volume inside the pod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640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075" y="2394547"/>
            <a:ext cx="9037986" cy="3756815"/>
          </a:xfrm>
          <a:prstGeom prst="rect">
            <a:avLst/>
          </a:prstGeom>
          <a:ln>
            <a:noFill/>
          </a:ln>
          <a:effectLst>
            <a:softEdge rad="112500"/>
          </a:effectLst>
        </p:spPr>
      </p:pic>
      <p:sp>
        <p:nvSpPr>
          <p:cNvPr id="3" name="TextBox 2"/>
          <p:cNvSpPr txBox="1"/>
          <p:nvPr/>
        </p:nvSpPr>
        <p:spPr>
          <a:xfrm>
            <a:off x="477076" y="265044"/>
            <a:ext cx="9945758" cy="1654748"/>
          </a:xfrm>
          <a:prstGeom prst="rect">
            <a:avLst/>
          </a:prstGeom>
          <a:noFill/>
        </p:spPr>
        <p:txBody>
          <a:bodyPr wrap="square" rtlCol="0">
            <a:spAutoFit/>
          </a:bodyPr>
          <a:lstStyle/>
          <a:p>
            <a:pPr>
              <a:lnSpc>
                <a:spcPct val="150000"/>
              </a:lnSpc>
            </a:pPr>
            <a:r>
              <a:rPr lang="en-IN" sz="3600" dirty="0" smtClean="0">
                <a:latin typeface="Times New Roman" panose="02020603050405020304" pitchFamily="18" charset="0"/>
                <a:cs typeface="Times New Roman" panose="02020603050405020304" pitchFamily="18" charset="0"/>
              </a:rPr>
              <a:t>Go to the nfs-server and go to mount location and check the data is Replicated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642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318" y="2876871"/>
            <a:ext cx="10071655" cy="3429479"/>
          </a:xfrm>
          <a:prstGeom prst="rect">
            <a:avLst/>
          </a:prstGeom>
          <a:ln>
            <a:noFill/>
          </a:ln>
          <a:effectLst>
            <a:softEdge rad="112500"/>
          </a:effectLst>
        </p:spPr>
      </p:pic>
      <p:sp>
        <p:nvSpPr>
          <p:cNvPr id="3" name="TextBox 2"/>
          <p:cNvSpPr txBox="1"/>
          <p:nvPr/>
        </p:nvSpPr>
        <p:spPr>
          <a:xfrm>
            <a:off x="437319" y="0"/>
            <a:ext cx="10469220" cy="2585323"/>
          </a:xfrm>
          <a:prstGeom prst="rect">
            <a:avLst/>
          </a:prstGeom>
          <a:noFill/>
        </p:spPr>
        <p:txBody>
          <a:bodyPr wrap="square" rtlCol="0">
            <a:spAutoFit/>
          </a:bodyPr>
          <a:lstStyle/>
          <a:p>
            <a:pPr>
              <a:lnSpc>
                <a:spcPct val="150000"/>
              </a:lnSpc>
            </a:pPr>
            <a:r>
              <a:rPr lang="en-IN" sz="3600" dirty="0" smtClean="0">
                <a:latin typeface="Times New Roman" panose="02020603050405020304" pitchFamily="18" charset="0"/>
                <a:cs typeface="Times New Roman" panose="02020603050405020304" pitchFamily="18" charset="0"/>
              </a:rPr>
              <a:t>Now exit from the pod and delete the pod manually. </a:t>
            </a:r>
          </a:p>
          <a:p>
            <a:pPr>
              <a:lnSpc>
                <a:spcPct val="150000"/>
              </a:lnSpc>
            </a:pPr>
            <a:r>
              <a:rPr lang="en-IN" sz="3600" dirty="0" smtClean="0">
                <a:latin typeface="Times New Roman" panose="02020603050405020304" pitchFamily="18" charset="0"/>
                <a:cs typeface="Times New Roman" panose="02020603050405020304" pitchFamily="18" charset="0"/>
              </a:rPr>
              <a:t>The deployment will spin up another pod and the same data is replicated inside the pod.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609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9701" y="2146852"/>
            <a:ext cx="6665847" cy="2308324"/>
          </a:xfrm>
          <a:prstGeom prst="rect">
            <a:avLst/>
          </a:prstGeom>
          <a:noFill/>
        </p:spPr>
        <p:txBody>
          <a:bodyPr wrap="square" rtlCol="0">
            <a:spAutoFit/>
          </a:bodyPr>
          <a:lstStyle/>
          <a:p>
            <a:pPr>
              <a:lnSpc>
                <a:spcPct val="150000"/>
              </a:lnSpc>
            </a:pPr>
            <a:r>
              <a:rPr lang="en-IN" sz="9600" dirty="0" smtClean="0">
                <a:latin typeface="Times New Roman" panose="02020603050405020304" pitchFamily="18" charset="0"/>
                <a:cs typeface="Times New Roman" panose="02020603050405020304" pitchFamily="18" charset="0"/>
              </a:rPr>
              <a:t>Thankyou…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94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574" y="302359"/>
            <a:ext cx="11145078" cy="6555641"/>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apiVersion: v1</a:t>
            </a:r>
          </a:p>
          <a:p>
            <a:r>
              <a:rPr lang="en-IN" sz="2000" dirty="0" smtClean="0">
                <a:latin typeface="Times New Roman" panose="02020603050405020304" pitchFamily="18" charset="0"/>
                <a:cs typeface="Times New Roman" panose="02020603050405020304" pitchFamily="18" charset="0"/>
              </a:rPr>
              <a:t>kind: Pod</a:t>
            </a:r>
          </a:p>
          <a:p>
            <a:r>
              <a:rPr lang="en-IN" sz="2000" dirty="0" smtClean="0">
                <a:latin typeface="Times New Roman" panose="02020603050405020304" pitchFamily="18" charset="0"/>
                <a:cs typeface="Times New Roman" panose="02020603050405020304" pitchFamily="18" charset="0"/>
              </a:rPr>
              <a:t>metadata:</a:t>
            </a:r>
          </a:p>
          <a:p>
            <a:r>
              <a:rPr lang="en-IN" sz="2000" dirty="0" smtClean="0">
                <a:latin typeface="Times New Roman" panose="02020603050405020304" pitchFamily="18" charset="0"/>
                <a:cs typeface="Times New Roman" panose="02020603050405020304" pitchFamily="18" charset="0"/>
              </a:rPr>
              <a:t>  name: my-</a:t>
            </a:r>
            <a:r>
              <a:rPr lang="en-IN" sz="2000" dirty="0" err="1" smtClean="0">
                <a:latin typeface="Times New Roman" panose="02020603050405020304" pitchFamily="18" charset="0"/>
                <a:cs typeface="Times New Roman" panose="02020603050405020304" pitchFamily="18" charset="0"/>
              </a:rPr>
              <a:t>emptydir</a:t>
            </a:r>
            <a:r>
              <a:rPr lang="en-IN" sz="2000" dirty="0" smtClean="0">
                <a:latin typeface="Times New Roman" panose="02020603050405020304" pitchFamily="18" charset="0"/>
                <a:cs typeface="Times New Roman" panose="02020603050405020304" pitchFamily="18" charset="0"/>
              </a:rPr>
              <a:t>-pod</a:t>
            </a:r>
          </a:p>
          <a:p>
            <a:r>
              <a:rPr lang="en-IN" sz="2000" dirty="0" smtClean="0">
                <a:latin typeface="Times New Roman" panose="02020603050405020304" pitchFamily="18" charset="0"/>
                <a:cs typeface="Times New Roman" panose="02020603050405020304" pitchFamily="18" charset="0"/>
              </a:rPr>
              <a:t>spec:</a:t>
            </a:r>
          </a:p>
          <a:p>
            <a:r>
              <a:rPr lang="en-IN" sz="2000" dirty="0" smtClean="0">
                <a:latin typeface="Times New Roman" panose="02020603050405020304" pitchFamily="18" charset="0"/>
                <a:cs typeface="Times New Roman" panose="02020603050405020304" pitchFamily="18" charset="0"/>
              </a:rPr>
              <a:t>  containers:</a:t>
            </a:r>
          </a:p>
          <a:p>
            <a:r>
              <a:rPr lang="en-IN" sz="2000" dirty="0" smtClean="0">
                <a:latin typeface="Times New Roman" panose="02020603050405020304" pitchFamily="18" charset="0"/>
                <a:cs typeface="Times New Roman" panose="02020603050405020304" pitchFamily="18" charset="0"/>
              </a:rPr>
              <a:t>  - name: one</a:t>
            </a:r>
          </a:p>
          <a:p>
            <a:r>
              <a:rPr lang="en-IN" sz="2000" dirty="0" smtClean="0">
                <a:latin typeface="Times New Roman" panose="02020603050405020304" pitchFamily="18" charset="0"/>
                <a:cs typeface="Times New Roman" panose="02020603050405020304" pitchFamily="18" charset="0"/>
              </a:rPr>
              <a:t>    image: centos</a:t>
            </a:r>
          </a:p>
          <a:p>
            <a:r>
              <a:rPr lang="en-IN" sz="2000" dirty="0" smtClean="0">
                <a:latin typeface="Times New Roman" panose="02020603050405020304" pitchFamily="18" charset="0"/>
                <a:cs typeface="Times New Roman" panose="02020603050405020304" pitchFamily="18" charset="0"/>
              </a:rPr>
              <a:t>    command: ["/bin/bash", "-c", "echo learning k8s volumes &gt; /</a:t>
            </a:r>
            <a:r>
              <a:rPr lang="en-IN" sz="2000" dirty="0" err="1" smtClean="0">
                <a:latin typeface="Times New Roman" panose="02020603050405020304" pitchFamily="18" charset="0"/>
                <a:cs typeface="Times New Roman" panose="02020603050405020304" pitchFamily="18" charset="0"/>
              </a:rPr>
              <a:t>tmp</a:t>
            </a:r>
            <a:r>
              <a:rPr lang="en-IN" sz="2000" dirty="0" smtClean="0">
                <a:latin typeface="Times New Roman" panose="02020603050405020304" pitchFamily="18" charset="0"/>
                <a:cs typeface="Times New Roman" panose="02020603050405020304" pitchFamily="18" charset="0"/>
              </a:rPr>
              <a:t>/k8s.txt &amp;&amp; sleep 3600"]</a:t>
            </a:r>
          </a:p>
          <a:p>
            <a:r>
              <a:rPr lang="en-IN" sz="2000" dirty="0" smtClean="0">
                <a:latin typeface="Times New Roman" panose="02020603050405020304" pitchFamily="18" charset="0"/>
                <a:cs typeface="Times New Roman" panose="02020603050405020304" pitchFamily="18" charset="0"/>
              </a:rPr>
              <a:t>    volumeMounts:</a:t>
            </a:r>
          </a:p>
          <a:p>
            <a:r>
              <a:rPr lang="en-IN" sz="2000" dirty="0" smtClean="0">
                <a:latin typeface="Times New Roman" panose="02020603050405020304" pitchFamily="18" charset="0"/>
                <a:cs typeface="Times New Roman" panose="02020603050405020304" pitchFamily="18" charset="0"/>
              </a:rPr>
              <a:t>    - name: my-</a:t>
            </a:r>
            <a:r>
              <a:rPr lang="en-IN" sz="2000" dirty="0" err="1" smtClean="0">
                <a:latin typeface="Times New Roman" panose="02020603050405020304" pitchFamily="18" charset="0"/>
                <a:cs typeface="Times New Roman" panose="02020603050405020304" pitchFamily="18" charset="0"/>
              </a:rPr>
              <a:t>emptydir</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vol</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mountPath: "/bharath"</a:t>
            </a:r>
          </a:p>
          <a:p>
            <a:r>
              <a:rPr lang="en-IN" sz="2000" dirty="0" smtClean="0">
                <a:latin typeface="Times New Roman" panose="02020603050405020304" pitchFamily="18" charset="0"/>
                <a:cs typeface="Times New Roman" panose="02020603050405020304" pitchFamily="18" charset="0"/>
              </a:rPr>
              <a:t>  - name: two</a:t>
            </a:r>
          </a:p>
          <a:p>
            <a:r>
              <a:rPr lang="en-IN" sz="2000" dirty="0" smtClean="0">
                <a:latin typeface="Times New Roman" panose="02020603050405020304" pitchFamily="18" charset="0"/>
                <a:cs typeface="Times New Roman" panose="02020603050405020304" pitchFamily="18" charset="0"/>
              </a:rPr>
              <a:t>    image: centos</a:t>
            </a:r>
          </a:p>
          <a:p>
            <a:r>
              <a:rPr lang="en-IN" sz="2000" dirty="0" smtClean="0">
                <a:latin typeface="Times New Roman" panose="02020603050405020304" pitchFamily="18" charset="0"/>
                <a:cs typeface="Times New Roman" panose="02020603050405020304" pitchFamily="18" charset="0"/>
              </a:rPr>
              <a:t>    command: ["/bin/bash", "-c", "sleep 3600"]</a:t>
            </a:r>
          </a:p>
          <a:p>
            <a:r>
              <a:rPr lang="en-IN" sz="2000" dirty="0" smtClean="0">
                <a:latin typeface="Times New Roman" panose="02020603050405020304" pitchFamily="18" charset="0"/>
                <a:cs typeface="Times New Roman" panose="02020603050405020304" pitchFamily="18" charset="0"/>
              </a:rPr>
              <a:t>    volumeMounts:</a:t>
            </a:r>
          </a:p>
          <a:p>
            <a:r>
              <a:rPr lang="en-IN" sz="2000" dirty="0" smtClean="0">
                <a:latin typeface="Times New Roman" panose="02020603050405020304" pitchFamily="18" charset="0"/>
                <a:cs typeface="Times New Roman" panose="02020603050405020304" pitchFamily="18" charset="0"/>
              </a:rPr>
              <a:t>    - name: my-</a:t>
            </a:r>
            <a:r>
              <a:rPr lang="en-IN" sz="2000" dirty="0" err="1" smtClean="0">
                <a:latin typeface="Times New Roman" panose="02020603050405020304" pitchFamily="18" charset="0"/>
                <a:cs typeface="Times New Roman" panose="02020603050405020304" pitchFamily="18" charset="0"/>
              </a:rPr>
              <a:t>emptydir</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vol</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mountPath: "/bharath"</a:t>
            </a:r>
          </a:p>
          <a:p>
            <a:r>
              <a:rPr lang="en-IN" sz="2000" dirty="0" smtClean="0">
                <a:latin typeface="Times New Roman" panose="02020603050405020304" pitchFamily="18" charset="0"/>
                <a:cs typeface="Times New Roman" panose="02020603050405020304" pitchFamily="18" charset="0"/>
              </a:rPr>
              <a:t>  volumes:</a:t>
            </a:r>
          </a:p>
          <a:p>
            <a:r>
              <a:rPr lang="en-IN" sz="2000" dirty="0" smtClean="0">
                <a:latin typeface="Times New Roman" panose="02020603050405020304" pitchFamily="18" charset="0"/>
                <a:cs typeface="Times New Roman" panose="02020603050405020304" pitchFamily="18" charset="0"/>
              </a:rPr>
              <a:t>  - name: my-</a:t>
            </a:r>
            <a:r>
              <a:rPr lang="en-IN" sz="2000" dirty="0" err="1" smtClean="0">
                <a:latin typeface="Times New Roman" panose="02020603050405020304" pitchFamily="18" charset="0"/>
                <a:cs typeface="Times New Roman" panose="02020603050405020304" pitchFamily="18" charset="0"/>
              </a:rPr>
              <a:t>emptydir</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vol</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emptyDir</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38330" y="92766"/>
            <a:ext cx="359133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Emptydir Script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4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3838" y="1028311"/>
            <a:ext cx="10132596" cy="2284700"/>
          </a:xfrm>
          <a:prstGeom prst="rect">
            <a:avLst/>
          </a:prstGeom>
          <a:ln>
            <a:noFill/>
          </a:ln>
          <a:effectLst>
            <a:softEdge rad="112500"/>
          </a:effectLst>
        </p:spPr>
      </p:pic>
      <p:pic>
        <p:nvPicPr>
          <p:cNvPr id="4" name="Picture 3"/>
          <p:cNvPicPr>
            <a:picLocks noChangeAspect="1"/>
          </p:cNvPicPr>
          <p:nvPr/>
        </p:nvPicPr>
        <p:blipFill>
          <a:blip r:embed="rId3"/>
          <a:stretch>
            <a:fillRect/>
          </a:stretch>
        </p:blipFill>
        <p:spPr>
          <a:xfrm>
            <a:off x="523838" y="4590300"/>
            <a:ext cx="10132597" cy="1903264"/>
          </a:xfrm>
          <a:prstGeom prst="rect">
            <a:avLst/>
          </a:prstGeom>
          <a:ln>
            <a:noFill/>
          </a:ln>
          <a:effectLst>
            <a:softEdge rad="112500"/>
          </a:effectLst>
        </p:spPr>
      </p:pic>
      <p:sp>
        <p:nvSpPr>
          <p:cNvPr id="2" name="TextBox 1"/>
          <p:cNvSpPr txBox="1"/>
          <p:nvPr/>
        </p:nvSpPr>
        <p:spPr>
          <a:xfrm>
            <a:off x="523838" y="296523"/>
            <a:ext cx="10132597"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Go inside the containers and create some files and check in the other container</a:t>
            </a:r>
          </a:p>
        </p:txBody>
      </p:sp>
      <p:sp>
        <p:nvSpPr>
          <p:cNvPr id="5" name="Rectangle 4"/>
          <p:cNvSpPr/>
          <p:nvPr/>
        </p:nvSpPr>
        <p:spPr>
          <a:xfrm>
            <a:off x="523838" y="3813556"/>
            <a:ext cx="3110147" cy="461665"/>
          </a:xfrm>
          <a:prstGeom prst="rect">
            <a:avLst/>
          </a:prstGeom>
        </p:spPr>
        <p:txBody>
          <a:bodyPr wrap="none">
            <a:spAutoFit/>
          </a:bodyPr>
          <a:lstStyle/>
          <a:p>
            <a:r>
              <a:rPr lang="en-IN" sz="2400" dirty="0" smtClean="0">
                <a:latin typeface="Times New Roman" panose="02020603050405020304" pitchFamily="18" charset="0"/>
                <a:cs typeface="Times New Roman" panose="02020603050405020304" pitchFamily="18" charset="0"/>
              </a:rPr>
              <a:t>The files are Replicated</a:t>
            </a:r>
            <a:endParaRPr lang="en-IN" sz="2400" dirty="0"/>
          </a:p>
        </p:txBody>
      </p:sp>
    </p:spTree>
    <p:extLst>
      <p:ext uri="{BB962C8B-B14F-4D97-AF65-F5344CB8AC3E}">
        <p14:creationId xmlns:p14="http://schemas.microsoft.com/office/powerpoint/2010/main" val="382287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4051" y="778860"/>
            <a:ext cx="8975321" cy="2846345"/>
          </a:xfrm>
          <a:prstGeom prst="rect">
            <a:avLst/>
          </a:prstGeom>
          <a:ln>
            <a:noFill/>
          </a:ln>
          <a:effectLst>
            <a:softEdge rad="112500"/>
          </a:effectLst>
        </p:spPr>
      </p:pic>
      <p:pic>
        <p:nvPicPr>
          <p:cNvPr id="3" name="Picture 2"/>
          <p:cNvPicPr>
            <a:picLocks noChangeAspect="1"/>
          </p:cNvPicPr>
          <p:nvPr/>
        </p:nvPicPr>
        <p:blipFill>
          <a:blip r:embed="rId3"/>
          <a:stretch>
            <a:fillRect/>
          </a:stretch>
        </p:blipFill>
        <p:spPr>
          <a:xfrm>
            <a:off x="924051" y="4260689"/>
            <a:ext cx="8975321" cy="2427556"/>
          </a:xfrm>
          <a:prstGeom prst="rect">
            <a:avLst/>
          </a:prstGeom>
          <a:ln>
            <a:noFill/>
          </a:ln>
          <a:effectLst>
            <a:softEdge rad="112500"/>
          </a:effectLst>
        </p:spPr>
      </p:pic>
      <p:sp>
        <p:nvSpPr>
          <p:cNvPr id="4" name="Rectangle 3"/>
          <p:cNvSpPr/>
          <p:nvPr/>
        </p:nvSpPr>
        <p:spPr>
          <a:xfrm>
            <a:off x="523838" y="3799024"/>
            <a:ext cx="5064207" cy="461665"/>
          </a:xfrm>
          <a:prstGeom prst="rect">
            <a:avLst/>
          </a:prstGeom>
        </p:spPr>
        <p:txBody>
          <a:bodyPr wrap="none">
            <a:spAutoFit/>
          </a:bodyPr>
          <a:lstStyle/>
          <a:p>
            <a:r>
              <a:rPr lang="en-IN" sz="2400" dirty="0" smtClean="0">
                <a:latin typeface="Times New Roman" panose="02020603050405020304" pitchFamily="18" charset="0"/>
                <a:cs typeface="Times New Roman" panose="02020603050405020304" pitchFamily="18" charset="0"/>
              </a:rPr>
              <a:t>The content is Replicated inside the file</a:t>
            </a:r>
            <a:endParaRPr lang="en-IN" sz="2400" dirty="0"/>
          </a:p>
        </p:txBody>
      </p:sp>
      <p:sp>
        <p:nvSpPr>
          <p:cNvPr id="5" name="Rectangle 4"/>
          <p:cNvSpPr/>
          <p:nvPr/>
        </p:nvSpPr>
        <p:spPr>
          <a:xfrm>
            <a:off x="523838" y="317195"/>
            <a:ext cx="4733988" cy="461665"/>
          </a:xfrm>
          <a:prstGeom prst="rect">
            <a:avLst/>
          </a:prstGeom>
        </p:spPr>
        <p:txBody>
          <a:bodyPr wrap="none">
            <a:spAutoFit/>
          </a:bodyPr>
          <a:lstStyle/>
          <a:p>
            <a:r>
              <a:rPr lang="en-IN" sz="2400" dirty="0" smtClean="0">
                <a:latin typeface="Times New Roman" panose="02020603050405020304" pitchFamily="18" charset="0"/>
                <a:cs typeface="Times New Roman" panose="02020603050405020304" pitchFamily="18" charset="0"/>
              </a:rPr>
              <a:t>Appending the content inside the file</a:t>
            </a:r>
            <a:endParaRPr lang="en-IN" sz="2400" dirty="0"/>
          </a:p>
        </p:txBody>
      </p:sp>
    </p:spTree>
    <p:extLst>
      <p:ext uri="{BB962C8B-B14F-4D97-AF65-F5344CB8AC3E}">
        <p14:creationId xmlns:p14="http://schemas.microsoft.com/office/powerpoint/2010/main" val="37062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373" y="1793870"/>
            <a:ext cx="10031896" cy="2308324"/>
          </a:xfrm>
          <a:prstGeom prst="rect">
            <a:avLst/>
          </a:prstGeom>
        </p:spPr>
        <p:txBody>
          <a:bodyPr wrap="square">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hostPath volume </a:t>
            </a:r>
            <a:r>
              <a:rPr lang="en-US" sz="2400" b="1" dirty="0">
                <a:latin typeface="Times New Roman" panose="02020603050405020304" pitchFamily="18" charset="0"/>
                <a:cs typeface="Times New Roman" panose="02020603050405020304" pitchFamily="18" charset="0"/>
              </a:rPr>
              <a:t>mounts a file or directory on the worker node into the container's filesystem</a:t>
            </a:r>
            <a:r>
              <a:rPr lang="en-US" sz="2400" dirty="0">
                <a:latin typeface="Times New Roman" panose="02020603050405020304" pitchFamily="18" charset="0"/>
                <a:cs typeface="Times New Roman" panose="02020603050405020304" pitchFamily="18" charset="0"/>
              </a:rPr>
              <a:t>. hostPath volumes are the first type of persistent storage we're introducing, </a:t>
            </a:r>
            <a:r>
              <a:rPr lang="en-US" sz="2400" dirty="0" smtClean="0">
                <a:latin typeface="Times New Roman" panose="02020603050405020304" pitchFamily="18" charset="0"/>
                <a:cs typeface="Times New Roman" panose="02020603050405020304" pitchFamily="18" charset="0"/>
              </a:rPr>
              <a:t>because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emptyDir </a:t>
            </a:r>
            <a:r>
              <a:rPr lang="en-US" sz="2400" dirty="0">
                <a:latin typeface="Times New Roman" panose="02020603050405020304" pitchFamily="18" charset="0"/>
                <a:cs typeface="Times New Roman" panose="02020603050405020304" pitchFamily="18" charset="0"/>
              </a:rPr>
              <a:t>volumes' contents get deleted when a pod is </a:t>
            </a:r>
            <a:r>
              <a:rPr lang="en-US" sz="2400" dirty="0" smtClean="0">
                <a:latin typeface="Times New Roman" panose="02020603050405020304" pitchFamily="18" charset="0"/>
                <a:cs typeface="Times New Roman" panose="02020603050405020304" pitchFamily="18" charset="0"/>
              </a:rPr>
              <a:t>turn </a:t>
            </a:r>
            <a:r>
              <a:rPr lang="en-US" sz="2400" dirty="0">
                <a:latin typeface="Times New Roman" panose="02020603050405020304" pitchFamily="18" charset="0"/>
                <a:cs typeface="Times New Roman" panose="02020603050405020304" pitchFamily="18" charset="0"/>
              </a:rPr>
              <a:t>down, whereas a hostPath volume's contents don't.</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73" y="980662"/>
            <a:ext cx="359133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Hostpath</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8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9930" y="1179618"/>
            <a:ext cx="9727095" cy="5363109"/>
          </a:xfrm>
          <a:prstGeom prst="rect">
            <a:avLst/>
          </a:prstGeom>
          <a:ln>
            <a:noFill/>
          </a:ln>
          <a:effectLst>
            <a:softEdge rad="112500"/>
          </a:effectLst>
        </p:spPr>
      </p:pic>
      <p:sp>
        <p:nvSpPr>
          <p:cNvPr id="5" name="TextBox 4"/>
          <p:cNvSpPr txBox="1"/>
          <p:nvPr/>
        </p:nvSpPr>
        <p:spPr>
          <a:xfrm>
            <a:off x="1007165" y="159027"/>
            <a:ext cx="9819860"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Hostpath (Volume inside the pod outside the node)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14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818" y="1266882"/>
            <a:ext cx="10813773" cy="5016758"/>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apiVersion: v1</a:t>
            </a:r>
          </a:p>
          <a:p>
            <a:r>
              <a:rPr lang="en-IN" sz="2000" dirty="0" smtClean="0">
                <a:latin typeface="Times New Roman" panose="02020603050405020304" pitchFamily="18" charset="0"/>
                <a:cs typeface="Times New Roman" panose="02020603050405020304" pitchFamily="18" charset="0"/>
              </a:rPr>
              <a:t>kind: Pod</a:t>
            </a:r>
          </a:p>
          <a:p>
            <a:r>
              <a:rPr lang="en-IN" sz="2000" dirty="0" smtClean="0">
                <a:latin typeface="Times New Roman" panose="02020603050405020304" pitchFamily="18" charset="0"/>
                <a:cs typeface="Times New Roman" panose="02020603050405020304" pitchFamily="18" charset="0"/>
              </a:rPr>
              <a:t>metadata:</a:t>
            </a:r>
          </a:p>
          <a:p>
            <a:r>
              <a:rPr lang="en-IN" sz="2000" dirty="0" smtClean="0">
                <a:latin typeface="Times New Roman" panose="02020603050405020304" pitchFamily="18" charset="0"/>
                <a:cs typeface="Times New Roman" panose="02020603050405020304" pitchFamily="18" charset="0"/>
              </a:rPr>
              <a:t>  name: my-</a:t>
            </a:r>
            <a:r>
              <a:rPr lang="en-IN" sz="2000" dirty="0" err="1" smtClean="0">
                <a:latin typeface="Times New Roman" panose="02020603050405020304" pitchFamily="18" charset="0"/>
                <a:cs typeface="Times New Roman" panose="02020603050405020304" pitchFamily="18" charset="0"/>
              </a:rPr>
              <a:t>hostpath</a:t>
            </a:r>
            <a:r>
              <a:rPr lang="en-IN" sz="2000" dirty="0" smtClean="0">
                <a:latin typeface="Times New Roman" panose="02020603050405020304" pitchFamily="18" charset="0"/>
                <a:cs typeface="Times New Roman" panose="02020603050405020304" pitchFamily="18" charset="0"/>
              </a:rPr>
              <a:t>-pod</a:t>
            </a:r>
          </a:p>
          <a:p>
            <a:r>
              <a:rPr lang="en-IN" sz="2000" dirty="0" smtClean="0">
                <a:latin typeface="Times New Roman" panose="02020603050405020304" pitchFamily="18" charset="0"/>
                <a:cs typeface="Times New Roman" panose="02020603050405020304" pitchFamily="18" charset="0"/>
              </a:rPr>
              <a:t>spec:</a:t>
            </a:r>
          </a:p>
          <a:p>
            <a:r>
              <a:rPr lang="en-IN" sz="2000" dirty="0" smtClean="0">
                <a:latin typeface="Times New Roman" panose="02020603050405020304" pitchFamily="18" charset="0"/>
                <a:cs typeface="Times New Roman" panose="02020603050405020304" pitchFamily="18" charset="0"/>
              </a:rPr>
              <a:t>  volumes:</a:t>
            </a:r>
          </a:p>
          <a:p>
            <a:r>
              <a:rPr lang="en-IN" sz="2000" dirty="0" smtClean="0">
                <a:latin typeface="Times New Roman" panose="02020603050405020304" pitchFamily="18" charset="0"/>
                <a:cs typeface="Times New Roman" panose="02020603050405020304" pitchFamily="18" charset="0"/>
              </a:rPr>
              <a:t>  - name: my-</a:t>
            </a:r>
            <a:r>
              <a:rPr lang="en-IN" sz="2000" dirty="0" err="1" smtClean="0">
                <a:latin typeface="Times New Roman" panose="02020603050405020304" pitchFamily="18" charset="0"/>
                <a:cs typeface="Times New Roman" panose="02020603050405020304" pitchFamily="18" charset="0"/>
              </a:rPr>
              <a:t>hostpath</a:t>
            </a:r>
            <a:r>
              <a:rPr lang="en-IN" sz="2000" dirty="0" smtClean="0">
                <a:latin typeface="Times New Roman" panose="02020603050405020304" pitchFamily="18" charset="0"/>
                <a:cs typeface="Times New Roman" panose="02020603050405020304" pitchFamily="18" charset="0"/>
              </a:rPr>
              <a:t>-volume</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hostPath</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path: /</a:t>
            </a:r>
            <a:r>
              <a:rPr lang="en-IN" sz="2000" dirty="0" err="1" smtClean="0">
                <a:latin typeface="Times New Roman" panose="02020603050405020304" pitchFamily="18" charset="0"/>
                <a:cs typeface="Times New Roman" panose="02020603050405020304" pitchFamily="18" charset="0"/>
              </a:rPr>
              <a:t>vars</a:t>
            </a:r>
            <a:r>
              <a:rPr lang="en-IN" sz="2000" dirty="0" smtClean="0">
                <a:latin typeface="Times New Roman" panose="02020603050405020304" pitchFamily="18" charset="0"/>
                <a:cs typeface="Times New Roman" panose="02020603050405020304" pitchFamily="18" charset="0"/>
              </a:rPr>
              <a:t>/k8s</a:t>
            </a:r>
          </a:p>
          <a:p>
            <a:r>
              <a:rPr lang="en-IN" sz="2000" dirty="0" smtClean="0">
                <a:latin typeface="Times New Roman" panose="02020603050405020304" pitchFamily="18" charset="0"/>
                <a:cs typeface="Times New Roman" panose="02020603050405020304" pitchFamily="18" charset="0"/>
              </a:rPr>
              <a:t>  containers:</a:t>
            </a:r>
          </a:p>
          <a:p>
            <a:r>
              <a:rPr lang="en-IN" sz="2000" dirty="0" smtClean="0">
                <a:latin typeface="Times New Roman" panose="02020603050405020304" pitchFamily="18" charset="0"/>
                <a:cs typeface="Times New Roman" panose="02020603050405020304" pitchFamily="18" charset="0"/>
              </a:rPr>
              <a:t>  - name: </a:t>
            </a:r>
            <a:r>
              <a:rPr lang="en-IN" sz="2000" dirty="0" err="1" smtClean="0">
                <a:latin typeface="Times New Roman" panose="02020603050405020304" pitchFamily="18" charset="0"/>
                <a:cs typeface="Times New Roman" panose="02020603050405020304" pitchFamily="18" charset="0"/>
              </a:rPr>
              <a:t>abc</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image: centos</a:t>
            </a:r>
          </a:p>
          <a:p>
            <a:r>
              <a:rPr lang="en-IN" sz="2000" dirty="0" smtClean="0">
                <a:latin typeface="Times New Roman" panose="02020603050405020304" pitchFamily="18" charset="0"/>
                <a:cs typeface="Times New Roman" panose="02020603050405020304" pitchFamily="18" charset="0"/>
              </a:rPr>
              <a:t>    command: ["/bin/bash", "-c", "echo learning k8s volumes!!! &gt; /</a:t>
            </a:r>
            <a:r>
              <a:rPr lang="en-IN" sz="2000" dirty="0" err="1" smtClean="0">
                <a:latin typeface="Times New Roman" panose="02020603050405020304" pitchFamily="18" charset="0"/>
                <a:cs typeface="Times New Roman" panose="02020603050405020304" pitchFamily="18" charset="0"/>
              </a:rPr>
              <a:t>bharath</a:t>
            </a:r>
            <a:r>
              <a:rPr lang="en-IN" sz="2000" dirty="0" smtClean="0">
                <a:latin typeface="Times New Roman" panose="02020603050405020304" pitchFamily="18" charset="0"/>
                <a:cs typeface="Times New Roman" panose="02020603050405020304" pitchFamily="18" charset="0"/>
              </a:rPr>
              <a:t>/k8s.txt &amp;&amp; sleep 3600"]</a:t>
            </a:r>
          </a:p>
          <a:p>
            <a:r>
              <a:rPr lang="en-IN" sz="2000" dirty="0" smtClean="0">
                <a:latin typeface="Times New Roman" panose="02020603050405020304" pitchFamily="18" charset="0"/>
                <a:cs typeface="Times New Roman" panose="02020603050405020304" pitchFamily="18" charset="0"/>
              </a:rPr>
              <a:t>    volumeMounts:</a:t>
            </a:r>
          </a:p>
          <a:p>
            <a:r>
              <a:rPr lang="en-IN" sz="2000" dirty="0" smtClean="0">
                <a:latin typeface="Times New Roman" panose="02020603050405020304" pitchFamily="18" charset="0"/>
                <a:cs typeface="Times New Roman" panose="02020603050405020304" pitchFamily="18" charset="0"/>
              </a:rPr>
              <a:t>    - name: my-</a:t>
            </a:r>
            <a:r>
              <a:rPr lang="en-IN" sz="2000" dirty="0" err="1" smtClean="0">
                <a:latin typeface="Times New Roman" panose="02020603050405020304" pitchFamily="18" charset="0"/>
                <a:cs typeface="Times New Roman" panose="02020603050405020304" pitchFamily="18" charset="0"/>
              </a:rPr>
              <a:t>hostpath</a:t>
            </a:r>
            <a:r>
              <a:rPr lang="en-IN" sz="2000" dirty="0" smtClean="0">
                <a:latin typeface="Times New Roman" panose="02020603050405020304" pitchFamily="18" charset="0"/>
                <a:cs typeface="Times New Roman" panose="02020603050405020304" pitchFamily="18" charset="0"/>
              </a:rPr>
              <a:t>-volume</a:t>
            </a:r>
          </a:p>
          <a:p>
            <a:r>
              <a:rPr lang="en-IN" sz="2000" dirty="0" smtClean="0">
                <a:latin typeface="Times New Roman" panose="02020603050405020304" pitchFamily="18" charset="0"/>
                <a:cs typeface="Times New Roman" panose="02020603050405020304" pitchFamily="18" charset="0"/>
              </a:rPr>
              <a:t>      mountPath: /bharath</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07165" y="238540"/>
            <a:ext cx="359133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Hostpath Script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29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1511</Words>
  <Application>Microsoft Office PowerPoint</Application>
  <PresentationFormat>Widescreen</PresentationFormat>
  <Paragraphs>202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anshuman hota</cp:lastModifiedBy>
  <cp:revision>6</cp:revision>
  <dcterms:created xsi:type="dcterms:W3CDTF">2022-09-22T09:35:22Z</dcterms:created>
  <dcterms:modified xsi:type="dcterms:W3CDTF">2022-11-12T03:21:06Z</dcterms:modified>
</cp:coreProperties>
</file>