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2" r:id="rId4"/>
    <p:sldId id="258" r:id="rId5"/>
    <p:sldId id="264" r:id="rId6"/>
    <p:sldId id="267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:p15="http://schemas.microsoft.com/office/powerpoint/2012/main" xmlns="" userId="S::bharath.shivanand@mavenir.com::bcbf12d7-3cdb-4b7c-9fd9-6689d2b20986" providerId="AD"/>
      </p:ext>
    </p:extLst>
  </p:cmAuthor>
  <p:cmAuthor id="2" name="BHARATH T 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 autoAdjust="0"/>
    <p:restoredTop sz="94207" autoAdjust="0"/>
  </p:normalViewPr>
  <p:slideViewPr>
    <p:cSldViewPr snapToGrid="0">
      <p:cViewPr>
        <p:scale>
          <a:sx n="103" d="100"/>
          <a:sy n="103" d="100"/>
        </p:scale>
        <p:origin x="56" y="-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152400" y="5366112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521852" y="781117"/>
            <a:ext cx="29233" cy="36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12AF9E8-72B3-49C2-A806-D7A997233D9B}"/>
              </a:ext>
            </a:extLst>
          </p:cNvPr>
          <p:cNvSpPr/>
          <p:nvPr/>
        </p:nvSpPr>
        <p:spPr>
          <a:xfrm>
            <a:off x="6622092" y="1863705"/>
            <a:ext cx="1548247" cy="179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2BA8D96-D1B3-403E-B40C-4B015061F610}"/>
              </a:ext>
            </a:extLst>
          </p:cNvPr>
          <p:cNvSpPr/>
          <p:nvPr/>
        </p:nvSpPr>
        <p:spPr>
          <a:xfrm>
            <a:off x="2676852" y="856981"/>
            <a:ext cx="1548247" cy="20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A80DDF8-DEA8-4759-B1BD-161F83A1C3BA}"/>
              </a:ext>
            </a:extLst>
          </p:cNvPr>
          <p:cNvSpPr/>
          <p:nvPr/>
        </p:nvSpPr>
        <p:spPr>
          <a:xfrm>
            <a:off x="152400" y="372074"/>
            <a:ext cx="2119372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5B82377-0FED-49E6-BE0F-D5411E16A4A5}"/>
              </a:ext>
            </a:extLst>
          </p:cNvPr>
          <p:cNvSpPr/>
          <p:nvPr/>
        </p:nvSpPr>
        <p:spPr>
          <a:xfrm rot="10800000">
            <a:off x="9703562" y="5265318"/>
            <a:ext cx="1717307" cy="6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AAD42AEF-07BF-4FE1-9672-F6D121CC2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14114" y="3773302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17045DD4-B8EC-4B8C-BC24-B58B2F1EF8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2115" y="377330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11B6D741-997A-4987-8F36-31EBE39C23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15585" y="377691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41F69BC-597C-4C57-922F-4F7FF361E1AF}"/>
              </a:ext>
            </a:extLst>
          </p:cNvPr>
          <p:cNvSpPr/>
          <p:nvPr/>
        </p:nvSpPr>
        <p:spPr>
          <a:xfrm>
            <a:off x="9404497" y="3121325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36CE0122-94BB-48B4-8299-311ADF53D01A}"/>
              </a:ext>
            </a:extLst>
          </p:cNvPr>
          <p:cNvCxnSpPr>
            <a:cxnSpLocks/>
          </p:cNvCxnSpPr>
          <p:nvPr/>
        </p:nvCxnSpPr>
        <p:spPr>
          <a:xfrm>
            <a:off x="5919537" y="358140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3D240C4-D5B8-4650-B923-4B91961DE6E2}"/>
              </a:ext>
            </a:extLst>
          </p:cNvPr>
          <p:cNvCxnSpPr>
            <a:cxnSpLocks/>
          </p:cNvCxnSpPr>
          <p:nvPr/>
        </p:nvCxnSpPr>
        <p:spPr>
          <a:xfrm>
            <a:off x="5919537" y="334879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9A323AA-FDCD-4F97-8B8B-5D9D27BE149C}"/>
              </a:ext>
            </a:extLst>
          </p:cNvPr>
          <p:cNvSpPr/>
          <p:nvPr/>
        </p:nvSpPr>
        <p:spPr>
          <a:xfrm rot="16200000">
            <a:off x="-104174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210F76F8-7F73-4E1C-9438-29DF2F7D47AC}"/>
              </a:ext>
            </a:extLst>
          </p:cNvPr>
          <p:cNvSpPr/>
          <p:nvPr/>
        </p:nvSpPr>
        <p:spPr>
          <a:xfrm>
            <a:off x="5239597" y="3522692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err="1"/>
              <a:t>Harq</a:t>
            </a:r>
            <a:r>
              <a:rPr lang="en-US" sz="1000" dirty="0"/>
              <a:t> Feedback/DTX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4F8DCB8B-905D-445E-8584-FA14D37909BC}"/>
              </a:ext>
            </a:extLst>
          </p:cNvPr>
          <p:cNvSpPr/>
          <p:nvPr/>
        </p:nvSpPr>
        <p:spPr>
          <a:xfrm>
            <a:off x="6058961" y="3294817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1DE06F60-E700-4BB2-8877-5244E267C939}"/>
              </a:ext>
            </a:extLst>
          </p:cNvPr>
          <p:cNvSpPr/>
          <p:nvPr/>
        </p:nvSpPr>
        <p:spPr>
          <a:xfrm>
            <a:off x="5150543" y="3057391"/>
            <a:ext cx="1443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PHR/PUCCH-</a:t>
            </a:r>
            <a:r>
              <a:rPr lang="en-US" sz="1000" dirty="0" err="1"/>
              <a:t>pwr</a:t>
            </a:r>
            <a:r>
              <a:rPr lang="en-US" sz="1000" dirty="0"/>
              <a:t>/Ul-CQI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9866B5CE-0B8D-45E9-AF0E-06FDFB2D530C}"/>
              </a:ext>
            </a:extLst>
          </p:cNvPr>
          <p:cNvSpPr/>
          <p:nvPr/>
        </p:nvSpPr>
        <p:spPr>
          <a:xfrm>
            <a:off x="5890214" y="2563251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1A07D18C-63A9-4932-B4B1-D1C8DDA5810A}"/>
              </a:ext>
            </a:extLst>
          </p:cNvPr>
          <p:cNvSpPr/>
          <p:nvPr/>
        </p:nvSpPr>
        <p:spPr>
          <a:xfrm>
            <a:off x="6080314" y="282441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331F8D51-08E2-4ABB-97C2-AE0BF7CE674E}"/>
              </a:ext>
            </a:extLst>
          </p:cNvPr>
          <p:cNvSpPr/>
          <p:nvPr/>
        </p:nvSpPr>
        <p:spPr>
          <a:xfrm>
            <a:off x="5951686" y="229447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xmlns="" id="{063B02D8-19A9-4EEA-90D1-FA22CBC3C0CA}"/>
              </a:ext>
            </a:extLst>
          </p:cNvPr>
          <p:cNvCxnSpPr>
            <a:cxnSpLocks/>
          </p:cNvCxnSpPr>
          <p:nvPr/>
        </p:nvCxnSpPr>
        <p:spPr>
          <a:xfrm flipV="1">
            <a:off x="2850524" y="3576673"/>
            <a:ext cx="3069014" cy="841627"/>
          </a:xfrm>
          <a:prstGeom prst="bentConnector3">
            <a:avLst>
              <a:gd name="adj1" fmla="val -15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xmlns="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2511587" y="3348799"/>
            <a:ext cx="3407953" cy="1056804"/>
          </a:xfrm>
          <a:prstGeom prst="bentConnector3">
            <a:avLst>
              <a:gd name="adj1" fmla="val -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1919" y="773180"/>
            <a:ext cx="41811" cy="36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2A553585-52E8-467E-A7F2-C88B4C864A0F}"/>
              </a:ext>
            </a:extLst>
          </p:cNvPr>
          <p:cNvSpPr/>
          <p:nvPr/>
        </p:nvSpPr>
        <p:spPr>
          <a:xfrm rot="16200000">
            <a:off x="-110427" y="1128735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8A736463-5E14-434D-BC8F-A5D477198C8B}"/>
              </a:ext>
            </a:extLst>
          </p:cNvPr>
          <p:cNvSpPr/>
          <p:nvPr/>
        </p:nvSpPr>
        <p:spPr>
          <a:xfrm rot="16200000">
            <a:off x="-149551" y="198758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979BDA46-FAFD-4BC1-9764-07E70725BDCC}"/>
              </a:ext>
            </a:extLst>
          </p:cNvPr>
          <p:cNvSpPr/>
          <p:nvPr/>
        </p:nvSpPr>
        <p:spPr>
          <a:xfrm rot="16200000">
            <a:off x="272312" y="1055664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xmlns="" id="{FE1035AB-A5FE-4C5F-BF9C-C0B9D810D4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281" y="2018696"/>
            <a:ext cx="3224610" cy="1560519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xmlns="" id="{6E574628-7DE2-4E54-BFB0-B603F96A7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539" y="2230296"/>
            <a:ext cx="3019149" cy="1331465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308" y="2457720"/>
            <a:ext cx="2821868" cy="108520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xmlns="" id="{A53A34B3-7B23-4666-A3D9-EAE06CCFC5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2439" y="2697062"/>
            <a:ext cx="2640979" cy="807846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xmlns="" id="{D6C552BD-2578-40DB-92F7-5D37721A4E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8194" y="2932196"/>
            <a:ext cx="2416705" cy="514599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xmlns="" id="{D764B181-4308-49E0-B72F-2156BBACA31C}"/>
              </a:ext>
            </a:extLst>
          </p:cNvPr>
          <p:cNvSpPr/>
          <p:nvPr/>
        </p:nvSpPr>
        <p:spPr>
          <a:xfrm>
            <a:off x="1976346" y="884678"/>
            <a:ext cx="67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xmlns="" id="{57F8A712-9842-486F-9BA1-C887F3331106}"/>
              </a:ext>
            </a:extLst>
          </p:cNvPr>
          <p:cNvSpPr/>
          <p:nvPr/>
        </p:nvSpPr>
        <p:spPr>
          <a:xfrm>
            <a:off x="1967591" y="1132121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xmlns="" id="{106622A7-4B93-4F50-8180-5515C868FB27}"/>
              </a:ext>
            </a:extLst>
          </p:cNvPr>
          <p:cNvSpPr/>
          <p:nvPr/>
        </p:nvSpPr>
        <p:spPr>
          <a:xfrm>
            <a:off x="2196954" y="1328164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9033217E-CE05-4F28-B1EA-AEC38C4E2002}"/>
              </a:ext>
            </a:extLst>
          </p:cNvPr>
          <p:cNvSpPr/>
          <p:nvPr/>
        </p:nvSpPr>
        <p:spPr>
          <a:xfrm>
            <a:off x="2149245" y="154036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xmlns="" id="{D113DC5F-E027-453D-985E-35D3AF54AE9D}"/>
              </a:ext>
            </a:extLst>
          </p:cNvPr>
          <p:cNvSpPr/>
          <p:nvPr/>
        </p:nvSpPr>
        <p:spPr>
          <a:xfrm>
            <a:off x="2239125" y="1935424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xmlns="" id="{3E354A0E-871C-4957-9B0F-09B977985ADE}"/>
              </a:ext>
            </a:extLst>
          </p:cNvPr>
          <p:cNvSpPr/>
          <p:nvPr/>
        </p:nvSpPr>
        <p:spPr>
          <a:xfrm>
            <a:off x="2081067" y="171994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xmlns="" id="{CDF0845F-B876-4C58-BD80-37F6B786DAA8}"/>
              </a:ext>
            </a:extLst>
          </p:cNvPr>
          <p:cNvCxnSpPr>
            <a:cxnSpLocks/>
          </p:cNvCxnSpPr>
          <p:nvPr/>
        </p:nvCxnSpPr>
        <p:spPr>
          <a:xfrm>
            <a:off x="4225099" y="2472453"/>
            <a:ext cx="2377601" cy="412698"/>
          </a:xfrm>
          <a:prstGeom prst="bentConnector3">
            <a:avLst>
              <a:gd name="adj1" fmla="val 4719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xmlns="" id="{0E910DCA-D6A1-48C2-8A02-902D18F906D3}"/>
              </a:ext>
            </a:extLst>
          </p:cNvPr>
          <p:cNvCxnSpPr>
            <a:cxnSpLocks/>
          </p:cNvCxnSpPr>
          <p:nvPr/>
        </p:nvCxnSpPr>
        <p:spPr>
          <a:xfrm>
            <a:off x="4225099" y="2196377"/>
            <a:ext cx="2396993" cy="410767"/>
          </a:xfrm>
          <a:prstGeom prst="bentConnector3">
            <a:avLst>
              <a:gd name="adj1" fmla="val 528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xmlns="" id="{4BC85AAA-A068-478F-AFE5-85A28B54BB3C}"/>
              </a:ext>
            </a:extLst>
          </p:cNvPr>
          <p:cNvCxnSpPr>
            <a:cxnSpLocks/>
          </p:cNvCxnSpPr>
          <p:nvPr/>
        </p:nvCxnSpPr>
        <p:spPr>
          <a:xfrm>
            <a:off x="4225099" y="1905819"/>
            <a:ext cx="2406226" cy="453722"/>
          </a:xfrm>
          <a:prstGeom prst="bentConnector3">
            <a:avLst>
              <a:gd name="adj1" fmla="val 585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xmlns="" id="{06600712-19EA-44C2-9896-13286DE0F3CC}"/>
              </a:ext>
            </a:extLst>
          </p:cNvPr>
          <p:cNvSpPr/>
          <p:nvPr/>
        </p:nvSpPr>
        <p:spPr>
          <a:xfrm>
            <a:off x="9404496" y="401526"/>
            <a:ext cx="263510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xmlns="" id="{47063716-A3A1-41ED-9E9F-28C67B24EEDA}"/>
              </a:ext>
            </a:extLst>
          </p:cNvPr>
          <p:cNvSpPr/>
          <p:nvPr/>
        </p:nvSpPr>
        <p:spPr>
          <a:xfrm>
            <a:off x="5168537" y="461370"/>
            <a:ext cx="1778261" cy="86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PDCCH</a:t>
            </a:r>
          </a:p>
        </p:txBody>
      </p: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xmlns="" id="{AEE92165-F7DA-4039-832D-425489B72C61}"/>
              </a:ext>
            </a:extLst>
          </p:cNvPr>
          <p:cNvCxnSpPr>
            <a:endCxn id="314" idx="1"/>
          </p:cNvCxnSpPr>
          <p:nvPr/>
        </p:nvCxnSpPr>
        <p:spPr>
          <a:xfrm flipV="1">
            <a:off x="4225099" y="894767"/>
            <a:ext cx="943438" cy="391171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xmlns="" id="{0BC0F377-761C-495E-BA76-414801882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9173" y="926661"/>
            <a:ext cx="535541" cy="133854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5D6FF7E3-217E-4272-9655-BF66941CDA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677" y="931600"/>
            <a:ext cx="2004611" cy="1730802"/>
          </a:xfrm>
          <a:prstGeom prst="bentConnector3">
            <a:avLst>
              <a:gd name="adj1" fmla="val -5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9" name="Arrow: Circular 358">
            <a:extLst>
              <a:ext uri="{FF2B5EF4-FFF2-40B4-BE49-F238E27FC236}">
                <a16:creationId xmlns:a16="http://schemas.microsoft.com/office/drawing/2014/main" xmlns="" id="{FF8DD77E-6D52-478C-86E4-770E11517046}"/>
              </a:ext>
            </a:extLst>
          </p:cNvPr>
          <p:cNvSpPr/>
          <p:nvPr/>
        </p:nvSpPr>
        <p:spPr>
          <a:xfrm rot="11073634">
            <a:off x="9559874" y="3094665"/>
            <a:ext cx="1248346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xmlns="" id="{9663848A-9582-486C-9463-CCF2FC4A2735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946798" y="894767"/>
            <a:ext cx="1984233" cy="508586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xmlns="" id="{FCE23F9D-917D-4E63-924F-6A6440149BEB}"/>
              </a:ext>
            </a:extLst>
          </p:cNvPr>
          <p:cNvSpPr/>
          <p:nvPr/>
        </p:nvSpPr>
        <p:spPr>
          <a:xfrm rot="16200000">
            <a:off x="8446611" y="418877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PDCCH-info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xmlns="" id="{EB560F91-1AE2-46EC-957E-A8F62EB32619}"/>
              </a:ext>
            </a:extLst>
          </p:cNvPr>
          <p:cNvCxnSpPr>
            <a:cxnSpLocks/>
          </p:cNvCxnSpPr>
          <p:nvPr/>
        </p:nvCxnSpPr>
        <p:spPr>
          <a:xfrm>
            <a:off x="10643632" y="798325"/>
            <a:ext cx="0" cy="231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xmlns="" id="{B95E91B7-F4A6-46EE-AB0C-1DDDE017C6D0}"/>
              </a:ext>
            </a:extLst>
          </p:cNvPr>
          <p:cNvCxnSpPr>
            <a:cxnSpLocks/>
          </p:cNvCxnSpPr>
          <p:nvPr/>
        </p:nvCxnSpPr>
        <p:spPr>
          <a:xfrm>
            <a:off x="9915240" y="2759853"/>
            <a:ext cx="0" cy="3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:a16="http://schemas.microsoft.com/office/drawing/2014/main" xmlns="" id="{132E7DF4-D814-4B78-92D6-B581EA41D305}"/>
              </a:ext>
            </a:extLst>
          </p:cNvPr>
          <p:cNvSpPr/>
          <p:nvPr/>
        </p:nvSpPr>
        <p:spPr>
          <a:xfrm>
            <a:off x="8166745" y="2132680"/>
            <a:ext cx="1816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Total DL data  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  <a:p>
            <a:r>
              <a:rPr lang="en-US" sz="1000" dirty="0"/>
              <a:t>DL data request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</a:p>
          <a:p>
            <a:r>
              <a:rPr lang="en-US" sz="1000" dirty="0">
                <a:sym typeface="Wingdings" panose="05000000000000000000" pitchFamily="2" charset="2"/>
              </a:rPr>
              <a:t>MAC-CE </a:t>
            </a:r>
            <a:endParaRPr lang="en-US" sz="1000" dirty="0"/>
          </a:p>
          <a:p>
            <a:r>
              <a:rPr lang="en-US" sz="1000" dirty="0"/>
              <a:t>DL allocation cfm(DL-MAC)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</p:txBody>
      </p:sp>
      <p:sp>
        <p:nvSpPr>
          <p:cNvPr id="385" name="Arrow: Circular 384">
            <a:extLst>
              <a:ext uri="{FF2B5EF4-FFF2-40B4-BE49-F238E27FC236}">
                <a16:creationId xmlns:a16="http://schemas.microsoft.com/office/drawing/2014/main" xmlns="" id="{1F258BD7-E8FD-480C-A002-C5CE987003FC}"/>
              </a:ext>
            </a:extLst>
          </p:cNvPr>
          <p:cNvSpPr/>
          <p:nvPr/>
        </p:nvSpPr>
        <p:spPr>
          <a:xfrm rot="183332">
            <a:off x="9853704" y="666695"/>
            <a:ext cx="1226751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xmlns="" id="{BD84F25E-AD05-4FC8-BBB4-0FF50D4A93D9}"/>
              </a:ext>
            </a:extLst>
          </p:cNvPr>
          <p:cNvCxnSpPr>
            <a:cxnSpLocks/>
          </p:cNvCxnSpPr>
          <p:nvPr/>
        </p:nvCxnSpPr>
        <p:spPr>
          <a:xfrm rot="10800000">
            <a:off x="4231449" y="1674799"/>
            <a:ext cx="2784280" cy="185837"/>
          </a:xfrm>
          <a:prstGeom prst="bentConnector3">
            <a:avLst>
              <a:gd name="adj1" fmla="val 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xmlns="" id="{91186E38-9086-4160-8A03-527431403D39}"/>
              </a:ext>
            </a:extLst>
          </p:cNvPr>
          <p:cNvSpPr/>
          <p:nvPr/>
        </p:nvSpPr>
        <p:spPr>
          <a:xfrm>
            <a:off x="5694360" y="1635759"/>
            <a:ext cx="1168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MAC-CE sched info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xmlns="" id="{4EC8E588-421E-4E10-9022-26A2BBDD493C}"/>
              </a:ext>
            </a:extLst>
          </p:cNvPr>
          <p:cNvSpPr/>
          <p:nvPr/>
        </p:nvSpPr>
        <p:spPr>
          <a:xfrm rot="16200000">
            <a:off x="10688141" y="4076756"/>
            <a:ext cx="776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MAC-SDU’s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xmlns="" id="{F82BF4F5-544B-478F-A2AD-6E912527CA93}"/>
              </a:ext>
            </a:extLst>
          </p:cNvPr>
          <p:cNvSpPr/>
          <p:nvPr/>
        </p:nvSpPr>
        <p:spPr>
          <a:xfrm rot="16200000">
            <a:off x="10313941" y="4049339"/>
            <a:ext cx="625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MAC-CE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xmlns="" id="{7C2366D7-DC9A-4871-96ED-EECD39E4E18F}"/>
              </a:ext>
            </a:extLst>
          </p:cNvPr>
          <p:cNvSpPr/>
          <p:nvPr/>
        </p:nvSpPr>
        <p:spPr>
          <a:xfrm rot="16200000">
            <a:off x="9621116" y="4207261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MAC-sub headers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xmlns="" id="{E56FCB02-D7E8-45AF-86C0-E897F709325A}"/>
              </a:ext>
            </a:extLst>
          </p:cNvPr>
          <p:cNvCxnSpPr>
            <a:cxnSpLocks/>
          </p:cNvCxnSpPr>
          <p:nvPr/>
        </p:nvCxnSpPr>
        <p:spPr>
          <a:xfrm>
            <a:off x="8166745" y="4037310"/>
            <a:ext cx="0" cy="19433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xmlns="" id="{33120E74-F215-4677-B15E-704F2964393B}"/>
              </a:ext>
            </a:extLst>
          </p:cNvPr>
          <p:cNvCxnSpPr>
            <a:cxnSpLocks/>
          </p:cNvCxnSpPr>
          <p:nvPr/>
        </p:nvCxnSpPr>
        <p:spPr>
          <a:xfrm>
            <a:off x="8517466" y="4037414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xmlns="" id="{DF56F0A1-83D3-4EFC-98CA-AFB5AEDF1D80}"/>
              </a:ext>
            </a:extLst>
          </p:cNvPr>
          <p:cNvSpPr/>
          <p:nvPr/>
        </p:nvSpPr>
        <p:spPr>
          <a:xfrm rot="16200000">
            <a:off x="8045846" y="4199325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PCFICH-info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xmlns="" id="{C5D756F6-B3F3-4996-BC9F-66B524E81DAC}"/>
              </a:ext>
            </a:extLst>
          </p:cNvPr>
          <p:cNvSpPr/>
          <p:nvPr/>
        </p:nvSpPr>
        <p:spPr>
          <a:xfrm rot="16200000">
            <a:off x="7696543" y="4188772"/>
            <a:ext cx="1106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PBCH-info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xmlns="" id="{E488CB4E-9BA6-4DE1-A618-09DE5EFD93F9}"/>
              </a:ext>
            </a:extLst>
          </p:cNvPr>
          <p:cNvSpPr/>
          <p:nvPr/>
        </p:nvSpPr>
        <p:spPr>
          <a:xfrm rot="16200000">
            <a:off x="7319468" y="4178136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PHICH-info</a:t>
            </a:r>
          </a:p>
        </p:txBody>
      </p:sp>
      <p:cxnSp>
        <p:nvCxnSpPr>
          <p:cNvPr id="456" name="Connector: Elbow 455">
            <a:extLst>
              <a:ext uri="{FF2B5EF4-FFF2-40B4-BE49-F238E27FC236}">
                <a16:creationId xmlns:a16="http://schemas.microsoft.com/office/drawing/2014/main" xmlns="" id="{77588B4E-8809-441A-93FF-C1D485ECE5E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3332551" y="4048302"/>
            <a:ext cx="4481904" cy="840384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xmlns="" id="{13110589-C8BB-4678-98DB-795F95BBD171}"/>
              </a:ext>
            </a:extLst>
          </p:cNvPr>
          <p:cNvCxnSpPr>
            <a:cxnSpLocks/>
          </p:cNvCxnSpPr>
          <p:nvPr/>
        </p:nvCxnSpPr>
        <p:spPr>
          <a:xfrm>
            <a:off x="7792095" y="4024610"/>
            <a:ext cx="22360" cy="19560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xmlns="" id="{C5C771C5-C60C-4D34-9518-510A66269295}"/>
              </a:ext>
            </a:extLst>
          </p:cNvPr>
          <p:cNvCxnSpPr>
            <a:cxnSpLocks/>
          </p:cNvCxnSpPr>
          <p:nvPr/>
        </p:nvCxnSpPr>
        <p:spPr>
          <a:xfrm flipH="1">
            <a:off x="10572472" y="5329860"/>
            <a:ext cx="9312" cy="6200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xmlns="" id="{CCB24D01-4F63-4477-86F6-2A9F4DEE5413}"/>
              </a:ext>
            </a:extLst>
          </p:cNvPr>
          <p:cNvSpPr/>
          <p:nvPr/>
        </p:nvSpPr>
        <p:spPr>
          <a:xfrm>
            <a:off x="10572472" y="5273021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PDSCH-info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457145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1086911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1866268" y="54094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1418011" y="564368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639233" y="563071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-7413" y="563071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xmlns="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2616002" y="542008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xmlns="" id="{EDDF9529-7DCB-4E27-BD8D-2648113059BD}"/>
              </a:ext>
            </a:extLst>
          </p:cNvPr>
          <p:cNvSpPr/>
          <p:nvPr/>
        </p:nvSpPr>
        <p:spPr>
          <a:xfrm rot="16200000">
            <a:off x="2151796" y="535802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xmlns="" id="{E62E09D3-EAAB-4091-8717-C05115E14AE3}"/>
              </a:ext>
            </a:extLst>
          </p:cNvPr>
          <p:cNvCxnSpPr>
            <a:cxnSpLocks/>
          </p:cNvCxnSpPr>
          <p:nvPr/>
        </p:nvCxnSpPr>
        <p:spPr>
          <a:xfrm>
            <a:off x="9324912" y="4060857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:a16="http://schemas.microsoft.com/office/drawing/2014/main" xmlns="" id="{84BBE7DC-84F1-4330-BA51-553C3D440D71}"/>
              </a:ext>
            </a:extLst>
          </p:cNvPr>
          <p:cNvSpPr/>
          <p:nvPr/>
        </p:nvSpPr>
        <p:spPr>
          <a:xfrm rot="16200000">
            <a:off x="8865061" y="405996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xmlns="" id="{75DDA6DD-7656-436A-8956-8A565B1B233A}"/>
              </a:ext>
            </a:extLst>
          </p:cNvPr>
          <p:cNvSpPr/>
          <p:nvPr/>
        </p:nvSpPr>
        <p:spPr>
          <a:xfrm>
            <a:off x="1092676" y="87676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xmlns="" id="{8D76D0A2-6BE8-40F6-8F6D-26DB078B2044}"/>
              </a:ext>
            </a:extLst>
          </p:cNvPr>
          <p:cNvSpPr/>
          <p:nvPr/>
        </p:nvSpPr>
        <p:spPr>
          <a:xfrm rot="10800000">
            <a:off x="10572472" y="10764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0C4A19DB-E3B0-466C-93D4-B709E4C255E4}"/>
              </a:ext>
            </a:extLst>
          </p:cNvPr>
          <p:cNvSpPr/>
          <p:nvPr/>
        </p:nvSpPr>
        <p:spPr>
          <a:xfrm rot="16200000">
            <a:off x="-104173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4BCE37F-12BB-4B41-970D-D867524DD06D}"/>
              </a:ext>
            </a:extLst>
          </p:cNvPr>
          <p:cNvSpPr/>
          <p:nvPr/>
        </p:nvSpPr>
        <p:spPr>
          <a:xfrm rot="16200000">
            <a:off x="-104172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AAAB0FBD-9944-4D2C-9854-B02DDB31218D}"/>
              </a:ext>
            </a:extLst>
          </p:cNvPr>
          <p:cNvSpPr/>
          <p:nvPr/>
        </p:nvSpPr>
        <p:spPr>
          <a:xfrm rot="16200000">
            <a:off x="-10417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55F6F84D-8A59-40AA-8EA2-6A029D8477A5}"/>
              </a:ext>
            </a:extLst>
          </p:cNvPr>
          <p:cNvSpPr/>
          <p:nvPr/>
        </p:nvSpPr>
        <p:spPr>
          <a:xfrm rot="16200000">
            <a:off x="-10500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B0A7C87-6361-4BFC-9496-A68943EE8D54}"/>
              </a:ext>
            </a:extLst>
          </p:cNvPr>
          <p:cNvSpPr/>
          <p:nvPr/>
        </p:nvSpPr>
        <p:spPr>
          <a:xfrm rot="16200000">
            <a:off x="-105000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0A0A3CC5-5A85-4723-9EBA-EFC0A4A54D91}"/>
              </a:ext>
            </a:extLst>
          </p:cNvPr>
          <p:cNvSpPr/>
          <p:nvPr/>
        </p:nvSpPr>
        <p:spPr>
          <a:xfrm rot="16200000">
            <a:off x="-104999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ED3646EF-5C2B-43FF-9D3F-300137501DBD}"/>
              </a:ext>
            </a:extLst>
          </p:cNvPr>
          <p:cNvSpPr/>
          <p:nvPr/>
        </p:nvSpPr>
        <p:spPr>
          <a:xfrm rot="16200000">
            <a:off x="-104998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97DFB64-AB0D-4D42-B47F-EE1DBBDA68A5}"/>
              </a:ext>
            </a:extLst>
          </p:cNvPr>
          <p:cNvSpPr/>
          <p:nvPr/>
        </p:nvSpPr>
        <p:spPr>
          <a:xfrm rot="16200000">
            <a:off x="-104997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0AADE552-296D-4595-9AE8-14DFC031726E}"/>
              </a:ext>
            </a:extLst>
          </p:cNvPr>
          <p:cNvSpPr/>
          <p:nvPr/>
        </p:nvSpPr>
        <p:spPr>
          <a:xfrm rot="16200000">
            <a:off x="-104996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443F9AC9-D240-408C-8D2B-79A9AF4D4994}"/>
              </a:ext>
            </a:extLst>
          </p:cNvPr>
          <p:cNvSpPr/>
          <p:nvPr/>
        </p:nvSpPr>
        <p:spPr>
          <a:xfrm rot="16200000">
            <a:off x="1252706" y="411177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7A010CE0-84B5-44C4-940E-19EDC759C667}"/>
              </a:ext>
            </a:extLst>
          </p:cNvPr>
          <p:cNvSpPr/>
          <p:nvPr/>
        </p:nvSpPr>
        <p:spPr>
          <a:xfrm rot="16200000">
            <a:off x="2047993" y="4049338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960ECC1F-1603-45FA-850A-2264E9DD3A2D}"/>
              </a:ext>
            </a:extLst>
          </p:cNvPr>
          <p:cNvSpPr/>
          <p:nvPr/>
        </p:nvSpPr>
        <p:spPr>
          <a:xfrm rot="16200000">
            <a:off x="1109155" y="3381194"/>
            <a:ext cx="16995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  + PHR  +  PUCCH-</a:t>
            </a:r>
            <a:r>
              <a:rPr lang="en-US" sz="1000" dirty="0" err="1"/>
              <a:t>pwr</a:t>
            </a:r>
            <a:endParaRPr lang="en-US" sz="10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2D5ED1C-1A3D-4680-93D2-0AC0E803B936}"/>
              </a:ext>
            </a:extLst>
          </p:cNvPr>
          <p:cNvSpPr/>
          <p:nvPr/>
        </p:nvSpPr>
        <p:spPr>
          <a:xfrm>
            <a:off x="204438" y="4421474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30B894DF-DCBB-41F6-B1A8-E54CFE25689B}"/>
              </a:ext>
            </a:extLst>
          </p:cNvPr>
          <p:cNvSpPr/>
          <p:nvPr/>
        </p:nvSpPr>
        <p:spPr>
          <a:xfrm rot="16200000">
            <a:off x="1423981" y="4052398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4D261CC7-C687-447A-BB07-28FC88F2997B}"/>
              </a:ext>
            </a:extLst>
          </p:cNvPr>
          <p:cNvSpPr/>
          <p:nvPr/>
        </p:nvSpPr>
        <p:spPr>
          <a:xfrm rot="16200000">
            <a:off x="1426381" y="365484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E2CE065-FA81-4981-9105-8B2E88DCB2E6}"/>
              </a:ext>
            </a:extLst>
          </p:cNvPr>
          <p:cNvCxnSpPr>
            <a:cxnSpLocks/>
          </p:cNvCxnSpPr>
          <p:nvPr/>
        </p:nvCxnSpPr>
        <p:spPr>
          <a:xfrm>
            <a:off x="4225099" y="2759853"/>
            <a:ext cx="2400426" cy="344125"/>
          </a:xfrm>
          <a:prstGeom prst="bentConnector3">
            <a:avLst>
              <a:gd name="adj1" fmla="val 407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1E6D199A-B002-46BA-9CF7-9FE8B31759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605" y="1773201"/>
            <a:ext cx="3510084" cy="1825804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48AAB0-E088-4424-8322-6452468A8A15}"/>
              </a:ext>
            </a:extLst>
          </p:cNvPr>
          <p:cNvSpPr/>
          <p:nvPr/>
        </p:nvSpPr>
        <p:spPr>
          <a:xfrm>
            <a:off x="2816597" y="5991735"/>
            <a:ext cx="520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OpenLte</a:t>
            </a:r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Mac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038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16839" y="4011054"/>
            <a:ext cx="5252" cy="106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36184" y="4024933"/>
            <a:ext cx="8939" cy="107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317EBCBD-DE01-4C15-82F8-9BC7ABFD863D}"/>
              </a:ext>
            </a:extLst>
          </p:cNvPr>
          <p:cNvSpPr/>
          <p:nvPr/>
        </p:nvSpPr>
        <p:spPr>
          <a:xfrm>
            <a:off x="2106314" y="5067255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21A59925-5D4B-49CE-8465-B46F2D1DD98F}"/>
              </a:ext>
            </a:extLst>
          </p:cNvPr>
          <p:cNvSpPr/>
          <p:nvPr/>
        </p:nvSpPr>
        <p:spPr>
          <a:xfrm rot="16200000">
            <a:off x="3157564" y="4117592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D6B0DE49-58D5-468C-B22C-9A456DA8C3B5}"/>
              </a:ext>
            </a:extLst>
          </p:cNvPr>
          <p:cNvSpPr/>
          <p:nvPr/>
        </p:nvSpPr>
        <p:spPr>
          <a:xfrm rot="16200000">
            <a:off x="4020986" y="4194447"/>
            <a:ext cx="7702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3431987" y="6330429"/>
            <a:ext cx="80434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2390415" y="6331167"/>
            <a:ext cx="8319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E2671C83-AD96-4835-B5FC-0945555727C3}"/>
              </a:ext>
            </a:extLst>
          </p:cNvPr>
          <p:cNvSpPr/>
          <p:nvPr/>
        </p:nvSpPr>
        <p:spPr>
          <a:xfrm>
            <a:off x="6643998" y="3441434"/>
            <a:ext cx="3179876" cy="14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scheduler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9C8A4265-C203-42C6-BEE3-591409956EB8}"/>
              </a:ext>
            </a:extLst>
          </p:cNvPr>
          <p:cNvSpPr/>
          <p:nvPr/>
        </p:nvSpPr>
        <p:spPr>
          <a:xfrm>
            <a:off x="5499501" y="3596001"/>
            <a:ext cx="1428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 </a:t>
            </a:r>
            <a:r>
              <a:rPr lang="en-US" sz="1000" dirty="0" smtClean="0"/>
              <a:t>/PUSCHTPC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234305EB-C127-4BAD-A029-C6CC4EEE3F75}"/>
              </a:ext>
            </a:extLst>
          </p:cNvPr>
          <p:cNvSpPr/>
          <p:nvPr/>
        </p:nvSpPr>
        <p:spPr>
          <a:xfrm>
            <a:off x="7614304" y="5204173"/>
            <a:ext cx="744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989AF34C-0854-4E08-8557-441F5F51E960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41322" y="3631710"/>
            <a:ext cx="1407283" cy="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4795765" y="4312164"/>
            <a:ext cx="1836090" cy="1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4313524" y="4784588"/>
            <a:ext cx="2339999" cy="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9B2169FD-73B5-4B54-B10F-04FA05D4FD8B}"/>
              </a:ext>
            </a:extLst>
          </p:cNvPr>
          <p:cNvSpPr/>
          <p:nvPr/>
        </p:nvSpPr>
        <p:spPr>
          <a:xfrm>
            <a:off x="2092043" y="3253844"/>
            <a:ext cx="3149279" cy="75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PDCCH     allocator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A0514AD2-8294-4C50-8138-0C3FB0341DEF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8228583" y="2907467"/>
            <a:ext cx="5353" cy="53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CD3BAC67-5F02-4D95-B1C8-55AA974759DF}"/>
              </a:ext>
            </a:extLst>
          </p:cNvPr>
          <p:cNvSpPr/>
          <p:nvPr/>
        </p:nvSpPr>
        <p:spPr>
          <a:xfrm>
            <a:off x="7111999" y="1862316"/>
            <a:ext cx="2677365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EFD5E2D-283C-4E9B-8F1D-C26B2F3BA019}"/>
              </a:ext>
            </a:extLst>
          </p:cNvPr>
          <p:cNvSpPr/>
          <p:nvPr/>
        </p:nvSpPr>
        <p:spPr>
          <a:xfrm>
            <a:off x="6643144" y="577273"/>
            <a:ext cx="3149279" cy="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 </a:t>
            </a:r>
            <a:r>
              <a:rPr lang="en-US" dirty="0"/>
              <a:t>MAC</a:t>
            </a:r>
            <a:endParaRPr lang="en-US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35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xmlns="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D03CE2DF-78C2-4241-A947-BA79C5420183}"/>
              </a:ext>
            </a:extLst>
          </p:cNvPr>
          <p:cNvSpPr/>
          <p:nvPr/>
        </p:nvSpPr>
        <p:spPr>
          <a:xfrm flipV="1">
            <a:off x="2068952" y="469514"/>
            <a:ext cx="7706199" cy="7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7558A12B-4E14-477A-8DDE-8619D0E81168}"/>
              </a:ext>
            </a:extLst>
          </p:cNvPr>
          <p:cNvCxnSpPr>
            <a:cxnSpLocks/>
          </p:cNvCxnSpPr>
          <p:nvPr/>
        </p:nvCxnSpPr>
        <p:spPr>
          <a:xfrm flipH="1" flipV="1">
            <a:off x="2859316" y="3990235"/>
            <a:ext cx="2978" cy="108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82A92524-340B-4EE6-ABB6-EF2D5980FA47}"/>
              </a:ext>
            </a:extLst>
          </p:cNvPr>
          <p:cNvSpPr/>
          <p:nvPr/>
        </p:nvSpPr>
        <p:spPr>
          <a:xfrm rot="16200000">
            <a:off x="2619218" y="418411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9225B0CF-E838-413A-83F6-8650EE890565}"/>
              </a:ext>
            </a:extLst>
          </p:cNvPr>
          <p:cNvCxnSpPr>
            <a:cxnSpLocks/>
          </p:cNvCxnSpPr>
          <p:nvPr/>
        </p:nvCxnSpPr>
        <p:spPr>
          <a:xfrm flipH="1" flipV="1">
            <a:off x="3872569" y="4004114"/>
            <a:ext cx="3034" cy="107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95CAB93B-6C47-45D8-A5BC-EEC2B76BB602}"/>
              </a:ext>
            </a:extLst>
          </p:cNvPr>
          <p:cNvCxnSpPr>
            <a:cxnSpLocks/>
          </p:cNvCxnSpPr>
          <p:nvPr/>
        </p:nvCxnSpPr>
        <p:spPr>
          <a:xfrm flipH="1" flipV="1">
            <a:off x="4774781" y="4004114"/>
            <a:ext cx="20985" cy="107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D2303A3E-B69E-4392-B84A-5831F0C33A05}"/>
              </a:ext>
            </a:extLst>
          </p:cNvPr>
          <p:cNvSpPr/>
          <p:nvPr/>
        </p:nvSpPr>
        <p:spPr>
          <a:xfrm rot="16200000">
            <a:off x="2315025" y="4079261"/>
            <a:ext cx="399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83F6EF79-56D3-46DB-9E28-B3311AE27C7A}"/>
              </a:ext>
            </a:extLst>
          </p:cNvPr>
          <p:cNvSpPr/>
          <p:nvPr/>
        </p:nvSpPr>
        <p:spPr>
          <a:xfrm rot="16200000">
            <a:off x="4728166" y="3999474"/>
            <a:ext cx="330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xmlns="" id="{88A0ABE3-FEFF-4563-A585-4987D4469D6F}"/>
              </a:ext>
            </a:extLst>
          </p:cNvPr>
          <p:cNvCxnSpPr>
            <a:cxnSpLocks/>
          </p:cNvCxnSpPr>
          <p:nvPr/>
        </p:nvCxnSpPr>
        <p:spPr>
          <a:xfrm flipH="1" flipV="1">
            <a:off x="4316735" y="3990235"/>
            <a:ext cx="7737" cy="107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79552B94-11C6-49D2-8C17-CFE966019F77}"/>
              </a:ext>
            </a:extLst>
          </p:cNvPr>
          <p:cNvSpPr/>
          <p:nvPr/>
        </p:nvSpPr>
        <p:spPr>
          <a:xfrm rot="16200000">
            <a:off x="3803922" y="401859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xmlns="" id="{0EBA1E62-C57C-4230-B1DE-7A006040DFEA}"/>
              </a:ext>
            </a:extLst>
          </p:cNvPr>
          <p:cNvSpPr/>
          <p:nvPr/>
        </p:nvSpPr>
        <p:spPr>
          <a:xfrm>
            <a:off x="3612596" y="2932679"/>
            <a:ext cx="16065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BB61BB02-FEF3-46FD-8878-8C857E40A6EE}"/>
              </a:ext>
            </a:extLst>
          </p:cNvPr>
          <p:cNvSpPr/>
          <p:nvPr/>
        </p:nvSpPr>
        <p:spPr>
          <a:xfrm>
            <a:off x="8195044" y="293439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271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1959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xmlns="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xmlns="" id="{D8B04C34-B847-4F0B-BE9C-4903831ADF00}"/>
              </a:ext>
            </a:extLst>
          </p:cNvPr>
          <p:cNvSpPr/>
          <p:nvPr/>
        </p:nvSpPr>
        <p:spPr>
          <a:xfrm>
            <a:off x="7131538" y="1317035"/>
            <a:ext cx="265782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8459968" y="1075629"/>
            <a:ext cx="484" cy="24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xmlns="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450682" y="1656401"/>
            <a:ext cx="9770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xmlns="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8450682" y="2201681"/>
            <a:ext cx="9286" cy="37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xmlns="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0085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xmlns="" id="{55950AD6-5A2C-4E71-9898-4A1755988F14}"/>
              </a:ext>
            </a:extLst>
          </p:cNvPr>
          <p:cNvSpPr/>
          <p:nvPr/>
        </p:nvSpPr>
        <p:spPr>
          <a:xfrm rot="16200000">
            <a:off x="6478152" y="1301471"/>
            <a:ext cx="675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Alloc Info</a:t>
            </a:r>
            <a:endParaRPr lang="en-US" sz="10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xmlns="" id="{CDE04D3A-6266-425E-9570-77DDECC409AA}"/>
              </a:ext>
            </a:extLst>
          </p:cNvPr>
          <p:cNvSpPr/>
          <p:nvPr/>
        </p:nvSpPr>
        <p:spPr>
          <a:xfrm rot="16200000">
            <a:off x="364701" y="2728556"/>
            <a:ext cx="12993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1 </a:t>
            </a:r>
            <a:r>
              <a:rPr lang="en-US" sz="1600" b="1" dirty="0" err="1"/>
              <a:t>mili</a:t>
            </a:r>
            <a:r>
              <a:rPr lang="en-US" sz="1600" b="1" dirty="0"/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xmlns="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H="1" flipV="1">
            <a:off x="5911273" y="100061"/>
            <a:ext cx="10779" cy="3694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xmlns="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xmlns="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xmlns="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xmlns="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xmlns="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xmlns="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xmlns="" id="{77CC2ECC-DB69-4B52-97FB-29231455C7B9}"/>
              </a:ext>
            </a:extLst>
          </p:cNvPr>
          <p:cNvSpPr/>
          <p:nvPr/>
        </p:nvSpPr>
        <p:spPr>
          <a:xfrm rot="16200000">
            <a:off x="5825589" y="99209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xmlns="" id="{8A576E09-313B-4C7E-9796-9E1BAD0C1BF8}"/>
              </a:ext>
            </a:extLst>
          </p:cNvPr>
          <p:cNvSpPr/>
          <p:nvPr/>
        </p:nvSpPr>
        <p:spPr>
          <a:xfrm rot="16200000">
            <a:off x="10021166" y="820569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xmlns="" id="{EB442C16-7FB9-4F0A-A72F-2A0A9FAEFED8}"/>
              </a:ext>
            </a:extLst>
          </p:cNvPr>
          <p:cNvSpPr/>
          <p:nvPr/>
        </p:nvSpPr>
        <p:spPr>
          <a:xfrm rot="16200000">
            <a:off x="10887987" y="82856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xmlns="" id="{6A6BCDE4-43E1-4013-8BE7-D534D26E48C5}"/>
              </a:ext>
            </a:extLst>
          </p:cNvPr>
          <p:cNvSpPr/>
          <p:nvPr/>
        </p:nvSpPr>
        <p:spPr>
          <a:xfrm rot="16200000">
            <a:off x="10426194" y="8133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xmlns="" id="{D66D816E-D2AE-45D3-9344-CE1FE2BE8E42}"/>
              </a:ext>
            </a:extLst>
          </p:cNvPr>
          <p:cNvSpPr/>
          <p:nvPr/>
        </p:nvSpPr>
        <p:spPr>
          <a:xfrm rot="16200000">
            <a:off x="11401152" y="835174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xmlns="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xmlns="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xmlns="" id="{4080B39D-BD2E-486F-BF26-82DA65407DB1}"/>
              </a:ext>
            </a:extLst>
          </p:cNvPr>
          <p:cNvSpPr/>
          <p:nvPr/>
        </p:nvSpPr>
        <p:spPr>
          <a:xfrm>
            <a:off x="7656574" y="2280634"/>
            <a:ext cx="264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</a:t>
            </a:r>
            <a:r>
              <a:rPr lang="en-US" sz="1000" dirty="0" smtClean="0"/>
              <a:t> (</a:t>
            </a:r>
            <a:r>
              <a:rPr lang="en-US" sz="1000" dirty="0"/>
              <a:t>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:a16="http://schemas.microsoft.com/office/drawing/2014/main" xmlns="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xmlns="" id="{2EB48334-7101-4C13-BBC1-33964A917FFD}"/>
              </a:ext>
            </a:extLst>
          </p:cNvPr>
          <p:cNvSpPr/>
          <p:nvPr/>
        </p:nvSpPr>
        <p:spPr>
          <a:xfrm rot="16200000">
            <a:off x="1060608" y="2750356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EAA613F-4E8E-4AAE-A8B4-C6CEFC30093A}"/>
              </a:ext>
            </a:extLst>
          </p:cNvPr>
          <p:cNvSpPr/>
          <p:nvPr/>
        </p:nvSpPr>
        <p:spPr>
          <a:xfrm rot="16200000">
            <a:off x="-2050057" y="3004454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7" name="Elbow Connector 26"/>
          <p:cNvCxnSpPr>
            <a:stCxn id="83" idx="3"/>
            <a:endCxn id="113" idx="2"/>
          </p:cNvCxnSpPr>
          <p:nvPr/>
        </p:nvCxnSpPr>
        <p:spPr>
          <a:xfrm flipV="1">
            <a:off x="5258622" y="4901757"/>
            <a:ext cx="2975314" cy="6030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908778" y="1092101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55950AD6-5A2C-4E71-9898-4A1755988F14}"/>
              </a:ext>
            </a:extLst>
          </p:cNvPr>
          <p:cNvSpPr/>
          <p:nvPr/>
        </p:nvSpPr>
        <p:spPr>
          <a:xfrm rot="16200000">
            <a:off x="5979058" y="1568477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Scheduled Mac CE’s</a:t>
            </a: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163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smtClean="0"/>
              <a:t>CSI</a:t>
            </a:r>
            <a:endParaRPr lang="en-US" sz="10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xmlns="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xmlns="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xmlns="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xmlns="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xmlns="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xmlns="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xmlns="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AA28C2C-C71C-47AE-8B87-A01AB0A66F59}"/>
              </a:ext>
            </a:extLst>
          </p:cNvPr>
          <p:cNvSpPr/>
          <p:nvPr/>
        </p:nvSpPr>
        <p:spPr>
          <a:xfrm>
            <a:off x="4256661" y="369870"/>
            <a:ext cx="213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</a:t>
            </a:r>
            <a:r>
              <a:rPr lang="en-US" sz="1000" dirty="0" smtClean="0"/>
              <a:t>Configuration</a:t>
            </a:r>
          </a:p>
          <a:p>
            <a:r>
              <a:rPr lang="en-US" sz="1000" dirty="0" smtClean="0"/>
              <a:t>4. CLI  (Measurement &amp; debug)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xmlns="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7CAE480-721E-40B8-A76B-23FB73E57856}"/>
              </a:ext>
            </a:extLst>
          </p:cNvPr>
          <p:cNvSpPr/>
          <p:nvPr/>
        </p:nvSpPr>
        <p:spPr>
          <a:xfrm>
            <a:off x="4502930" y="3753853"/>
            <a:ext cx="2225129" cy="128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UL/DL MAC</a:t>
            </a:r>
          </a:p>
          <a:p>
            <a:pPr marL="342900" indent="-342900">
              <a:buAutoNum type="arabicPeriod"/>
            </a:pPr>
            <a:r>
              <a:rPr lang="en-US" dirty="0"/>
              <a:t>PDCCH</a:t>
            </a:r>
          </a:p>
          <a:p>
            <a:pPr marL="342900" indent="-342900">
              <a:buAutoNum type="arabicPeriod"/>
            </a:pPr>
            <a:r>
              <a:rPr lang="en-US" dirty="0"/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CDAD001-47DC-4992-826B-B3A870905047}"/>
              </a:ext>
            </a:extLst>
          </p:cNvPr>
          <p:cNvSpPr/>
          <p:nvPr/>
        </p:nvSpPr>
        <p:spPr>
          <a:xfrm>
            <a:off x="4502930" y="551527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EF86CA4-3571-4BD3-B0A2-B35D3758FEFF}"/>
              </a:ext>
            </a:extLst>
          </p:cNvPr>
          <p:cNvSpPr/>
          <p:nvPr/>
        </p:nvSpPr>
        <p:spPr>
          <a:xfrm>
            <a:off x="4502928" y="664142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C3AAE8-CB09-438D-8C1D-ADF346E24AB5}"/>
              </a:ext>
            </a:extLst>
          </p:cNvPr>
          <p:cNvSpPr/>
          <p:nvPr/>
        </p:nvSpPr>
        <p:spPr>
          <a:xfrm>
            <a:off x="4502928" y="304880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2C9D8FC-AFDF-4D47-ACB9-2426EC2DCE46}"/>
              </a:ext>
            </a:extLst>
          </p:cNvPr>
          <p:cNvSpPr/>
          <p:nvPr/>
        </p:nvSpPr>
        <p:spPr>
          <a:xfrm>
            <a:off x="4502928" y="2343757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245768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164079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72555D8-ED85-407F-9BFD-FB2BD3409E9D}"/>
              </a:ext>
            </a:extLst>
          </p:cNvPr>
          <p:cNvSpPr/>
          <p:nvPr/>
        </p:nvSpPr>
        <p:spPr>
          <a:xfrm>
            <a:off x="1854375" y="4981873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timer 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334257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152471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27A1BC2-3CFD-4B64-8273-515A1AA53E59}"/>
              </a:ext>
            </a:extLst>
          </p:cNvPr>
          <p:cNvCxnSpPr/>
          <p:nvPr/>
        </p:nvCxnSpPr>
        <p:spPr>
          <a:xfrm>
            <a:off x="3840480" y="1703672"/>
            <a:ext cx="0" cy="269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0" cy="48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F959494D-B074-4CEB-83C0-F358C450A6ED}"/>
              </a:ext>
            </a:extLst>
          </p:cNvPr>
          <p:cNvCxnSpPr>
            <a:cxnSpLocks/>
          </p:cNvCxnSpPr>
          <p:nvPr/>
        </p:nvCxnSpPr>
        <p:spPr>
          <a:xfrm flipV="1">
            <a:off x="1663566" y="5781579"/>
            <a:ext cx="2852150" cy="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703672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6C4AEA4-DAF0-4BD3-B771-879ACEA4F7E2}"/>
              </a:ext>
            </a:extLst>
          </p:cNvPr>
          <p:cNvCxnSpPr>
            <a:cxnSpLocks/>
          </p:cNvCxnSpPr>
          <p:nvPr/>
        </p:nvCxnSpPr>
        <p:spPr>
          <a:xfrm>
            <a:off x="3838963" y="439794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PDCCH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CFI based on number of UEs/DL data pending/UL data Pending/number of DCI alloc failures/average aggregation level.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Allocate DCI for RAR,SI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Decide % of allocation between UL &amp; DL.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Allocate DCI for UEs in UL &amp; DL scheduling list.</a:t>
            </a:r>
          </a:p>
          <a:p>
            <a:r>
              <a:rPr lang="en-US" dirty="0" smtClean="0">
                <a:solidFill>
                  <a:srgbClr val="548235"/>
                </a:solidFill>
              </a:rPr>
              <a:t>Send allocated list to DL-mac, DL, UL scheduler for RB allocation(FSS or non-FSS) &amp; fill DCI info.</a:t>
            </a:r>
          </a:p>
          <a:p>
            <a:r>
              <a:rPr lang="en-US" dirty="0">
                <a:solidFill>
                  <a:srgbClr val="548235"/>
                </a:solidFill>
              </a:rPr>
              <a:t>Ask RLC for </a:t>
            </a:r>
            <a:r>
              <a:rPr lang="en-US" dirty="0" smtClean="0">
                <a:solidFill>
                  <a:srgbClr val="548235"/>
                </a:solidFill>
              </a:rPr>
              <a:t>DL data.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Delete/re-schedule if multiplexing failes.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Mux Mac-Ces &amp; DL-data based on allocation.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Generate RAR PDU.</a:t>
            </a:r>
            <a:endParaRPr lang="en-US" dirty="0" smtClean="0">
              <a:solidFill>
                <a:srgbClr val="548235"/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Generate PDCCH, PHICH, PCFICH, CRS, PSS/SSS &amp; MIB.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Mac-CEs allocation info to UL &amp; DL scheduler.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6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L-Scheduler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Scheduling of RAR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SIB &amp; paging.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Harq feedback add UE to re-scheduling list &amp; update TPC if latest TPC is received.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Considering pending data, QOS, Mac CEs update LC’s in scheduling list.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actvation(CA,SPS).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DL data pending for scheduling.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Demux LCIDs.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msg3, RACH info, TA, SR, PHR, CRNTI-CE &amp; UL-CQI info to UL scheduler immediately aftr demux.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Harq info to  DL scheduler.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Send UL data to RLC.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to UL scheduler.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8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UL- Scheduler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7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Based on CRC results add UE to scheduling list(rescheduling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List UE to be schedueld considering BSR, periodic control information &amp; QOS (scheduling list).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RACH info to DL scheduler.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 control.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adaptation.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Fill DCI.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Update BSR info.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Decision of feature activation(CA,SPS).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8779473" y="5856269"/>
            <a:ext cx="333192" cy="273293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8771573" y="5466193"/>
            <a:ext cx="333192" cy="273293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9693" y="5412426"/>
            <a:ext cx="18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 tasks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452" y="5786747"/>
            <a:ext cx="22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Non-Real Time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4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23572</TotalTime>
  <Words>948</Words>
  <Application>Microsoft Macintosh PowerPoint</Application>
  <PresentationFormat>Custom</PresentationFormat>
  <Paragraphs>191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PDCCH Functions</vt:lpstr>
      <vt:lpstr>DL-MAC Functions</vt:lpstr>
      <vt:lpstr>DL-Scheduler Functions</vt:lpstr>
      <vt:lpstr>UL-MAC Functions</vt:lpstr>
      <vt:lpstr>UL- Scheduler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T S</cp:lastModifiedBy>
  <cp:revision>123</cp:revision>
  <dcterms:created xsi:type="dcterms:W3CDTF">2020-02-15T14:54:49Z</dcterms:created>
  <dcterms:modified xsi:type="dcterms:W3CDTF">2020-03-22T16:11:55Z</dcterms:modified>
</cp:coreProperties>
</file>