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1" r:id="rId3"/>
    <p:sldId id="262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ath Shivanand" initials="BS" lastIdx="2" clrIdx="0">
    <p:extLst>
      <p:ext uri="{19B8F6BF-5375-455C-9EA6-DF929625EA0E}">
        <p15:presenceInfo xmlns:p15="http://schemas.microsoft.com/office/powerpoint/2012/main" userId="S::bharath.shivanand@mavenir.com::bcbf12d7-3cdb-4b7c-9fd9-6689d2b209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207" autoAdjust="0"/>
  </p:normalViewPr>
  <p:slideViewPr>
    <p:cSldViewPr snapToGrid="0">
      <p:cViewPr varScale="1">
        <p:scale>
          <a:sx n="71" d="100"/>
          <a:sy n="71" d="100"/>
        </p:scale>
        <p:origin x="29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22:46:25.928" idx="2">
    <p:pos x="10" y="10"/>
    <p:text>Application architechture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22:45:55.999" idx="1">
    <p:pos x="10" y="10"/>
    <p:text>TTI scheduling flow per cell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22:46:25.928" idx="2">
    <p:pos x="10" y="10"/>
    <p:text>Application architechture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3959C-7E25-4F4C-9CC4-26B348A86E86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7479F-DF97-423E-8FDE-AFA48DD8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7479F-DF97-423E-8FDE-AFA48DD8F0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81E1-9E3D-4437-9A74-F2C76424E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FFF1-6AD0-4D61-A0BD-EE042CFB6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1171-6BB8-4145-97F6-87A6EAC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7846-C4D5-4953-8DF7-65C581DB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4128-40BC-40E2-86CA-E2F28EFC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E8CE-C3BE-4408-9E33-3342BEAF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79719-788D-4CF9-8E25-132F1AE8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467A-9271-4D40-A5A3-D08E999A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28F4-75F7-445A-B9D1-DB508B1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C3E4-2F60-4DFD-A9C4-4DC332E8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6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46B16-63A6-4399-81C8-7064A01B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924A9-0044-46DE-8731-BDC0483A5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B323-827B-4AE2-912F-2AE01BFF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89B6-2E8C-4332-8990-593A06CC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FF309-DA53-4F11-BE15-D5AD8F0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0A14-21AF-40E6-A955-390EE16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484E-9FAD-4389-9FC2-174E732D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5B34-2F50-44E8-8C23-C2024ACB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E1F0-34E0-4381-AD78-998D5D7B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1AA1-4CF2-4F29-BE2E-DE951B69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311B-1A4D-4654-A241-9653E75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E9427-6BA2-4D13-9F1E-860288E9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C3518-AF78-4642-A09D-4DBFE04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FF44-FD20-4486-9239-B67F9B35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DB16-7997-4BF6-93BA-8D35CDEF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1278-7FDD-48DA-8026-A265E37E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A852-0427-4A60-9BAD-C25190EBA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1582-A9F7-4AD6-BA4B-4DB8F256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C31C-78A7-41CF-A96E-84FD50F6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337D-FEEA-462E-822D-6743548C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83E8-955A-477B-AECE-2C23FF23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7430-B105-41BE-A242-F8F0001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9FBD-54C2-408A-A815-61161CA9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CE2D4-C795-4465-B937-25779276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BE465-E96C-42DC-899C-79AE5D918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C82F5-D471-4180-9758-E3654545C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68CF1-604C-4E8E-BE94-910F68F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38E8E-D850-461F-A27D-6A147127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3504A-2BE4-4709-A1DD-766077EE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37B-9E78-4479-837A-82565794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A7D2-E6A5-40A4-9F8F-95D32E8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62612-3328-4A52-ACDD-3B8EDE0B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3D660-7141-4EEE-BB86-7AE29C8B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955A9-8EA7-4838-8499-FB44B2EB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12C79-ACAD-4993-B5F7-801F8704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775A-674D-4B4F-AF32-670A8BD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6E31-9B0D-4D67-9AA5-F0C4AED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15E1-3A50-4688-BC09-08181917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8F40-EBC9-4DFA-A4F7-B4EB68C44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8FA49-0A3B-42CB-A484-222897EA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59385-08F8-4D9E-967A-390B7AE0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D3BA7-5B9B-4B7A-9968-08D67A45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0207-9414-4010-BD46-1707DFA9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C20E-A73C-4A04-9D5B-E48F1C52C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216ED-70D6-44A8-B5EC-DC76728E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F5E1D-4D13-4D10-9534-D58C031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1032-8AAB-45B8-A1FA-D7FA5D43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15C1E-F743-4EF6-919C-E506AC9D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21B9F-851D-4B7D-9DF6-B5155DB2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76326-32F7-45B0-A78B-BC76791F8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DC44-9F4F-40A1-ABBA-7AF93FD7E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FC74-BA76-4616-BA7A-CECDE503B0F5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B4720-09DE-4175-B50B-0710151D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885A-E9C0-467F-ACCF-1BBEB3FB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FA9D-6344-4E89-87D3-4F6CA1323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152400" y="5366112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521852" y="781117"/>
            <a:ext cx="29233" cy="364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622092" y="1863705"/>
            <a:ext cx="1548247" cy="179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2676852" y="856981"/>
            <a:ext cx="1548247" cy="20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52400" y="372074"/>
            <a:ext cx="2119372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B82377-0FED-49E6-BE0F-D5411E16A4A5}"/>
              </a:ext>
            </a:extLst>
          </p:cNvPr>
          <p:cNvSpPr/>
          <p:nvPr/>
        </p:nvSpPr>
        <p:spPr>
          <a:xfrm rot="10800000">
            <a:off x="9703562" y="5265318"/>
            <a:ext cx="1717307" cy="60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D42AEF-07BF-4FE1-9672-F6D121CC2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14114" y="3773302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045DD4-B8EC-4B8C-BC24-B58B2F1EF8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2115" y="377330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B6D741-997A-4987-8F36-31EBE39C23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15585" y="3776911"/>
            <a:ext cx="0" cy="1532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9404497" y="3121325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6CE0122-94BB-48B4-8299-311ADF53D01A}"/>
              </a:ext>
            </a:extLst>
          </p:cNvPr>
          <p:cNvCxnSpPr>
            <a:cxnSpLocks/>
          </p:cNvCxnSpPr>
          <p:nvPr/>
        </p:nvCxnSpPr>
        <p:spPr>
          <a:xfrm>
            <a:off x="5919537" y="358140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3D240C4-D5B8-4650-B923-4B91961DE6E2}"/>
              </a:ext>
            </a:extLst>
          </p:cNvPr>
          <p:cNvCxnSpPr>
            <a:cxnSpLocks/>
          </p:cNvCxnSpPr>
          <p:nvPr/>
        </p:nvCxnSpPr>
        <p:spPr>
          <a:xfrm>
            <a:off x="5919537" y="3348795"/>
            <a:ext cx="702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-104174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10F76F8-7F73-4E1C-9438-29DF2F7D47AC}"/>
              </a:ext>
            </a:extLst>
          </p:cNvPr>
          <p:cNvSpPr/>
          <p:nvPr/>
        </p:nvSpPr>
        <p:spPr>
          <a:xfrm>
            <a:off x="5239597" y="3522692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</a:t>
            </a:r>
            <a:r>
              <a:rPr lang="en-US" sz="1000" dirty="0" err="1"/>
              <a:t>Harq</a:t>
            </a:r>
            <a:r>
              <a:rPr lang="en-US" sz="1000" dirty="0"/>
              <a:t> Feedback/DTX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6058961" y="3294817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DE06F60-E700-4BB2-8877-5244E267C939}"/>
              </a:ext>
            </a:extLst>
          </p:cNvPr>
          <p:cNvSpPr/>
          <p:nvPr/>
        </p:nvSpPr>
        <p:spPr>
          <a:xfrm>
            <a:off x="5150543" y="3057391"/>
            <a:ext cx="1443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PHR/PUCCH-</a:t>
            </a:r>
            <a:r>
              <a:rPr lang="en-US" sz="1000" dirty="0" err="1"/>
              <a:t>pwr</a:t>
            </a:r>
            <a:r>
              <a:rPr lang="en-US" sz="1000" dirty="0"/>
              <a:t>/Ul-CQI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866B5CE-0B8D-45E9-AF0E-06FDFB2D530C}"/>
              </a:ext>
            </a:extLst>
          </p:cNvPr>
          <p:cNvSpPr/>
          <p:nvPr/>
        </p:nvSpPr>
        <p:spPr>
          <a:xfrm>
            <a:off x="5890214" y="2563251"/>
            <a:ext cx="7200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A07D18C-63A9-4932-B4B1-D1C8DDA5810A}"/>
              </a:ext>
            </a:extLst>
          </p:cNvPr>
          <p:cNvSpPr/>
          <p:nvPr/>
        </p:nvSpPr>
        <p:spPr>
          <a:xfrm>
            <a:off x="6080314" y="282441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F8D51-08E2-4ABB-97C2-AE0BF7CE674E}"/>
              </a:ext>
            </a:extLst>
          </p:cNvPr>
          <p:cNvSpPr/>
          <p:nvPr/>
        </p:nvSpPr>
        <p:spPr>
          <a:xfrm>
            <a:off x="5951686" y="2294476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063B02D8-19A9-4EEA-90D1-FA22CBC3C0CA}"/>
              </a:ext>
            </a:extLst>
          </p:cNvPr>
          <p:cNvCxnSpPr>
            <a:cxnSpLocks/>
          </p:cNvCxnSpPr>
          <p:nvPr/>
        </p:nvCxnSpPr>
        <p:spPr>
          <a:xfrm flipV="1">
            <a:off x="2850524" y="3576673"/>
            <a:ext cx="3069014" cy="841627"/>
          </a:xfrm>
          <a:prstGeom prst="bentConnector3">
            <a:avLst>
              <a:gd name="adj1" fmla="val -154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2511587" y="3348799"/>
            <a:ext cx="3407953" cy="1056804"/>
          </a:xfrm>
          <a:prstGeom prst="bentConnector3">
            <a:avLst>
              <a:gd name="adj1" fmla="val -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1919" y="773180"/>
            <a:ext cx="41811" cy="36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-110427" y="1128735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-149551" y="198758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72312" y="1055664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FE1035AB-A5FE-4C5F-BF9C-C0B9D810D4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281" y="2018696"/>
            <a:ext cx="3224610" cy="1560519"/>
          </a:xfrm>
          <a:prstGeom prst="bentConnector3">
            <a:avLst>
              <a:gd name="adj1" fmla="val 9988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6E574628-7DE2-4E54-BFB0-B603F96A73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8539" y="2230296"/>
            <a:ext cx="3019149" cy="1331465"/>
          </a:xfrm>
          <a:prstGeom prst="bentConnector3">
            <a:avLst>
              <a:gd name="adj1" fmla="val 10005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308" y="2457720"/>
            <a:ext cx="2821868" cy="1085209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A53A34B3-7B23-4666-A3D9-EAE06CCFC5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2439" y="2697062"/>
            <a:ext cx="2640979" cy="807846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D6C552BD-2578-40DB-92F7-5D37721A4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8194" y="2932196"/>
            <a:ext cx="2416705" cy="514599"/>
          </a:xfrm>
          <a:prstGeom prst="bentConnector3">
            <a:avLst>
              <a:gd name="adj1" fmla="val 9992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764B181-4308-49E0-B72F-2156BBACA31C}"/>
              </a:ext>
            </a:extLst>
          </p:cNvPr>
          <p:cNvSpPr/>
          <p:nvPr/>
        </p:nvSpPr>
        <p:spPr>
          <a:xfrm>
            <a:off x="1976346" y="884678"/>
            <a:ext cx="672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7F8A712-9842-486F-9BA1-C887F3331106}"/>
              </a:ext>
            </a:extLst>
          </p:cNvPr>
          <p:cNvSpPr/>
          <p:nvPr/>
        </p:nvSpPr>
        <p:spPr>
          <a:xfrm>
            <a:off x="1967591" y="1132121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06622A7-4B93-4F50-8180-5515C868FB27}"/>
              </a:ext>
            </a:extLst>
          </p:cNvPr>
          <p:cNvSpPr/>
          <p:nvPr/>
        </p:nvSpPr>
        <p:spPr>
          <a:xfrm>
            <a:off x="2196954" y="1328164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2149245" y="154036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113DC5F-E027-453D-985E-35D3AF54AE9D}"/>
              </a:ext>
            </a:extLst>
          </p:cNvPr>
          <p:cNvSpPr/>
          <p:nvPr/>
        </p:nvSpPr>
        <p:spPr>
          <a:xfrm>
            <a:off x="2239125" y="1935424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E354A0E-871C-4957-9B0F-09B977985ADE}"/>
              </a:ext>
            </a:extLst>
          </p:cNvPr>
          <p:cNvSpPr/>
          <p:nvPr/>
        </p:nvSpPr>
        <p:spPr>
          <a:xfrm>
            <a:off x="2081067" y="1719948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CDF0845F-B876-4C58-BD80-37F6B786DAA8}"/>
              </a:ext>
            </a:extLst>
          </p:cNvPr>
          <p:cNvCxnSpPr>
            <a:cxnSpLocks/>
          </p:cNvCxnSpPr>
          <p:nvPr/>
        </p:nvCxnSpPr>
        <p:spPr>
          <a:xfrm>
            <a:off x="4225099" y="2472453"/>
            <a:ext cx="2377601" cy="412698"/>
          </a:xfrm>
          <a:prstGeom prst="bentConnector3">
            <a:avLst>
              <a:gd name="adj1" fmla="val 471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0E910DCA-D6A1-48C2-8A02-902D18F906D3}"/>
              </a:ext>
            </a:extLst>
          </p:cNvPr>
          <p:cNvCxnSpPr>
            <a:cxnSpLocks/>
          </p:cNvCxnSpPr>
          <p:nvPr/>
        </p:nvCxnSpPr>
        <p:spPr>
          <a:xfrm>
            <a:off x="4225099" y="2196377"/>
            <a:ext cx="2396993" cy="410767"/>
          </a:xfrm>
          <a:prstGeom prst="bentConnector3">
            <a:avLst>
              <a:gd name="adj1" fmla="val 5280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4BC85AAA-A068-478F-AFE5-85A28B54BB3C}"/>
              </a:ext>
            </a:extLst>
          </p:cNvPr>
          <p:cNvCxnSpPr>
            <a:cxnSpLocks/>
          </p:cNvCxnSpPr>
          <p:nvPr/>
        </p:nvCxnSpPr>
        <p:spPr>
          <a:xfrm>
            <a:off x="4225099" y="1905819"/>
            <a:ext cx="2406226" cy="453722"/>
          </a:xfrm>
          <a:prstGeom prst="bentConnector3">
            <a:avLst>
              <a:gd name="adj1" fmla="val 585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404496" y="401526"/>
            <a:ext cx="263510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7063716-A3A1-41ED-9E9F-28C67B24EEDA}"/>
              </a:ext>
            </a:extLst>
          </p:cNvPr>
          <p:cNvSpPr/>
          <p:nvPr/>
        </p:nvSpPr>
        <p:spPr>
          <a:xfrm>
            <a:off x="5168537" y="461370"/>
            <a:ext cx="1778261" cy="866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PDCCH</a:t>
            </a:r>
          </a:p>
        </p:txBody>
      </p: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AEE92165-F7DA-4039-832D-425489B72C61}"/>
              </a:ext>
            </a:extLst>
          </p:cNvPr>
          <p:cNvCxnSpPr>
            <a:endCxn id="314" idx="1"/>
          </p:cNvCxnSpPr>
          <p:nvPr/>
        </p:nvCxnSpPr>
        <p:spPr>
          <a:xfrm flipV="1">
            <a:off x="4225099" y="894767"/>
            <a:ext cx="943438" cy="391171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0BC0F377-761C-495E-BA76-4148018825E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9173" y="926661"/>
            <a:ext cx="535541" cy="1338548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5D6FF7E3-217E-4272-9655-BF66941CDA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48677" y="931600"/>
            <a:ext cx="2004611" cy="1730802"/>
          </a:xfrm>
          <a:prstGeom prst="bentConnector3">
            <a:avLst>
              <a:gd name="adj1" fmla="val -5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9" name="Arrow: Circular 358">
            <a:extLst>
              <a:ext uri="{FF2B5EF4-FFF2-40B4-BE49-F238E27FC236}">
                <a16:creationId xmlns:a16="http://schemas.microsoft.com/office/drawing/2014/main" id="{FF8DD77E-6D52-478C-86E4-770E11517046}"/>
              </a:ext>
            </a:extLst>
          </p:cNvPr>
          <p:cNvSpPr/>
          <p:nvPr/>
        </p:nvSpPr>
        <p:spPr>
          <a:xfrm rot="11073634">
            <a:off x="9559874" y="3094665"/>
            <a:ext cx="1248346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9663848A-9582-486C-9463-CCF2FC4A2735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946798" y="894767"/>
            <a:ext cx="1984233" cy="508586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FCE23F9D-917D-4E63-924F-6A6440149BEB}"/>
              </a:ext>
            </a:extLst>
          </p:cNvPr>
          <p:cNvSpPr/>
          <p:nvPr/>
        </p:nvSpPr>
        <p:spPr>
          <a:xfrm rot="16200000">
            <a:off x="8446611" y="418877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PDCCH-info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EB560F91-1AE2-46EC-957E-A8F62EB32619}"/>
              </a:ext>
            </a:extLst>
          </p:cNvPr>
          <p:cNvCxnSpPr>
            <a:cxnSpLocks/>
          </p:cNvCxnSpPr>
          <p:nvPr/>
        </p:nvCxnSpPr>
        <p:spPr>
          <a:xfrm>
            <a:off x="10643632" y="798325"/>
            <a:ext cx="0" cy="2316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B95E91B7-F4A6-46EE-AB0C-1DDDE017C6D0}"/>
              </a:ext>
            </a:extLst>
          </p:cNvPr>
          <p:cNvCxnSpPr>
            <a:cxnSpLocks/>
          </p:cNvCxnSpPr>
          <p:nvPr/>
        </p:nvCxnSpPr>
        <p:spPr>
          <a:xfrm>
            <a:off x="9915240" y="2759853"/>
            <a:ext cx="0" cy="35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1" name="Rectangle 380">
            <a:extLst>
              <a:ext uri="{FF2B5EF4-FFF2-40B4-BE49-F238E27FC236}">
                <a16:creationId xmlns:a16="http://schemas.microsoft.com/office/drawing/2014/main" id="{132E7DF4-D814-4B78-92D6-B581EA41D305}"/>
              </a:ext>
            </a:extLst>
          </p:cNvPr>
          <p:cNvSpPr/>
          <p:nvPr/>
        </p:nvSpPr>
        <p:spPr>
          <a:xfrm>
            <a:off x="8166745" y="2132680"/>
            <a:ext cx="1816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Total DL data  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  <a:p>
            <a:r>
              <a:rPr lang="en-US" sz="1000" dirty="0"/>
              <a:t>DL data request </a:t>
            </a:r>
            <a:r>
              <a:rPr lang="en-US" sz="1000" dirty="0">
                <a:sym typeface="Wingdings" panose="05000000000000000000" pitchFamily="2" charset="2"/>
              </a:rPr>
              <a:t></a:t>
            </a:r>
          </a:p>
          <a:p>
            <a:r>
              <a:rPr lang="en-US" sz="1000" dirty="0">
                <a:sym typeface="Wingdings" panose="05000000000000000000" pitchFamily="2" charset="2"/>
              </a:rPr>
              <a:t>MAC-CE </a:t>
            </a:r>
            <a:endParaRPr lang="en-US" sz="1000" dirty="0"/>
          </a:p>
          <a:p>
            <a:r>
              <a:rPr lang="en-US" sz="1000" dirty="0"/>
              <a:t>DL allocation cfm(DL-MAC)</a:t>
            </a:r>
            <a:r>
              <a:rPr lang="en-US" sz="1000" dirty="0">
                <a:sym typeface="Wingdings" panose="05000000000000000000" pitchFamily="2" charset="2"/>
              </a:rPr>
              <a:t></a:t>
            </a:r>
            <a:endParaRPr lang="en-US" sz="1000" dirty="0"/>
          </a:p>
        </p:txBody>
      </p:sp>
      <p:sp>
        <p:nvSpPr>
          <p:cNvPr id="385" name="Arrow: Circular 384">
            <a:extLst>
              <a:ext uri="{FF2B5EF4-FFF2-40B4-BE49-F238E27FC236}">
                <a16:creationId xmlns:a16="http://schemas.microsoft.com/office/drawing/2014/main" id="{1F258BD7-E8FD-480C-A002-C5CE987003FC}"/>
              </a:ext>
            </a:extLst>
          </p:cNvPr>
          <p:cNvSpPr/>
          <p:nvPr/>
        </p:nvSpPr>
        <p:spPr>
          <a:xfrm rot="183332">
            <a:off x="9853704" y="666695"/>
            <a:ext cx="1226751" cy="249605"/>
          </a:xfrm>
          <a:prstGeom prst="circularArrow">
            <a:avLst>
              <a:gd name="adj1" fmla="val 0"/>
              <a:gd name="adj2" fmla="val 1633702"/>
              <a:gd name="adj3" fmla="val 18426816"/>
              <a:gd name="adj4" fmla="val 10730109"/>
              <a:gd name="adj5" fmla="val 24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389" name="Connector: Elbow 388">
            <a:extLst>
              <a:ext uri="{FF2B5EF4-FFF2-40B4-BE49-F238E27FC236}">
                <a16:creationId xmlns:a16="http://schemas.microsoft.com/office/drawing/2014/main" id="{BD84F25E-AD05-4FC8-BBB4-0FF50D4A93D9}"/>
              </a:ext>
            </a:extLst>
          </p:cNvPr>
          <p:cNvCxnSpPr>
            <a:cxnSpLocks/>
          </p:cNvCxnSpPr>
          <p:nvPr/>
        </p:nvCxnSpPr>
        <p:spPr>
          <a:xfrm rot="10800000">
            <a:off x="4231449" y="1674799"/>
            <a:ext cx="2784280" cy="185837"/>
          </a:xfrm>
          <a:prstGeom prst="bentConnector3">
            <a:avLst>
              <a:gd name="adj1" fmla="val 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91186E38-9086-4160-8A03-527431403D39}"/>
              </a:ext>
            </a:extLst>
          </p:cNvPr>
          <p:cNvSpPr/>
          <p:nvPr/>
        </p:nvSpPr>
        <p:spPr>
          <a:xfrm>
            <a:off x="5694360" y="1635759"/>
            <a:ext cx="11689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MAC-CE sched info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4EC8E588-421E-4E10-9022-26A2BBDD493C}"/>
              </a:ext>
            </a:extLst>
          </p:cNvPr>
          <p:cNvSpPr/>
          <p:nvPr/>
        </p:nvSpPr>
        <p:spPr>
          <a:xfrm rot="16200000">
            <a:off x="10688141" y="4076756"/>
            <a:ext cx="7761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MAC-SDU’s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F82BF4F5-544B-478F-A2AD-6E912527CA93}"/>
              </a:ext>
            </a:extLst>
          </p:cNvPr>
          <p:cNvSpPr/>
          <p:nvPr/>
        </p:nvSpPr>
        <p:spPr>
          <a:xfrm rot="16200000">
            <a:off x="10313941" y="4049339"/>
            <a:ext cx="625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MAC-CE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7C2366D7-DC9A-4871-96ED-EECD39E4E18F}"/>
              </a:ext>
            </a:extLst>
          </p:cNvPr>
          <p:cNvSpPr/>
          <p:nvPr/>
        </p:nvSpPr>
        <p:spPr>
          <a:xfrm rot="16200000">
            <a:off x="9621116" y="4207261"/>
            <a:ext cx="11063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MAC-sub headers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E56FCB02-D7E8-45AF-86C0-E897F709325A}"/>
              </a:ext>
            </a:extLst>
          </p:cNvPr>
          <p:cNvCxnSpPr>
            <a:cxnSpLocks/>
          </p:cNvCxnSpPr>
          <p:nvPr/>
        </p:nvCxnSpPr>
        <p:spPr>
          <a:xfrm>
            <a:off x="8166745" y="4037310"/>
            <a:ext cx="0" cy="19433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33120E74-F215-4677-B15E-704F2964393B}"/>
              </a:ext>
            </a:extLst>
          </p:cNvPr>
          <p:cNvCxnSpPr>
            <a:cxnSpLocks/>
          </p:cNvCxnSpPr>
          <p:nvPr/>
        </p:nvCxnSpPr>
        <p:spPr>
          <a:xfrm>
            <a:off x="8517466" y="4037414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7" name="Rectangle 446">
            <a:extLst>
              <a:ext uri="{FF2B5EF4-FFF2-40B4-BE49-F238E27FC236}">
                <a16:creationId xmlns:a16="http://schemas.microsoft.com/office/drawing/2014/main" id="{DF56F0A1-83D3-4EFC-98CA-AFB5AEDF1D80}"/>
              </a:ext>
            </a:extLst>
          </p:cNvPr>
          <p:cNvSpPr/>
          <p:nvPr/>
        </p:nvSpPr>
        <p:spPr>
          <a:xfrm rot="16200000">
            <a:off x="8045846" y="4199325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PCFICH-info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C5D756F6-B3F3-4996-BC9F-66B524E81DAC}"/>
              </a:ext>
            </a:extLst>
          </p:cNvPr>
          <p:cNvSpPr/>
          <p:nvPr/>
        </p:nvSpPr>
        <p:spPr>
          <a:xfrm rot="16200000">
            <a:off x="7696543" y="4188772"/>
            <a:ext cx="1106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PBCH-info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E488CB4E-9BA6-4DE1-A618-09DE5EFD93F9}"/>
              </a:ext>
            </a:extLst>
          </p:cNvPr>
          <p:cNvSpPr/>
          <p:nvPr/>
        </p:nvSpPr>
        <p:spPr>
          <a:xfrm rot="16200000">
            <a:off x="7319468" y="4178136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PHICH-info</a:t>
            </a:r>
          </a:p>
        </p:txBody>
      </p:sp>
      <p:cxnSp>
        <p:nvCxnSpPr>
          <p:cNvPr id="456" name="Connector: Elbow 455">
            <a:extLst>
              <a:ext uri="{FF2B5EF4-FFF2-40B4-BE49-F238E27FC236}">
                <a16:creationId xmlns:a16="http://schemas.microsoft.com/office/drawing/2014/main" id="{77588B4E-8809-441A-93FF-C1D485ECE5E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3332551" y="4048302"/>
            <a:ext cx="4481904" cy="840384"/>
          </a:xfrm>
          <a:prstGeom prst="bentConnector3">
            <a:avLst>
              <a:gd name="adj1" fmla="val 5000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13110589-C8BB-4678-98DB-795F95BBD171}"/>
              </a:ext>
            </a:extLst>
          </p:cNvPr>
          <p:cNvCxnSpPr>
            <a:cxnSpLocks/>
          </p:cNvCxnSpPr>
          <p:nvPr/>
        </p:nvCxnSpPr>
        <p:spPr>
          <a:xfrm>
            <a:off x="7792095" y="4024610"/>
            <a:ext cx="22360" cy="19560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C5C771C5-C60C-4D34-9518-510A66269295}"/>
              </a:ext>
            </a:extLst>
          </p:cNvPr>
          <p:cNvCxnSpPr>
            <a:cxnSpLocks/>
          </p:cNvCxnSpPr>
          <p:nvPr/>
        </p:nvCxnSpPr>
        <p:spPr>
          <a:xfrm flipH="1">
            <a:off x="10572472" y="5329860"/>
            <a:ext cx="9312" cy="6200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CCB24D01-4F63-4477-86F6-2A9F4DEE5413}"/>
              </a:ext>
            </a:extLst>
          </p:cNvPr>
          <p:cNvSpPr/>
          <p:nvPr/>
        </p:nvSpPr>
        <p:spPr>
          <a:xfrm>
            <a:off x="10572472" y="5273021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PDSCH-info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457145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1086911" y="5416908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1866268" y="54094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1418011" y="564368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639233" y="563071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-7413" y="5630713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2616002" y="542008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2151796" y="5358024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62E09D3-EAAB-4091-8717-C05115E14AE3}"/>
              </a:ext>
            </a:extLst>
          </p:cNvPr>
          <p:cNvCxnSpPr>
            <a:cxnSpLocks/>
          </p:cNvCxnSpPr>
          <p:nvPr/>
        </p:nvCxnSpPr>
        <p:spPr>
          <a:xfrm>
            <a:off x="9324912" y="4060857"/>
            <a:ext cx="0" cy="194321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6" name="Rectangle 495">
            <a:extLst>
              <a:ext uri="{FF2B5EF4-FFF2-40B4-BE49-F238E27FC236}">
                <a16:creationId xmlns:a16="http://schemas.microsoft.com/office/drawing/2014/main" id="{84BBE7DC-84F1-4330-BA51-553C3D440D71}"/>
              </a:ext>
            </a:extLst>
          </p:cNvPr>
          <p:cNvSpPr/>
          <p:nvPr/>
        </p:nvSpPr>
        <p:spPr>
          <a:xfrm rot="16200000">
            <a:off x="8865061" y="405996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1092676" y="87676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10572472" y="10764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-104173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-104172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-10417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-105001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-105000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-104999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-104998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-104997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-104996" y="4757401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43F9AC9-D240-408C-8D2B-79A9AF4D4994}"/>
              </a:ext>
            </a:extLst>
          </p:cNvPr>
          <p:cNvSpPr/>
          <p:nvPr/>
        </p:nvSpPr>
        <p:spPr>
          <a:xfrm rot="16200000">
            <a:off x="1252706" y="411177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A010CE0-84B5-44C4-940E-19EDC759C667}"/>
              </a:ext>
            </a:extLst>
          </p:cNvPr>
          <p:cNvSpPr/>
          <p:nvPr/>
        </p:nvSpPr>
        <p:spPr>
          <a:xfrm rot="16200000">
            <a:off x="2047993" y="4049338"/>
            <a:ext cx="4119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60ECC1F-1603-45FA-850A-2264E9DD3A2D}"/>
              </a:ext>
            </a:extLst>
          </p:cNvPr>
          <p:cNvSpPr/>
          <p:nvPr/>
        </p:nvSpPr>
        <p:spPr>
          <a:xfrm rot="16200000">
            <a:off x="1109155" y="3381194"/>
            <a:ext cx="16995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  + PHR  +  PUCCH-</a:t>
            </a:r>
            <a:r>
              <a:rPr lang="en-US" sz="1000" dirty="0" err="1"/>
              <a:t>pwr</a:t>
            </a:r>
            <a:endParaRPr lang="en-US" sz="10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04438" y="4421474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1423981" y="4052398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1426381" y="365484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E2CE065-FA81-4981-9105-8B2E88DCB2E6}"/>
              </a:ext>
            </a:extLst>
          </p:cNvPr>
          <p:cNvCxnSpPr>
            <a:cxnSpLocks/>
          </p:cNvCxnSpPr>
          <p:nvPr/>
        </p:nvCxnSpPr>
        <p:spPr>
          <a:xfrm>
            <a:off x="4225099" y="2759853"/>
            <a:ext cx="2400426" cy="344125"/>
          </a:xfrm>
          <a:prstGeom prst="bentConnector3">
            <a:avLst>
              <a:gd name="adj1" fmla="val 407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E6D199A-B002-46BA-9CF7-9FE8B31759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2605" y="1773201"/>
            <a:ext cx="3510084" cy="1825804"/>
          </a:xfrm>
          <a:prstGeom prst="bentConnector3">
            <a:avLst>
              <a:gd name="adj1" fmla="val 9989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48AAB0-E088-4424-8322-6452468A8A15}"/>
              </a:ext>
            </a:extLst>
          </p:cNvPr>
          <p:cNvSpPr/>
          <p:nvPr/>
        </p:nvSpPr>
        <p:spPr>
          <a:xfrm>
            <a:off x="2816597" y="5991735"/>
            <a:ext cx="5208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OpenLte</a:t>
            </a:r>
            <a:r>
              <a:rPr lang="en-US" sz="3600" b="1" u="sng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Mac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038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116238" y="5969526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C447E-40C5-4277-97AA-0F90928B944B}"/>
              </a:ext>
            </a:extLst>
          </p:cNvPr>
          <p:cNvCxnSpPr>
            <a:cxnSpLocks/>
          </p:cNvCxnSpPr>
          <p:nvPr/>
        </p:nvCxnSpPr>
        <p:spPr>
          <a:xfrm flipV="1">
            <a:off x="2424598" y="5014850"/>
            <a:ext cx="0" cy="9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8DAE49-E511-4537-A323-C90244093A40}"/>
              </a:ext>
            </a:extLst>
          </p:cNvPr>
          <p:cNvCxnSpPr>
            <a:cxnSpLocks/>
          </p:cNvCxnSpPr>
          <p:nvPr/>
        </p:nvCxnSpPr>
        <p:spPr>
          <a:xfrm flipV="1">
            <a:off x="3342262" y="5014852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17EBCBD-DE01-4C15-82F8-9BC7ABFD863D}"/>
              </a:ext>
            </a:extLst>
          </p:cNvPr>
          <p:cNvSpPr/>
          <p:nvPr/>
        </p:nvSpPr>
        <p:spPr>
          <a:xfrm>
            <a:off x="2092044" y="4139770"/>
            <a:ext cx="3152308" cy="87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1A59925-5D4B-49CE-8465-B46F2D1DD98F}"/>
              </a:ext>
            </a:extLst>
          </p:cNvPr>
          <p:cNvSpPr/>
          <p:nvPr/>
        </p:nvSpPr>
        <p:spPr>
          <a:xfrm rot="16200000">
            <a:off x="3143684" y="5206240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UL-CQI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6B0DE49-58D5-468C-B22C-9A456DA8C3B5}"/>
              </a:ext>
            </a:extLst>
          </p:cNvPr>
          <p:cNvSpPr/>
          <p:nvPr/>
        </p:nvSpPr>
        <p:spPr>
          <a:xfrm rot="16200000">
            <a:off x="2071526" y="5234572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668815" y="606179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4623996" y="6054298"/>
            <a:ext cx="0" cy="678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4256029" y="6233493"/>
            <a:ext cx="1039043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3431987" y="6330429"/>
            <a:ext cx="804346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2390415" y="6331167"/>
            <a:ext cx="8319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421061F-3DD6-459D-8BDD-6269A0348038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8233936" y="5019763"/>
            <a:ext cx="17900" cy="947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671C83-AD96-4835-B5FC-0945555727C3}"/>
              </a:ext>
            </a:extLst>
          </p:cNvPr>
          <p:cNvSpPr/>
          <p:nvPr/>
        </p:nvSpPr>
        <p:spPr>
          <a:xfrm>
            <a:off x="6643998" y="4144685"/>
            <a:ext cx="3179876" cy="8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C8A4265-C203-42C6-BEE3-591409956EB8}"/>
              </a:ext>
            </a:extLst>
          </p:cNvPr>
          <p:cNvSpPr/>
          <p:nvPr/>
        </p:nvSpPr>
        <p:spPr>
          <a:xfrm>
            <a:off x="5887445" y="3589061"/>
            <a:ext cx="10403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 TPC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34305EB-C127-4BAD-A029-C6CC4EEE3F75}"/>
              </a:ext>
            </a:extLst>
          </p:cNvPr>
          <p:cNvSpPr/>
          <p:nvPr/>
        </p:nvSpPr>
        <p:spPr>
          <a:xfrm rot="16200000">
            <a:off x="8002656" y="5204173"/>
            <a:ext cx="744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HARQ-fbk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89AF34C-0854-4E08-8557-441F5F51E960}"/>
              </a:ext>
            </a:extLst>
          </p:cNvPr>
          <p:cNvCxnSpPr>
            <a:cxnSpLocks/>
            <a:stCxn id="149" idx="3"/>
            <a:endCxn id="150" idx="1"/>
          </p:cNvCxnSpPr>
          <p:nvPr/>
        </p:nvCxnSpPr>
        <p:spPr>
          <a:xfrm>
            <a:off x="5241322" y="3591375"/>
            <a:ext cx="1417974" cy="5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B338DE7-A646-4FA8-AA05-F9AE5B2C256C}"/>
              </a:ext>
            </a:extLst>
          </p:cNvPr>
          <p:cNvSpPr/>
          <p:nvPr/>
        </p:nvSpPr>
        <p:spPr>
          <a:xfrm>
            <a:off x="6252340" y="4291292"/>
            <a:ext cx="320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D2B8F19-642D-486D-8A59-032AA91E016A}"/>
              </a:ext>
            </a:extLst>
          </p:cNvPr>
          <p:cNvCxnSpPr>
            <a:cxnSpLocks/>
          </p:cNvCxnSpPr>
          <p:nvPr/>
        </p:nvCxnSpPr>
        <p:spPr>
          <a:xfrm>
            <a:off x="5253597" y="4324409"/>
            <a:ext cx="1378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F90299-0ED7-4E43-BCE0-98A9909ABC6F}"/>
              </a:ext>
            </a:extLst>
          </p:cNvPr>
          <p:cNvSpPr/>
          <p:nvPr/>
        </p:nvSpPr>
        <p:spPr>
          <a:xfrm>
            <a:off x="5937877" y="4754726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RACH-info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235F928-BA83-464A-888C-F18A55064B6E}"/>
              </a:ext>
            </a:extLst>
          </p:cNvPr>
          <p:cNvCxnSpPr>
            <a:cxnSpLocks/>
          </p:cNvCxnSpPr>
          <p:nvPr/>
        </p:nvCxnSpPr>
        <p:spPr>
          <a:xfrm>
            <a:off x="5253876" y="4786860"/>
            <a:ext cx="1399647" cy="4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169FD-73B5-4B54-B10F-04FA05D4FD8B}"/>
              </a:ext>
            </a:extLst>
          </p:cNvPr>
          <p:cNvSpPr/>
          <p:nvPr/>
        </p:nvSpPr>
        <p:spPr>
          <a:xfrm>
            <a:off x="2092043" y="3421692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scheduler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876AABE-AB9D-4137-A897-A4602B731D43}"/>
              </a:ext>
            </a:extLst>
          </p:cNvPr>
          <p:cNvSpPr/>
          <p:nvPr/>
        </p:nvSpPr>
        <p:spPr>
          <a:xfrm>
            <a:off x="6659296" y="3427688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scheduler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286E484-271B-4333-BD28-7A943135AF65}"/>
              </a:ext>
            </a:extLst>
          </p:cNvPr>
          <p:cNvSpPr/>
          <p:nvPr/>
        </p:nvSpPr>
        <p:spPr>
          <a:xfrm>
            <a:off x="2092043" y="2568292"/>
            <a:ext cx="76800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PDCCH     allocator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BBCA4D2-7C41-4A99-B33D-3F490299227D}"/>
              </a:ext>
            </a:extLst>
          </p:cNvPr>
          <p:cNvCxnSpPr>
            <a:cxnSpLocks/>
            <a:stCxn id="83" idx="0"/>
            <a:endCxn id="149" idx="2"/>
          </p:cNvCxnSpPr>
          <p:nvPr/>
        </p:nvCxnSpPr>
        <p:spPr>
          <a:xfrm flipH="1" flipV="1">
            <a:off x="3666683" y="3761057"/>
            <a:ext cx="1515" cy="378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0514AD2-8294-4C50-8138-0C3FB0341DEF}"/>
              </a:ext>
            </a:extLst>
          </p:cNvPr>
          <p:cNvCxnSpPr>
            <a:cxnSpLocks/>
            <a:stCxn id="113" idx="0"/>
            <a:endCxn id="150" idx="2"/>
          </p:cNvCxnSpPr>
          <p:nvPr/>
        </p:nvCxnSpPr>
        <p:spPr>
          <a:xfrm flipV="1">
            <a:off x="8233936" y="3767053"/>
            <a:ext cx="0" cy="377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010CD2E-D89B-41D0-AE2D-B5027711FB0A}"/>
              </a:ext>
            </a:extLst>
          </p:cNvPr>
          <p:cNvSpPr/>
          <p:nvPr/>
        </p:nvSpPr>
        <p:spPr>
          <a:xfrm>
            <a:off x="2090839" y="18623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RB allocator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D3BAC67-5F02-4D95-B1C8-55AA974759DF}"/>
              </a:ext>
            </a:extLst>
          </p:cNvPr>
          <p:cNvSpPr/>
          <p:nvPr/>
        </p:nvSpPr>
        <p:spPr>
          <a:xfrm>
            <a:off x="6976997" y="1862316"/>
            <a:ext cx="2812368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RB allocator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EFD5E2D-283C-4E9B-8F1D-C26B2F3BA019}"/>
              </a:ext>
            </a:extLst>
          </p:cNvPr>
          <p:cNvSpPr/>
          <p:nvPr/>
        </p:nvSpPr>
        <p:spPr>
          <a:xfrm>
            <a:off x="6643144" y="736117"/>
            <a:ext cx="3149279" cy="33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TB mux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E082458-D070-4371-BDF9-62E958F0426F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3666683" y="2897832"/>
            <a:ext cx="0" cy="523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B9A0DC5-36F0-4664-B8E5-40FC16B14FA3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8233936" y="2907657"/>
            <a:ext cx="8950" cy="520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0CA229D-7FCF-4F9A-88DF-84E9780CB9E7}"/>
              </a:ext>
            </a:extLst>
          </p:cNvPr>
          <p:cNvCxnSpPr>
            <a:cxnSpLocks/>
            <a:endCxn id="182" idx="2"/>
          </p:cNvCxnSpPr>
          <p:nvPr/>
        </p:nvCxnSpPr>
        <p:spPr>
          <a:xfrm flipV="1">
            <a:off x="3665479" y="2201682"/>
            <a:ext cx="0" cy="353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768B075-2108-4483-B831-4C02CC34A73B}"/>
              </a:ext>
            </a:extLst>
          </p:cNvPr>
          <p:cNvCxnSpPr>
            <a:cxnSpLocks/>
            <a:stCxn id="182" idx="0"/>
          </p:cNvCxnSpPr>
          <p:nvPr/>
        </p:nvCxnSpPr>
        <p:spPr>
          <a:xfrm flipV="1">
            <a:off x="3665479" y="544637"/>
            <a:ext cx="0" cy="1317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03CE2DF-78C2-4241-A947-BA79C5420183}"/>
              </a:ext>
            </a:extLst>
          </p:cNvPr>
          <p:cNvSpPr/>
          <p:nvPr/>
        </p:nvSpPr>
        <p:spPr>
          <a:xfrm flipV="1">
            <a:off x="2092043" y="461700"/>
            <a:ext cx="7655865" cy="8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B294C7A-0F06-4D89-8293-A90C61AD00D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217784" y="544637"/>
            <a:ext cx="0" cy="19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58A12B-4E14-477A-8DDE-8619D0E81168}"/>
              </a:ext>
            </a:extLst>
          </p:cNvPr>
          <p:cNvCxnSpPr>
            <a:cxnSpLocks/>
          </p:cNvCxnSpPr>
          <p:nvPr/>
        </p:nvCxnSpPr>
        <p:spPr>
          <a:xfrm flipV="1">
            <a:off x="2864387" y="5014852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2A92524-340B-4EE6-ABB6-EF2D5980FA47}"/>
              </a:ext>
            </a:extLst>
          </p:cNvPr>
          <p:cNvSpPr/>
          <p:nvPr/>
        </p:nvSpPr>
        <p:spPr>
          <a:xfrm rot="16200000">
            <a:off x="2619218" y="5241275"/>
            <a:ext cx="670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CRNTI-CE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9225B0CF-E838-413A-83F6-8650EE890565}"/>
              </a:ext>
            </a:extLst>
          </p:cNvPr>
          <p:cNvCxnSpPr>
            <a:cxnSpLocks/>
          </p:cNvCxnSpPr>
          <p:nvPr/>
        </p:nvCxnSpPr>
        <p:spPr>
          <a:xfrm flipV="1">
            <a:off x="3875573" y="5011675"/>
            <a:ext cx="0" cy="95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5CAB93B-6C47-45D8-A5BC-EEC2B76BB602}"/>
              </a:ext>
            </a:extLst>
          </p:cNvPr>
          <p:cNvCxnSpPr>
            <a:cxnSpLocks/>
          </p:cNvCxnSpPr>
          <p:nvPr/>
        </p:nvCxnSpPr>
        <p:spPr>
          <a:xfrm flipV="1">
            <a:off x="4793237" y="5011677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2303A3E-B69E-4392-B84A-5831F0C33A05}"/>
              </a:ext>
            </a:extLst>
          </p:cNvPr>
          <p:cNvSpPr/>
          <p:nvPr/>
        </p:nvSpPr>
        <p:spPr>
          <a:xfrm rot="16200000">
            <a:off x="4674995" y="5221408"/>
            <a:ext cx="399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PHR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3F6EF79-56D3-46DB-9E28-B3311AE27C7A}"/>
              </a:ext>
            </a:extLst>
          </p:cNvPr>
          <p:cNvSpPr/>
          <p:nvPr/>
        </p:nvSpPr>
        <p:spPr>
          <a:xfrm rot="16200000">
            <a:off x="3789865" y="5233337"/>
            <a:ext cx="3301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TA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A0ABE3-FEFF-4563-A585-4987D4469D6F}"/>
              </a:ext>
            </a:extLst>
          </p:cNvPr>
          <p:cNvCxnSpPr>
            <a:cxnSpLocks/>
          </p:cNvCxnSpPr>
          <p:nvPr/>
        </p:nvCxnSpPr>
        <p:spPr>
          <a:xfrm flipV="1">
            <a:off x="4315362" y="5011677"/>
            <a:ext cx="0" cy="951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9552B94-11C6-49D2-8C17-CFE966019F77}"/>
              </a:ext>
            </a:extLst>
          </p:cNvPr>
          <p:cNvSpPr/>
          <p:nvPr/>
        </p:nvSpPr>
        <p:spPr>
          <a:xfrm rot="16200000">
            <a:off x="4238881" y="52281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EBA1E62-C57C-4230-B1DE-7A006040DFEA}"/>
              </a:ext>
            </a:extLst>
          </p:cNvPr>
          <p:cNvSpPr/>
          <p:nvPr/>
        </p:nvSpPr>
        <p:spPr>
          <a:xfrm>
            <a:off x="3633588" y="3048135"/>
            <a:ext cx="16065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List of UE’s to be scheduled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B61BB02-FEF3-46FD-8878-8C857E40A6EE}"/>
              </a:ext>
            </a:extLst>
          </p:cNvPr>
          <p:cNvSpPr/>
          <p:nvPr/>
        </p:nvSpPr>
        <p:spPr>
          <a:xfrm>
            <a:off x="8216036" y="2986872"/>
            <a:ext cx="12490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LC’s to be scheduled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C1125DF-B23D-4221-8F2B-652887367C26}"/>
              </a:ext>
            </a:extLst>
          </p:cNvPr>
          <p:cNvSpPr/>
          <p:nvPr/>
        </p:nvSpPr>
        <p:spPr>
          <a:xfrm>
            <a:off x="8381999" y="1635448"/>
            <a:ext cx="1271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Request RLC for data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B4FB8F5-EB60-4653-BE7C-0158D662589D}"/>
              </a:ext>
            </a:extLst>
          </p:cNvPr>
          <p:cNvSpPr/>
          <p:nvPr/>
        </p:nvSpPr>
        <p:spPr>
          <a:xfrm>
            <a:off x="3607535" y="2275499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(FORMAT_0, 3,3A,4)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9142C20-3FFD-4CEA-B005-03DCAEF186E7}"/>
              </a:ext>
            </a:extLst>
          </p:cNvPr>
          <p:cNvSpPr/>
          <p:nvPr/>
        </p:nvSpPr>
        <p:spPr>
          <a:xfrm>
            <a:off x="8461954" y="107548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Data from RLC 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8B04C34-B847-4F0B-BE9C-4903831ADF00}"/>
              </a:ext>
            </a:extLst>
          </p:cNvPr>
          <p:cNvSpPr/>
          <p:nvPr/>
        </p:nvSpPr>
        <p:spPr>
          <a:xfrm>
            <a:off x="6976998" y="1317035"/>
            <a:ext cx="2812368" cy="339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DA81647-B08D-4590-B655-8A0750B8971A}"/>
              </a:ext>
            </a:extLst>
          </p:cNvPr>
          <p:cNvCxnSpPr>
            <a:cxnSpLocks/>
            <a:stCxn id="237" idx="0"/>
          </p:cNvCxnSpPr>
          <p:nvPr/>
        </p:nvCxnSpPr>
        <p:spPr>
          <a:xfrm flipV="1">
            <a:off x="8383182" y="1096005"/>
            <a:ext cx="0" cy="22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2701CC6-8508-46B9-9D5E-938100E7DFCF}"/>
              </a:ext>
            </a:extLst>
          </p:cNvPr>
          <p:cNvCxnSpPr>
            <a:cxnSpLocks/>
            <a:stCxn id="183" idx="0"/>
            <a:endCxn id="237" idx="2"/>
          </p:cNvCxnSpPr>
          <p:nvPr/>
        </p:nvCxnSpPr>
        <p:spPr>
          <a:xfrm flipV="1">
            <a:off x="8383181" y="1656401"/>
            <a:ext cx="1" cy="205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5B55D431-C57A-47DF-802E-7B2794623492}"/>
              </a:ext>
            </a:extLst>
          </p:cNvPr>
          <p:cNvCxnSpPr>
            <a:cxnSpLocks/>
            <a:endCxn id="183" idx="2"/>
          </p:cNvCxnSpPr>
          <p:nvPr/>
        </p:nvCxnSpPr>
        <p:spPr>
          <a:xfrm flipV="1">
            <a:off x="8380817" y="2201681"/>
            <a:ext cx="2364" cy="357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9A79799-E125-4DF1-A376-93B905B2C82F}"/>
              </a:ext>
            </a:extLst>
          </p:cNvPr>
          <p:cNvCxnSpPr>
            <a:cxnSpLocks/>
          </p:cNvCxnSpPr>
          <p:nvPr/>
        </p:nvCxnSpPr>
        <p:spPr>
          <a:xfrm flipV="1">
            <a:off x="6756378" y="1096005"/>
            <a:ext cx="0" cy="1472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55950AD6-5A2C-4E71-9898-4A1755988F14}"/>
              </a:ext>
            </a:extLst>
          </p:cNvPr>
          <p:cNvSpPr/>
          <p:nvPr/>
        </p:nvSpPr>
        <p:spPr>
          <a:xfrm>
            <a:off x="5621244" y="1259773"/>
            <a:ext cx="12202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Scheduled Mac CE’s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CDE04D3A-6266-425E-9570-77DDECC409AA}"/>
              </a:ext>
            </a:extLst>
          </p:cNvPr>
          <p:cNvSpPr/>
          <p:nvPr/>
        </p:nvSpPr>
        <p:spPr>
          <a:xfrm rot="16200000">
            <a:off x="364701" y="2728556"/>
            <a:ext cx="12993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1 </a:t>
            </a:r>
            <a:r>
              <a:rPr lang="en-US" sz="1600" b="1" dirty="0" err="1"/>
              <a:t>mili</a:t>
            </a:r>
            <a:r>
              <a:rPr lang="en-US" sz="1600" b="1" dirty="0"/>
              <a:t> second</a:t>
            </a:r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2C2CF265-361C-4386-88FB-9DABB2DC39C4}"/>
              </a:ext>
            </a:extLst>
          </p:cNvPr>
          <p:cNvCxnSpPr>
            <a:cxnSpLocks/>
          </p:cNvCxnSpPr>
          <p:nvPr/>
        </p:nvCxnSpPr>
        <p:spPr>
          <a:xfrm flipV="1">
            <a:off x="2640115" y="6068149"/>
            <a:ext cx="0" cy="606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063FEEB-AA91-4330-984F-3978E16AB366}"/>
              </a:ext>
            </a:extLst>
          </p:cNvPr>
          <p:cNvCxnSpPr>
            <a:cxnSpLocks/>
          </p:cNvCxnSpPr>
          <p:nvPr/>
        </p:nvCxnSpPr>
        <p:spPr>
          <a:xfrm>
            <a:off x="5919976" y="57150"/>
            <a:ext cx="0" cy="67077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360B0EA3-C48E-4679-8DF2-7DD3194DB943}"/>
              </a:ext>
            </a:extLst>
          </p:cNvPr>
          <p:cNvCxnSpPr>
            <a:cxnSpLocks/>
            <a:stCxn id="198" idx="2"/>
          </p:cNvCxnSpPr>
          <p:nvPr/>
        </p:nvCxnSpPr>
        <p:spPr>
          <a:xfrm flipV="1">
            <a:off x="5919976" y="110067"/>
            <a:ext cx="0" cy="35163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16C60F4-2EC0-449B-83C6-FB150BE34D4D}"/>
              </a:ext>
            </a:extLst>
          </p:cNvPr>
          <p:cNvSpPr/>
          <p:nvPr/>
        </p:nvSpPr>
        <p:spPr>
          <a:xfrm>
            <a:off x="5180657" y="617596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5A7135B-51C2-400B-B777-FED50B3EC008}"/>
              </a:ext>
            </a:extLst>
          </p:cNvPr>
          <p:cNvSpPr/>
          <p:nvPr/>
        </p:nvSpPr>
        <p:spPr>
          <a:xfrm>
            <a:off x="6022836" y="6172504"/>
            <a:ext cx="621932" cy="2609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DL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CEF04F4-68C0-4CA0-89EA-228916077B2C}"/>
              </a:ext>
            </a:extLst>
          </p:cNvPr>
          <p:cNvCxnSpPr>
            <a:cxnSpLocks/>
          </p:cNvCxnSpPr>
          <p:nvPr/>
        </p:nvCxnSpPr>
        <p:spPr>
          <a:xfrm flipV="1">
            <a:off x="10234221" y="417570"/>
            <a:ext cx="0" cy="245589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7C096D74-7E3B-4674-A5C4-FC3CE09903AD}"/>
              </a:ext>
            </a:extLst>
          </p:cNvPr>
          <p:cNvCxnSpPr>
            <a:cxnSpLocks/>
          </p:cNvCxnSpPr>
          <p:nvPr/>
        </p:nvCxnSpPr>
        <p:spPr>
          <a:xfrm flipV="1">
            <a:off x="11048455" y="371490"/>
            <a:ext cx="0" cy="559210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73A95639-E3ED-4946-97D1-3E8794314B64}"/>
              </a:ext>
            </a:extLst>
          </p:cNvPr>
          <p:cNvCxnSpPr>
            <a:cxnSpLocks/>
          </p:cNvCxnSpPr>
          <p:nvPr/>
        </p:nvCxnSpPr>
        <p:spPr>
          <a:xfrm flipV="1">
            <a:off x="10629955" y="417569"/>
            <a:ext cx="0" cy="248026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C63B944-8AFA-4950-A704-D95FC5B9BB51}"/>
              </a:ext>
            </a:extLst>
          </p:cNvPr>
          <p:cNvCxnSpPr>
            <a:cxnSpLocks/>
          </p:cNvCxnSpPr>
          <p:nvPr/>
        </p:nvCxnSpPr>
        <p:spPr>
          <a:xfrm flipV="1">
            <a:off x="11529621" y="417568"/>
            <a:ext cx="0" cy="14079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7CC2ECC-DB69-4B52-97FB-29231455C7B9}"/>
              </a:ext>
            </a:extLst>
          </p:cNvPr>
          <p:cNvSpPr/>
          <p:nvPr/>
        </p:nvSpPr>
        <p:spPr>
          <a:xfrm rot="16200000">
            <a:off x="5825589" y="99209"/>
            <a:ext cx="615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PDSCH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8A576E09-313B-4C7E-9796-9E1BAD0C1BF8}"/>
              </a:ext>
            </a:extLst>
          </p:cNvPr>
          <p:cNvSpPr/>
          <p:nvPr/>
        </p:nvSpPr>
        <p:spPr>
          <a:xfrm rot="16200000">
            <a:off x="10021166" y="820569"/>
            <a:ext cx="625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PDCCH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EB442C16-7FB9-4F0A-A72F-2A0A9FAEFED8}"/>
              </a:ext>
            </a:extLst>
          </p:cNvPr>
          <p:cNvSpPr/>
          <p:nvPr/>
        </p:nvSpPr>
        <p:spPr>
          <a:xfrm rot="16200000">
            <a:off x="10887987" y="828565"/>
            <a:ext cx="5854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PHICH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A6BCDE4-43E1-4013-8BE7-D534D26E48C5}"/>
              </a:ext>
            </a:extLst>
          </p:cNvPr>
          <p:cNvSpPr/>
          <p:nvPr/>
        </p:nvSpPr>
        <p:spPr>
          <a:xfrm rot="16200000">
            <a:off x="10426194" y="813356"/>
            <a:ext cx="6399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PCFICH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66D816E-D2AE-45D3-9344-CE1FE2BE8E42}"/>
              </a:ext>
            </a:extLst>
          </p:cNvPr>
          <p:cNvSpPr/>
          <p:nvPr/>
        </p:nvSpPr>
        <p:spPr>
          <a:xfrm rot="16200000">
            <a:off x="11401152" y="835174"/>
            <a:ext cx="532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PBCH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27F1AF9-DB67-4643-A6B8-892B357F77F8}"/>
              </a:ext>
            </a:extLst>
          </p:cNvPr>
          <p:cNvCxnSpPr>
            <a:cxnSpLocks/>
          </p:cNvCxnSpPr>
          <p:nvPr/>
        </p:nvCxnSpPr>
        <p:spPr>
          <a:xfrm>
            <a:off x="9772103" y="2907657"/>
            <a:ext cx="1271743" cy="0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8DB0F1A-2564-4342-B978-1CE2DC892C2D}"/>
              </a:ext>
            </a:extLst>
          </p:cNvPr>
          <p:cNvCxnSpPr>
            <a:cxnSpLocks/>
          </p:cNvCxnSpPr>
          <p:nvPr/>
        </p:nvCxnSpPr>
        <p:spPr>
          <a:xfrm>
            <a:off x="481263" y="454794"/>
            <a:ext cx="1785687" cy="6908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B2F054C6-EFF0-4A77-A899-8238A0325C57}"/>
              </a:ext>
            </a:extLst>
          </p:cNvPr>
          <p:cNvCxnSpPr>
            <a:cxnSpLocks/>
          </p:cNvCxnSpPr>
          <p:nvPr/>
        </p:nvCxnSpPr>
        <p:spPr>
          <a:xfrm flipV="1">
            <a:off x="481263" y="6033166"/>
            <a:ext cx="1648911" cy="41437"/>
          </a:xfrm>
          <a:prstGeom prst="line">
            <a:avLst/>
          </a:prstGeom>
          <a:ln>
            <a:solidFill>
              <a:schemeClr val="accent4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4080B39D-BD2E-486F-BF26-82DA65407DB1}"/>
              </a:ext>
            </a:extLst>
          </p:cNvPr>
          <p:cNvSpPr/>
          <p:nvPr/>
        </p:nvSpPr>
        <p:spPr>
          <a:xfrm>
            <a:off x="8342886" y="2280634"/>
            <a:ext cx="2621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DCI allocated (FORMAT_1,1A/B/C/D, 2,2A,B/C)</a:t>
            </a:r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id="{588123E5-6CCD-448D-9A1D-08E68C7DCD57}"/>
              </a:ext>
            </a:extLst>
          </p:cNvPr>
          <p:cNvSpPr/>
          <p:nvPr/>
        </p:nvSpPr>
        <p:spPr>
          <a:xfrm>
            <a:off x="1129212" y="478084"/>
            <a:ext cx="87523" cy="55550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EB48334-7101-4C13-BBC1-33964A917FFD}"/>
              </a:ext>
            </a:extLst>
          </p:cNvPr>
          <p:cNvSpPr/>
          <p:nvPr/>
        </p:nvSpPr>
        <p:spPr>
          <a:xfrm rot="16200000">
            <a:off x="1060608" y="2750356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AA613F-4E8E-4AAE-A8B4-C6CEFC30093A}"/>
              </a:ext>
            </a:extLst>
          </p:cNvPr>
          <p:cNvSpPr/>
          <p:nvPr/>
        </p:nvSpPr>
        <p:spPr>
          <a:xfrm rot="16200000">
            <a:off x="-2050057" y="3004454"/>
            <a:ext cx="46474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bound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19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79579D0-6030-4938-A589-CE40E5BE1442}"/>
              </a:ext>
            </a:extLst>
          </p:cNvPr>
          <p:cNvSpPr/>
          <p:nvPr/>
        </p:nvSpPr>
        <p:spPr>
          <a:xfrm>
            <a:off x="1650081" y="1080754"/>
            <a:ext cx="9852212" cy="5450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DA067-D425-4A50-994D-52DB5946AA31}"/>
              </a:ext>
            </a:extLst>
          </p:cNvPr>
          <p:cNvSpPr/>
          <p:nvPr/>
        </p:nvSpPr>
        <p:spPr>
          <a:xfrm flipV="1">
            <a:off x="2060285" y="5590237"/>
            <a:ext cx="3410616" cy="50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C22DD-226C-46F2-816E-D54E3CBF4E86}"/>
              </a:ext>
            </a:extLst>
          </p:cNvPr>
          <p:cNvCxnSpPr>
            <a:cxnSpLocks/>
          </p:cNvCxnSpPr>
          <p:nvPr/>
        </p:nvCxnSpPr>
        <p:spPr>
          <a:xfrm flipH="1" flipV="1">
            <a:off x="2658076" y="2181892"/>
            <a:ext cx="13232" cy="2455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12AF9E8-72B3-49C2-A806-D7A997233D9B}"/>
              </a:ext>
            </a:extLst>
          </p:cNvPr>
          <p:cNvSpPr/>
          <p:nvPr/>
        </p:nvSpPr>
        <p:spPr>
          <a:xfrm>
            <a:off x="6312082" y="1784487"/>
            <a:ext cx="1548247" cy="133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DL Scheduler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BA8D96-D1B3-403E-B40C-4B015061F610}"/>
              </a:ext>
            </a:extLst>
          </p:cNvPr>
          <p:cNvSpPr/>
          <p:nvPr/>
        </p:nvSpPr>
        <p:spPr>
          <a:xfrm>
            <a:off x="4611632" y="1808035"/>
            <a:ext cx="1548247" cy="1297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UL Scheduler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80DDF8-DEA8-4759-B1BD-161F83A1C3BA}"/>
              </a:ext>
            </a:extLst>
          </p:cNvPr>
          <p:cNvSpPr/>
          <p:nvPr/>
        </p:nvSpPr>
        <p:spPr>
          <a:xfrm>
            <a:off x="1803759" y="1773791"/>
            <a:ext cx="1458443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RLC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41F69BC-597C-4C57-922F-4F7FF361E1AF}"/>
              </a:ext>
            </a:extLst>
          </p:cNvPr>
          <p:cNvSpPr/>
          <p:nvPr/>
        </p:nvSpPr>
        <p:spPr>
          <a:xfrm>
            <a:off x="8772567" y="3246603"/>
            <a:ext cx="2313158" cy="64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MAC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3D240C4-D5B8-4650-B923-4B91961DE6E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086206" y="3117642"/>
            <a:ext cx="0" cy="47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A323AA-FDCD-4F97-8B8B-5D9D27BE149C}"/>
              </a:ext>
            </a:extLst>
          </p:cNvPr>
          <p:cNvSpPr/>
          <p:nvPr/>
        </p:nvSpPr>
        <p:spPr>
          <a:xfrm rot="16200000">
            <a:off x="1830606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8DCB8B-905D-445E-8584-FA14D37909BC}"/>
              </a:ext>
            </a:extLst>
          </p:cNvPr>
          <p:cNvSpPr/>
          <p:nvPr/>
        </p:nvSpPr>
        <p:spPr>
          <a:xfrm>
            <a:off x="7216176" y="3325110"/>
            <a:ext cx="5437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DL-CQI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46BA998D-C213-409D-B4CA-94C83F7B158E}"/>
              </a:ext>
            </a:extLst>
          </p:cNvPr>
          <p:cNvCxnSpPr>
            <a:cxnSpLocks/>
          </p:cNvCxnSpPr>
          <p:nvPr/>
        </p:nvCxnSpPr>
        <p:spPr>
          <a:xfrm flipV="1">
            <a:off x="4406338" y="3565140"/>
            <a:ext cx="2679867" cy="1075352"/>
          </a:xfrm>
          <a:prstGeom prst="bentConnector3">
            <a:avLst>
              <a:gd name="adj1" fmla="val 4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5292CFC-5275-4FD2-8109-6B14F01EBC7A}"/>
              </a:ext>
            </a:extLst>
          </p:cNvPr>
          <p:cNvCxnSpPr>
            <a:cxnSpLocks/>
          </p:cNvCxnSpPr>
          <p:nvPr/>
        </p:nvCxnSpPr>
        <p:spPr>
          <a:xfrm flipH="1" flipV="1">
            <a:off x="2222329" y="2190294"/>
            <a:ext cx="26864" cy="2451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A553585-52E8-467E-A7F2-C88B4C864A0F}"/>
              </a:ext>
            </a:extLst>
          </p:cNvPr>
          <p:cNvSpPr/>
          <p:nvPr/>
        </p:nvSpPr>
        <p:spPr>
          <a:xfrm rot="16200000">
            <a:off x="1914384" y="2791773"/>
            <a:ext cx="861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QCI-1(LCG-2)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A736463-5E14-434D-BC8F-A5D477198C8B}"/>
              </a:ext>
            </a:extLst>
          </p:cNvPr>
          <p:cNvSpPr/>
          <p:nvPr/>
        </p:nvSpPr>
        <p:spPr>
          <a:xfrm rot="16200000">
            <a:off x="1862775" y="3774653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79BDA46-FAFD-4BC1-9764-07E70725BDCC}"/>
              </a:ext>
            </a:extLst>
          </p:cNvPr>
          <p:cNvSpPr/>
          <p:nvPr/>
        </p:nvSpPr>
        <p:spPr>
          <a:xfrm rot="16200000">
            <a:off x="2421305" y="2745286"/>
            <a:ext cx="7681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SRB(LCG-1)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F9413389-FC58-45E8-9D4B-EEBD5971A3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7579" y="3237674"/>
            <a:ext cx="2625166" cy="1037099"/>
          </a:xfrm>
          <a:prstGeom prst="bentConnector3">
            <a:avLst>
              <a:gd name="adj1" fmla="val 100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033217E-CE05-4F28-B1EA-AEC38C4E2002}"/>
              </a:ext>
            </a:extLst>
          </p:cNvPr>
          <p:cNvSpPr/>
          <p:nvPr/>
        </p:nvSpPr>
        <p:spPr>
          <a:xfrm>
            <a:off x="4120215" y="2197419"/>
            <a:ext cx="8611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BSR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6600712-19EA-44C2-9896-13286DE0F3CC}"/>
              </a:ext>
            </a:extLst>
          </p:cNvPr>
          <p:cNvSpPr/>
          <p:nvPr/>
        </p:nvSpPr>
        <p:spPr>
          <a:xfrm>
            <a:off x="9197432" y="1808035"/>
            <a:ext cx="16442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 RLC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0A7482F8-663D-49C6-B72C-29396BAE962A}"/>
              </a:ext>
            </a:extLst>
          </p:cNvPr>
          <p:cNvCxnSpPr>
            <a:cxnSpLocks/>
          </p:cNvCxnSpPr>
          <p:nvPr/>
        </p:nvCxnSpPr>
        <p:spPr>
          <a:xfrm flipV="1">
            <a:off x="2391925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C91B718E-1020-40D8-A8F1-30F1F67E1721}"/>
              </a:ext>
            </a:extLst>
          </p:cNvPr>
          <p:cNvCxnSpPr>
            <a:cxnSpLocks/>
          </p:cNvCxnSpPr>
          <p:nvPr/>
        </p:nvCxnSpPr>
        <p:spPr>
          <a:xfrm flipV="1">
            <a:off x="3021691" y="5641033"/>
            <a:ext cx="0" cy="828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CCE9B018-247E-4FF8-8CEC-DC6DF7DAB711}"/>
              </a:ext>
            </a:extLst>
          </p:cNvPr>
          <p:cNvCxnSpPr>
            <a:cxnSpLocks/>
          </p:cNvCxnSpPr>
          <p:nvPr/>
        </p:nvCxnSpPr>
        <p:spPr>
          <a:xfrm flipV="1">
            <a:off x="3801048" y="5633532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tangle 488">
            <a:extLst>
              <a:ext uri="{FF2B5EF4-FFF2-40B4-BE49-F238E27FC236}">
                <a16:creationId xmlns:a16="http://schemas.microsoft.com/office/drawing/2014/main" id="{9E560924-673F-4BA7-8FE2-5A73D49A9F9E}"/>
              </a:ext>
            </a:extLst>
          </p:cNvPr>
          <p:cNvSpPr/>
          <p:nvPr/>
        </p:nvSpPr>
        <p:spPr>
          <a:xfrm rot="16200000">
            <a:off x="3352791" y="586780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PUSCH-info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5973B82-8AFA-4234-AFAB-1ED5D4CEEFB9}"/>
              </a:ext>
            </a:extLst>
          </p:cNvPr>
          <p:cNvSpPr/>
          <p:nvPr/>
        </p:nvSpPr>
        <p:spPr>
          <a:xfrm rot="16200000">
            <a:off x="2574013" y="585483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PUCCH-info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60B192E-4892-4E62-9162-A03F26D2F144}"/>
              </a:ext>
            </a:extLst>
          </p:cNvPr>
          <p:cNvSpPr/>
          <p:nvPr/>
        </p:nvSpPr>
        <p:spPr>
          <a:xfrm rot="16200000">
            <a:off x="1927367" y="5854838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PRACH-info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78F0E7AE-5AC3-4C63-ACFA-A0D9FBD264C6}"/>
              </a:ext>
            </a:extLst>
          </p:cNvPr>
          <p:cNvCxnSpPr>
            <a:cxnSpLocks/>
          </p:cNvCxnSpPr>
          <p:nvPr/>
        </p:nvCxnSpPr>
        <p:spPr>
          <a:xfrm flipV="1">
            <a:off x="4550782" y="5644207"/>
            <a:ext cx="6492" cy="8507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493">
            <a:extLst>
              <a:ext uri="{FF2B5EF4-FFF2-40B4-BE49-F238E27FC236}">
                <a16:creationId xmlns:a16="http://schemas.microsoft.com/office/drawing/2014/main" id="{EDDF9529-7DCB-4E27-BD8D-2648113059BD}"/>
              </a:ext>
            </a:extLst>
          </p:cNvPr>
          <p:cNvSpPr/>
          <p:nvPr/>
        </p:nvSpPr>
        <p:spPr>
          <a:xfrm rot="16200000">
            <a:off x="4086576" y="5582149"/>
            <a:ext cx="1116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RS</a:t>
            </a:r>
          </a:p>
        </p:txBody>
      </p:sp>
      <p:sp>
        <p:nvSpPr>
          <p:cNvPr id="499" name="Arrow: Up 498">
            <a:extLst>
              <a:ext uri="{FF2B5EF4-FFF2-40B4-BE49-F238E27FC236}">
                <a16:creationId xmlns:a16="http://schemas.microsoft.com/office/drawing/2014/main" id="{75DDA6DD-7656-436A-8956-8A565B1B233A}"/>
              </a:ext>
            </a:extLst>
          </p:cNvPr>
          <p:cNvSpPr/>
          <p:nvPr/>
        </p:nvSpPr>
        <p:spPr>
          <a:xfrm>
            <a:off x="2346611" y="1496379"/>
            <a:ext cx="277017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Arrow: Up 499">
            <a:extLst>
              <a:ext uri="{FF2B5EF4-FFF2-40B4-BE49-F238E27FC236}">
                <a16:creationId xmlns:a16="http://schemas.microsoft.com/office/drawing/2014/main" id="{8D76D0A2-6BE8-40F6-8F6D-26DB078B2044}"/>
              </a:ext>
            </a:extLst>
          </p:cNvPr>
          <p:cNvSpPr/>
          <p:nvPr/>
        </p:nvSpPr>
        <p:spPr>
          <a:xfrm rot="10800000">
            <a:off x="9929146" y="1531573"/>
            <a:ext cx="212118" cy="276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4A19DB-E3B0-466C-93D4-B709E4C255E4}"/>
              </a:ext>
            </a:extLst>
          </p:cNvPr>
          <p:cNvSpPr/>
          <p:nvPr/>
        </p:nvSpPr>
        <p:spPr>
          <a:xfrm rot="16200000">
            <a:off x="1830607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BCE37F-12BB-4B41-970D-D867524DD06D}"/>
              </a:ext>
            </a:extLst>
          </p:cNvPr>
          <p:cNvSpPr/>
          <p:nvPr/>
        </p:nvSpPr>
        <p:spPr>
          <a:xfrm rot="16200000">
            <a:off x="1830608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AB0FBD-9944-4D2C-9854-B02DDB31218D}"/>
              </a:ext>
            </a:extLst>
          </p:cNvPr>
          <p:cNvSpPr/>
          <p:nvPr/>
        </p:nvSpPr>
        <p:spPr>
          <a:xfrm rot="16200000">
            <a:off x="183060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5F6F84D-8A59-40AA-8EA2-6A029D8477A5}"/>
              </a:ext>
            </a:extLst>
          </p:cNvPr>
          <p:cNvSpPr/>
          <p:nvPr/>
        </p:nvSpPr>
        <p:spPr>
          <a:xfrm rot="16200000">
            <a:off x="1829779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0A7C87-6361-4BFC-9496-A68943EE8D54}"/>
              </a:ext>
            </a:extLst>
          </p:cNvPr>
          <p:cNvSpPr/>
          <p:nvPr/>
        </p:nvSpPr>
        <p:spPr>
          <a:xfrm rot="16200000">
            <a:off x="1829780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0A3CC5-5A85-4723-9EBA-EFC0A4A54D91}"/>
              </a:ext>
            </a:extLst>
          </p:cNvPr>
          <p:cNvSpPr/>
          <p:nvPr/>
        </p:nvSpPr>
        <p:spPr>
          <a:xfrm rot="16200000">
            <a:off x="1829781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D3646EF-5C2B-43FF-9D3F-300137501DBD}"/>
              </a:ext>
            </a:extLst>
          </p:cNvPr>
          <p:cNvSpPr/>
          <p:nvPr/>
        </p:nvSpPr>
        <p:spPr>
          <a:xfrm rot="16200000">
            <a:off x="1829782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7DFB64-AB0D-4D42-B47F-EE1DBBDA68A5}"/>
              </a:ext>
            </a:extLst>
          </p:cNvPr>
          <p:cNvSpPr/>
          <p:nvPr/>
        </p:nvSpPr>
        <p:spPr>
          <a:xfrm rot="16200000">
            <a:off x="1829783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AADE552-296D-4595-9AE8-14DFC031726E}"/>
              </a:ext>
            </a:extLst>
          </p:cNvPr>
          <p:cNvSpPr/>
          <p:nvPr/>
        </p:nvSpPr>
        <p:spPr>
          <a:xfrm rot="16200000">
            <a:off x="1829784" y="4981526"/>
            <a:ext cx="9653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QCI-2-9(LCG-3)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2D5ED1C-1A3D-4680-93D2-0AC0E803B936}"/>
              </a:ext>
            </a:extLst>
          </p:cNvPr>
          <p:cNvSpPr/>
          <p:nvPr/>
        </p:nvSpPr>
        <p:spPr>
          <a:xfrm>
            <a:off x="2139218" y="4645599"/>
            <a:ext cx="3128113" cy="93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 MAC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0B894DF-DCBB-41F6-B1A8-E54CFE25689B}"/>
              </a:ext>
            </a:extLst>
          </p:cNvPr>
          <p:cNvSpPr/>
          <p:nvPr/>
        </p:nvSpPr>
        <p:spPr>
          <a:xfrm rot="16200000">
            <a:off x="3390928" y="4295043"/>
            <a:ext cx="476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L-BSR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4D261CC7-C687-447A-BB07-28FC88F2997B}"/>
              </a:ext>
            </a:extLst>
          </p:cNvPr>
          <p:cNvSpPr/>
          <p:nvPr/>
        </p:nvSpPr>
        <p:spPr>
          <a:xfrm rot="16200000">
            <a:off x="3388522" y="3872414"/>
            <a:ext cx="4812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S-BSR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71B4CDA-759B-4325-8906-3FAD22D271E0}"/>
              </a:ext>
            </a:extLst>
          </p:cNvPr>
          <p:cNvCxnSpPr>
            <a:cxnSpLocks/>
            <a:stCxn id="313" idx="2"/>
            <a:endCxn id="47" idx="3"/>
          </p:cNvCxnSpPr>
          <p:nvPr/>
        </p:nvCxnSpPr>
        <p:spPr>
          <a:xfrm rot="5400000">
            <a:off x="8815025" y="1246508"/>
            <a:ext cx="249861" cy="2159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9FAD2DA-23E8-4AAA-B8C2-7F8324B4D791}"/>
              </a:ext>
            </a:extLst>
          </p:cNvPr>
          <p:cNvSpPr/>
          <p:nvPr/>
        </p:nvSpPr>
        <p:spPr>
          <a:xfrm>
            <a:off x="8012532" y="2494809"/>
            <a:ext cx="12314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DL-Data to be sched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5DAC0AA-EF21-42F3-BAC2-373B66326348}"/>
              </a:ext>
            </a:extLst>
          </p:cNvPr>
          <p:cNvSpPr/>
          <p:nvPr/>
        </p:nvSpPr>
        <p:spPr>
          <a:xfrm>
            <a:off x="4611632" y="1261249"/>
            <a:ext cx="3248697" cy="393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M-plane</a:t>
            </a:r>
          </a:p>
        </p:txBody>
      </p: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D86D2E88-D3B1-4F84-9A12-88A2719D808C}"/>
              </a:ext>
            </a:extLst>
          </p:cNvPr>
          <p:cNvSpPr/>
          <p:nvPr/>
        </p:nvSpPr>
        <p:spPr>
          <a:xfrm rot="5400000">
            <a:off x="3827133" y="770967"/>
            <a:ext cx="1085539" cy="445919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AA28C2C-C71C-47AE-8B87-A01AB0A66F59}"/>
              </a:ext>
            </a:extLst>
          </p:cNvPr>
          <p:cNvSpPr/>
          <p:nvPr/>
        </p:nvSpPr>
        <p:spPr>
          <a:xfrm>
            <a:off x="4270932" y="512559"/>
            <a:ext cx="16461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1. Cell configuration</a:t>
            </a:r>
          </a:p>
          <a:p>
            <a:r>
              <a:rPr lang="en-US" sz="1000" dirty="0"/>
              <a:t>2. UE configuration</a:t>
            </a:r>
            <a:br>
              <a:rPr lang="en-US" sz="1000" dirty="0"/>
            </a:br>
            <a:r>
              <a:rPr lang="en-US" sz="1000" dirty="0"/>
              <a:t>3. Mac Configuration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5365E4-90BC-4368-8892-69B23A4E3232}"/>
              </a:ext>
            </a:extLst>
          </p:cNvPr>
          <p:cNvSpPr/>
          <p:nvPr/>
        </p:nvSpPr>
        <p:spPr>
          <a:xfrm>
            <a:off x="1708651" y="826901"/>
            <a:ext cx="8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MAC</a:t>
            </a: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id="{93660FA0-156C-44BF-8C34-E57E5251DE69}"/>
              </a:ext>
            </a:extLst>
          </p:cNvPr>
          <p:cNvSpPr/>
          <p:nvPr/>
        </p:nvSpPr>
        <p:spPr>
          <a:xfrm>
            <a:off x="1451942" y="971144"/>
            <a:ext cx="87523" cy="555508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86542AB-5674-4AA6-86E5-28B0C30BA790}"/>
              </a:ext>
            </a:extLst>
          </p:cNvPr>
          <p:cNvSpPr/>
          <p:nvPr/>
        </p:nvSpPr>
        <p:spPr>
          <a:xfrm rot="16200000">
            <a:off x="1159223" y="3198591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3D57939-D224-484F-8C35-2A1A98DF164E}"/>
              </a:ext>
            </a:extLst>
          </p:cNvPr>
          <p:cNvSpPr/>
          <p:nvPr/>
        </p:nvSpPr>
        <p:spPr>
          <a:xfrm rot="16200000">
            <a:off x="-2088924" y="3380695"/>
            <a:ext cx="50686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Non Real time operations</a:t>
            </a:r>
            <a:endParaRPr lang="en-US" sz="36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6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7CAE480-721E-40B8-A76B-23FB73E57856}"/>
              </a:ext>
            </a:extLst>
          </p:cNvPr>
          <p:cNvSpPr/>
          <p:nvPr/>
        </p:nvSpPr>
        <p:spPr>
          <a:xfrm>
            <a:off x="4502930" y="3753853"/>
            <a:ext cx="2225129" cy="128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UL/DL MAC</a:t>
            </a:r>
          </a:p>
          <a:p>
            <a:pPr marL="342900" indent="-342900">
              <a:buAutoNum type="arabicPeriod"/>
            </a:pPr>
            <a:r>
              <a:rPr lang="en-US" dirty="0"/>
              <a:t>PDCCH</a:t>
            </a:r>
          </a:p>
          <a:p>
            <a:pPr marL="342900" indent="-342900">
              <a:buAutoNum type="arabicPeriod"/>
            </a:pPr>
            <a:r>
              <a:rPr lang="en-US" dirty="0"/>
              <a:t>UL/DL scheduler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DAD001-47DC-4992-826B-B3A870905047}"/>
              </a:ext>
            </a:extLst>
          </p:cNvPr>
          <p:cNvSpPr/>
          <p:nvPr/>
        </p:nvSpPr>
        <p:spPr>
          <a:xfrm>
            <a:off x="4502930" y="551527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F86CA4-3571-4BD3-B0A2-B35D3758FEFF}"/>
              </a:ext>
            </a:extLst>
          </p:cNvPr>
          <p:cNvSpPr/>
          <p:nvPr/>
        </p:nvSpPr>
        <p:spPr>
          <a:xfrm>
            <a:off x="4502928" y="664142"/>
            <a:ext cx="2225129" cy="1350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C3AAE8-CB09-438D-8C1D-ADF346E24AB5}"/>
              </a:ext>
            </a:extLst>
          </p:cNvPr>
          <p:cNvSpPr/>
          <p:nvPr/>
        </p:nvSpPr>
        <p:spPr>
          <a:xfrm>
            <a:off x="4502928" y="3048805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RLC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C9D8FC-AFDF-4D47-ACB9-2426EC2DCE46}"/>
              </a:ext>
            </a:extLst>
          </p:cNvPr>
          <p:cNvSpPr/>
          <p:nvPr/>
        </p:nvSpPr>
        <p:spPr>
          <a:xfrm>
            <a:off x="4502928" y="2343757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PDCP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07637-1914-4FE7-A1CB-62CB6D3DD8AF}"/>
              </a:ext>
            </a:extLst>
          </p:cNvPr>
          <p:cNvCxnSpPr>
            <a:cxnSpLocks/>
          </p:cNvCxnSpPr>
          <p:nvPr/>
        </p:nvCxnSpPr>
        <p:spPr>
          <a:xfrm flipV="1">
            <a:off x="1135781" y="5245768"/>
            <a:ext cx="9336505" cy="7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64DD82-2B99-4204-BD7D-DC797E4B0103}"/>
              </a:ext>
            </a:extLst>
          </p:cNvPr>
          <p:cNvCxnSpPr>
            <a:cxnSpLocks/>
          </p:cNvCxnSpPr>
          <p:nvPr/>
        </p:nvCxnSpPr>
        <p:spPr>
          <a:xfrm>
            <a:off x="972152" y="2164079"/>
            <a:ext cx="9500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2555D8-ED85-407F-9BFD-FB2BD3409E9D}"/>
              </a:ext>
            </a:extLst>
          </p:cNvPr>
          <p:cNvSpPr/>
          <p:nvPr/>
        </p:nvSpPr>
        <p:spPr>
          <a:xfrm>
            <a:off x="1854375" y="4981873"/>
            <a:ext cx="2225129" cy="535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timer to L1 &amp; MAC to be in sync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0334C91-9963-4334-8838-4E4AA8B68532}"/>
              </a:ext>
            </a:extLst>
          </p:cNvPr>
          <p:cNvCxnSpPr>
            <a:cxnSpLocks/>
          </p:cNvCxnSpPr>
          <p:nvPr/>
        </p:nvCxnSpPr>
        <p:spPr>
          <a:xfrm>
            <a:off x="6715357" y="1334257"/>
            <a:ext cx="12700" cy="127244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5DACB8F-1C95-4A29-AD81-9EFF3D765BAF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H="1">
            <a:off x="5563817" y="2152471"/>
            <a:ext cx="2315780" cy="12700"/>
          </a:xfrm>
          <a:prstGeom prst="bentConnector4">
            <a:avLst>
              <a:gd name="adj1" fmla="val 574"/>
              <a:gd name="adj2" fmla="val 864526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7A1BC2-3CFD-4B64-8273-515A1AA53E59}"/>
              </a:ext>
            </a:extLst>
          </p:cNvPr>
          <p:cNvCxnSpPr/>
          <p:nvPr/>
        </p:nvCxnSpPr>
        <p:spPr>
          <a:xfrm>
            <a:off x="3840480" y="1703672"/>
            <a:ext cx="0" cy="2694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90FB555-0E5F-4BB9-BFED-1B3F2A452E92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0" cy="48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2FE805-0717-4E88-B5BC-7306D91F4013}"/>
              </a:ext>
            </a:extLst>
          </p:cNvPr>
          <p:cNvCxnSpPr>
            <a:cxnSpLocks/>
          </p:cNvCxnSpPr>
          <p:nvPr/>
        </p:nvCxnSpPr>
        <p:spPr>
          <a:xfrm>
            <a:off x="1663566" y="992109"/>
            <a:ext cx="2839362" cy="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59494D-B074-4CEB-83C0-F358C450A6ED}"/>
              </a:ext>
            </a:extLst>
          </p:cNvPr>
          <p:cNvCxnSpPr>
            <a:cxnSpLocks/>
          </p:cNvCxnSpPr>
          <p:nvPr/>
        </p:nvCxnSpPr>
        <p:spPr>
          <a:xfrm flipV="1">
            <a:off x="1663566" y="5781579"/>
            <a:ext cx="2852150" cy="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9053ED-A2BA-41D7-ACF9-4CA9D8138FD9}"/>
              </a:ext>
            </a:extLst>
          </p:cNvPr>
          <p:cNvCxnSpPr>
            <a:cxnSpLocks/>
          </p:cNvCxnSpPr>
          <p:nvPr/>
        </p:nvCxnSpPr>
        <p:spPr>
          <a:xfrm>
            <a:off x="3840480" y="1703672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6C4AEA4-DAF0-4BD3-B771-879ACEA4F7E2}"/>
              </a:ext>
            </a:extLst>
          </p:cNvPr>
          <p:cNvCxnSpPr>
            <a:cxnSpLocks/>
          </p:cNvCxnSpPr>
          <p:nvPr/>
        </p:nvCxnSpPr>
        <p:spPr>
          <a:xfrm>
            <a:off x="3838963" y="4397946"/>
            <a:ext cx="6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344</Words>
  <Application>Microsoft Office PowerPoint</Application>
  <PresentationFormat>Widescreen</PresentationFormat>
  <Paragraphs>139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Shivanand</dc:creator>
  <cp:lastModifiedBy>Bharath Shivanand</cp:lastModifiedBy>
  <cp:revision>69</cp:revision>
  <dcterms:created xsi:type="dcterms:W3CDTF">2020-02-15T14:54:49Z</dcterms:created>
  <dcterms:modified xsi:type="dcterms:W3CDTF">2020-03-07T08:11:06Z</dcterms:modified>
</cp:coreProperties>
</file>