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1" r:id="rId3"/>
    <p:sldId id="262" r:id="rId4"/>
    <p:sldId id="275" r:id="rId5"/>
    <p:sldId id="264" r:id="rId6"/>
    <p:sldId id="271" r:id="rId7"/>
    <p:sldId id="267" r:id="rId8"/>
    <p:sldId id="266" r:id="rId9"/>
    <p:sldId id="269" r:id="rId10"/>
    <p:sldId id="268" r:id="rId11"/>
    <p:sldId id="263" r:id="rId12"/>
    <p:sldId id="265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Shivanand" initials="BS" lastIdx="2" clrIdx="0">
    <p:extLst>
      <p:ext uri="{19B8F6BF-5375-455C-9EA6-DF929625EA0E}">
        <p15:presenceInfo xmlns:p15="http://schemas.microsoft.com/office/powerpoint/2012/main" xmlns="" userId="S::bharath.shivanand@mavenir.com::bcbf12d7-3cdb-4b7c-9fd9-6689d2b20986" providerId="AD"/>
      </p:ext>
    </p:extLst>
  </p:cmAuthor>
  <p:cmAuthor id="2" name="BHARATH T 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 autoAdjust="0"/>
    <p:restoredTop sz="94207" autoAdjust="0"/>
  </p:normalViewPr>
  <p:slideViewPr>
    <p:cSldViewPr snapToGrid="0">
      <p:cViewPr>
        <p:scale>
          <a:sx n="85" d="100"/>
          <a:sy n="85" d="100"/>
        </p:scale>
        <p:origin x="-640" y="-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959C-7E25-4F4C-9CC4-26B348A86E8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479F-DF97-423E-8FDE-AFA48DD8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481E1-9E3D-4437-9A74-F2C76424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5AFFF1-6AD0-4D61-A0BD-EE042CFB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111171-6BB8-4145-97F6-87A6EAC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A7846-C4D5-4953-8DF7-65C581DB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94128-40BC-40E2-86CA-E2F28EF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9E8CE-C3BE-4408-9E33-3342BEA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B79719-788D-4CF9-8E25-132F1AE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D6467A-9271-4D40-A5A3-D08E999A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928F4-75F7-445A-B9D1-DB508B1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E5C3E4-2F60-4DFD-A9C4-4DC332E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F46B16-63A6-4399-81C8-7064A01B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F924A9-0044-46DE-8731-BDC0483A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C8B323-827B-4AE2-912F-2AE01BFF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089B6-2E8C-4332-8990-593A06C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DFF309-DA53-4F11-BE15-D5AD8F0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10A14-21AF-40E6-A955-390EE16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D1484E-9FAD-4389-9FC2-174E732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75B34-2F50-44E8-8C23-C2024ACB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F1E1F0-34E0-4381-AD78-998D5D7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301AA1-4CF2-4F29-BE2E-DE951B69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8311B-1A4D-4654-A241-9653E75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FE9427-6BA2-4D13-9F1E-860288E9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AC3518-AF78-4642-A09D-4DBFE04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EFF44-FD20-4486-9239-B67F9B3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71DB16-7997-4BF6-93BA-8D35CDE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11278-7FDD-48DA-8026-A265E37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2A852-0427-4A60-9BAD-C25190E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441582-A9F7-4AD6-BA4B-4DB8F256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6AC31C-78A7-41CF-A96E-84FD50F6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D6337D-FEEA-462E-822D-6743548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B283E8-955A-477B-AECE-2C23FF2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37430-B105-41BE-A242-F8F0001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789FBD-54C2-408A-A815-61161CA9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ACE2D4-C795-4465-B937-25779276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ABE465-E96C-42DC-899C-79AE5D91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5C82F5-D471-4180-9758-E3654545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B68CF1-604C-4E8E-BE94-910F68F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C38E8E-D850-461F-A27D-6A147127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93504A-2BE4-4709-A1DD-766077E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337B-9E78-4479-837A-8256579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5AA7D2-E6A5-40A4-9F8F-95D32E8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062612-3328-4A52-ACDD-3B8EDE0B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913D660-7141-4EEE-BB86-7AE29C8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D955A9-8EA7-4838-8499-FB44B2EB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412C79-ACAD-4993-B5F7-801F8704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DD775A-674D-4B4F-AF32-670A8BD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56E31-9B0D-4D67-9AA5-F0C4AED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4715E1-3A50-4688-BC09-08181917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D48F40-EBC9-4DFA-A4F7-B4EB68C4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A8FA49-0A3B-42CB-A484-222897EA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C59385-08F8-4D9E-967A-390B7AE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CD3BA7-5B9B-4B7A-9968-08D67A4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70207-9414-4010-BD46-1707DFA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7CAC20E-A73C-4A04-9D5B-E48F1C52C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2216ED-70D6-44A8-B5EC-DC76728E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0F5E1D-4D13-4D10-9534-D58C031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161032-8AAB-45B8-A1FA-D7FA5D4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A15C1E-F743-4EF6-919C-E506AC9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621B9F-851D-4B7D-9DF6-B5155DB2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F76326-32F7-45B0-A78B-BC76791F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69DC44-9F4F-40A1-ABBA-7AF93FD7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B4720-09DE-4175-B50B-0710151D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9C885A-E9C0-467F-ACCF-1BBEB3FB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152400" y="5366112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521852" y="781117"/>
            <a:ext cx="29233" cy="364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12AF9E8-72B3-49C2-A806-D7A997233D9B}"/>
              </a:ext>
            </a:extLst>
          </p:cNvPr>
          <p:cNvSpPr/>
          <p:nvPr/>
        </p:nvSpPr>
        <p:spPr>
          <a:xfrm>
            <a:off x="6622092" y="1863705"/>
            <a:ext cx="1548247" cy="179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2BA8D96-D1B3-403E-B40C-4B015061F610}"/>
              </a:ext>
            </a:extLst>
          </p:cNvPr>
          <p:cNvSpPr/>
          <p:nvPr/>
        </p:nvSpPr>
        <p:spPr>
          <a:xfrm>
            <a:off x="2676852" y="856981"/>
            <a:ext cx="1548247" cy="20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A80DDF8-DEA8-4759-B1BD-161F83A1C3BA}"/>
              </a:ext>
            </a:extLst>
          </p:cNvPr>
          <p:cNvSpPr/>
          <p:nvPr/>
        </p:nvSpPr>
        <p:spPr>
          <a:xfrm>
            <a:off x="152400" y="372074"/>
            <a:ext cx="2119372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5B82377-0FED-49E6-BE0F-D5411E16A4A5}"/>
              </a:ext>
            </a:extLst>
          </p:cNvPr>
          <p:cNvSpPr/>
          <p:nvPr/>
        </p:nvSpPr>
        <p:spPr>
          <a:xfrm rot="10800000">
            <a:off x="9703562" y="5265318"/>
            <a:ext cx="1717307" cy="6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AAD42AEF-07BF-4FE1-9672-F6D121CC2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14114" y="3773302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17045DD4-B8EC-4B8C-BC24-B58B2F1EF8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2115" y="377330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11B6D741-997A-4987-8F36-31EBE39C23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15585" y="377691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41F69BC-597C-4C57-922F-4F7FF361E1AF}"/>
              </a:ext>
            </a:extLst>
          </p:cNvPr>
          <p:cNvSpPr/>
          <p:nvPr/>
        </p:nvSpPr>
        <p:spPr>
          <a:xfrm>
            <a:off x="9404497" y="3121325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36CE0122-94BB-48B4-8299-311ADF53D01A}"/>
              </a:ext>
            </a:extLst>
          </p:cNvPr>
          <p:cNvCxnSpPr>
            <a:cxnSpLocks/>
          </p:cNvCxnSpPr>
          <p:nvPr/>
        </p:nvCxnSpPr>
        <p:spPr>
          <a:xfrm>
            <a:off x="5919537" y="358140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53D240C4-D5B8-4650-B923-4B91961DE6E2}"/>
              </a:ext>
            </a:extLst>
          </p:cNvPr>
          <p:cNvCxnSpPr>
            <a:cxnSpLocks/>
          </p:cNvCxnSpPr>
          <p:nvPr/>
        </p:nvCxnSpPr>
        <p:spPr>
          <a:xfrm>
            <a:off x="5919537" y="334879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39A323AA-FDCD-4F97-8B8B-5D9D27BE149C}"/>
              </a:ext>
            </a:extLst>
          </p:cNvPr>
          <p:cNvSpPr/>
          <p:nvPr/>
        </p:nvSpPr>
        <p:spPr>
          <a:xfrm rot="16200000">
            <a:off x="-104174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210F76F8-7F73-4E1C-9438-29DF2F7D47AC}"/>
              </a:ext>
            </a:extLst>
          </p:cNvPr>
          <p:cNvSpPr/>
          <p:nvPr/>
        </p:nvSpPr>
        <p:spPr>
          <a:xfrm>
            <a:off x="5239597" y="3522692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err="1"/>
              <a:t>Harq</a:t>
            </a:r>
            <a:r>
              <a:rPr lang="en-US" sz="1000" dirty="0"/>
              <a:t> Feedback/DTX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4F8DCB8B-905D-445E-8584-FA14D37909BC}"/>
              </a:ext>
            </a:extLst>
          </p:cNvPr>
          <p:cNvSpPr/>
          <p:nvPr/>
        </p:nvSpPr>
        <p:spPr>
          <a:xfrm>
            <a:off x="6058961" y="3294817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DL-CQI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1DE06F60-E700-4BB2-8877-5244E267C939}"/>
              </a:ext>
            </a:extLst>
          </p:cNvPr>
          <p:cNvSpPr/>
          <p:nvPr/>
        </p:nvSpPr>
        <p:spPr>
          <a:xfrm>
            <a:off x="5150543" y="3057391"/>
            <a:ext cx="1443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PHR/PUCCH-</a:t>
            </a:r>
            <a:r>
              <a:rPr lang="en-US" sz="1000" dirty="0" err="1"/>
              <a:t>pwr</a:t>
            </a:r>
            <a:r>
              <a:rPr lang="en-US" sz="1000" dirty="0"/>
              <a:t>/Ul-CQI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9866B5CE-0B8D-45E9-AF0E-06FDFB2D530C}"/>
              </a:ext>
            </a:extLst>
          </p:cNvPr>
          <p:cNvSpPr/>
          <p:nvPr/>
        </p:nvSpPr>
        <p:spPr>
          <a:xfrm>
            <a:off x="5890214" y="2563251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1A07D18C-63A9-4932-B4B1-D1C8DDA5810A}"/>
              </a:ext>
            </a:extLst>
          </p:cNvPr>
          <p:cNvSpPr/>
          <p:nvPr/>
        </p:nvSpPr>
        <p:spPr>
          <a:xfrm>
            <a:off x="6080314" y="282441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331F8D51-08E2-4ABB-97C2-AE0BF7CE674E}"/>
              </a:ext>
            </a:extLst>
          </p:cNvPr>
          <p:cNvSpPr/>
          <p:nvPr/>
        </p:nvSpPr>
        <p:spPr>
          <a:xfrm>
            <a:off x="5951686" y="2294476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xmlns="" id="{063B02D8-19A9-4EEA-90D1-FA22CBC3C0CA}"/>
              </a:ext>
            </a:extLst>
          </p:cNvPr>
          <p:cNvCxnSpPr>
            <a:cxnSpLocks/>
          </p:cNvCxnSpPr>
          <p:nvPr/>
        </p:nvCxnSpPr>
        <p:spPr>
          <a:xfrm flipV="1">
            <a:off x="2850524" y="3576673"/>
            <a:ext cx="3069014" cy="841627"/>
          </a:xfrm>
          <a:prstGeom prst="bentConnector3">
            <a:avLst>
              <a:gd name="adj1" fmla="val -15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xmlns="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2511587" y="3348799"/>
            <a:ext cx="3407953" cy="1056804"/>
          </a:xfrm>
          <a:prstGeom prst="bentConnector3">
            <a:avLst>
              <a:gd name="adj1" fmla="val -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1919" y="773180"/>
            <a:ext cx="41811" cy="36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2A553585-52E8-467E-A7F2-C88B4C864A0F}"/>
              </a:ext>
            </a:extLst>
          </p:cNvPr>
          <p:cNvSpPr/>
          <p:nvPr/>
        </p:nvSpPr>
        <p:spPr>
          <a:xfrm rot="16200000">
            <a:off x="-110427" y="1128735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8A736463-5E14-434D-BC8F-A5D477198C8B}"/>
              </a:ext>
            </a:extLst>
          </p:cNvPr>
          <p:cNvSpPr/>
          <p:nvPr/>
        </p:nvSpPr>
        <p:spPr>
          <a:xfrm rot="16200000">
            <a:off x="-149551" y="198758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979BDA46-FAFD-4BC1-9764-07E70725BDCC}"/>
              </a:ext>
            </a:extLst>
          </p:cNvPr>
          <p:cNvSpPr/>
          <p:nvPr/>
        </p:nvSpPr>
        <p:spPr>
          <a:xfrm rot="16200000">
            <a:off x="272312" y="1055664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xmlns="" id="{FE1035AB-A5FE-4C5F-BF9C-C0B9D810D4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1281" y="2018696"/>
            <a:ext cx="3224610" cy="1560519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xmlns="" id="{6E574628-7DE2-4E54-BFB0-B603F96A7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539" y="2230296"/>
            <a:ext cx="3019149" cy="1331465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xmlns="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308" y="2457720"/>
            <a:ext cx="2821868" cy="1085209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xmlns="" id="{A53A34B3-7B23-4666-A3D9-EAE06CCFC5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2439" y="2697062"/>
            <a:ext cx="2640979" cy="807846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xmlns="" id="{D6C552BD-2578-40DB-92F7-5D37721A4E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8194" y="2932196"/>
            <a:ext cx="2416705" cy="514599"/>
          </a:xfrm>
          <a:prstGeom prst="bentConnector3">
            <a:avLst>
              <a:gd name="adj1" fmla="val 999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xmlns="" id="{D764B181-4308-49E0-B72F-2156BBACA31C}"/>
              </a:ext>
            </a:extLst>
          </p:cNvPr>
          <p:cNvSpPr/>
          <p:nvPr/>
        </p:nvSpPr>
        <p:spPr>
          <a:xfrm>
            <a:off x="1976346" y="884678"/>
            <a:ext cx="67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xmlns="" id="{57F8A712-9842-486F-9BA1-C887F3331106}"/>
              </a:ext>
            </a:extLst>
          </p:cNvPr>
          <p:cNvSpPr/>
          <p:nvPr/>
        </p:nvSpPr>
        <p:spPr>
          <a:xfrm>
            <a:off x="1967591" y="1132121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xmlns="" id="{106622A7-4B93-4F50-8180-5515C868FB27}"/>
              </a:ext>
            </a:extLst>
          </p:cNvPr>
          <p:cNvSpPr/>
          <p:nvPr/>
        </p:nvSpPr>
        <p:spPr>
          <a:xfrm>
            <a:off x="2196954" y="1328164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xmlns="" id="{9033217E-CE05-4F28-B1EA-AEC38C4E2002}"/>
              </a:ext>
            </a:extLst>
          </p:cNvPr>
          <p:cNvSpPr/>
          <p:nvPr/>
        </p:nvSpPr>
        <p:spPr>
          <a:xfrm>
            <a:off x="2149245" y="154036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xmlns="" id="{D113DC5F-E027-453D-985E-35D3AF54AE9D}"/>
              </a:ext>
            </a:extLst>
          </p:cNvPr>
          <p:cNvSpPr/>
          <p:nvPr/>
        </p:nvSpPr>
        <p:spPr>
          <a:xfrm>
            <a:off x="2239125" y="1935424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xmlns="" id="{3E354A0E-871C-4957-9B0F-09B977985ADE}"/>
              </a:ext>
            </a:extLst>
          </p:cNvPr>
          <p:cNvSpPr/>
          <p:nvPr/>
        </p:nvSpPr>
        <p:spPr>
          <a:xfrm>
            <a:off x="2081067" y="1719948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xmlns="" id="{CDF0845F-B876-4C58-BD80-37F6B786DAA8}"/>
              </a:ext>
            </a:extLst>
          </p:cNvPr>
          <p:cNvCxnSpPr>
            <a:cxnSpLocks/>
          </p:cNvCxnSpPr>
          <p:nvPr/>
        </p:nvCxnSpPr>
        <p:spPr>
          <a:xfrm>
            <a:off x="4225099" y="2472453"/>
            <a:ext cx="2377601" cy="412698"/>
          </a:xfrm>
          <a:prstGeom prst="bentConnector3">
            <a:avLst>
              <a:gd name="adj1" fmla="val 4719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xmlns="" id="{0E910DCA-D6A1-48C2-8A02-902D18F906D3}"/>
              </a:ext>
            </a:extLst>
          </p:cNvPr>
          <p:cNvCxnSpPr>
            <a:cxnSpLocks/>
          </p:cNvCxnSpPr>
          <p:nvPr/>
        </p:nvCxnSpPr>
        <p:spPr>
          <a:xfrm>
            <a:off x="4225099" y="2196377"/>
            <a:ext cx="2396993" cy="410767"/>
          </a:xfrm>
          <a:prstGeom prst="bentConnector3">
            <a:avLst>
              <a:gd name="adj1" fmla="val 5280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xmlns="" id="{4BC85AAA-A068-478F-AFE5-85A28B54BB3C}"/>
              </a:ext>
            </a:extLst>
          </p:cNvPr>
          <p:cNvCxnSpPr>
            <a:cxnSpLocks/>
          </p:cNvCxnSpPr>
          <p:nvPr/>
        </p:nvCxnSpPr>
        <p:spPr>
          <a:xfrm>
            <a:off x="4225099" y="1905819"/>
            <a:ext cx="2406226" cy="453722"/>
          </a:xfrm>
          <a:prstGeom prst="bentConnector3">
            <a:avLst>
              <a:gd name="adj1" fmla="val 585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xmlns="" id="{06600712-19EA-44C2-9896-13286DE0F3CC}"/>
              </a:ext>
            </a:extLst>
          </p:cNvPr>
          <p:cNvSpPr/>
          <p:nvPr/>
        </p:nvSpPr>
        <p:spPr>
          <a:xfrm>
            <a:off x="9404496" y="401526"/>
            <a:ext cx="263510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xmlns="" id="{47063716-A3A1-41ED-9E9F-28C67B24EEDA}"/>
              </a:ext>
            </a:extLst>
          </p:cNvPr>
          <p:cNvSpPr/>
          <p:nvPr/>
        </p:nvSpPr>
        <p:spPr>
          <a:xfrm>
            <a:off x="5168537" y="461370"/>
            <a:ext cx="1778261" cy="86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PDCCH</a:t>
            </a:r>
          </a:p>
        </p:txBody>
      </p: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xmlns="" id="{AEE92165-F7DA-4039-832D-425489B72C61}"/>
              </a:ext>
            </a:extLst>
          </p:cNvPr>
          <p:cNvCxnSpPr>
            <a:endCxn id="314" idx="1"/>
          </p:cNvCxnSpPr>
          <p:nvPr/>
        </p:nvCxnSpPr>
        <p:spPr>
          <a:xfrm flipV="1">
            <a:off x="4225099" y="894767"/>
            <a:ext cx="943438" cy="391171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xmlns="" id="{0BC0F377-761C-495E-BA76-4148018825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9173" y="926661"/>
            <a:ext cx="535541" cy="1338548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5D6FF7E3-217E-4272-9655-BF66941CDA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677" y="931600"/>
            <a:ext cx="2004611" cy="1730802"/>
          </a:xfrm>
          <a:prstGeom prst="bentConnector3">
            <a:avLst>
              <a:gd name="adj1" fmla="val -5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9" name="Arrow: Circular 358">
            <a:extLst>
              <a:ext uri="{FF2B5EF4-FFF2-40B4-BE49-F238E27FC236}">
                <a16:creationId xmlns:a16="http://schemas.microsoft.com/office/drawing/2014/main" xmlns="" id="{FF8DD77E-6D52-478C-86E4-770E11517046}"/>
              </a:ext>
            </a:extLst>
          </p:cNvPr>
          <p:cNvSpPr/>
          <p:nvPr/>
        </p:nvSpPr>
        <p:spPr>
          <a:xfrm rot="11073634">
            <a:off x="9559874" y="3094665"/>
            <a:ext cx="1248346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xmlns="" id="{9663848A-9582-486C-9463-CCF2FC4A2735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946798" y="894767"/>
            <a:ext cx="1984233" cy="508586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xmlns="" id="{FCE23F9D-917D-4E63-924F-6A6440149BEB}"/>
              </a:ext>
            </a:extLst>
          </p:cNvPr>
          <p:cNvSpPr/>
          <p:nvPr/>
        </p:nvSpPr>
        <p:spPr>
          <a:xfrm rot="16200000">
            <a:off x="8446611" y="418877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PDCCH-info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xmlns="" id="{EB560F91-1AE2-46EC-957E-A8F62EB32619}"/>
              </a:ext>
            </a:extLst>
          </p:cNvPr>
          <p:cNvCxnSpPr>
            <a:cxnSpLocks/>
          </p:cNvCxnSpPr>
          <p:nvPr/>
        </p:nvCxnSpPr>
        <p:spPr>
          <a:xfrm>
            <a:off x="10643632" y="798325"/>
            <a:ext cx="0" cy="231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xmlns="" id="{B95E91B7-F4A6-46EE-AB0C-1DDDE017C6D0}"/>
              </a:ext>
            </a:extLst>
          </p:cNvPr>
          <p:cNvCxnSpPr>
            <a:cxnSpLocks/>
          </p:cNvCxnSpPr>
          <p:nvPr/>
        </p:nvCxnSpPr>
        <p:spPr>
          <a:xfrm>
            <a:off x="9915240" y="2759853"/>
            <a:ext cx="0" cy="35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1" name="Rectangle 380">
            <a:extLst>
              <a:ext uri="{FF2B5EF4-FFF2-40B4-BE49-F238E27FC236}">
                <a16:creationId xmlns:a16="http://schemas.microsoft.com/office/drawing/2014/main" xmlns="" id="{132E7DF4-D814-4B78-92D6-B581EA41D305}"/>
              </a:ext>
            </a:extLst>
          </p:cNvPr>
          <p:cNvSpPr/>
          <p:nvPr/>
        </p:nvSpPr>
        <p:spPr>
          <a:xfrm>
            <a:off x="8166745" y="2132680"/>
            <a:ext cx="1816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Total DL data  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  <a:p>
            <a:r>
              <a:rPr lang="en-US" sz="1000" dirty="0"/>
              <a:t>DL data request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</a:p>
          <a:p>
            <a:r>
              <a:rPr lang="en-US" sz="1000" dirty="0">
                <a:sym typeface="Wingdings" panose="05000000000000000000" pitchFamily="2" charset="2"/>
              </a:rPr>
              <a:t>MAC-CE </a:t>
            </a:r>
            <a:endParaRPr lang="en-US" sz="1000" dirty="0"/>
          </a:p>
          <a:p>
            <a:r>
              <a:rPr lang="en-US" sz="1000" dirty="0"/>
              <a:t>DL allocation cfm(DL-MAC)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</p:txBody>
      </p:sp>
      <p:sp>
        <p:nvSpPr>
          <p:cNvPr id="385" name="Arrow: Circular 384">
            <a:extLst>
              <a:ext uri="{FF2B5EF4-FFF2-40B4-BE49-F238E27FC236}">
                <a16:creationId xmlns:a16="http://schemas.microsoft.com/office/drawing/2014/main" xmlns="" id="{1F258BD7-E8FD-480C-A002-C5CE987003FC}"/>
              </a:ext>
            </a:extLst>
          </p:cNvPr>
          <p:cNvSpPr/>
          <p:nvPr/>
        </p:nvSpPr>
        <p:spPr>
          <a:xfrm rot="183332">
            <a:off x="9853704" y="666695"/>
            <a:ext cx="1226751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xmlns="" id="{BD84F25E-AD05-4FC8-BBB4-0FF50D4A93D9}"/>
              </a:ext>
            </a:extLst>
          </p:cNvPr>
          <p:cNvCxnSpPr>
            <a:cxnSpLocks/>
          </p:cNvCxnSpPr>
          <p:nvPr/>
        </p:nvCxnSpPr>
        <p:spPr>
          <a:xfrm rot="10800000">
            <a:off x="4231449" y="1674799"/>
            <a:ext cx="2784280" cy="185837"/>
          </a:xfrm>
          <a:prstGeom prst="bentConnector3">
            <a:avLst>
              <a:gd name="adj1" fmla="val 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xmlns="" id="{91186E38-9086-4160-8A03-527431403D39}"/>
              </a:ext>
            </a:extLst>
          </p:cNvPr>
          <p:cNvSpPr/>
          <p:nvPr/>
        </p:nvSpPr>
        <p:spPr>
          <a:xfrm>
            <a:off x="5694360" y="1635759"/>
            <a:ext cx="11689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MAC-CE sched info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xmlns="" id="{4EC8E588-421E-4E10-9022-26A2BBDD493C}"/>
              </a:ext>
            </a:extLst>
          </p:cNvPr>
          <p:cNvSpPr/>
          <p:nvPr/>
        </p:nvSpPr>
        <p:spPr>
          <a:xfrm rot="16200000">
            <a:off x="10688141" y="4076756"/>
            <a:ext cx="776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MAC-SDU’s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xmlns="" id="{F82BF4F5-544B-478F-A2AD-6E912527CA93}"/>
              </a:ext>
            </a:extLst>
          </p:cNvPr>
          <p:cNvSpPr/>
          <p:nvPr/>
        </p:nvSpPr>
        <p:spPr>
          <a:xfrm rot="16200000">
            <a:off x="10313941" y="4049339"/>
            <a:ext cx="625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MAC-CE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xmlns="" id="{7C2366D7-DC9A-4871-96ED-EECD39E4E18F}"/>
              </a:ext>
            </a:extLst>
          </p:cNvPr>
          <p:cNvSpPr/>
          <p:nvPr/>
        </p:nvSpPr>
        <p:spPr>
          <a:xfrm rot="16200000">
            <a:off x="9621116" y="4207261"/>
            <a:ext cx="1106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MAC-sub headers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xmlns="" id="{E56FCB02-D7E8-45AF-86C0-E897F709325A}"/>
              </a:ext>
            </a:extLst>
          </p:cNvPr>
          <p:cNvCxnSpPr>
            <a:cxnSpLocks/>
          </p:cNvCxnSpPr>
          <p:nvPr/>
        </p:nvCxnSpPr>
        <p:spPr>
          <a:xfrm>
            <a:off x="8166745" y="4037310"/>
            <a:ext cx="0" cy="19433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xmlns="" id="{33120E74-F215-4677-B15E-704F2964393B}"/>
              </a:ext>
            </a:extLst>
          </p:cNvPr>
          <p:cNvCxnSpPr>
            <a:cxnSpLocks/>
          </p:cNvCxnSpPr>
          <p:nvPr/>
        </p:nvCxnSpPr>
        <p:spPr>
          <a:xfrm>
            <a:off x="8517466" y="4037414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xmlns="" id="{DF56F0A1-83D3-4EFC-98CA-AFB5AEDF1D80}"/>
              </a:ext>
            </a:extLst>
          </p:cNvPr>
          <p:cNvSpPr/>
          <p:nvPr/>
        </p:nvSpPr>
        <p:spPr>
          <a:xfrm rot="16200000">
            <a:off x="8045846" y="4199325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PCFICH-info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xmlns="" id="{C5D756F6-B3F3-4996-BC9F-66B524E81DAC}"/>
              </a:ext>
            </a:extLst>
          </p:cNvPr>
          <p:cNvSpPr/>
          <p:nvPr/>
        </p:nvSpPr>
        <p:spPr>
          <a:xfrm rot="16200000">
            <a:off x="7696543" y="4188772"/>
            <a:ext cx="1106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PBCH-info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xmlns="" id="{E488CB4E-9BA6-4DE1-A618-09DE5EFD93F9}"/>
              </a:ext>
            </a:extLst>
          </p:cNvPr>
          <p:cNvSpPr/>
          <p:nvPr/>
        </p:nvSpPr>
        <p:spPr>
          <a:xfrm rot="16200000">
            <a:off x="7319468" y="4178136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PHICH-info</a:t>
            </a:r>
          </a:p>
        </p:txBody>
      </p:sp>
      <p:cxnSp>
        <p:nvCxnSpPr>
          <p:cNvPr id="456" name="Connector: Elbow 455">
            <a:extLst>
              <a:ext uri="{FF2B5EF4-FFF2-40B4-BE49-F238E27FC236}">
                <a16:creationId xmlns:a16="http://schemas.microsoft.com/office/drawing/2014/main" xmlns="" id="{77588B4E-8809-441A-93FF-C1D485ECE5E8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3332551" y="4048302"/>
            <a:ext cx="4481904" cy="840384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xmlns="" id="{13110589-C8BB-4678-98DB-795F95BBD171}"/>
              </a:ext>
            </a:extLst>
          </p:cNvPr>
          <p:cNvCxnSpPr>
            <a:cxnSpLocks/>
          </p:cNvCxnSpPr>
          <p:nvPr/>
        </p:nvCxnSpPr>
        <p:spPr>
          <a:xfrm>
            <a:off x="7792095" y="4024610"/>
            <a:ext cx="22360" cy="19560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xmlns="" id="{C5C771C5-C60C-4D34-9518-510A66269295}"/>
              </a:ext>
            </a:extLst>
          </p:cNvPr>
          <p:cNvCxnSpPr>
            <a:cxnSpLocks/>
          </p:cNvCxnSpPr>
          <p:nvPr/>
        </p:nvCxnSpPr>
        <p:spPr>
          <a:xfrm flipH="1">
            <a:off x="10572472" y="5329860"/>
            <a:ext cx="9312" cy="6200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:a16="http://schemas.microsoft.com/office/drawing/2014/main" xmlns="" id="{CCB24D01-4F63-4477-86F6-2A9F4DEE5413}"/>
              </a:ext>
            </a:extLst>
          </p:cNvPr>
          <p:cNvSpPr/>
          <p:nvPr/>
        </p:nvSpPr>
        <p:spPr>
          <a:xfrm>
            <a:off x="10572472" y="5273021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PDSCH-info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xmlns="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457145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1086911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1866268" y="54094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1418011" y="564368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639233" y="563071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-7413" y="563071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xmlns="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2616002" y="542008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xmlns="" id="{EDDF9529-7DCB-4E27-BD8D-2648113059BD}"/>
              </a:ext>
            </a:extLst>
          </p:cNvPr>
          <p:cNvSpPr/>
          <p:nvPr/>
        </p:nvSpPr>
        <p:spPr>
          <a:xfrm rot="16200000">
            <a:off x="2151796" y="535802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xmlns="" id="{E62E09D3-EAAB-4091-8717-C05115E14AE3}"/>
              </a:ext>
            </a:extLst>
          </p:cNvPr>
          <p:cNvCxnSpPr>
            <a:cxnSpLocks/>
          </p:cNvCxnSpPr>
          <p:nvPr/>
        </p:nvCxnSpPr>
        <p:spPr>
          <a:xfrm>
            <a:off x="9324912" y="4060857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6" name="Rectangle 495">
            <a:extLst>
              <a:ext uri="{FF2B5EF4-FFF2-40B4-BE49-F238E27FC236}">
                <a16:creationId xmlns:a16="http://schemas.microsoft.com/office/drawing/2014/main" xmlns="" id="{84BBE7DC-84F1-4330-BA51-553C3D440D71}"/>
              </a:ext>
            </a:extLst>
          </p:cNvPr>
          <p:cNvSpPr/>
          <p:nvPr/>
        </p:nvSpPr>
        <p:spPr>
          <a:xfrm rot="16200000">
            <a:off x="8865061" y="405996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:a16="http://schemas.microsoft.com/office/drawing/2014/main" xmlns="" id="{75DDA6DD-7656-436A-8956-8A565B1B233A}"/>
              </a:ext>
            </a:extLst>
          </p:cNvPr>
          <p:cNvSpPr/>
          <p:nvPr/>
        </p:nvSpPr>
        <p:spPr>
          <a:xfrm>
            <a:off x="1092676" y="87676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:a16="http://schemas.microsoft.com/office/drawing/2014/main" xmlns="" id="{8D76D0A2-6BE8-40F6-8F6D-26DB078B2044}"/>
              </a:ext>
            </a:extLst>
          </p:cNvPr>
          <p:cNvSpPr/>
          <p:nvPr/>
        </p:nvSpPr>
        <p:spPr>
          <a:xfrm rot="10800000">
            <a:off x="10572472" y="10764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0C4A19DB-E3B0-466C-93D4-B709E4C255E4}"/>
              </a:ext>
            </a:extLst>
          </p:cNvPr>
          <p:cNvSpPr/>
          <p:nvPr/>
        </p:nvSpPr>
        <p:spPr>
          <a:xfrm rot="16200000">
            <a:off x="-104173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4BCE37F-12BB-4B41-970D-D867524DD06D}"/>
              </a:ext>
            </a:extLst>
          </p:cNvPr>
          <p:cNvSpPr/>
          <p:nvPr/>
        </p:nvSpPr>
        <p:spPr>
          <a:xfrm rot="16200000">
            <a:off x="-104172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AAAB0FBD-9944-4D2C-9854-B02DDB31218D}"/>
              </a:ext>
            </a:extLst>
          </p:cNvPr>
          <p:cNvSpPr/>
          <p:nvPr/>
        </p:nvSpPr>
        <p:spPr>
          <a:xfrm rot="16200000">
            <a:off x="-10417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55F6F84D-8A59-40AA-8EA2-6A029D8477A5}"/>
              </a:ext>
            </a:extLst>
          </p:cNvPr>
          <p:cNvSpPr/>
          <p:nvPr/>
        </p:nvSpPr>
        <p:spPr>
          <a:xfrm rot="16200000">
            <a:off x="-10500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AB0A7C87-6361-4BFC-9496-A68943EE8D54}"/>
              </a:ext>
            </a:extLst>
          </p:cNvPr>
          <p:cNvSpPr/>
          <p:nvPr/>
        </p:nvSpPr>
        <p:spPr>
          <a:xfrm rot="16200000">
            <a:off x="-105000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0A0A3CC5-5A85-4723-9EBA-EFC0A4A54D91}"/>
              </a:ext>
            </a:extLst>
          </p:cNvPr>
          <p:cNvSpPr/>
          <p:nvPr/>
        </p:nvSpPr>
        <p:spPr>
          <a:xfrm rot="16200000">
            <a:off x="-104999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ED3646EF-5C2B-43FF-9D3F-300137501DBD}"/>
              </a:ext>
            </a:extLst>
          </p:cNvPr>
          <p:cNvSpPr/>
          <p:nvPr/>
        </p:nvSpPr>
        <p:spPr>
          <a:xfrm rot="16200000">
            <a:off x="-104998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97DFB64-AB0D-4D42-B47F-EE1DBBDA68A5}"/>
              </a:ext>
            </a:extLst>
          </p:cNvPr>
          <p:cNvSpPr/>
          <p:nvPr/>
        </p:nvSpPr>
        <p:spPr>
          <a:xfrm rot="16200000">
            <a:off x="-104997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0AADE552-296D-4595-9AE8-14DFC031726E}"/>
              </a:ext>
            </a:extLst>
          </p:cNvPr>
          <p:cNvSpPr/>
          <p:nvPr/>
        </p:nvSpPr>
        <p:spPr>
          <a:xfrm rot="16200000">
            <a:off x="-104996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443F9AC9-D240-408C-8D2B-79A9AF4D4994}"/>
              </a:ext>
            </a:extLst>
          </p:cNvPr>
          <p:cNvSpPr/>
          <p:nvPr/>
        </p:nvSpPr>
        <p:spPr>
          <a:xfrm rot="16200000">
            <a:off x="1252706" y="411177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7A010CE0-84B5-44C4-940E-19EDC759C667}"/>
              </a:ext>
            </a:extLst>
          </p:cNvPr>
          <p:cNvSpPr/>
          <p:nvPr/>
        </p:nvSpPr>
        <p:spPr>
          <a:xfrm rot="16200000">
            <a:off x="2047993" y="4049338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960ECC1F-1603-45FA-850A-2264E9DD3A2D}"/>
              </a:ext>
            </a:extLst>
          </p:cNvPr>
          <p:cNvSpPr/>
          <p:nvPr/>
        </p:nvSpPr>
        <p:spPr>
          <a:xfrm rot="16200000">
            <a:off x="1109155" y="3381194"/>
            <a:ext cx="16995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  + PHR  +  PUCCH-</a:t>
            </a:r>
            <a:r>
              <a:rPr lang="en-US" sz="1000" dirty="0" err="1"/>
              <a:t>pwr</a:t>
            </a:r>
            <a:endParaRPr lang="en-US" sz="10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2D5ED1C-1A3D-4680-93D2-0AC0E803B936}"/>
              </a:ext>
            </a:extLst>
          </p:cNvPr>
          <p:cNvSpPr/>
          <p:nvPr/>
        </p:nvSpPr>
        <p:spPr>
          <a:xfrm>
            <a:off x="204438" y="4421474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30B894DF-DCBB-41F6-B1A8-E54CFE25689B}"/>
              </a:ext>
            </a:extLst>
          </p:cNvPr>
          <p:cNvSpPr/>
          <p:nvPr/>
        </p:nvSpPr>
        <p:spPr>
          <a:xfrm rot="16200000">
            <a:off x="1423981" y="4052398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4D261CC7-C687-447A-BB07-28FC88F2997B}"/>
              </a:ext>
            </a:extLst>
          </p:cNvPr>
          <p:cNvSpPr/>
          <p:nvPr/>
        </p:nvSpPr>
        <p:spPr>
          <a:xfrm rot="16200000">
            <a:off x="1426381" y="365484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2E2CE065-FA81-4981-9105-8B2E88DCB2E6}"/>
              </a:ext>
            </a:extLst>
          </p:cNvPr>
          <p:cNvCxnSpPr>
            <a:cxnSpLocks/>
          </p:cNvCxnSpPr>
          <p:nvPr/>
        </p:nvCxnSpPr>
        <p:spPr>
          <a:xfrm>
            <a:off x="4225099" y="2759853"/>
            <a:ext cx="2400426" cy="344125"/>
          </a:xfrm>
          <a:prstGeom prst="bentConnector3">
            <a:avLst>
              <a:gd name="adj1" fmla="val 407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1E6D199A-B002-46BA-9CF7-9FE8B31759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605" y="1773201"/>
            <a:ext cx="3510084" cy="1825804"/>
          </a:xfrm>
          <a:prstGeom prst="bentConnector3">
            <a:avLst>
              <a:gd name="adj1" fmla="val 9989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48AAB0-E088-4424-8322-6452468A8A15}"/>
              </a:ext>
            </a:extLst>
          </p:cNvPr>
          <p:cNvSpPr/>
          <p:nvPr/>
        </p:nvSpPr>
        <p:spPr>
          <a:xfrm>
            <a:off x="2816597" y="5991735"/>
            <a:ext cx="520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OpenLte</a:t>
            </a:r>
            <a:r>
              <a:rPr lang="en-US" sz="36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Mac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038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="" xmlns:a16="http://schemas.microsoft.com/office/drawing/2014/main" id="{552A3873-BF16-4CB2-B54B-0F0D930BEE79}"/>
              </a:ext>
            </a:extLst>
          </p:cNvPr>
          <p:cNvSpPr/>
          <p:nvPr/>
        </p:nvSpPr>
        <p:spPr>
          <a:xfrm>
            <a:off x="4524672" y="161826"/>
            <a:ext cx="1706252" cy="3959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96AEC514-C91D-4A3D-9FC8-249F909E195C}"/>
              </a:ext>
            </a:extLst>
          </p:cNvPr>
          <p:cNvCxnSpPr>
            <a:cxnSpLocks/>
            <a:stCxn id="4" idx="2"/>
            <a:endCxn id="55" idx="0"/>
          </p:cNvCxnSpPr>
          <p:nvPr/>
        </p:nvCxnSpPr>
        <p:spPr>
          <a:xfrm>
            <a:off x="5377798" y="557752"/>
            <a:ext cx="2644" cy="19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>
            <a:extLst>
              <a:ext uri="{FF2B5EF4-FFF2-40B4-BE49-F238E27FC236}">
                <a16:creationId xmlns="" xmlns:a16="http://schemas.microsoft.com/office/drawing/2014/main" id="{DDE1137C-4F37-4227-BDBB-91F011184BA3}"/>
              </a:ext>
            </a:extLst>
          </p:cNvPr>
          <p:cNvSpPr/>
          <p:nvPr/>
        </p:nvSpPr>
        <p:spPr>
          <a:xfrm>
            <a:off x="4678145" y="752642"/>
            <a:ext cx="1404594" cy="540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isAck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1C5C2794-59BB-4CE5-ACDA-F80E63EF99BB}"/>
              </a:ext>
            </a:extLst>
          </p:cNvPr>
          <p:cNvSpPr/>
          <p:nvPr/>
        </p:nvSpPr>
        <p:spPr>
          <a:xfrm>
            <a:off x="6534226" y="720110"/>
            <a:ext cx="68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D6BA91E4-A003-4211-AB39-599065D2D60E}"/>
              </a:ext>
            </a:extLst>
          </p:cNvPr>
          <p:cNvSpPr/>
          <p:nvPr/>
        </p:nvSpPr>
        <p:spPr>
          <a:xfrm>
            <a:off x="3963375" y="708930"/>
            <a:ext cx="72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="" xmlns:a16="http://schemas.microsoft.com/office/drawing/2014/main" id="{E0244487-7BBC-46B8-B2BD-71115FC93FAC}"/>
              </a:ext>
            </a:extLst>
          </p:cNvPr>
          <p:cNvSpPr/>
          <p:nvPr/>
        </p:nvSpPr>
        <p:spPr>
          <a:xfrm>
            <a:off x="3701075" y="1846110"/>
            <a:ext cx="1401957" cy="540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isDTX</a:t>
            </a:r>
            <a:endParaRPr lang="en-US" dirty="0"/>
          </a:p>
        </p:txBody>
      </p:sp>
      <p:sp>
        <p:nvSpPr>
          <p:cNvPr id="71" name="Flowchart: Alternate Process 70">
            <a:extLst>
              <a:ext uri="{FF2B5EF4-FFF2-40B4-BE49-F238E27FC236}">
                <a16:creationId xmlns="" xmlns:a16="http://schemas.microsoft.com/office/drawing/2014/main" id="{F80B8071-252A-4070-91F9-7D0FEB1490A4}"/>
              </a:ext>
            </a:extLst>
          </p:cNvPr>
          <p:cNvSpPr/>
          <p:nvPr/>
        </p:nvSpPr>
        <p:spPr>
          <a:xfrm>
            <a:off x="182965" y="1833745"/>
            <a:ext cx="1640267" cy="5404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Observation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="" xmlns:a16="http://schemas.microsoft.com/office/drawing/2014/main" id="{0D494A9D-37B8-481D-A93A-4F7328F53A18}"/>
              </a:ext>
            </a:extLst>
          </p:cNvPr>
          <p:cNvCxnSpPr>
            <a:cxnSpLocks/>
            <a:stCxn id="55" idx="1"/>
            <a:endCxn id="204" idx="0"/>
          </p:cNvCxnSpPr>
          <p:nvPr/>
        </p:nvCxnSpPr>
        <p:spPr>
          <a:xfrm rot="10800000" flipV="1">
            <a:off x="2717967" y="1022881"/>
            <a:ext cx="1960179" cy="124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>
            <a:extLst>
              <a:ext uri="{FF2B5EF4-FFF2-40B4-BE49-F238E27FC236}">
                <a16:creationId xmlns="" xmlns:a16="http://schemas.microsoft.com/office/drawing/2014/main" id="{352F7EC4-5F9A-4339-AE9D-FE2F2A532179}"/>
              </a:ext>
            </a:extLst>
          </p:cNvPr>
          <p:cNvSpPr/>
          <p:nvPr/>
        </p:nvSpPr>
        <p:spPr>
          <a:xfrm>
            <a:off x="7107304" y="1156002"/>
            <a:ext cx="2664019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 state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="" xmlns:a16="http://schemas.microsoft.com/office/drawing/2014/main" id="{7BD9AB98-6307-45A9-8CED-E7714432E9F4}"/>
              </a:ext>
            </a:extLst>
          </p:cNvPr>
          <p:cNvCxnSpPr>
            <a:cxnSpLocks/>
            <a:stCxn id="55" idx="3"/>
            <a:endCxn id="79" idx="0"/>
          </p:cNvCxnSpPr>
          <p:nvPr/>
        </p:nvCxnSpPr>
        <p:spPr>
          <a:xfrm>
            <a:off x="6082739" y="1022882"/>
            <a:ext cx="2356575" cy="133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="" xmlns:a16="http://schemas.microsoft.com/office/drawing/2014/main" id="{72CD9F3C-F366-489B-8766-8EF0B6E78418}"/>
              </a:ext>
            </a:extLst>
          </p:cNvPr>
          <p:cNvCxnSpPr>
            <a:cxnSpLocks/>
            <a:stCxn id="79" idx="3"/>
            <a:endCxn id="95" idx="0"/>
          </p:cNvCxnSpPr>
          <p:nvPr/>
        </p:nvCxnSpPr>
        <p:spPr>
          <a:xfrm>
            <a:off x="9771323" y="1599062"/>
            <a:ext cx="1095749" cy="29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="" xmlns:a16="http://schemas.microsoft.com/office/drawing/2014/main" id="{2EBF5586-0D1B-4368-B61E-763330F35602}"/>
              </a:ext>
            </a:extLst>
          </p:cNvPr>
          <p:cNvCxnSpPr>
            <a:cxnSpLocks/>
            <a:stCxn id="79" idx="1"/>
            <a:endCxn id="96" idx="0"/>
          </p:cNvCxnSpPr>
          <p:nvPr/>
        </p:nvCxnSpPr>
        <p:spPr>
          <a:xfrm rot="10800000" flipV="1">
            <a:off x="6979304" y="1599062"/>
            <a:ext cx="128000" cy="263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Alternate Process 94">
            <a:extLst>
              <a:ext uri="{FF2B5EF4-FFF2-40B4-BE49-F238E27FC236}">
                <a16:creationId xmlns="" xmlns:a16="http://schemas.microsoft.com/office/drawing/2014/main" id="{B5B506A2-F1A6-4682-9815-3F69C72B503F}"/>
              </a:ext>
            </a:extLst>
          </p:cNvPr>
          <p:cNvSpPr/>
          <p:nvPr/>
        </p:nvSpPr>
        <p:spPr>
          <a:xfrm>
            <a:off x="9899323" y="1898959"/>
            <a:ext cx="1935497" cy="7070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delta by STEP_UP</a:t>
            </a:r>
          </a:p>
        </p:txBody>
      </p:sp>
      <p:sp>
        <p:nvSpPr>
          <p:cNvPr id="96" name="Flowchart: Alternate Process 95">
            <a:extLst>
              <a:ext uri="{FF2B5EF4-FFF2-40B4-BE49-F238E27FC236}">
                <a16:creationId xmlns="" xmlns:a16="http://schemas.microsoft.com/office/drawing/2014/main" id="{2906E3BF-F9F2-4175-B176-50A0C6DE1FF6}"/>
              </a:ext>
            </a:extLst>
          </p:cNvPr>
          <p:cNvSpPr/>
          <p:nvPr/>
        </p:nvSpPr>
        <p:spPr>
          <a:xfrm>
            <a:off x="6277006" y="1862960"/>
            <a:ext cx="1404595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Record delta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7" name="Flowchart: Alternate Process 96">
            <a:extLst>
              <a:ext uri="{FF2B5EF4-FFF2-40B4-BE49-F238E27FC236}">
                <a16:creationId xmlns="" xmlns:a16="http://schemas.microsoft.com/office/drawing/2014/main" id="{665961D6-DE20-46CF-89EC-AA364AEBEBC4}"/>
              </a:ext>
            </a:extLst>
          </p:cNvPr>
          <p:cNvSpPr/>
          <p:nvPr/>
        </p:nvSpPr>
        <p:spPr>
          <a:xfrm>
            <a:off x="6118760" y="4490900"/>
            <a:ext cx="1404595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Observation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9A829020-0492-4037-A016-3E8EC33D6860}"/>
              </a:ext>
            </a:extLst>
          </p:cNvPr>
          <p:cNvSpPr/>
          <p:nvPr/>
        </p:nvSpPr>
        <p:spPr>
          <a:xfrm>
            <a:off x="5417244" y="1493628"/>
            <a:ext cx="1157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CD6F47BD-4E29-45AB-8C54-0F0D0131B0CF}"/>
              </a:ext>
            </a:extLst>
          </p:cNvPr>
          <p:cNvSpPr/>
          <p:nvPr/>
        </p:nvSpPr>
        <p:spPr>
          <a:xfrm>
            <a:off x="10310708" y="1588686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="" xmlns:a16="http://schemas.microsoft.com/office/drawing/2014/main" id="{D3F6F4FB-273A-498A-BF1E-90DD2BE0CC48}"/>
              </a:ext>
            </a:extLst>
          </p:cNvPr>
          <p:cNvSpPr/>
          <p:nvPr/>
        </p:nvSpPr>
        <p:spPr>
          <a:xfrm>
            <a:off x="5649046" y="2400088"/>
            <a:ext cx="2664020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for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="" xmlns:a16="http://schemas.microsoft.com/office/drawing/2014/main" id="{447EDBFC-8751-4890-A5F7-87D36B354F66}"/>
              </a:ext>
            </a:extLst>
          </p:cNvPr>
          <p:cNvCxnSpPr>
            <a:cxnSpLocks/>
            <a:stCxn id="96" idx="2"/>
            <a:endCxn id="104" idx="0"/>
          </p:cNvCxnSpPr>
          <p:nvPr/>
        </p:nvCxnSpPr>
        <p:spPr>
          <a:xfrm rot="16200000" flipH="1">
            <a:off x="6896282" y="2315314"/>
            <a:ext cx="167796" cy="1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62FFCEFD-01FA-4228-8324-E23A752B7E21}"/>
              </a:ext>
            </a:extLst>
          </p:cNvPr>
          <p:cNvSpPr/>
          <p:nvPr/>
        </p:nvSpPr>
        <p:spPr>
          <a:xfrm>
            <a:off x="8100187" y="2843148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24" name="Flowchart: Decision 123">
            <a:extLst>
              <a:ext uri="{FF2B5EF4-FFF2-40B4-BE49-F238E27FC236}">
                <a16:creationId xmlns="" xmlns:a16="http://schemas.microsoft.com/office/drawing/2014/main" id="{2EB1F7E9-5B6A-40F1-AD53-AEB49EFCA5E2}"/>
              </a:ext>
            </a:extLst>
          </p:cNvPr>
          <p:cNvSpPr/>
          <p:nvPr/>
        </p:nvSpPr>
        <p:spPr>
          <a:xfrm>
            <a:off x="9584374" y="2740002"/>
            <a:ext cx="2571005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</a:t>
            </a:r>
            <a:r>
              <a:rPr lang="en-US" dirty="0" err="1"/>
              <a:t>iMcs</a:t>
            </a:r>
            <a:r>
              <a:rPr lang="en-US" dirty="0"/>
              <a:t> &gt; </a:t>
            </a:r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="" xmlns:a16="http://schemas.microsoft.com/office/drawing/2014/main" id="{D1265809-9777-4727-9C9B-B1C418939D76}"/>
              </a:ext>
            </a:extLst>
          </p:cNvPr>
          <p:cNvSpPr/>
          <p:nvPr/>
        </p:nvSpPr>
        <p:spPr>
          <a:xfrm>
            <a:off x="8848032" y="4834952"/>
            <a:ext cx="1404595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Observation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="" xmlns:a16="http://schemas.microsoft.com/office/drawing/2014/main" id="{5A8F6D6C-E0D7-49E3-8BE8-AEF21CACD2AF}"/>
              </a:ext>
            </a:extLst>
          </p:cNvPr>
          <p:cNvCxnSpPr>
            <a:cxnSpLocks/>
            <a:stCxn id="124" idx="1"/>
            <a:endCxn id="187" idx="0"/>
          </p:cNvCxnSpPr>
          <p:nvPr/>
        </p:nvCxnSpPr>
        <p:spPr>
          <a:xfrm rot="10800000" flipV="1">
            <a:off x="9550038" y="3183062"/>
            <a:ext cx="34336" cy="707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="" xmlns:a16="http://schemas.microsoft.com/office/drawing/2014/main" id="{DEB5AD6E-6E3D-4DE7-B80D-CABB9CC55500}"/>
              </a:ext>
            </a:extLst>
          </p:cNvPr>
          <p:cNvCxnSpPr>
            <a:cxnSpLocks/>
            <a:stCxn id="95" idx="2"/>
            <a:endCxn id="124" idx="0"/>
          </p:cNvCxnSpPr>
          <p:nvPr/>
        </p:nvCxnSpPr>
        <p:spPr>
          <a:xfrm rot="16200000" flipH="1">
            <a:off x="10801459" y="2671584"/>
            <a:ext cx="134030" cy="2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="" xmlns:a16="http://schemas.microsoft.com/office/drawing/2014/main" id="{B5DAED28-094A-42D2-8521-A9FF410C91F5}"/>
              </a:ext>
            </a:extLst>
          </p:cNvPr>
          <p:cNvSpPr/>
          <p:nvPr/>
        </p:nvSpPr>
        <p:spPr>
          <a:xfrm>
            <a:off x="2172793" y="4682022"/>
            <a:ext cx="2603323" cy="7477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Decrement delta by (STEP_DOWN * </a:t>
            </a:r>
            <a:r>
              <a:rPr lang="en-US" dirty="0" err="1"/>
              <a:t>s_factor</a:t>
            </a:r>
            <a:r>
              <a:rPr lang="en-US" dirty="0"/>
              <a:t>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9995784F-11F6-4A3D-A4FC-71C26338ADCC}"/>
              </a:ext>
            </a:extLst>
          </p:cNvPr>
          <p:cNvSpPr/>
          <p:nvPr/>
        </p:nvSpPr>
        <p:spPr>
          <a:xfrm>
            <a:off x="2847995" y="2937698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59" name="Flowchart: Decision 158">
            <a:extLst>
              <a:ext uri="{FF2B5EF4-FFF2-40B4-BE49-F238E27FC236}">
                <a16:creationId xmlns="" xmlns:a16="http://schemas.microsoft.com/office/drawing/2014/main" id="{A910C239-549A-4F56-8BEA-E1810E3DDADF}"/>
              </a:ext>
            </a:extLst>
          </p:cNvPr>
          <p:cNvSpPr/>
          <p:nvPr/>
        </p:nvSpPr>
        <p:spPr>
          <a:xfrm>
            <a:off x="2451926" y="2608930"/>
            <a:ext cx="1996005" cy="13411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isRV</a:t>
            </a:r>
            <a:r>
              <a:rPr lang="en-US" dirty="0"/>
              <a:t>==1 ||</a:t>
            </a:r>
          </a:p>
          <a:p>
            <a:pPr algn="ctr"/>
            <a:r>
              <a:rPr lang="en-US" dirty="0" err="1"/>
              <a:t>isRV</a:t>
            </a:r>
            <a:r>
              <a:rPr lang="en-US" dirty="0"/>
              <a:t>==3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="" xmlns:a16="http://schemas.microsoft.com/office/drawing/2014/main" id="{9BEC9432-5AD0-4FF2-92AD-15E64F4D8DDD}"/>
              </a:ext>
            </a:extLst>
          </p:cNvPr>
          <p:cNvCxnSpPr>
            <a:cxnSpLocks/>
            <a:stCxn id="64" idx="1"/>
            <a:endCxn id="159" idx="0"/>
          </p:cNvCxnSpPr>
          <p:nvPr/>
        </p:nvCxnSpPr>
        <p:spPr>
          <a:xfrm rot="10800000" flipV="1">
            <a:off x="3449929" y="2116350"/>
            <a:ext cx="251146" cy="492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lowchart: Alternate Process 165">
            <a:extLst>
              <a:ext uri="{FF2B5EF4-FFF2-40B4-BE49-F238E27FC236}">
                <a16:creationId xmlns="" xmlns:a16="http://schemas.microsoft.com/office/drawing/2014/main" id="{983B900D-891D-40C8-946F-8851E31E0DBF}"/>
              </a:ext>
            </a:extLst>
          </p:cNvPr>
          <p:cNvSpPr/>
          <p:nvPr/>
        </p:nvSpPr>
        <p:spPr>
          <a:xfrm>
            <a:off x="1646934" y="3914266"/>
            <a:ext cx="1398427" cy="323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s_factor</a:t>
            </a:r>
            <a:r>
              <a:rPr lang="en-US" dirty="0"/>
              <a:t> = 2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="" xmlns:a16="http://schemas.microsoft.com/office/drawing/2014/main" id="{F8A798D9-5B3B-4128-85B6-373591741BCD}"/>
              </a:ext>
            </a:extLst>
          </p:cNvPr>
          <p:cNvCxnSpPr>
            <a:cxnSpLocks/>
            <a:stCxn id="159" idx="1"/>
            <a:endCxn id="166" idx="0"/>
          </p:cNvCxnSpPr>
          <p:nvPr/>
        </p:nvCxnSpPr>
        <p:spPr>
          <a:xfrm rot="10800000" flipV="1">
            <a:off x="2346148" y="3279528"/>
            <a:ext cx="105778" cy="634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="" xmlns:a16="http://schemas.microsoft.com/office/drawing/2014/main" id="{C880DA66-7C08-4957-906C-6D92999AAD6B}"/>
              </a:ext>
            </a:extLst>
          </p:cNvPr>
          <p:cNvCxnSpPr>
            <a:cxnSpLocks/>
            <a:stCxn id="166" idx="2"/>
            <a:endCxn id="139" idx="0"/>
          </p:cNvCxnSpPr>
          <p:nvPr/>
        </p:nvCxnSpPr>
        <p:spPr>
          <a:xfrm rot="16200000" flipH="1">
            <a:off x="2687960" y="3895527"/>
            <a:ext cx="444682" cy="1128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="" xmlns:a16="http://schemas.microsoft.com/office/drawing/2014/main" id="{E0323BF6-8219-4CC3-9A63-AD9A0258E80F}"/>
              </a:ext>
            </a:extLst>
          </p:cNvPr>
          <p:cNvCxnSpPr>
            <a:cxnSpLocks/>
            <a:stCxn id="159" idx="3"/>
            <a:endCxn id="277" idx="0"/>
          </p:cNvCxnSpPr>
          <p:nvPr/>
        </p:nvCxnSpPr>
        <p:spPr>
          <a:xfrm>
            <a:off x="4447931" y="3279528"/>
            <a:ext cx="162825" cy="634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Alternate Process 186">
            <a:extLst>
              <a:ext uri="{FF2B5EF4-FFF2-40B4-BE49-F238E27FC236}">
                <a16:creationId xmlns="" xmlns:a16="http://schemas.microsoft.com/office/drawing/2014/main" id="{4BE1822B-3D29-4F43-B8A4-7F1F2C878769}"/>
              </a:ext>
            </a:extLst>
          </p:cNvPr>
          <p:cNvSpPr/>
          <p:nvPr/>
        </p:nvSpPr>
        <p:spPr>
          <a:xfrm>
            <a:off x="8308610" y="3890472"/>
            <a:ext cx="2482856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  <a:p>
            <a:pPr algn="ctr"/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new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190" name="Connector: Elbow 189">
            <a:extLst>
              <a:ext uri="{FF2B5EF4-FFF2-40B4-BE49-F238E27FC236}">
                <a16:creationId xmlns="" xmlns:a16="http://schemas.microsoft.com/office/drawing/2014/main" id="{B0ACB93F-A2C7-43F2-9415-CD364B596822}"/>
              </a:ext>
            </a:extLst>
          </p:cNvPr>
          <p:cNvCxnSpPr>
            <a:cxnSpLocks/>
            <a:stCxn id="187" idx="2"/>
            <a:endCxn id="125" idx="0"/>
          </p:cNvCxnSpPr>
          <p:nvPr/>
        </p:nvCxnSpPr>
        <p:spPr>
          <a:xfrm rot="16200000" flipH="1">
            <a:off x="9388128" y="4672749"/>
            <a:ext cx="324113" cy="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lowchart: Decision 203">
            <a:extLst>
              <a:ext uri="{FF2B5EF4-FFF2-40B4-BE49-F238E27FC236}">
                <a16:creationId xmlns="" xmlns:a16="http://schemas.microsoft.com/office/drawing/2014/main" id="{581F7674-11BA-4D03-BAE7-444CDDFA04A7}"/>
              </a:ext>
            </a:extLst>
          </p:cNvPr>
          <p:cNvSpPr/>
          <p:nvPr/>
        </p:nvSpPr>
        <p:spPr>
          <a:xfrm>
            <a:off x="1385956" y="1147535"/>
            <a:ext cx="2664019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 state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="" xmlns:a16="http://schemas.microsoft.com/office/drawing/2014/main" id="{22760FB9-171F-4A71-B862-35D529A18946}"/>
              </a:ext>
            </a:extLst>
          </p:cNvPr>
          <p:cNvCxnSpPr>
            <a:cxnSpLocks/>
            <a:stCxn id="204" idx="3"/>
            <a:endCxn id="64" idx="0"/>
          </p:cNvCxnSpPr>
          <p:nvPr/>
        </p:nvCxnSpPr>
        <p:spPr>
          <a:xfrm>
            <a:off x="4049975" y="1590595"/>
            <a:ext cx="352079" cy="25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="" xmlns:a16="http://schemas.microsoft.com/office/drawing/2014/main" id="{C1086C71-843F-4232-ACE4-DE1E0991EB39}"/>
              </a:ext>
            </a:extLst>
          </p:cNvPr>
          <p:cNvCxnSpPr>
            <a:cxnSpLocks/>
            <a:stCxn id="204" idx="1"/>
            <a:endCxn id="71" idx="0"/>
          </p:cNvCxnSpPr>
          <p:nvPr/>
        </p:nvCxnSpPr>
        <p:spPr>
          <a:xfrm rot="10800000" flipV="1">
            <a:off x="1003100" y="1590595"/>
            <a:ext cx="382857" cy="24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="" xmlns:a16="http://schemas.microsoft.com/office/drawing/2014/main" id="{C4C21AB2-FE75-413A-8292-11F52EF37532}"/>
              </a:ext>
            </a:extLst>
          </p:cNvPr>
          <p:cNvSpPr/>
          <p:nvPr/>
        </p:nvSpPr>
        <p:spPr>
          <a:xfrm>
            <a:off x="545884" y="1520462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6" name="Flowchart: Alternate Process 235">
            <a:extLst>
              <a:ext uri="{FF2B5EF4-FFF2-40B4-BE49-F238E27FC236}">
                <a16:creationId xmlns="" xmlns:a16="http://schemas.microsoft.com/office/drawing/2014/main" id="{8E2B00BE-5C8F-41EB-9637-C5ED16846EF5}"/>
              </a:ext>
            </a:extLst>
          </p:cNvPr>
          <p:cNvSpPr/>
          <p:nvPr/>
        </p:nvSpPr>
        <p:spPr>
          <a:xfrm>
            <a:off x="95603" y="2566157"/>
            <a:ext cx="1810237" cy="7477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Decrement delta by STEP_UP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="" xmlns:a16="http://schemas.microsoft.com/office/drawing/2014/main" id="{BD27E2D0-7408-4E64-AC5F-D80532C3BFD1}"/>
              </a:ext>
            </a:extLst>
          </p:cNvPr>
          <p:cNvCxnSpPr>
            <a:cxnSpLocks/>
            <a:stCxn id="71" idx="2"/>
            <a:endCxn id="236" idx="0"/>
          </p:cNvCxnSpPr>
          <p:nvPr/>
        </p:nvCxnSpPr>
        <p:spPr>
          <a:xfrm rot="5400000">
            <a:off x="905945" y="2469003"/>
            <a:ext cx="191932" cy="2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Alternate Process 246">
            <a:extLst>
              <a:ext uri="{FF2B5EF4-FFF2-40B4-BE49-F238E27FC236}">
                <a16:creationId xmlns="" xmlns:a16="http://schemas.microsoft.com/office/drawing/2014/main" id="{93A56F8D-CAF5-4BE8-A90C-5498DEBE5C67}"/>
              </a:ext>
            </a:extLst>
          </p:cNvPr>
          <p:cNvSpPr/>
          <p:nvPr/>
        </p:nvSpPr>
        <p:spPr>
          <a:xfrm>
            <a:off x="5584002" y="3892425"/>
            <a:ext cx="2482856" cy="304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255" name="Connector: Elbow 254">
            <a:extLst>
              <a:ext uri="{FF2B5EF4-FFF2-40B4-BE49-F238E27FC236}">
                <a16:creationId xmlns="" xmlns:a16="http://schemas.microsoft.com/office/drawing/2014/main" id="{0FB078B6-0475-4177-8E10-8895DAA19830}"/>
              </a:ext>
            </a:extLst>
          </p:cNvPr>
          <p:cNvCxnSpPr>
            <a:cxnSpLocks/>
            <a:stCxn id="247" idx="2"/>
            <a:endCxn id="97" idx="0"/>
          </p:cNvCxnSpPr>
          <p:nvPr/>
        </p:nvCxnSpPr>
        <p:spPr>
          <a:xfrm rot="5400000">
            <a:off x="6676470" y="4341939"/>
            <a:ext cx="293549" cy="4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="" xmlns:a16="http://schemas.microsoft.com/office/drawing/2014/main" id="{8D05FF19-DC6C-4498-99BA-6BE926A32B37}"/>
              </a:ext>
            </a:extLst>
          </p:cNvPr>
          <p:cNvCxnSpPr>
            <a:cxnSpLocks/>
            <a:stCxn id="104" idx="3"/>
            <a:endCxn id="247" idx="0"/>
          </p:cNvCxnSpPr>
          <p:nvPr/>
        </p:nvCxnSpPr>
        <p:spPr>
          <a:xfrm flipH="1">
            <a:off x="6825430" y="2843148"/>
            <a:ext cx="1487636" cy="1049277"/>
          </a:xfrm>
          <a:prstGeom prst="bentConnector4">
            <a:avLst>
              <a:gd name="adj1" fmla="val -16014"/>
              <a:gd name="adj2" fmla="val 71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Alternate Process 276">
            <a:extLst>
              <a:ext uri="{FF2B5EF4-FFF2-40B4-BE49-F238E27FC236}">
                <a16:creationId xmlns="" xmlns:a16="http://schemas.microsoft.com/office/drawing/2014/main" id="{A153F2D1-6CA4-45DD-B047-5497F912747E}"/>
              </a:ext>
            </a:extLst>
          </p:cNvPr>
          <p:cNvSpPr/>
          <p:nvPr/>
        </p:nvSpPr>
        <p:spPr>
          <a:xfrm>
            <a:off x="3911542" y="3914266"/>
            <a:ext cx="1398427" cy="323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s_factor</a:t>
            </a:r>
            <a:r>
              <a:rPr lang="en-US" dirty="0"/>
              <a:t> = 1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="" xmlns:a16="http://schemas.microsoft.com/office/drawing/2014/main" id="{C2639816-EF2E-4DF2-86FB-597586FFE4E7}"/>
              </a:ext>
            </a:extLst>
          </p:cNvPr>
          <p:cNvCxnSpPr>
            <a:cxnSpLocks/>
            <a:stCxn id="277" idx="2"/>
            <a:endCxn id="139" idx="0"/>
          </p:cNvCxnSpPr>
          <p:nvPr/>
        </p:nvCxnSpPr>
        <p:spPr>
          <a:xfrm rot="5400000">
            <a:off x="3820265" y="3891531"/>
            <a:ext cx="444682" cy="1136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/>
          <p:cNvSpPr txBox="1">
            <a:spLocks/>
          </p:cNvSpPr>
          <p:nvPr/>
        </p:nvSpPr>
        <p:spPr>
          <a:xfrm>
            <a:off x="505271" y="32243"/>
            <a:ext cx="2158165" cy="8184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DL- OLA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4969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Demux LCIDs.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msg3, RACH info, TA, SR, PHR, CRNTI-CE &amp; UL-CQI info to UL scheduler immediately aftr demux.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Harq info to  DL scheduler.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Send UL data to RLC.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to UL scheduler.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8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 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CRC results add UE to scheduling list(rescheduling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 UE to be schedueld considering BSR, periodic control information &amp; QOS (scheduling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RACH info to DL scheduler.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info.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activation(CA,SPS).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4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235">
            <a:extLst>
              <a:ext uri="{FF2B5EF4-FFF2-40B4-BE49-F238E27FC236}">
                <a16:creationId xmlns="" xmlns:a16="http://schemas.microsoft.com/office/drawing/2014/main" id="{8E2B00BE-5C8F-41EB-9637-C5ED16846EF5}"/>
              </a:ext>
            </a:extLst>
          </p:cNvPr>
          <p:cNvSpPr/>
          <p:nvPr/>
        </p:nvSpPr>
        <p:spPr>
          <a:xfrm>
            <a:off x="4288047" y="2220945"/>
            <a:ext cx="2444526" cy="28832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L_LA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29295" y="258908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33723" y="3086700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2224" y="2564430"/>
            <a:ext cx="43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3349" y="307436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4851" y="362129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UL-SINR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5906" y="41637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CRC check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95903" y="15130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LA-conf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46054" y="3653834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482" y="4200762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50191" y="1232899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6782" y="288155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7755" y="284457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 allocation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93846" y="3403827"/>
            <a:ext cx="6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67852" y="398328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29113" y="3448693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33541" y="403260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05271" y="180191"/>
            <a:ext cx="5339491" cy="1065038"/>
          </a:xfrm>
        </p:spPr>
        <p:txBody>
          <a:bodyPr/>
          <a:lstStyle/>
          <a:p>
            <a:r>
              <a:rPr lang="en-US" u="sng" dirty="0"/>
              <a:t>U</a:t>
            </a:r>
            <a:r>
              <a:rPr lang="en-US" u="sng" dirty="0" smtClean="0"/>
              <a:t>L-</a:t>
            </a:r>
            <a:r>
              <a:rPr lang="en-US" u="sng" dirty="0"/>
              <a:t> </a:t>
            </a:r>
            <a:r>
              <a:rPr lang="en-US" u="sng" dirty="0" smtClean="0"/>
              <a:t>Link Adaptation</a:t>
            </a:r>
            <a:endParaRPr lang="en-US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2479425" y="4636726"/>
            <a:ext cx="17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WB/SB CQI(SRS)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342579" y="4673716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Control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36845" y="1776309"/>
            <a:ext cx="10654032" cy="345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D0D0D"/>
                </a:solidFill>
              </a:rPr>
              <a:t>Types of Power Control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UL power control</a:t>
            </a:r>
          </a:p>
          <a:p>
            <a:pPr lvl="2"/>
            <a:r>
              <a:rPr lang="en-US" dirty="0" smtClean="0">
                <a:solidFill>
                  <a:srgbClr val="548235"/>
                </a:solidFill>
              </a:rPr>
              <a:t>PHR  + SINR + SRS (inputs) </a:t>
            </a:r>
            <a:r>
              <a:rPr lang="en-US" dirty="0" smtClean="0">
                <a:solidFill>
                  <a:srgbClr val="548235"/>
                </a:solidFill>
                <a:sym typeface="Wingdings"/>
              </a:rPr>
              <a:t> MCS,RB &amp; TPC (output)</a:t>
            </a:r>
            <a:endParaRPr lang="en-US" dirty="0" smtClean="0">
              <a:solidFill>
                <a:srgbClr val="548235"/>
              </a:solidFill>
            </a:endParaRP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DL power control</a:t>
            </a:r>
          </a:p>
          <a:p>
            <a:pPr lvl="2"/>
            <a:r>
              <a:rPr lang="en-US" dirty="0" smtClean="0">
                <a:solidFill>
                  <a:srgbClr val="548235"/>
                </a:solidFill>
              </a:rPr>
              <a:t>CQI + pA+ pB + PMI + RI + TM (</a:t>
            </a:r>
            <a:r>
              <a:rPr lang="en-US" dirty="0">
                <a:solidFill>
                  <a:srgbClr val="548235"/>
                </a:solidFill>
              </a:rPr>
              <a:t>inputs) </a:t>
            </a:r>
            <a:r>
              <a:rPr lang="en-US" dirty="0" smtClean="0">
                <a:solidFill>
                  <a:srgbClr val="548235"/>
                </a:solidFill>
                <a:sym typeface="Wingdings"/>
              </a:rPr>
              <a:t> TM switch, new pA &amp; pB </a:t>
            </a:r>
            <a:r>
              <a:rPr lang="en-US" dirty="0">
                <a:solidFill>
                  <a:srgbClr val="548235"/>
                </a:solidFill>
                <a:sym typeface="Wingdings"/>
              </a:rPr>
              <a:t>(output)</a:t>
            </a:r>
            <a:endParaRPr lang="en-US" dirty="0" smtClean="0">
              <a:solidFill>
                <a:srgbClr val="548235"/>
              </a:solidFill>
            </a:endParaRP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PDCCH power Control</a:t>
            </a:r>
          </a:p>
          <a:p>
            <a:pPr lvl="2"/>
            <a:r>
              <a:rPr lang="en-US" dirty="0" smtClean="0">
                <a:solidFill>
                  <a:srgbClr val="548235"/>
                </a:solidFill>
              </a:rPr>
              <a:t>DTX count + Toatal TA + UL sinr +  PHR + avg aggregation level </a:t>
            </a:r>
            <a:r>
              <a:rPr lang="en-US" dirty="0">
                <a:solidFill>
                  <a:srgbClr val="548235"/>
                </a:solidFill>
              </a:rPr>
              <a:t>(inputs</a:t>
            </a:r>
            <a:r>
              <a:rPr lang="en-US" dirty="0" smtClean="0">
                <a:solidFill>
                  <a:srgbClr val="548235"/>
                </a:solidFill>
              </a:rPr>
              <a:t>) </a:t>
            </a:r>
            <a:r>
              <a:rPr lang="en-US" dirty="0" smtClean="0">
                <a:solidFill>
                  <a:srgbClr val="548235"/>
                </a:solidFill>
                <a:sym typeface="Wingdings"/>
              </a:rPr>
              <a:t> signal L1 to boost/reset PDCCH power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9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2116238" y="5969526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49C447E-40C5-4277-97AA-0F90928B944B}"/>
              </a:ext>
            </a:extLst>
          </p:cNvPr>
          <p:cNvCxnSpPr>
            <a:cxnSpLocks/>
          </p:cNvCxnSpPr>
          <p:nvPr/>
        </p:nvCxnSpPr>
        <p:spPr>
          <a:xfrm flipV="1">
            <a:off x="2416839" y="4011054"/>
            <a:ext cx="5252" cy="106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48DAE49-E511-4537-A323-C90244093A40}"/>
              </a:ext>
            </a:extLst>
          </p:cNvPr>
          <p:cNvCxnSpPr>
            <a:cxnSpLocks/>
          </p:cNvCxnSpPr>
          <p:nvPr/>
        </p:nvCxnSpPr>
        <p:spPr>
          <a:xfrm flipV="1">
            <a:off x="3336184" y="4024933"/>
            <a:ext cx="8939" cy="1073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317EBCBD-DE01-4C15-82F8-9BC7ABFD863D}"/>
              </a:ext>
            </a:extLst>
          </p:cNvPr>
          <p:cNvSpPr/>
          <p:nvPr/>
        </p:nvSpPr>
        <p:spPr>
          <a:xfrm>
            <a:off x="2106314" y="5067255"/>
            <a:ext cx="3152308" cy="87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xmlns="" id="{21A59925-5D4B-49CE-8465-B46F2D1DD98F}"/>
              </a:ext>
            </a:extLst>
          </p:cNvPr>
          <p:cNvSpPr/>
          <p:nvPr/>
        </p:nvSpPr>
        <p:spPr>
          <a:xfrm rot="16200000">
            <a:off x="3157564" y="4117592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D6B0DE49-58D5-468C-B22C-9A456DA8C3B5}"/>
              </a:ext>
            </a:extLst>
          </p:cNvPr>
          <p:cNvSpPr/>
          <p:nvPr/>
        </p:nvSpPr>
        <p:spPr>
          <a:xfrm rot="16200000">
            <a:off x="4020986" y="4194447"/>
            <a:ext cx="7702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668815" y="606179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4623996" y="6054298"/>
            <a:ext cx="0" cy="678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4256029" y="6233493"/>
            <a:ext cx="1039043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3431987" y="6330429"/>
            <a:ext cx="80434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2390415" y="6331167"/>
            <a:ext cx="8319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E2671C83-AD96-4835-B5FC-0945555727C3}"/>
              </a:ext>
            </a:extLst>
          </p:cNvPr>
          <p:cNvSpPr/>
          <p:nvPr/>
        </p:nvSpPr>
        <p:spPr>
          <a:xfrm>
            <a:off x="6643998" y="3441434"/>
            <a:ext cx="3179876" cy="14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scheduler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9C8A4265-C203-42C6-BEE3-591409956EB8}"/>
              </a:ext>
            </a:extLst>
          </p:cNvPr>
          <p:cNvSpPr/>
          <p:nvPr/>
        </p:nvSpPr>
        <p:spPr>
          <a:xfrm>
            <a:off x="5499501" y="3596001"/>
            <a:ext cx="14282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 </a:t>
            </a:r>
            <a:r>
              <a:rPr lang="en-US" sz="1000" dirty="0" smtClean="0"/>
              <a:t>/PUSCHTPC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234305EB-C127-4BAD-A029-C6CC4EEE3F75}"/>
              </a:ext>
            </a:extLst>
          </p:cNvPr>
          <p:cNvSpPr/>
          <p:nvPr/>
        </p:nvSpPr>
        <p:spPr>
          <a:xfrm>
            <a:off x="7614304" y="5204173"/>
            <a:ext cx="7445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HARQ-fbk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989AF34C-0854-4E08-8557-441F5F51E960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5241322" y="3631710"/>
            <a:ext cx="1407283" cy="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DB338DE7-A646-4FA8-AA05-F9AE5B2C256C}"/>
              </a:ext>
            </a:extLst>
          </p:cNvPr>
          <p:cNvSpPr/>
          <p:nvPr/>
        </p:nvSpPr>
        <p:spPr>
          <a:xfrm>
            <a:off x="6252340" y="429129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4D2B8F19-642D-486D-8A59-032AA91E016A}"/>
              </a:ext>
            </a:extLst>
          </p:cNvPr>
          <p:cNvCxnSpPr>
            <a:cxnSpLocks/>
          </p:cNvCxnSpPr>
          <p:nvPr/>
        </p:nvCxnSpPr>
        <p:spPr>
          <a:xfrm>
            <a:off x="4795765" y="4312164"/>
            <a:ext cx="1836090" cy="1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0FF90299-0ED7-4E43-BCE0-98A9909ABC6F}"/>
              </a:ext>
            </a:extLst>
          </p:cNvPr>
          <p:cNvSpPr/>
          <p:nvPr/>
        </p:nvSpPr>
        <p:spPr>
          <a:xfrm>
            <a:off x="5937877" y="4754726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B235F928-BA83-464A-888C-F18A55064B6E}"/>
              </a:ext>
            </a:extLst>
          </p:cNvPr>
          <p:cNvCxnSpPr>
            <a:cxnSpLocks/>
          </p:cNvCxnSpPr>
          <p:nvPr/>
        </p:nvCxnSpPr>
        <p:spPr>
          <a:xfrm>
            <a:off x="4313524" y="4784588"/>
            <a:ext cx="2339999" cy="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9B2169FD-73B5-4B54-B10F-04FA05D4FD8B}"/>
              </a:ext>
            </a:extLst>
          </p:cNvPr>
          <p:cNvSpPr/>
          <p:nvPr/>
        </p:nvSpPr>
        <p:spPr>
          <a:xfrm>
            <a:off x="2092043" y="3253844"/>
            <a:ext cx="3149279" cy="75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scheduler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E286E484-271B-4333-BD28-7A943135AF65}"/>
              </a:ext>
            </a:extLst>
          </p:cNvPr>
          <p:cNvSpPr/>
          <p:nvPr/>
        </p:nvSpPr>
        <p:spPr>
          <a:xfrm>
            <a:off x="2092043" y="2568292"/>
            <a:ext cx="76800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PDCCH     allocator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A0514AD2-8294-4C50-8138-0C3FB0341DEF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8228583" y="2907467"/>
            <a:ext cx="5353" cy="53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D010CD2E-D89B-41D0-AE2D-B5027711FB0A}"/>
              </a:ext>
            </a:extLst>
          </p:cNvPr>
          <p:cNvSpPr/>
          <p:nvPr/>
        </p:nvSpPr>
        <p:spPr>
          <a:xfrm>
            <a:off x="2090839" y="18623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RB allocator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CD3BAC67-5F02-4D95-B1C8-55AA974759DF}"/>
              </a:ext>
            </a:extLst>
          </p:cNvPr>
          <p:cNvSpPr/>
          <p:nvPr/>
        </p:nvSpPr>
        <p:spPr>
          <a:xfrm>
            <a:off x="7111999" y="1862316"/>
            <a:ext cx="2677365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RB allocator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EFD5E2D-283C-4E9B-8F1D-C26B2F3BA019}"/>
              </a:ext>
            </a:extLst>
          </p:cNvPr>
          <p:cNvSpPr/>
          <p:nvPr/>
        </p:nvSpPr>
        <p:spPr>
          <a:xfrm>
            <a:off x="6643144" y="577273"/>
            <a:ext cx="3149279" cy="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 </a:t>
            </a:r>
            <a:r>
              <a:rPr lang="en-US" dirty="0"/>
              <a:t>MAC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xmlns="" id="{2E082458-D070-4371-BDF9-62E958F0426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666683" y="2897832"/>
            <a:ext cx="0" cy="35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xmlns="" id="{70CA229D-7FCF-4F9A-88DF-84E9780CB9E7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3665479" y="2201682"/>
            <a:ext cx="0" cy="35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xmlns="" id="{D768B075-2108-4483-B831-4C02CC34A73B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3665479" y="544637"/>
            <a:ext cx="0" cy="1317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D03CE2DF-78C2-4241-A947-BA79C5420183}"/>
              </a:ext>
            </a:extLst>
          </p:cNvPr>
          <p:cNvSpPr/>
          <p:nvPr/>
        </p:nvSpPr>
        <p:spPr>
          <a:xfrm flipV="1">
            <a:off x="2068952" y="469514"/>
            <a:ext cx="7706199" cy="7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7558A12B-4E14-477A-8DDE-8619D0E81168}"/>
              </a:ext>
            </a:extLst>
          </p:cNvPr>
          <p:cNvCxnSpPr>
            <a:cxnSpLocks/>
          </p:cNvCxnSpPr>
          <p:nvPr/>
        </p:nvCxnSpPr>
        <p:spPr>
          <a:xfrm flipH="1" flipV="1">
            <a:off x="2859316" y="3990235"/>
            <a:ext cx="2978" cy="1089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82A92524-340B-4EE6-ABB6-EF2D5980FA47}"/>
              </a:ext>
            </a:extLst>
          </p:cNvPr>
          <p:cNvSpPr/>
          <p:nvPr/>
        </p:nvSpPr>
        <p:spPr>
          <a:xfrm rot="16200000">
            <a:off x="2619218" y="4184115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9225B0CF-E838-413A-83F6-8650EE890565}"/>
              </a:ext>
            </a:extLst>
          </p:cNvPr>
          <p:cNvCxnSpPr>
            <a:cxnSpLocks/>
          </p:cNvCxnSpPr>
          <p:nvPr/>
        </p:nvCxnSpPr>
        <p:spPr>
          <a:xfrm flipH="1" flipV="1">
            <a:off x="3872569" y="4004114"/>
            <a:ext cx="3034" cy="107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95CAB93B-6C47-45D8-A5BC-EEC2B76BB602}"/>
              </a:ext>
            </a:extLst>
          </p:cNvPr>
          <p:cNvCxnSpPr>
            <a:cxnSpLocks/>
          </p:cNvCxnSpPr>
          <p:nvPr/>
        </p:nvCxnSpPr>
        <p:spPr>
          <a:xfrm flipH="1" flipV="1">
            <a:off x="4774781" y="4004114"/>
            <a:ext cx="20985" cy="107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D2303A3E-B69E-4392-B84A-5831F0C33A05}"/>
              </a:ext>
            </a:extLst>
          </p:cNvPr>
          <p:cNvSpPr/>
          <p:nvPr/>
        </p:nvSpPr>
        <p:spPr>
          <a:xfrm rot="16200000">
            <a:off x="2315025" y="4079261"/>
            <a:ext cx="399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83F6EF79-56D3-46DB-9E28-B3311AE27C7A}"/>
              </a:ext>
            </a:extLst>
          </p:cNvPr>
          <p:cNvSpPr/>
          <p:nvPr/>
        </p:nvSpPr>
        <p:spPr>
          <a:xfrm rot="16200000">
            <a:off x="4728166" y="3999474"/>
            <a:ext cx="330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xmlns="" id="{88A0ABE3-FEFF-4563-A585-4987D4469D6F}"/>
              </a:ext>
            </a:extLst>
          </p:cNvPr>
          <p:cNvCxnSpPr>
            <a:cxnSpLocks/>
          </p:cNvCxnSpPr>
          <p:nvPr/>
        </p:nvCxnSpPr>
        <p:spPr>
          <a:xfrm flipH="1" flipV="1">
            <a:off x="4316735" y="3990235"/>
            <a:ext cx="7737" cy="107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79552B94-11C6-49D2-8C17-CFE966019F77}"/>
              </a:ext>
            </a:extLst>
          </p:cNvPr>
          <p:cNvSpPr/>
          <p:nvPr/>
        </p:nvSpPr>
        <p:spPr>
          <a:xfrm rot="16200000">
            <a:off x="3803922" y="401859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xmlns="" id="{0EBA1E62-C57C-4230-B1DE-7A006040DFEA}"/>
              </a:ext>
            </a:extLst>
          </p:cNvPr>
          <p:cNvSpPr/>
          <p:nvPr/>
        </p:nvSpPr>
        <p:spPr>
          <a:xfrm>
            <a:off x="3612596" y="2932679"/>
            <a:ext cx="16065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List of UE’s to be scheduled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xmlns="" id="{BB61BB02-FEF3-46FD-8878-8C857E40A6EE}"/>
              </a:ext>
            </a:extLst>
          </p:cNvPr>
          <p:cNvSpPr/>
          <p:nvPr/>
        </p:nvSpPr>
        <p:spPr>
          <a:xfrm>
            <a:off x="8195044" y="2934392"/>
            <a:ext cx="1249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LC’s to be scheduled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xmlns="" id="{1C1125DF-B23D-4221-8F2B-652887367C26}"/>
              </a:ext>
            </a:extLst>
          </p:cNvPr>
          <p:cNvSpPr/>
          <p:nvPr/>
        </p:nvSpPr>
        <p:spPr>
          <a:xfrm>
            <a:off x="8381999" y="1635448"/>
            <a:ext cx="1271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Request RLC for data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xmlns="" id="{1B4FB8F5-EB60-4653-BE7C-0158D662589D}"/>
              </a:ext>
            </a:extLst>
          </p:cNvPr>
          <p:cNvSpPr/>
          <p:nvPr/>
        </p:nvSpPr>
        <p:spPr>
          <a:xfrm>
            <a:off x="3607535" y="2275499"/>
            <a:ext cx="1959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(FORMAT_0, 3,3A,4)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xmlns="" id="{E9142C20-3FFD-4CEA-B005-03DCAEF186E7}"/>
              </a:ext>
            </a:extLst>
          </p:cNvPr>
          <p:cNvSpPr/>
          <p:nvPr/>
        </p:nvSpPr>
        <p:spPr>
          <a:xfrm>
            <a:off x="8461954" y="1075482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Data from RLC 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xmlns="" id="{D8B04C34-B847-4F0B-BE9C-4903831ADF00}"/>
              </a:ext>
            </a:extLst>
          </p:cNvPr>
          <p:cNvSpPr/>
          <p:nvPr/>
        </p:nvSpPr>
        <p:spPr>
          <a:xfrm>
            <a:off x="7131538" y="1317035"/>
            <a:ext cx="2657828" cy="3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DDA81647-B08D-4590-B655-8A0750B8971A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8459968" y="1075629"/>
            <a:ext cx="484" cy="241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xmlns="" id="{42701CC6-8508-46B9-9D5E-938100E7DFCF}"/>
              </a:ext>
            </a:extLst>
          </p:cNvPr>
          <p:cNvCxnSpPr>
            <a:cxnSpLocks/>
            <a:stCxn id="183" idx="0"/>
            <a:endCxn id="237" idx="2"/>
          </p:cNvCxnSpPr>
          <p:nvPr/>
        </p:nvCxnSpPr>
        <p:spPr>
          <a:xfrm flipV="1">
            <a:off x="8450682" y="1656401"/>
            <a:ext cx="9770" cy="20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xmlns="" id="{5B55D431-C57A-47DF-802E-7B2794623492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8450682" y="2201681"/>
            <a:ext cx="9286" cy="37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xmlns="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700858" y="1096005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xmlns="" id="{55950AD6-5A2C-4E71-9898-4A1755988F14}"/>
              </a:ext>
            </a:extLst>
          </p:cNvPr>
          <p:cNvSpPr/>
          <p:nvPr/>
        </p:nvSpPr>
        <p:spPr>
          <a:xfrm rot="16200000">
            <a:off x="6478152" y="1301471"/>
            <a:ext cx="675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Alloc Info</a:t>
            </a:r>
            <a:endParaRPr lang="en-US" sz="10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xmlns="" id="{CDE04D3A-6266-425E-9570-77DDECC409AA}"/>
              </a:ext>
            </a:extLst>
          </p:cNvPr>
          <p:cNvSpPr/>
          <p:nvPr/>
        </p:nvSpPr>
        <p:spPr>
          <a:xfrm rot="16200000">
            <a:off x="364701" y="2728556"/>
            <a:ext cx="12993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1 </a:t>
            </a:r>
            <a:r>
              <a:rPr lang="en-US" sz="1600" b="1" dirty="0" err="1"/>
              <a:t>mili</a:t>
            </a:r>
            <a:r>
              <a:rPr lang="en-US" sz="1600" b="1" dirty="0"/>
              <a:t> second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xmlns="" id="{2C2CF265-361C-4386-88FB-9DABB2DC39C4}"/>
              </a:ext>
            </a:extLst>
          </p:cNvPr>
          <p:cNvCxnSpPr>
            <a:cxnSpLocks/>
          </p:cNvCxnSpPr>
          <p:nvPr/>
        </p:nvCxnSpPr>
        <p:spPr>
          <a:xfrm flipV="1">
            <a:off x="2640115" y="606814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D063FEEB-AA91-4330-984F-3978E16AB366}"/>
              </a:ext>
            </a:extLst>
          </p:cNvPr>
          <p:cNvCxnSpPr>
            <a:cxnSpLocks/>
          </p:cNvCxnSpPr>
          <p:nvPr/>
        </p:nvCxnSpPr>
        <p:spPr>
          <a:xfrm>
            <a:off x="5919976" y="57150"/>
            <a:ext cx="0" cy="67077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360B0EA3-C48E-4679-8DF2-7DD3194DB943}"/>
              </a:ext>
            </a:extLst>
          </p:cNvPr>
          <p:cNvCxnSpPr>
            <a:cxnSpLocks/>
            <a:stCxn id="198" idx="2"/>
          </p:cNvCxnSpPr>
          <p:nvPr/>
        </p:nvCxnSpPr>
        <p:spPr>
          <a:xfrm flipH="1" flipV="1">
            <a:off x="5911273" y="100061"/>
            <a:ext cx="10779" cy="3694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xmlns="" id="{D16C60F4-2EC0-449B-83C6-FB150BE34D4D}"/>
              </a:ext>
            </a:extLst>
          </p:cNvPr>
          <p:cNvSpPr/>
          <p:nvPr/>
        </p:nvSpPr>
        <p:spPr>
          <a:xfrm>
            <a:off x="5180657" y="617596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UL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xmlns="" id="{85A7135B-51C2-400B-B777-FED50B3EC008}"/>
              </a:ext>
            </a:extLst>
          </p:cNvPr>
          <p:cNvSpPr/>
          <p:nvPr/>
        </p:nvSpPr>
        <p:spPr>
          <a:xfrm>
            <a:off x="6022836" y="617250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xmlns="" id="{DCEF04F4-68C0-4CA0-89EA-228916077B2C}"/>
              </a:ext>
            </a:extLst>
          </p:cNvPr>
          <p:cNvCxnSpPr>
            <a:cxnSpLocks/>
          </p:cNvCxnSpPr>
          <p:nvPr/>
        </p:nvCxnSpPr>
        <p:spPr>
          <a:xfrm flipV="1">
            <a:off x="10234221" y="417570"/>
            <a:ext cx="0" cy="245589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xmlns="" id="{7C096D74-7E3B-4674-A5C4-FC3CE09903AD}"/>
              </a:ext>
            </a:extLst>
          </p:cNvPr>
          <p:cNvCxnSpPr>
            <a:cxnSpLocks/>
          </p:cNvCxnSpPr>
          <p:nvPr/>
        </p:nvCxnSpPr>
        <p:spPr>
          <a:xfrm flipV="1">
            <a:off x="11048455" y="371490"/>
            <a:ext cx="0" cy="559210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xmlns="" id="{73A95639-E3ED-4946-97D1-3E8794314B64}"/>
              </a:ext>
            </a:extLst>
          </p:cNvPr>
          <p:cNvCxnSpPr>
            <a:cxnSpLocks/>
          </p:cNvCxnSpPr>
          <p:nvPr/>
        </p:nvCxnSpPr>
        <p:spPr>
          <a:xfrm flipV="1">
            <a:off x="10629955" y="417569"/>
            <a:ext cx="0" cy="248026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xmlns="" id="{3C63B944-8AFA-4950-A704-D95FC5B9BB51}"/>
              </a:ext>
            </a:extLst>
          </p:cNvPr>
          <p:cNvCxnSpPr>
            <a:cxnSpLocks/>
          </p:cNvCxnSpPr>
          <p:nvPr/>
        </p:nvCxnSpPr>
        <p:spPr>
          <a:xfrm flipV="1">
            <a:off x="11529621" y="417568"/>
            <a:ext cx="0" cy="14079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xmlns="" id="{77CC2ECC-DB69-4B52-97FB-29231455C7B9}"/>
              </a:ext>
            </a:extLst>
          </p:cNvPr>
          <p:cNvSpPr/>
          <p:nvPr/>
        </p:nvSpPr>
        <p:spPr>
          <a:xfrm rot="16200000">
            <a:off x="5825589" y="99209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PDSCH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xmlns="" id="{8A576E09-313B-4C7E-9796-9E1BAD0C1BF8}"/>
              </a:ext>
            </a:extLst>
          </p:cNvPr>
          <p:cNvSpPr/>
          <p:nvPr/>
        </p:nvSpPr>
        <p:spPr>
          <a:xfrm rot="16200000">
            <a:off x="10021166" y="820569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PDCCH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xmlns="" id="{EB442C16-7FB9-4F0A-A72F-2A0A9FAEFED8}"/>
              </a:ext>
            </a:extLst>
          </p:cNvPr>
          <p:cNvSpPr/>
          <p:nvPr/>
        </p:nvSpPr>
        <p:spPr>
          <a:xfrm rot="16200000">
            <a:off x="10887987" y="828565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PHICH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xmlns="" id="{6A6BCDE4-43E1-4013-8BE7-D534D26E48C5}"/>
              </a:ext>
            </a:extLst>
          </p:cNvPr>
          <p:cNvSpPr/>
          <p:nvPr/>
        </p:nvSpPr>
        <p:spPr>
          <a:xfrm rot="16200000">
            <a:off x="10426194" y="813356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PCFICH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xmlns="" id="{D66D816E-D2AE-45D3-9344-CE1FE2BE8E42}"/>
              </a:ext>
            </a:extLst>
          </p:cNvPr>
          <p:cNvSpPr/>
          <p:nvPr/>
        </p:nvSpPr>
        <p:spPr>
          <a:xfrm rot="16200000">
            <a:off x="11401152" y="835174"/>
            <a:ext cx="532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PBCH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A27F1AF9-DB67-4643-A6B8-892B357F77F8}"/>
              </a:ext>
            </a:extLst>
          </p:cNvPr>
          <p:cNvCxnSpPr>
            <a:cxnSpLocks/>
          </p:cNvCxnSpPr>
          <p:nvPr/>
        </p:nvCxnSpPr>
        <p:spPr>
          <a:xfrm>
            <a:off x="9772103" y="2907657"/>
            <a:ext cx="1271743" cy="0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xmlns="" id="{08DB0F1A-2564-4342-B978-1CE2DC892C2D}"/>
              </a:ext>
            </a:extLst>
          </p:cNvPr>
          <p:cNvCxnSpPr>
            <a:cxnSpLocks/>
          </p:cNvCxnSpPr>
          <p:nvPr/>
        </p:nvCxnSpPr>
        <p:spPr>
          <a:xfrm>
            <a:off x="481263" y="454794"/>
            <a:ext cx="1785687" cy="6908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xmlns="" id="{B2F054C6-EFF0-4A77-A899-8238A0325C57}"/>
              </a:ext>
            </a:extLst>
          </p:cNvPr>
          <p:cNvCxnSpPr>
            <a:cxnSpLocks/>
          </p:cNvCxnSpPr>
          <p:nvPr/>
        </p:nvCxnSpPr>
        <p:spPr>
          <a:xfrm flipV="1">
            <a:off x="481263" y="6033166"/>
            <a:ext cx="1648911" cy="41437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xmlns="" id="{4080B39D-BD2E-486F-BF26-82DA65407DB1}"/>
              </a:ext>
            </a:extLst>
          </p:cNvPr>
          <p:cNvSpPr/>
          <p:nvPr/>
        </p:nvSpPr>
        <p:spPr>
          <a:xfrm>
            <a:off x="7656574" y="2280634"/>
            <a:ext cx="2649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</a:t>
            </a:r>
            <a:r>
              <a:rPr lang="en-US" sz="1000" dirty="0" smtClean="0"/>
              <a:t> (</a:t>
            </a:r>
            <a:r>
              <a:rPr lang="en-US" sz="1000" dirty="0"/>
              <a:t>FORMAT_1,1A/B/C/D, 2,2A,B/C)</a:t>
            </a:r>
          </a:p>
        </p:txBody>
      </p:sp>
      <p:sp>
        <p:nvSpPr>
          <p:cNvPr id="172" name="Arrow: Up-Down 171">
            <a:extLst>
              <a:ext uri="{FF2B5EF4-FFF2-40B4-BE49-F238E27FC236}">
                <a16:creationId xmlns:a16="http://schemas.microsoft.com/office/drawing/2014/main" xmlns="" id="{588123E5-6CCD-448D-9A1D-08E68C7DCD57}"/>
              </a:ext>
            </a:extLst>
          </p:cNvPr>
          <p:cNvSpPr/>
          <p:nvPr/>
        </p:nvSpPr>
        <p:spPr>
          <a:xfrm>
            <a:off x="1129212" y="478084"/>
            <a:ext cx="87523" cy="55550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xmlns="" id="{2EB48334-7101-4C13-BBC1-33964A917FFD}"/>
              </a:ext>
            </a:extLst>
          </p:cNvPr>
          <p:cNvSpPr/>
          <p:nvPr/>
        </p:nvSpPr>
        <p:spPr>
          <a:xfrm rot="16200000">
            <a:off x="1060608" y="2750356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EAA613F-4E8E-4AAE-A8B4-C6CEFC30093A}"/>
              </a:ext>
            </a:extLst>
          </p:cNvPr>
          <p:cNvSpPr/>
          <p:nvPr/>
        </p:nvSpPr>
        <p:spPr>
          <a:xfrm rot="16200000">
            <a:off x="-2050057" y="3004454"/>
            <a:ext cx="4647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bound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7" name="Elbow Connector 26"/>
          <p:cNvCxnSpPr>
            <a:stCxn id="83" idx="3"/>
            <a:endCxn id="113" idx="2"/>
          </p:cNvCxnSpPr>
          <p:nvPr/>
        </p:nvCxnSpPr>
        <p:spPr>
          <a:xfrm flipV="1">
            <a:off x="5258622" y="4901757"/>
            <a:ext cx="2975314" cy="6030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908778" y="1092101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55950AD6-5A2C-4E71-9898-4A1755988F14}"/>
              </a:ext>
            </a:extLst>
          </p:cNvPr>
          <p:cNvSpPr/>
          <p:nvPr/>
        </p:nvSpPr>
        <p:spPr>
          <a:xfrm rot="16200000">
            <a:off x="5979058" y="1568477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Scheduled Mac CE’s</a:t>
            </a:r>
          </a:p>
        </p:txBody>
      </p:sp>
    </p:spTree>
    <p:extLst>
      <p:ext uri="{BB962C8B-B14F-4D97-AF65-F5344CB8AC3E}">
        <p14:creationId xmlns:p14="http://schemas.microsoft.com/office/powerpoint/2010/main" val="38851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79579D0-6030-4938-A589-CE40E5BE1442}"/>
              </a:ext>
            </a:extLst>
          </p:cNvPr>
          <p:cNvSpPr/>
          <p:nvPr/>
        </p:nvSpPr>
        <p:spPr>
          <a:xfrm>
            <a:off x="1650081" y="1080754"/>
            <a:ext cx="9852212" cy="545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2060285" y="5590237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2658076" y="2181892"/>
            <a:ext cx="13232" cy="24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12AF9E8-72B3-49C2-A806-D7A997233D9B}"/>
              </a:ext>
            </a:extLst>
          </p:cNvPr>
          <p:cNvSpPr/>
          <p:nvPr/>
        </p:nvSpPr>
        <p:spPr>
          <a:xfrm>
            <a:off x="6312082" y="1784487"/>
            <a:ext cx="1548247" cy="133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2BA8D96-D1B3-403E-B40C-4B015061F610}"/>
              </a:ext>
            </a:extLst>
          </p:cNvPr>
          <p:cNvSpPr/>
          <p:nvPr/>
        </p:nvSpPr>
        <p:spPr>
          <a:xfrm>
            <a:off x="4611632" y="1808035"/>
            <a:ext cx="1548247" cy="1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A80DDF8-DEA8-4759-B1BD-161F83A1C3BA}"/>
              </a:ext>
            </a:extLst>
          </p:cNvPr>
          <p:cNvSpPr/>
          <p:nvPr/>
        </p:nvSpPr>
        <p:spPr>
          <a:xfrm>
            <a:off x="1803759" y="1773791"/>
            <a:ext cx="145844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41F69BC-597C-4C57-922F-4F7FF361E1AF}"/>
              </a:ext>
            </a:extLst>
          </p:cNvPr>
          <p:cNvSpPr/>
          <p:nvPr/>
        </p:nvSpPr>
        <p:spPr>
          <a:xfrm>
            <a:off x="8772567" y="3246603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53D240C4-D5B8-4650-B923-4B91961DE6E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086206" y="3117642"/>
            <a:ext cx="0" cy="4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39A323AA-FDCD-4F97-8B8B-5D9D27BE149C}"/>
              </a:ext>
            </a:extLst>
          </p:cNvPr>
          <p:cNvSpPr/>
          <p:nvPr/>
        </p:nvSpPr>
        <p:spPr>
          <a:xfrm rot="16200000">
            <a:off x="1830606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4F8DCB8B-905D-445E-8584-FA14D37909BC}"/>
              </a:ext>
            </a:extLst>
          </p:cNvPr>
          <p:cNvSpPr/>
          <p:nvPr/>
        </p:nvSpPr>
        <p:spPr>
          <a:xfrm>
            <a:off x="7216176" y="3325110"/>
            <a:ext cx="5163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smtClean="0"/>
              <a:t>CSI</a:t>
            </a:r>
            <a:endParaRPr lang="en-US" sz="1000" dirty="0"/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xmlns="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4406338" y="3565140"/>
            <a:ext cx="2679867" cy="1075352"/>
          </a:xfrm>
          <a:prstGeom prst="bentConnector3">
            <a:avLst>
              <a:gd name="adj1" fmla="val 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22329" y="2190294"/>
            <a:ext cx="26864" cy="24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2A553585-52E8-467E-A7F2-C88B4C864A0F}"/>
              </a:ext>
            </a:extLst>
          </p:cNvPr>
          <p:cNvSpPr/>
          <p:nvPr/>
        </p:nvSpPr>
        <p:spPr>
          <a:xfrm rot="16200000">
            <a:off x="1914384" y="2791773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8A736463-5E14-434D-BC8F-A5D477198C8B}"/>
              </a:ext>
            </a:extLst>
          </p:cNvPr>
          <p:cNvSpPr/>
          <p:nvPr/>
        </p:nvSpPr>
        <p:spPr>
          <a:xfrm rot="16200000">
            <a:off x="1862775" y="377465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979BDA46-FAFD-4BC1-9764-07E70725BDCC}"/>
              </a:ext>
            </a:extLst>
          </p:cNvPr>
          <p:cNvSpPr/>
          <p:nvPr/>
        </p:nvSpPr>
        <p:spPr>
          <a:xfrm rot="16200000">
            <a:off x="2421305" y="2745286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xmlns="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7579" y="3237674"/>
            <a:ext cx="2625166" cy="1037099"/>
          </a:xfrm>
          <a:prstGeom prst="bentConnector3">
            <a:avLst>
              <a:gd name="adj1" fmla="val 100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xmlns="" id="{9033217E-CE05-4F28-B1EA-AEC38C4E2002}"/>
              </a:ext>
            </a:extLst>
          </p:cNvPr>
          <p:cNvSpPr/>
          <p:nvPr/>
        </p:nvSpPr>
        <p:spPr>
          <a:xfrm>
            <a:off x="4120215" y="219741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xmlns="" id="{06600712-19EA-44C2-9896-13286DE0F3CC}"/>
              </a:ext>
            </a:extLst>
          </p:cNvPr>
          <p:cNvSpPr/>
          <p:nvPr/>
        </p:nvSpPr>
        <p:spPr>
          <a:xfrm>
            <a:off x="9197432" y="1808035"/>
            <a:ext cx="16442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xmlns="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2391925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021691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3801048" y="563353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3352791" y="586780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2574013" y="585483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1927367" y="585483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xmlns="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4550782" y="56442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xmlns="" id="{EDDF9529-7DCB-4E27-BD8D-2648113059BD}"/>
              </a:ext>
            </a:extLst>
          </p:cNvPr>
          <p:cNvSpPr/>
          <p:nvPr/>
        </p:nvSpPr>
        <p:spPr>
          <a:xfrm rot="16200000">
            <a:off x="4086576" y="558214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:a16="http://schemas.microsoft.com/office/drawing/2014/main" xmlns="" id="{75DDA6DD-7656-436A-8956-8A565B1B233A}"/>
              </a:ext>
            </a:extLst>
          </p:cNvPr>
          <p:cNvSpPr/>
          <p:nvPr/>
        </p:nvSpPr>
        <p:spPr>
          <a:xfrm>
            <a:off x="2346611" y="149637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:a16="http://schemas.microsoft.com/office/drawing/2014/main" xmlns="" id="{8D76D0A2-6BE8-40F6-8F6D-26DB078B2044}"/>
              </a:ext>
            </a:extLst>
          </p:cNvPr>
          <p:cNvSpPr/>
          <p:nvPr/>
        </p:nvSpPr>
        <p:spPr>
          <a:xfrm rot="10800000">
            <a:off x="9929146" y="1531573"/>
            <a:ext cx="212118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0C4A19DB-E3B0-466C-93D4-B709E4C255E4}"/>
              </a:ext>
            </a:extLst>
          </p:cNvPr>
          <p:cNvSpPr/>
          <p:nvPr/>
        </p:nvSpPr>
        <p:spPr>
          <a:xfrm rot="16200000">
            <a:off x="1830607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4BCE37F-12BB-4B41-970D-D867524DD06D}"/>
              </a:ext>
            </a:extLst>
          </p:cNvPr>
          <p:cNvSpPr/>
          <p:nvPr/>
        </p:nvSpPr>
        <p:spPr>
          <a:xfrm rot="16200000">
            <a:off x="1830608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AAAB0FBD-9944-4D2C-9854-B02DDB31218D}"/>
              </a:ext>
            </a:extLst>
          </p:cNvPr>
          <p:cNvSpPr/>
          <p:nvPr/>
        </p:nvSpPr>
        <p:spPr>
          <a:xfrm rot="16200000">
            <a:off x="183060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55F6F84D-8A59-40AA-8EA2-6A029D8477A5}"/>
              </a:ext>
            </a:extLst>
          </p:cNvPr>
          <p:cNvSpPr/>
          <p:nvPr/>
        </p:nvSpPr>
        <p:spPr>
          <a:xfrm rot="16200000">
            <a:off x="182977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AB0A7C87-6361-4BFC-9496-A68943EE8D54}"/>
              </a:ext>
            </a:extLst>
          </p:cNvPr>
          <p:cNvSpPr/>
          <p:nvPr/>
        </p:nvSpPr>
        <p:spPr>
          <a:xfrm rot="16200000">
            <a:off x="1829780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0A0A3CC5-5A85-4723-9EBA-EFC0A4A54D91}"/>
              </a:ext>
            </a:extLst>
          </p:cNvPr>
          <p:cNvSpPr/>
          <p:nvPr/>
        </p:nvSpPr>
        <p:spPr>
          <a:xfrm rot="16200000">
            <a:off x="1829781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ED3646EF-5C2B-43FF-9D3F-300137501DBD}"/>
              </a:ext>
            </a:extLst>
          </p:cNvPr>
          <p:cNvSpPr/>
          <p:nvPr/>
        </p:nvSpPr>
        <p:spPr>
          <a:xfrm rot="16200000">
            <a:off x="1829782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97DFB64-AB0D-4D42-B47F-EE1DBBDA68A5}"/>
              </a:ext>
            </a:extLst>
          </p:cNvPr>
          <p:cNvSpPr/>
          <p:nvPr/>
        </p:nvSpPr>
        <p:spPr>
          <a:xfrm rot="16200000">
            <a:off x="1829783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0AADE552-296D-4595-9AE8-14DFC031726E}"/>
              </a:ext>
            </a:extLst>
          </p:cNvPr>
          <p:cNvSpPr/>
          <p:nvPr/>
        </p:nvSpPr>
        <p:spPr>
          <a:xfrm rot="16200000">
            <a:off x="1829784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2D5ED1C-1A3D-4680-93D2-0AC0E803B936}"/>
              </a:ext>
            </a:extLst>
          </p:cNvPr>
          <p:cNvSpPr/>
          <p:nvPr/>
        </p:nvSpPr>
        <p:spPr>
          <a:xfrm>
            <a:off x="2139218" y="4645599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30B894DF-DCBB-41F6-B1A8-E54CFE25689B}"/>
              </a:ext>
            </a:extLst>
          </p:cNvPr>
          <p:cNvSpPr/>
          <p:nvPr/>
        </p:nvSpPr>
        <p:spPr>
          <a:xfrm rot="16200000">
            <a:off x="3390928" y="4295043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4D261CC7-C687-447A-BB07-28FC88F2997B}"/>
              </a:ext>
            </a:extLst>
          </p:cNvPr>
          <p:cNvSpPr/>
          <p:nvPr/>
        </p:nvSpPr>
        <p:spPr>
          <a:xfrm rot="16200000">
            <a:off x="3388522" y="387241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571B4CDA-759B-4325-8906-3FAD22D271E0}"/>
              </a:ext>
            </a:extLst>
          </p:cNvPr>
          <p:cNvCxnSpPr>
            <a:cxnSpLocks/>
            <a:stCxn id="313" idx="2"/>
            <a:endCxn id="47" idx="3"/>
          </p:cNvCxnSpPr>
          <p:nvPr/>
        </p:nvCxnSpPr>
        <p:spPr>
          <a:xfrm rot="5400000">
            <a:off x="8815025" y="1246508"/>
            <a:ext cx="249861" cy="215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79FAD2DA-23E8-4AAA-B8C2-7F8324B4D791}"/>
              </a:ext>
            </a:extLst>
          </p:cNvPr>
          <p:cNvSpPr/>
          <p:nvPr/>
        </p:nvSpPr>
        <p:spPr>
          <a:xfrm>
            <a:off x="8012532" y="2494809"/>
            <a:ext cx="12314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DL-Data to be sched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E5DAC0AA-EF21-42F3-BAC2-373B66326348}"/>
              </a:ext>
            </a:extLst>
          </p:cNvPr>
          <p:cNvSpPr/>
          <p:nvPr/>
        </p:nvSpPr>
        <p:spPr>
          <a:xfrm>
            <a:off x="4611632" y="1261249"/>
            <a:ext cx="32486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M-plane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xmlns="" id="{D86D2E88-D3B1-4F84-9A12-88A2719D808C}"/>
              </a:ext>
            </a:extLst>
          </p:cNvPr>
          <p:cNvSpPr/>
          <p:nvPr/>
        </p:nvSpPr>
        <p:spPr>
          <a:xfrm rot="5400000">
            <a:off x="3827133" y="770967"/>
            <a:ext cx="1085539" cy="445919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AA28C2C-C71C-47AE-8B87-A01AB0A66F59}"/>
              </a:ext>
            </a:extLst>
          </p:cNvPr>
          <p:cNvSpPr/>
          <p:nvPr/>
        </p:nvSpPr>
        <p:spPr>
          <a:xfrm>
            <a:off x="4256661" y="369870"/>
            <a:ext cx="213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1. Cell configuration</a:t>
            </a:r>
          </a:p>
          <a:p>
            <a:r>
              <a:rPr lang="en-US" sz="1000" dirty="0"/>
              <a:t>2. UE configuration</a:t>
            </a:r>
            <a:br>
              <a:rPr lang="en-US" sz="1000" dirty="0"/>
            </a:br>
            <a:r>
              <a:rPr lang="en-US" sz="1000" dirty="0"/>
              <a:t>3. Mac </a:t>
            </a:r>
            <a:r>
              <a:rPr lang="en-US" sz="1000" dirty="0" smtClean="0"/>
              <a:t>Configuration</a:t>
            </a:r>
          </a:p>
          <a:p>
            <a:r>
              <a:rPr lang="en-US" sz="1000" dirty="0" smtClean="0"/>
              <a:t>4. CLI  (Measurement &amp; debug)</a:t>
            </a:r>
            <a:endParaRPr lang="en-US" sz="10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675365E4-90BC-4368-8892-69B23A4E3232}"/>
              </a:ext>
            </a:extLst>
          </p:cNvPr>
          <p:cNvSpPr/>
          <p:nvPr/>
        </p:nvSpPr>
        <p:spPr>
          <a:xfrm>
            <a:off x="1708651" y="826901"/>
            <a:ext cx="8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</a:t>
            </a:r>
          </a:p>
        </p:txBody>
      </p:sp>
      <p:sp>
        <p:nvSpPr>
          <p:cNvPr id="143" name="Arrow: Up-Down 142">
            <a:extLst>
              <a:ext uri="{FF2B5EF4-FFF2-40B4-BE49-F238E27FC236}">
                <a16:creationId xmlns:a16="http://schemas.microsoft.com/office/drawing/2014/main" xmlns="" id="{93660FA0-156C-44BF-8C34-E57E5251DE69}"/>
              </a:ext>
            </a:extLst>
          </p:cNvPr>
          <p:cNvSpPr/>
          <p:nvPr/>
        </p:nvSpPr>
        <p:spPr>
          <a:xfrm>
            <a:off x="1451942" y="971144"/>
            <a:ext cx="87523" cy="555508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986542AB-5674-4AA6-86E5-28B0C30BA790}"/>
              </a:ext>
            </a:extLst>
          </p:cNvPr>
          <p:cNvSpPr/>
          <p:nvPr/>
        </p:nvSpPr>
        <p:spPr>
          <a:xfrm rot="16200000">
            <a:off x="1159223" y="3198591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83D57939-D224-484F-8C35-2A1A98DF164E}"/>
              </a:ext>
            </a:extLst>
          </p:cNvPr>
          <p:cNvSpPr/>
          <p:nvPr/>
        </p:nvSpPr>
        <p:spPr>
          <a:xfrm rot="16200000">
            <a:off x="-2088924" y="3380695"/>
            <a:ext cx="50686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Non Real time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7CAE480-721E-40B8-A76B-23FB73E57856}"/>
              </a:ext>
            </a:extLst>
          </p:cNvPr>
          <p:cNvSpPr/>
          <p:nvPr/>
        </p:nvSpPr>
        <p:spPr>
          <a:xfrm>
            <a:off x="4502930" y="4259810"/>
            <a:ext cx="2225129" cy="12881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/>
                <a:cs typeface="Times New Roman"/>
              </a:rPr>
              <a:t>      </a:t>
            </a:r>
            <a:r>
              <a:rPr lang="en-US" sz="2000" b="1" dirty="0" smtClean="0">
                <a:solidFill>
                  <a:schemeClr val="tx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/>
                <a:cs typeface="Times New Roman"/>
              </a:rPr>
              <a:t>openLteMac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UL</a:t>
            </a:r>
            <a:r>
              <a:rPr lang="en-US" dirty="0">
                <a:latin typeface="Times New Roman"/>
                <a:cs typeface="Times New Roman"/>
              </a:rPr>
              <a:t>/DL MAC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PDCCH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UL/DL scheduler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CDAD001-47DC-4992-826B-B3A870905047}"/>
              </a:ext>
            </a:extLst>
          </p:cNvPr>
          <p:cNvSpPr/>
          <p:nvPr/>
        </p:nvSpPr>
        <p:spPr>
          <a:xfrm>
            <a:off x="4502930" y="606356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EF86CA4-3571-4BD3-B0A2-B35D3758FEFF}"/>
              </a:ext>
            </a:extLst>
          </p:cNvPr>
          <p:cNvSpPr/>
          <p:nvPr/>
        </p:nvSpPr>
        <p:spPr>
          <a:xfrm>
            <a:off x="4502928" y="845546"/>
            <a:ext cx="2225129" cy="135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RRC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C3AAE8-CB09-438D-8C1D-ADF346E24AB5}"/>
              </a:ext>
            </a:extLst>
          </p:cNvPr>
          <p:cNvSpPr/>
          <p:nvPr/>
        </p:nvSpPr>
        <p:spPr>
          <a:xfrm>
            <a:off x="4502928" y="3399541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RLC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2C9D8FC-AFDF-4D47-ACB9-2426EC2DCE46}"/>
              </a:ext>
            </a:extLst>
          </p:cNvPr>
          <p:cNvSpPr/>
          <p:nvPr/>
        </p:nvSpPr>
        <p:spPr>
          <a:xfrm>
            <a:off x="4502928" y="2525161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PDCP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A207637-1914-4FE7-A1CB-62CB6D3DD8AF}"/>
              </a:ext>
            </a:extLst>
          </p:cNvPr>
          <p:cNvCxnSpPr>
            <a:cxnSpLocks/>
          </p:cNvCxnSpPr>
          <p:nvPr/>
        </p:nvCxnSpPr>
        <p:spPr>
          <a:xfrm flipV="1">
            <a:off x="1135781" y="5765836"/>
            <a:ext cx="9336505" cy="7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864DD82-2B99-4204-BD7D-DC797E4B0103}"/>
              </a:ext>
            </a:extLst>
          </p:cNvPr>
          <p:cNvCxnSpPr>
            <a:cxnSpLocks/>
          </p:cNvCxnSpPr>
          <p:nvPr/>
        </p:nvCxnSpPr>
        <p:spPr>
          <a:xfrm>
            <a:off x="972152" y="2345483"/>
            <a:ext cx="9500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72555D8-ED85-407F-9BFD-FB2BD3409E9D}"/>
              </a:ext>
            </a:extLst>
          </p:cNvPr>
          <p:cNvSpPr/>
          <p:nvPr/>
        </p:nvSpPr>
        <p:spPr>
          <a:xfrm>
            <a:off x="8345656" y="4619795"/>
            <a:ext cx="2225129" cy="58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Common </a:t>
            </a:r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timer/clk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to L1 &amp; MAC to be in sync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C0334C91-9963-4334-8838-4E4AA8B68532}"/>
              </a:ext>
            </a:extLst>
          </p:cNvPr>
          <p:cNvCxnSpPr>
            <a:cxnSpLocks/>
          </p:cNvCxnSpPr>
          <p:nvPr/>
        </p:nvCxnSpPr>
        <p:spPr>
          <a:xfrm>
            <a:off x="6715357" y="1515661"/>
            <a:ext cx="12700" cy="127244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35DACB8F-1C95-4A29-AD81-9EFF3D765BAF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5563817" y="2503207"/>
            <a:ext cx="2315780" cy="12700"/>
          </a:xfrm>
          <a:prstGeom prst="bentConnector4">
            <a:avLst>
              <a:gd name="adj1" fmla="val 574"/>
              <a:gd name="adj2" fmla="val 86452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127A1BC2-3CFD-4B64-8273-515A1AA53E59}"/>
              </a:ext>
            </a:extLst>
          </p:cNvPr>
          <p:cNvCxnSpPr/>
          <p:nvPr/>
        </p:nvCxnSpPr>
        <p:spPr>
          <a:xfrm>
            <a:off x="3840480" y="1885076"/>
            <a:ext cx="25964" cy="3037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90FB555-0E5F-4BB9-BFED-1B3F2A452E92}"/>
              </a:ext>
            </a:extLst>
          </p:cNvPr>
          <p:cNvCxnSpPr>
            <a:cxnSpLocks/>
          </p:cNvCxnSpPr>
          <p:nvPr/>
        </p:nvCxnSpPr>
        <p:spPr>
          <a:xfrm>
            <a:off x="1663566" y="1173513"/>
            <a:ext cx="29767" cy="517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112FE805-0717-4E88-B5BC-7306D91F4013}"/>
              </a:ext>
            </a:extLst>
          </p:cNvPr>
          <p:cNvCxnSpPr>
            <a:cxnSpLocks/>
          </p:cNvCxnSpPr>
          <p:nvPr/>
        </p:nvCxnSpPr>
        <p:spPr>
          <a:xfrm>
            <a:off x="1663566" y="1173513"/>
            <a:ext cx="2839362" cy="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F959494D-B074-4CEB-83C0-F358C450A6E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679222" y="6331471"/>
            <a:ext cx="2823708" cy="1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F89053ED-A2BA-41D7-ACF9-4CA9D8138FD9}"/>
              </a:ext>
            </a:extLst>
          </p:cNvPr>
          <p:cNvCxnSpPr>
            <a:cxnSpLocks/>
          </p:cNvCxnSpPr>
          <p:nvPr/>
        </p:nvCxnSpPr>
        <p:spPr>
          <a:xfrm>
            <a:off x="3840480" y="1885076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6C4AEA4-DAF0-4BD3-B771-879ACEA4F7E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80556" y="4894515"/>
            <a:ext cx="622374" cy="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Up-Down Arrow 8"/>
          <p:cNvSpPr/>
          <p:nvPr/>
        </p:nvSpPr>
        <p:spPr>
          <a:xfrm>
            <a:off x="5489222" y="2213405"/>
            <a:ext cx="169334" cy="310444"/>
          </a:xfrm>
          <a:prstGeom prst="up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5472290" y="3057244"/>
            <a:ext cx="169334" cy="310444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Up-Down Arrow 37"/>
          <p:cNvSpPr/>
          <p:nvPr/>
        </p:nvSpPr>
        <p:spPr>
          <a:xfrm>
            <a:off x="5458179" y="3946237"/>
            <a:ext cx="169334" cy="310444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5480540" y="5543627"/>
            <a:ext cx="191042" cy="522110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xmlns="" id="{6F6C52EC-C859-4F30-A3E9-A0E1CAC9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03" y="143933"/>
            <a:ext cx="11074399" cy="9228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LTE protocol stack</a:t>
            </a:r>
            <a:endParaRPr lang="en-US" sz="3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5357" y="3913978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4825" y="5631492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4" name="Straight Arrow Connector 3"/>
          <p:cNvCxnSpPr>
            <a:stCxn id="30" idx="1"/>
            <a:endCxn id="19" idx="3"/>
          </p:cNvCxnSpPr>
          <p:nvPr/>
        </p:nvCxnSpPr>
        <p:spPr>
          <a:xfrm flipH="1" flipV="1">
            <a:off x="6728059" y="4903903"/>
            <a:ext cx="1617597" cy="1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21" idx="3"/>
          </p:cNvCxnSpPr>
          <p:nvPr/>
        </p:nvCxnSpPr>
        <p:spPr>
          <a:xfrm rot="5400000">
            <a:off x="6445653" y="5182581"/>
            <a:ext cx="1431296" cy="8664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96543" y="4552435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6543" y="6373965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19609" y="5974775"/>
            <a:ext cx="3272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App interface</a:t>
            </a:r>
            <a:r>
              <a:rPr lang="en-US" sz="1400" dirty="0" smtClean="0">
                <a:latin typeface="Times New Roman"/>
                <a:cs typeface="Times New Roman"/>
              </a:rPr>
              <a:t> is one module used to exchange messages or signals between  other process or other layers 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95419" y="4935733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454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PDCCH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CFI based on number of UEs/DL data pending/UL data Pending/number of DCI alloc failures/average aggregation level.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Allocate DCI for RAR,SI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% of allocation between UL &amp; DL.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Allocate DCI for UEs in UL &amp; DL scheduling list.</a:t>
            </a:r>
          </a:p>
          <a:p>
            <a:r>
              <a:rPr lang="en-US" dirty="0" smtClean="0">
                <a:solidFill>
                  <a:srgbClr val="548235"/>
                </a:solidFill>
              </a:rPr>
              <a:t>Send allocated list to DL-mac, DL, UL scheduler for RB allocation(FSS or non-FSS) &amp; fill DCI info.</a:t>
            </a:r>
          </a:p>
          <a:p>
            <a:r>
              <a:rPr lang="en-US" dirty="0">
                <a:solidFill>
                  <a:srgbClr val="548235"/>
                </a:solidFill>
              </a:rPr>
              <a:t>Ask RLC for </a:t>
            </a:r>
            <a:r>
              <a:rPr lang="en-US" dirty="0" smtClean="0">
                <a:solidFill>
                  <a:srgbClr val="548235"/>
                </a:solidFill>
              </a:rPr>
              <a:t>DL data.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Delete/re-schedule if multiplexing failes.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9554" y="1406440"/>
            <a:ext cx="3983112" cy="1614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D0D0D"/>
                </a:solidFill>
              </a:rPr>
              <a:t>Types of Scheduler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UL Scheduler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DL Scheduler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22950" y="320555"/>
            <a:ext cx="5092588" cy="29836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UL/DL  Scheduler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+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398432" y="1615100"/>
            <a:ext cx="1233072" cy="10602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</a:rPr>
              <a:t>UE priority</a:t>
            </a:r>
            <a:endParaRPr lang="en-US" dirty="0">
              <a:solidFill>
                <a:srgbClr val="0D0D0D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49763" y="1656538"/>
            <a:ext cx="1233072" cy="10602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</a:rPr>
              <a:t>Resource allocator</a:t>
            </a:r>
            <a:endParaRPr lang="en-US" dirty="0">
              <a:solidFill>
                <a:srgbClr val="0D0D0D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1954" y="2983615"/>
            <a:ext cx="4044476" cy="352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UE priority Scheduler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Propotional Fair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Round Robin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Delay based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CQI based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SPS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Dynamic</a:t>
            </a:r>
          </a:p>
          <a:p>
            <a:pPr lvl="1"/>
            <a:r>
              <a:rPr lang="en-US" dirty="0">
                <a:solidFill>
                  <a:srgbClr val="548235"/>
                </a:solidFill>
              </a:rPr>
              <a:t>Cross scheduling </a:t>
            </a:r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65522" y="3585246"/>
            <a:ext cx="5910174" cy="2854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à"/>
            </a:pPr>
            <a:r>
              <a:rPr lang="en-US" dirty="0" smtClean="0">
                <a:solidFill>
                  <a:srgbClr val="2F5597"/>
                </a:solidFill>
                <a:sym typeface="Wingdings"/>
              </a:rPr>
              <a:t>Resource allocator</a:t>
            </a:r>
            <a:endParaRPr lang="en-US" dirty="0" smtClean="0">
              <a:solidFill>
                <a:srgbClr val="2F5597"/>
              </a:solidFill>
            </a:endParaRP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Frequency selective scheduling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Dynamic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Co-Scheduling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Cross scheduling </a:t>
            </a: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2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Mux Mac-Ces &amp; DL-data based on allocation.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Generate RAR PDU.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Generate PDCCH, PHICH, PCFICH, CRS, PSS/SSS &amp; MIB.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Mac-CEs allocation info to UL &amp; DL scheduler.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6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Scheduling of RAR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SIB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Harq feedback add UE to re-scheduling list &amp; update TPC if latest TPC is received.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Considering pending data, QOS, Mac CEs update LC’s in scheduling list.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actvation(CA,SPS).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DL data pending for scheduling.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235">
            <a:extLst>
              <a:ext uri="{FF2B5EF4-FFF2-40B4-BE49-F238E27FC236}">
                <a16:creationId xmlns="" xmlns:a16="http://schemas.microsoft.com/office/drawing/2014/main" id="{8E2B00BE-5C8F-41EB-9637-C5ED16846EF5}"/>
              </a:ext>
            </a:extLst>
          </p:cNvPr>
          <p:cNvSpPr/>
          <p:nvPr/>
        </p:nvSpPr>
        <p:spPr>
          <a:xfrm>
            <a:off x="4288047" y="2220945"/>
            <a:ext cx="2444526" cy="25380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DL_LA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29295" y="258908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33723" y="3086700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7499" y="2527443"/>
            <a:ext cx="181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Wb-CQI &amp; SB-CQI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0640" y="3049711"/>
            <a:ext cx="36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60111" y="3621297"/>
            <a:ext cx="5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7338" y="4188430"/>
            <a:ext cx="165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HARQ feedback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70017" y="1426737"/>
            <a:ext cx="49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6346" y="15130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LA-conf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46054" y="3653834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482" y="423774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07627" y="1232899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71146" y="1237351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6782" y="288155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7755" y="284457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 allocation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93846" y="3403827"/>
            <a:ext cx="6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95222" y="3983289"/>
            <a:ext cx="1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Precoding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29113" y="3448693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33541" y="403260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05271" y="180191"/>
            <a:ext cx="5339491" cy="1065038"/>
          </a:xfrm>
        </p:spPr>
        <p:txBody>
          <a:bodyPr/>
          <a:lstStyle/>
          <a:p>
            <a:r>
              <a:rPr lang="en-US" u="sng" dirty="0"/>
              <a:t>D</a:t>
            </a:r>
            <a:r>
              <a:rPr lang="en-US" u="sng" dirty="0" smtClean="0"/>
              <a:t>L-</a:t>
            </a:r>
            <a:r>
              <a:rPr lang="en-US" u="sng" dirty="0"/>
              <a:t> </a:t>
            </a:r>
            <a:r>
              <a:rPr lang="en-US" u="sng" dirty="0" smtClean="0"/>
              <a:t>Link Adaptation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982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75979</TotalTime>
  <Words>1240</Words>
  <Application>Microsoft Macintosh PowerPoint</Application>
  <PresentationFormat>Custom</PresentationFormat>
  <Paragraphs>292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LTE protocol stack</vt:lpstr>
      <vt:lpstr>PDCCH Functions</vt:lpstr>
      <vt:lpstr>Scheduler</vt:lpstr>
      <vt:lpstr>DL-MAC Functions</vt:lpstr>
      <vt:lpstr>DL-Scheduler Functions</vt:lpstr>
      <vt:lpstr>DL- Link Adaptation</vt:lpstr>
      <vt:lpstr>PowerPoint Presentation</vt:lpstr>
      <vt:lpstr>UL-MAC Functions</vt:lpstr>
      <vt:lpstr>UL- Scheduler Functions</vt:lpstr>
      <vt:lpstr>UL- Link Adaptation</vt:lpstr>
      <vt:lpstr>Power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Shivanand</dc:creator>
  <cp:lastModifiedBy>BHARATH T S</cp:lastModifiedBy>
  <cp:revision>143</cp:revision>
  <dcterms:created xsi:type="dcterms:W3CDTF">2020-02-15T14:54:49Z</dcterms:created>
  <dcterms:modified xsi:type="dcterms:W3CDTF">2020-07-12T15:11:00Z</dcterms:modified>
</cp:coreProperties>
</file>