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p:regular r:id="rId50"/>
      <p:bold r:id="rId51"/>
      <p:italic r:id="rId52"/>
      <p:boldItalic r:id="rId53"/>
    </p:embeddedFont>
    <p:embeddedFont>
      <p:font typeface="Merriweather Light"/>
      <p:regular r:id="rId54"/>
      <p:bold r:id="rId55"/>
      <p:italic r:id="rId56"/>
      <p:boldItalic r:id="rId57"/>
    </p:embeddedFont>
    <p:embeddedFont>
      <p:font typeface="Merriweather"/>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Merriweather-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erriweather-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MerriweatherLight-bold.fntdata"/><Relationship Id="rId10" Type="http://schemas.openxmlformats.org/officeDocument/2006/relationships/slide" Target="slides/slide5.xml"/><Relationship Id="rId54" Type="http://schemas.openxmlformats.org/officeDocument/2006/relationships/font" Target="fonts/MerriweatherLight-regular.fntdata"/><Relationship Id="rId13" Type="http://schemas.openxmlformats.org/officeDocument/2006/relationships/slide" Target="slides/slide8.xml"/><Relationship Id="rId57" Type="http://schemas.openxmlformats.org/officeDocument/2006/relationships/font" Target="fonts/MerriweatherLight-boldItalic.fntdata"/><Relationship Id="rId12" Type="http://schemas.openxmlformats.org/officeDocument/2006/relationships/slide" Target="slides/slide7.xml"/><Relationship Id="rId56" Type="http://schemas.openxmlformats.org/officeDocument/2006/relationships/font" Target="fonts/MerriweatherLight-italic.fntdata"/><Relationship Id="rId15" Type="http://schemas.openxmlformats.org/officeDocument/2006/relationships/slide" Target="slides/slide10.xml"/><Relationship Id="rId59" Type="http://schemas.openxmlformats.org/officeDocument/2006/relationships/font" Target="fonts/Merriweather-bold.fntdata"/><Relationship Id="rId14" Type="http://schemas.openxmlformats.org/officeDocument/2006/relationships/slide" Target="slides/slide9.xml"/><Relationship Id="rId58" Type="http://schemas.openxmlformats.org/officeDocument/2006/relationships/font" Target="fonts/Merriweather-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f562d197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f562d19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99744bc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99744bc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f562d19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f562d19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990bc592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990bc59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99744bc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99744bc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990bc592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990bc592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990bc592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990bc592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fc5065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fc5065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fcf055f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fcf055f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fcf055f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fcf055f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990bc592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990bc592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f562d197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f562d19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a8478d1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a8478d1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2fb8fa90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2fb8fa90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d8a3e0b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d8a3e0b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a8478d1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a8478d1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a8478d1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a8478d1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d8a3e0bb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d8a3e0bb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a8478d1b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a8478d1b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d8a3e0bb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d8a3e0bb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d8a3e0bb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d8a3e0bb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f562d19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f562d19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f562d197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f562d197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f562d197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f562d197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a8478d1b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a8478d1b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d8a3e0bb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d8a3e0bb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d8a3e0bb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d8a3e0bb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d8a3e0b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d8a3e0b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d8a3e0bb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d8a3e0bb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f562d197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f562d197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f562d197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f562d197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f562d197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f562d197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f562d197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f562d197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f562d19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f562d19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f562d197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f562d197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990bc592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990bc592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f562d197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f562d197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990bc592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990bc592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f562d197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f562d197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990bc592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990bc592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990bc592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990bc592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f562d197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f562d197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99744bc7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99744bc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archive.ics.uci.edu/ml/datasets/AI4I+2020+Predictive+Maintenance+Dataset" TargetMode="External"/><Relationship Id="rId4" Type="http://schemas.openxmlformats.org/officeDocument/2006/relationships/hyperlink" Target="https://colab.research.google.com/drive/1EJFF_p3MFp1Ery2jgGbtToBSvJllL3A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10" Type="http://schemas.openxmlformats.org/officeDocument/2006/relationships/slide" Target="/ppt/slides/slide44.xml"/><Relationship Id="rId9" Type="http://schemas.openxmlformats.org/officeDocument/2006/relationships/slide" Target="/ppt/slides/slide40.xml"/><Relationship Id="rId5" Type="http://schemas.openxmlformats.org/officeDocument/2006/relationships/slide" Target="/ppt/slides/slide9.xml"/><Relationship Id="rId6" Type="http://schemas.openxmlformats.org/officeDocument/2006/relationships/slide" Target="/ppt/slides/slide10.xml"/><Relationship Id="rId7" Type="http://schemas.openxmlformats.org/officeDocument/2006/relationships/slide" Target="/ppt/slides/slide12.xml"/><Relationship Id="rId8" Type="http://schemas.openxmlformats.org/officeDocument/2006/relationships/slide" Target="/ppt/slides/slide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slide" Target="/ppt/slides/slide22.xml"/><Relationship Id="rId4" Type="http://schemas.openxmlformats.org/officeDocument/2006/relationships/slide" Target="/ppt/slides/slide23.xml"/><Relationship Id="rId5" Type="http://schemas.openxmlformats.org/officeDocument/2006/relationships/slide" Target="/ppt/slides/slide29.xml"/><Relationship Id="rId6" Type="http://schemas.openxmlformats.org/officeDocument/2006/relationships/slide" Target="/ppt/slides/slide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archive.ics.uci.edu/ml/datasets/AI4I+2020+Predictive+Maintenance+Dataset" TargetMode="External"/><Relationship Id="rId4" Type="http://schemas.openxmlformats.org/officeDocument/2006/relationships/hyperlink" Target="https://colab.research.google.com/drive/1EJFF_p3MFp1Ery2jgGbtToBSvJllL3Ai" TargetMode="External"/><Relationship Id="rId5" Type="http://schemas.openxmlformats.org/officeDocument/2006/relationships/hyperlink" Target="https://drive.google.com/file/d/1HgiaFm4V6L6ZhN3Jt57ne5WudFMUSYy0/view?usp=sharing" TargetMode="External"/><Relationship Id="rId6" Type="http://schemas.openxmlformats.org/officeDocument/2006/relationships/hyperlink" Target="https://github.com/Bharathbrothers/MTP-ES-BNN" TargetMode="External"/><Relationship Id="rId7" Type="http://schemas.openxmlformats.org/officeDocument/2006/relationships/hyperlink" Target="https://drive.google.com/file/d/1wQdFVDWhVPn2GtZs32ubPnI_HMJxvd4K/view?usp=sharing" TargetMode="External"/><Relationship Id="rId8" Type="http://schemas.openxmlformats.org/officeDocument/2006/relationships/hyperlink" Target="https://drive.google.com/file/d/1mvIYIUgdmDqan-GdhuA0rIDRkeoyqbO-/view?usp=shar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archive.ics.uci.edu/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sanjaykthakur.com/2018/12/05/the-very-basics-of-bayesian-neural-network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96715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400"/>
              <a:t>EXPERT SYSTEM USING </a:t>
            </a:r>
            <a:endParaRPr sz="3400"/>
          </a:p>
          <a:p>
            <a:pPr indent="0" lvl="0" marL="0" rtl="0" algn="ctr">
              <a:spcBef>
                <a:spcPts val="0"/>
              </a:spcBef>
              <a:spcAft>
                <a:spcPts val="0"/>
              </a:spcAft>
              <a:buNone/>
            </a:pPr>
            <a:r>
              <a:rPr lang="en" sz="3400"/>
              <a:t>BAYESIAN NEURAL NETWORKS</a:t>
            </a:r>
            <a:endParaRPr sz="3400"/>
          </a:p>
        </p:txBody>
      </p:sp>
      <p:sp>
        <p:nvSpPr>
          <p:cNvPr id="65" name="Google Shape;65;p13"/>
          <p:cNvSpPr txBox="1"/>
          <p:nvPr>
            <p:ph idx="1" type="subTitle"/>
          </p:nvPr>
        </p:nvSpPr>
        <p:spPr>
          <a:xfrm>
            <a:off x="2231150" y="2087610"/>
            <a:ext cx="42426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latin typeface="Merriweather"/>
                <a:ea typeface="Merriweather"/>
                <a:cs typeface="Merriweather"/>
                <a:sym typeface="Merriweather"/>
              </a:rPr>
              <a:t>MTECH PROJECT PRESENTATION</a:t>
            </a:r>
            <a:endParaRPr>
              <a:solidFill>
                <a:schemeClr val="accent1"/>
              </a:solidFill>
              <a:latin typeface="Merriweather"/>
              <a:ea typeface="Merriweather"/>
              <a:cs typeface="Merriweather"/>
              <a:sym typeface="Merriweather"/>
            </a:endParaRPr>
          </a:p>
          <a:p>
            <a:pPr indent="0" lvl="0" marL="0" rtl="0" algn="ctr">
              <a:spcBef>
                <a:spcPts val="0"/>
              </a:spcBef>
              <a:spcAft>
                <a:spcPts val="0"/>
              </a:spcAft>
              <a:buNone/>
            </a:pPr>
            <a:r>
              <a:rPr lang="en">
                <a:solidFill>
                  <a:schemeClr val="accent1"/>
                </a:solidFill>
                <a:latin typeface="Merriweather"/>
                <a:ea typeface="Merriweather"/>
                <a:cs typeface="Merriweather"/>
                <a:sym typeface="Merriweather"/>
              </a:rPr>
              <a:t>GUIDE: Dr. Srinivas Padmanabhuni</a:t>
            </a:r>
            <a:endParaRPr>
              <a:solidFill>
                <a:schemeClr val="accent1"/>
              </a:solidFill>
              <a:latin typeface="Merriweather"/>
              <a:ea typeface="Merriweather"/>
              <a:cs typeface="Merriweather"/>
              <a:sym typeface="Merriweather"/>
            </a:endParaRPr>
          </a:p>
        </p:txBody>
      </p:sp>
      <p:pic>
        <p:nvPicPr>
          <p:cNvPr id="66" name="Google Shape;66;p13"/>
          <p:cNvPicPr preferRelativeResize="0"/>
          <p:nvPr/>
        </p:nvPicPr>
        <p:blipFill>
          <a:blip r:embed="rId3">
            <a:alphaModFix/>
          </a:blip>
          <a:stretch>
            <a:fillRect/>
          </a:stretch>
        </p:blipFill>
        <p:spPr>
          <a:xfrm>
            <a:off x="7515800" y="153625"/>
            <a:ext cx="1404300" cy="897150"/>
          </a:xfrm>
          <a:prstGeom prst="rect">
            <a:avLst/>
          </a:prstGeom>
          <a:noFill/>
          <a:ln>
            <a:noFill/>
          </a:ln>
        </p:spPr>
      </p:pic>
      <p:sp>
        <p:nvSpPr>
          <p:cNvPr id="67" name="Google Shape;67;p13"/>
          <p:cNvSpPr txBox="1"/>
          <p:nvPr/>
        </p:nvSpPr>
        <p:spPr>
          <a:xfrm>
            <a:off x="5906625" y="3967475"/>
            <a:ext cx="283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FFFF"/>
                </a:solidFill>
                <a:latin typeface="Merriweather"/>
                <a:ea typeface="Merriweather"/>
                <a:cs typeface="Merriweather"/>
                <a:sym typeface="Merriweather"/>
              </a:rPr>
              <a:t>S. BHARATH KUMAR</a:t>
            </a:r>
            <a:endParaRPr sz="16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sz="1600">
                <a:solidFill>
                  <a:srgbClr val="FFFFFF"/>
                </a:solidFill>
                <a:latin typeface="Merriweather"/>
                <a:ea typeface="Merriweather"/>
                <a:cs typeface="Merriweather"/>
                <a:sym typeface="Merriweather"/>
              </a:rPr>
              <a:t>CS20M011</a:t>
            </a:r>
            <a:endParaRPr sz="16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162400"/>
            <a:ext cx="8520600" cy="81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BACKGROUND INFORMATION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a:t>
            </a:r>
            <a:endParaRPr/>
          </a:p>
        </p:txBody>
      </p:sp>
      <p:sp>
        <p:nvSpPr>
          <p:cNvPr id="125" name="Google Shape;125;p23"/>
          <p:cNvSpPr txBox="1"/>
          <p:nvPr/>
        </p:nvSpPr>
        <p:spPr>
          <a:xfrm>
            <a:off x="450050" y="1532325"/>
            <a:ext cx="8229600" cy="2413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Expert systems were built for various </a:t>
            </a:r>
            <a:r>
              <a:rPr lang="en" sz="1600">
                <a:latin typeface="Merriweather"/>
                <a:ea typeface="Merriweather"/>
                <a:cs typeface="Merriweather"/>
                <a:sym typeface="Merriweather"/>
              </a:rPr>
              <a:t>specific</a:t>
            </a:r>
            <a:r>
              <a:rPr lang="en" sz="1600">
                <a:latin typeface="Merriweather"/>
                <a:ea typeface="Merriweather"/>
                <a:cs typeface="Merriweather"/>
                <a:sym typeface="Merriweather"/>
              </a:rPr>
              <a:t> domains like fault diagnostics, automobile repairs, maintenance of machines etc using different tools and technologies like rule-based engines etc.</a:t>
            </a:r>
            <a:endParaRPr sz="1600">
              <a:latin typeface="Merriweather"/>
              <a:ea typeface="Merriweather"/>
              <a:cs typeface="Merriweather"/>
              <a:sym typeface="Merriweather"/>
            </a:endParaRPr>
          </a:p>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Some authors have implemented GUI for expert systems using languages like java and SQL for implementing database for </a:t>
            </a:r>
            <a:r>
              <a:rPr lang="en" sz="1600">
                <a:latin typeface="Merriweather"/>
                <a:ea typeface="Merriweather"/>
                <a:cs typeface="Merriweather"/>
                <a:sym typeface="Merriweather"/>
              </a:rPr>
              <a:t>their</a:t>
            </a:r>
            <a:r>
              <a:rPr lang="en" sz="1600">
                <a:latin typeface="Merriweather"/>
                <a:ea typeface="Merriweather"/>
                <a:cs typeface="Merriweather"/>
                <a:sym typeface="Merriweather"/>
              </a:rPr>
              <a:t> tools.</a:t>
            </a:r>
            <a:endParaRPr sz="1600">
              <a:latin typeface="Merriweather"/>
              <a:ea typeface="Merriweather"/>
              <a:cs typeface="Merriweather"/>
              <a:sym typeface="Merriweather"/>
            </a:endParaRPr>
          </a:p>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The inference engine part of the expert system was mostly implemented using IF.THEN rules(rule-based engines) which are manually written is not an efficient way to implement an expert system.</a:t>
            </a:r>
            <a:endParaRPr sz="16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190525" y="2200950"/>
            <a:ext cx="8520600" cy="7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MATERIALS AND METHODS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36" name="Google Shape;136;p25"/>
          <p:cNvSpPr txBox="1"/>
          <p:nvPr/>
        </p:nvSpPr>
        <p:spPr>
          <a:xfrm>
            <a:off x="407200" y="1543050"/>
            <a:ext cx="8240400" cy="2844600"/>
          </a:xfrm>
          <a:prstGeom prst="rect">
            <a:avLst/>
          </a:prstGeom>
          <a:noFill/>
          <a:ln>
            <a:noFill/>
          </a:ln>
        </p:spPr>
        <p:txBody>
          <a:bodyPr anchorCtr="0" anchor="t" bIns="91425" lIns="91425" spcFirstLastPara="1" rIns="91425" wrap="square" tIns="91425">
            <a:spAutoFit/>
          </a:bodyPr>
          <a:lstStyle/>
          <a:p>
            <a:pPr indent="-330200" lvl="0" marL="457200" rtl="0" algn="just">
              <a:lnSpc>
                <a:spcPct val="140000"/>
              </a:lnSpc>
              <a:spcBef>
                <a:spcPts val="0"/>
              </a:spcBef>
              <a:spcAft>
                <a:spcPts val="0"/>
              </a:spcAft>
              <a:buSzPts val="1600"/>
              <a:buFont typeface="Merriweather"/>
              <a:buChar char="●"/>
            </a:pPr>
            <a:r>
              <a:rPr b="1" lang="en" sz="1600">
                <a:latin typeface="Merriweather"/>
                <a:ea typeface="Merriweather"/>
                <a:cs typeface="Merriweather"/>
                <a:sym typeface="Merriweather"/>
              </a:rPr>
              <a:t>Dataset</a:t>
            </a:r>
            <a:r>
              <a:rPr lang="en" sz="1600">
                <a:latin typeface="Merriweather"/>
                <a:ea typeface="Merriweather"/>
                <a:cs typeface="Merriweather"/>
                <a:sym typeface="Merriweather"/>
              </a:rPr>
              <a:t>: AI4I 2020 Predictive Maintenance Dataset from UCI Repository (link </a:t>
            </a:r>
            <a:r>
              <a:rPr lang="en" sz="1600" u="sng">
                <a:solidFill>
                  <a:schemeClr val="hlink"/>
                </a:solidFill>
                <a:latin typeface="Merriweather"/>
                <a:ea typeface="Merriweather"/>
                <a:cs typeface="Merriweather"/>
                <a:sym typeface="Merriweather"/>
                <a:hlinkClick r:id="rId3"/>
              </a:rPr>
              <a:t>here</a:t>
            </a:r>
            <a:r>
              <a:rPr lang="en" sz="1600">
                <a:latin typeface="Merriweather"/>
                <a:ea typeface="Merriweather"/>
                <a:cs typeface="Merriweather"/>
                <a:sym typeface="Merriweather"/>
              </a:rPr>
              <a:t>).</a:t>
            </a:r>
            <a:endParaRPr sz="1600">
              <a:latin typeface="Merriweather"/>
              <a:ea typeface="Merriweather"/>
              <a:cs typeface="Merriweather"/>
              <a:sym typeface="Merriweather"/>
            </a:endParaRPr>
          </a:p>
          <a:p>
            <a:pPr indent="-330200" lvl="0" marL="457200" rtl="0" algn="just">
              <a:lnSpc>
                <a:spcPct val="140000"/>
              </a:lnSpc>
              <a:spcBef>
                <a:spcPts val="0"/>
              </a:spcBef>
              <a:spcAft>
                <a:spcPts val="0"/>
              </a:spcAft>
              <a:buSzPts val="1600"/>
              <a:buFont typeface="Merriweather"/>
              <a:buChar char="●"/>
            </a:pPr>
            <a:r>
              <a:rPr b="1" lang="en" sz="1600">
                <a:latin typeface="Merriweather"/>
                <a:ea typeface="Merriweather"/>
                <a:cs typeface="Merriweather"/>
                <a:sym typeface="Merriweather"/>
              </a:rPr>
              <a:t>Google Colab Notebook:</a:t>
            </a:r>
            <a:r>
              <a:rPr lang="en" sz="1600">
                <a:latin typeface="Merriweather"/>
                <a:ea typeface="Merriweather"/>
                <a:cs typeface="Merriweather"/>
                <a:sym typeface="Merriweather"/>
              </a:rPr>
              <a:t> link </a:t>
            </a:r>
            <a:r>
              <a:rPr lang="en" sz="1600" u="sng">
                <a:solidFill>
                  <a:schemeClr val="hlink"/>
                </a:solidFill>
                <a:latin typeface="Merriweather"/>
                <a:ea typeface="Merriweather"/>
                <a:cs typeface="Merriweather"/>
                <a:sym typeface="Merriweather"/>
                <a:hlinkClick r:id="rId4"/>
              </a:rPr>
              <a:t>here</a:t>
            </a:r>
            <a:r>
              <a:rPr lang="en" sz="1600">
                <a:latin typeface="Merriweather"/>
                <a:ea typeface="Merriweather"/>
                <a:cs typeface="Merriweather"/>
                <a:sym typeface="Merriweather"/>
              </a:rPr>
              <a:t>.</a:t>
            </a:r>
            <a:endParaRPr sz="1600">
              <a:latin typeface="Merriweather"/>
              <a:ea typeface="Merriweather"/>
              <a:cs typeface="Merriweather"/>
              <a:sym typeface="Merriweather"/>
            </a:endParaRPr>
          </a:p>
          <a:p>
            <a:pPr indent="-330200" lvl="0" marL="457200" rtl="0" algn="just">
              <a:lnSpc>
                <a:spcPct val="140000"/>
              </a:lnSpc>
              <a:spcBef>
                <a:spcPts val="0"/>
              </a:spcBef>
              <a:spcAft>
                <a:spcPts val="0"/>
              </a:spcAft>
              <a:buSzPts val="1600"/>
              <a:buFont typeface="Merriweather"/>
              <a:buChar char="●"/>
            </a:pPr>
            <a:r>
              <a:rPr lang="en" sz="1600">
                <a:latin typeface="Merriweather"/>
                <a:ea typeface="Merriweather"/>
                <a:cs typeface="Merriweather"/>
                <a:sym typeface="Merriweather"/>
              </a:rPr>
              <a:t>Pre-processing data. (Product Quality: L,M,H -&gt; 1,2,0)</a:t>
            </a:r>
            <a:endParaRPr sz="1600">
              <a:latin typeface="Merriweather"/>
              <a:ea typeface="Merriweather"/>
              <a:cs typeface="Merriweather"/>
              <a:sym typeface="Merriweather"/>
            </a:endParaRPr>
          </a:p>
          <a:p>
            <a:pPr indent="-330200" lvl="0" marL="457200" rtl="0" algn="just">
              <a:lnSpc>
                <a:spcPct val="140000"/>
              </a:lnSpc>
              <a:spcBef>
                <a:spcPts val="0"/>
              </a:spcBef>
              <a:spcAft>
                <a:spcPts val="0"/>
              </a:spcAft>
              <a:buSzPts val="1600"/>
              <a:buFont typeface="Merriweather"/>
              <a:buChar char="●"/>
            </a:pPr>
            <a:r>
              <a:rPr lang="en" sz="1600">
                <a:latin typeface="Merriweather"/>
                <a:ea typeface="Merriweather"/>
                <a:cs typeface="Merriweather"/>
                <a:sym typeface="Merriweather"/>
              </a:rPr>
              <a:t>Training(70%) and testing data(30%).</a:t>
            </a:r>
            <a:endParaRPr sz="1600">
              <a:latin typeface="Merriweather"/>
              <a:ea typeface="Merriweather"/>
              <a:cs typeface="Merriweather"/>
              <a:sym typeface="Merriweather"/>
            </a:endParaRPr>
          </a:p>
          <a:p>
            <a:pPr indent="-330200" lvl="0" marL="457200" rtl="0" algn="just">
              <a:lnSpc>
                <a:spcPct val="140000"/>
              </a:lnSpc>
              <a:spcBef>
                <a:spcPts val="0"/>
              </a:spcBef>
              <a:spcAft>
                <a:spcPts val="0"/>
              </a:spcAft>
              <a:buSzPts val="1600"/>
              <a:buFont typeface="Merriweather"/>
              <a:buChar char="●"/>
            </a:pPr>
            <a:r>
              <a:rPr lang="en" sz="1600">
                <a:latin typeface="Merriweather"/>
                <a:ea typeface="Merriweather"/>
                <a:cs typeface="Merriweather"/>
                <a:sym typeface="Merriweather"/>
              </a:rPr>
              <a:t>Compile, train and evaluating the models.</a:t>
            </a:r>
            <a:endParaRPr sz="1600">
              <a:latin typeface="Merriweather"/>
              <a:ea typeface="Merriweather"/>
              <a:cs typeface="Merriweather"/>
              <a:sym typeface="Merriweather"/>
            </a:endParaRPr>
          </a:p>
          <a:p>
            <a:pPr indent="-330200" lvl="1" marL="914400" rtl="0" algn="just">
              <a:lnSpc>
                <a:spcPct val="140000"/>
              </a:lnSpc>
              <a:spcBef>
                <a:spcPts val="0"/>
              </a:spcBef>
              <a:spcAft>
                <a:spcPts val="0"/>
              </a:spcAft>
              <a:buSzPts val="1600"/>
              <a:buFont typeface="Merriweather"/>
              <a:buChar char="○"/>
            </a:pPr>
            <a:r>
              <a:rPr lang="en" sz="1600">
                <a:latin typeface="Merriweather"/>
                <a:ea typeface="Merriweather"/>
                <a:cs typeface="Merriweather"/>
                <a:sym typeface="Merriweather"/>
              </a:rPr>
              <a:t>Standard Neural Network (using tensorflow)</a:t>
            </a:r>
            <a:endParaRPr sz="1600">
              <a:latin typeface="Merriweather"/>
              <a:ea typeface="Merriweather"/>
              <a:cs typeface="Merriweather"/>
              <a:sym typeface="Merriweather"/>
            </a:endParaRPr>
          </a:p>
          <a:p>
            <a:pPr indent="-330200" lvl="1" marL="914400" rtl="0" algn="just">
              <a:lnSpc>
                <a:spcPct val="140000"/>
              </a:lnSpc>
              <a:spcBef>
                <a:spcPts val="0"/>
              </a:spcBef>
              <a:spcAft>
                <a:spcPts val="0"/>
              </a:spcAft>
              <a:buSzPts val="1600"/>
              <a:buFont typeface="Merriweather"/>
              <a:buChar char="○"/>
            </a:pPr>
            <a:r>
              <a:rPr lang="en" sz="1600">
                <a:latin typeface="Merriweather"/>
                <a:ea typeface="Merriweather"/>
                <a:cs typeface="Merriweather"/>
                <a:sym typeface="Merriweather"/>
              </a:rPr>
              <a:t>Bayesian Neural Network (using tensorflow-probability)</a:t>
            </a:r>
            <a:endParaRPr sz="1600">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1218012" y="0"/>
            <a:ext cx="6707976" cy="5044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Standard Neural Network</a:t>
            </a:r>
            <a:endParaRPr/>
          </a:p>
        </p:txBody>
      </p:sp>
      <p:sp>
        <p:nvSpPr>
          <p:cNvPr id="147" name="Google Shape;147;p27"/>
          <p:cNvSpPr txBox="1"/>
          <p:nvPr/>
        </p:nvSpPr>
        <p:spPr>
          <a:xfrm>
            <a:off x="428625" y="1505425"/>
            <a:ext cx="82275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Standard Neural Network: </a:t>
            </a:r>
            <a:r>
              <a:rPr lang="en" sz="1600">
                <a:latin typeface="Merriweather"/>
                <a:ea typeface="Merriweather"/>
                <a:cs typeface="Merriweather"/>
                <a:sym typeface="Merriweather"/>
              </a:rPr>
              <a:t>Implemented using tensorflow library by creating a neural network of 3 layers (Input, hidden and output layer).</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No of epochs: 50</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Learning rate: 0.001</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Train accuracy: 0.9649</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Training loss: 0.1522</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Test accuracy: 0.9690</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Test loss: 0.1385</a:t>
            </a:r>
            <a:endParaRPr sz="1600">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Bayesian Neural Network (BNN)</a:t>
            </a:r>
            <a:endParaRPr/>
          </a:p>
        </p:txBody>
      </p:sp>
      <p:sp>
        <p:nvSpPr>
          <p:cNvPr id="153" name="Google Shape;153;p28"/>
          <p:cNvSpPr txBox="1"/>
          <p:nvPr/>
        </p:nvSpPr>
        <p:spPr>
          <a:xfrm>
            <a:off x="386800" y="1547225"/>
            <a:ext cx="8384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Bayesian Neural Network (BNN): </a:t>
            </a:r>
            <a:r>
              <a:rPr lang="en" sz="1600">
                <a:latin typeface="Merriweather"/>
                <a:ea typeface="Merriweather"/>
                <a:cs typeface="Merriweather"/>
                <a:sym typeface="Merriweather"/>
              </a:rPr>
              <a:t>Implemented using tensorflow-probability  library by creating a neural network of 3 layers (Input, hidden and output layer).</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No of epochs: 50</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Learning rate: 0.001</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Training accuracy: 0.9690</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Training loss: 0.4488</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Test accuracy: 0.9686</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Test loss: 0.4487</a:t>
            </a:r>
            <a:endParaRPr sz="160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Methodologies</a:t>
            </a:r>
            <a:endParaRPr/>
          </a:p>
        </p:txBody>
      </p:sp>
      <p:sp>
        <p:nvSpPr>
          <p:cNvPr id="159" name="Google Shape;159;p29"/>
          <p:cNvSpPr txBox="1"/>
          <p:nvPr/>
        </p:nvSpPr>
        <p:spPr>
          <a:xfrm>
            <a:off x="376675" y="1570575"/>
            <a:ext cx="8370600" cy="289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Merriweather"/>
                <a:ea typeface="Merriweather"/>
                <a:cs typeface="Merriweather"/>
                <a:sym typeface="Merriweather"/>
              </a:rPr>
              <a:t>Tools and Technologies used:</a:t>
            </a:r>
            <a:r>
              <a:rPr lang="en" sz="1600">
                <a:latin typeface="Merriweather"/>
                <a:ea typeface="Merriweather"/>
                <a:cs typeface="Merriweather"/>
                <a:sym typeface="Merriweather"/>
              </a:rPr>
              <a:t> Streamlit, Tensorflow probability, Tensorflow, Google colab notebook, Github</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The following were the steps taken in implementing all kinds of (Bayesian Neural</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Networks) BNNs.</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Defining a model.</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Fitting the model onto the data.</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Evaluating the model.</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Plotting different parameters of the model for comparison.</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Saving the model as a file for including it in the web application.</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Saving the model architecture as an image.</a:t>
            </a:r>
            <a:endParaRPr sz="1600">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5" name="Google Shape;165;p30"/>
          <p:cNvSpPr txBox="1"/>
          <p:nvPr/>
        </p:nvSpPr>
        <p:spPr>
          <a:xfrm>
            <a:off x="354650" y="1438425"/>
            <a:ext cx="84777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Merriweather"/>
                <a:ea typeface="Merriweather"/>
                <a:cs typeface="Merriweather"/>
                <a:sym typeface="Merriweather"/>
              </a:rPr>
              <a:t>All the BNN models with different versions are described below. </a:t>
            </a:r>
            <a:endParaRPr sz="1600">
              <a:latin typeface="Merriweather"/>
              <a:ea typeface="Merriweather"/>
              <a:cs typeface="Merriweather"/>
              <a:sym typeface="Merriweather"/>
            </a:endParaRPr>
          </a:p>
          <a:p>
            <a:pPr indent="0" lvl="0" marL="0" rtl="0" algn="just">
              <a:spcBef>
                <a:spcPts val="0"/>
              </a:spcBef>
              <a:spcAft>
                <a:spcPts val="0"/>
              </a:spcAft>
              <a:buNone/>
            </a:pPr>
            <a:r>
              <a:t/>
            </a:r>
            <a:endParaRPr b="1" sz="1600">
              <a:latin typeface="Merriweather"/>
              <a:ea typeface="Merriweather"/>
              <a:cs typeface="Merriweather"/>
              <a:sym typeface="Merriweather"/>
            </a:endParaRPr>
          </a:p>
          <a:p>
            <a:pPr indent="0" lvl="0" marL="0" rtl="0" algn="just">
              <a:spcBef>
                <a:spcPts val="0"/>
              </a:spcBef>
              <a:spcAft>
                <a:spcPts val="0"/>
              </a:spcAft>
              <a:buNone/>
            </a:pPr>
            <a:r>
              <a:rPr b="1" lang="en" sz="1600">
                <a:latin typeface="Merriweather"/>
                <a:ea typeface="Merriweather"/>
                <a:cs typeface="Merriweather"/>
                <a:sym typeface="Merriweather"/>
              </a:rPr>
              <a:t>Variational Inference :</a:t>
            </a:r>
            <a:endParaRPr b="1" sz="1600">
              <a:latin typeface="Merriweather"/>
              <a:ea typeface="Merriweather"/>
              <a:cs typeface="Merriweather"/>
              <a:sym typeface="Merriweather"/>
            </a:endParaRPr>
          </a:p>
          <a:p>
            <a:pPr indent="0" lvl="0" marL="0" rtl="0" algn="just">
              <a:spcBef>
                <a:spcPts val="0"/>
              </a:spcBef>
              <a:spcAft>
                <a:spcPts val="0"/>
              </a:spcAft>
              <a:buNone/>
            </a:pPr>
            <a:r>
              <a:t/>
            </a:r>
            <a:endParaRPr b="1"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1. Normal BNN -1: 3 - layers, epochs = 25, learning rate = 1e-06</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2. Normal BNN -2: 4 - layers, epochs = 15, learning rate = 1e-06</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3. Normal BNN -1: 3 - layers, epochs = 40, learning rate = 1e-06</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4. Normal BNN -2: 4 - layers, epochs = 40, learning rate = 1e-06</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5. Normal BNN -1: 3 - layers, epochs = 50, learning rate = 1e-06</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6. Normal BNN -2: 4 - layers, epochs = 50, learning rate = 1e-06</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7. Model tfp v1: 3 - layers, epochs = 40, learning rate = 0.002</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8. Model tfp v2: 3 - layers, epochs = 80, learning rate = 0.005</a:t>
            </a:r>
            <a:endParaRPr sz="16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1" name="Google Shape;171;p31"/>
          <p:cNvSpPr txBox="1"/>
          <p:nvPr/>
        </p:nvSpPr>
        <p:spPr>
          <a:xfrm>
            <a:off x="343625" y="1482475"/>
            <a:ext cx="8488800" cy="338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Merriweather"/>
                <a:ea typeface="Merriweather"/>
                <a:cs typeface="Merriweather"/>
                <a:sym typeface="Merriweather"/>
              </a:rPr>
              <a:t>Monte Carlo - Dropout:</a:t>
            </a:r>
            <a:r>
              <a:rPr lang="en" sz="1600">
                <a:latin typeface="Merriweather Light"/>
                <a:ea typeface="Merriweather Light"/>
                <a:cs typeface="Merriweather Light"/>
                <a:sym typeface="Merriweather Light"/>
              </a:rPr>
              <a:t> </a:t>
            </a:r>
            <a:endParaRPr sz="1600">
              <a:latin typeface="Merriweather Light"/>
              <a:ea typeface="Merriweather Light"/>
              <a:cs typeface="Merriweather Light"/>
              <a:sym typeface="Merriweather Light"/>
            </a:endParaRPr>
          </a:p>
          <a:p>
            <a:pPr indent="0" lvl="0" marL="0" rtl="0" algn="just">
              <a:spcBef>
                <a:spcPts val="0"/>
              </a:spcBef>
              <a:spcAft>
                <a:spcPts val="0"/>
              </a:spcAft>
              <a:buNone/>
            </a:pPr>
            <a:r>
              <a:t/>
            </a:r>
            <a:endParaRPr sz="1600">
              <a:latin typeface="Merriweather Light"/>
              <a:ea typeface="Merriweather Light"/>
              <a:cs typeface="Merriweather Light"/>
              <a:sym typeface="Merriweather Light"/>
            </a:endParaRPr>
          </a:p>
          <a:p>
            <a:pPr indent="457200" lvl="0" marL="0" rtl="0" algn="just">
              <a:spcBef>
                <a:spcPts val="0"/>
              </a:spcBef>
              <a:spcAft>
                <a:spcPts val="0"/>
              </a:spcAft>
              <a:buNone/>
            </a:pPr>
            <a:r>
              <a:rPr lang="en" sz="1600">
                <a:latin typeface="Merriweather Light"/>
                <a:ea typeface="Merriweather Light"/>
                <a:cs typeface="Merriweather Light"/>
                <a:sym typeface="Merriweather Light"/>
              </a:rPr>
              <a:t>learning rate = 1e-06, epochs=40</a:t>
            </a:r>
            <a:endParaRPr sz="1600">
              <a:latin typeface="Merriweather Light"/>
              <a:ea typeface="Merriweather Light"/>
              <a:cs typeface="Merriweather Light"/>
              <a:sym typeface="Merriweather Light"/>
            </a:endParaRPr>
          </a:p>
          <a:p>
            <a:pPr indent="0" lvl="0" marL="914400" rtl="0" algn="just">
              <a:spcBef>
                <a:spcPts val="0"/>
              </a:spcBef>
              <a:spcAft>
                <a:spcPts val="0"/>
              </a:spcAft>
              <a:buNone/>
            </a:pPr>
            <a:r>
              <a:rPr lang="en" sz="1600">
                <a:latin typeface="Merriweather Light"/>
                <a:ea typeface="Merriweather Light"/>
                <a:cs typeface="Merriweather Light"/>
                <a:sym typeface="Merriweather Light"/>
              </a:rPr>
              <a:t>1. Dropout 1 : dropout value = 0.2</a:t>
            </a:r>
            <a:endParaRPr sz="1600">
              <a:latin typeface="Merriweather Light"/>
              <a:ea typeface="Merriweather Light"/>
              <a:cs typeface="Merriweather Light"/>
              <a:sym typeface="Merriweather Light"/>
            </a:endParaRPr>
          </a:p>
          <a:p>
            <a:pPr indent="0" lvl="0" marL="914400" rtl="0" algn="just">
              <a:spcBef>
                <a:spcPts val="0"/>
              </a:spcBef>
              <a:spcAft>
                <a:spcPts val="0"/>
              </a:spcAft>
              <a:buNone/>
            </a:pPr>
            <a:r>
              <a:rPr lang="en" sz="1600">
                <a:latin typeface="Merriweather Light"/>
                <a:ea typeface="Merriweather Light"/>
                <a:cs typeface="Merriweather Light"/>
                <a:sym typeface="Merriweather Light"/>
              </a:rPr>
              <a:t>2. Dropout 2 : dropout value = 0.35</a:t>
            </a:r>
            <a:endParaRPr sz="1600">
              <a:latin typeface="Merriweather Light"/>
              <a:ea typeface="Merriweather Light"/>
              <a:cs typeface="Merriweather Light"/>
              <a:sym typeface="Merriweather Light"/>
            </a:endParaRPr>
          </a:p>
          <a:p>
            <a:pPr indent="0" lvl="0" marL="914400" rtl="0" algn="just">
              <a:spcBef>
                <a:spcPts val="0"/>
              </a:spcBef>
              <a:spcAft>
                <a:spcPts val="0"/>
              </a:spcAft>
              <a:buNone/>
            </a:pPr>
            <a:r>
              <a:rPr lang="en" sz="1600">
                <a:latin typeface="Merriweather Light"/>
                <a:ea typeface="Merriweather Light"/>
                <a:cs typeface="Merriweather Light"/>
                <a:sym typeface="Merriweather Light"/>
              </a:rPr>
              <a:t>3. Dropout 3 : dropout value = 0.5</a:t>
            </a:r>
            <a:endParaRPr sz="1600">
              <a:latin typeface="Merriweather Light"/>
              <a:ea typeface="Merriweather Light"/>
              <a:cs typeface="Merriweather Light"/>
              <a:sym typeface="Merriweather Light"/>
            </a:endParaRPr>
          </a:p>
          <a:p>
            <a:pPr indent="0" lvl="0" marL="0" rtl="0" algn="just">
              <a:spcBef>
                <a:spcPts val="0"/>
              </a:spcBef>
              <a:spcAft>
                <a:spcPts val="0"/>
              </a:spcAft>
              <a:buNone/>
            </a:pPr>
            <a:r>
              <a:t/>
            </a:r>
            <a:endParaRPr sz="1600">
              <a:latin typeface="Merriweather Light"/>
              <a:ea typeface="Merriweather Light"/>
              <a:cs typeface="Merriweather Light"/>
              <a:sym typeface="Merriweather Light"/>
            </a:endParaRPr>
          </a:p>
          <a:p>
            <a:pPr indent="0" lvl="0" marL="0" rtl="0" algn="just">
              <a:spcBef>
                <a:spcPts val="0"/>
              </a:spcBef>
              <a:spcAft>
                <a:spcPts val="0"/>
              </a:spcAft>
              <a:buNone/>
            </a:pPr>
            <a:r>
              <a:rPr b="1" lang="en" sz="1600">
                <a:latin typeface="Merriweather"/>
                <a:ea typeface="Merriweather"/>
                <a:cs typeface="Merriweather"/>
                <a:sym typeface="Merriweather"/>
              </a:rPr>
              <a:t>Early Stopping: </a:t>
            </a:r>
            <a:endParaRPr b="1" sz="1600">
              <a:latin typeface="Merriweather"/>
              <a:ea typeface="Merriweather"/>
              <a:cs typeface="Merriweather"/>
              <a:sym typeface="Merriweather"/>
            </a:endParaRPr>
          </a:p>
          <a:p>
            <a:pPr indent="0" lvl="0" marL="0" rtl="0" algn="just">
              <a:spcBef>
                <a:spcPts val="0"/>
              </a:spcBef>
              <a:spcAft>
                <a:spcPts val="0"/>
              </a:spcAft>
              <a:buNone/>
            </a:pPr>
            <a:r>
              <a:t/>
            </a:r>
            <a:endParaRPr b="1" sz="1600">
              <a:latin typeface="Merriweather"/>
              <a:ea typeface="Merriweather"/>
              <a:cs typeface="Merriweather"/>
              <a:sym typeface="Merriweather"/>
            </a:endParaRPr>
          </a:p>
          <a:p>
            <a:pPr indent="457200" lvl="0" marL="0" rtl="0" algn="just">
              <a:spcBef>
                <a:spcPts val="0"/>
              </a:spcBef>
              <a:spcAft>
                <a:spcPts val="0"/>
              </a:spcAft>
              <a:buNone/>
            </a:pPr>
            <a:r>
              <a:rPr lang="en" sz="1600">
                <a:latin typeface="Merriweather Light"/>
                <a:ea typeface="Merriweather Light"/>
                <a:cs typeface="Merriweather Light"/>
                <a:sym typeface="Merriweather Light"/>
              </a:rPr>
              <a:t>learning rate = 0.005, epochs=50</a:t>
            </a:r>
            <a:endParaRPr sz="1600">
              <a:latin typeface="Merriweather Light"/>
              <a:ea typeface="Merriweather Light"/>
              <a:cs typeface="Merriweather Light"/>
              <a:sym typeface="Merriweather Light"/>
            </a:endParaRPr>
          </a:p>
          <a:p>
            <a:pPr indent="0" lvl="0" marL="914400" rtl="0" algn="just">
              <a:spcBef>
                <a:spcPts val="0"/>
              </a:spcBef>
              <a:spcAft>
                <a:spcPts val="0"/>
              </a:spcAft>
              <a:buNone/>
            </a:pPr>
            <a:r>
              <a:rPr lang="en" sz="1600">
                <a:latin typeface="Merriweather Light"/>
                <a:ea typeface="Merriweather Light"/>
                <a:cs typeface="Merriweather Light"/>
                <a:sym typeface="Merriweather Light"/>
              </a:rPr>
              <a:t>1. Early Stop 1: patience = 3</a:t>
            </a:r>
            <a:endParaRPr sz="1600">
              <a:latin typeface="Merriweather Light"/>
              <a:ea typeface="Merriweather Light"/>
              <a:cs typeface="Merriweather Light"/>
              <a:sym typeface="Merriweather Light"/>
            </a:endParaRPr>
          </a:p>
          <a:p>
            <a:pPr indent="0" lvl="0" marL="914400" rtl="0" algn="just">
              <a:spcBef>
                <a:spcPts val="0"/>
              </a:spcBef>
              <a:spcAft>
                <a:spcPts val="0"/>
              </a:spcAft>
              <a:buNone/>
            </a:pPr>
            <a:r>
              <a:rPr lang="en" sz="1600">
                <a:latin typeface="Merriweather Light"/>
                <a:ea typeface="Merriweather Light"/>
                <a:cs typeface="Merriweather Light"/>
                <a:sym typeface="Merriweather Light"/>
              </a:rPr>
              <a:t>2. Early Stop 2: patience = 4</a:t>
            </a:r>
            <a:endParaRPr sz="1600">
              <a:latin typeface="Merriweather Light"/>
              <a:ea typeface="Merriweather Light"/>
              <a:cs typeface="Merriweather Light"/>
              <a:sym typeface="Merriweather Light"/>
            </a:endParaRPr>
          </a:p>
          <a:p>
            <a:pPr indent="0" lvl="0" marL="914400" rtl="0" algn="just">
              <a:spcBef>
                <a:spcPts val="0"/>
              </a:spcBef>
              <a:spcAft>
                <a:spcPts val="0"/>
              </a:spcAft>
              <a:buNone/>
            </a:pPr>
            <a:r>
              <a:rPr lang="en" sz="1600">
                <a:latin typeface="Merriweather Light"/>
                <a:ea typeface="Merriweather Light"/>
                <a:cs typeface="Merriweather Light"/>
                <a:sym typeface="Merriweather Light"/>
              </a:rPr>
              <a:t>3. Early Stop 3: patience = 2</a:t>
            </a:r>
            <a:endParaRPr sz="1600">
              <a:latin typeface="Merriweather Light"/>
              <a:ea typeface="Merriweather Light"/>
              <a:cs typeface="Merriweather Light"/>
              <a:sym typeface="Merriweather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73" name="Google Shape;73;p14"/>
          <p:cNvSpPr txBox="1"/>
          <p:nvPr/>
        </p:nvSpPr>
        <p:spPr>
          <a:xfrm>
            <a:off x="428625" y="1442700"/>
            <a:ext cx="82380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erriweather"/>
              <a:buChar char="●"/>
            </a:pPr>
            <a:r>
              <a:rPr lang="en" sz="1800" u="sng">
                <a:solidFill>
                  <a:schemeClr val="hlink"/>
                </a:solidFill>
                <a:latin typeface="Merriweather"/>
                <a:ea typeface="Merriweather"/>
                <a:cs typeface="Merriweather"/>
                <a:sym typeface="Merriweather"/>
                <a:hlinkClick action="ppaction://hlinksldjump" r:id="rId3"/>
              </a:rPr>
              <a:t>ABSTRACT</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u="sng">
                <a:solidFill>
                  <a:schemeClr val="hlink"/>
                </a:solidFill>
                <a:latin typeface="Merriweather"/>
                <a:ea typeface="Merriweather"/>
                <a:cs typeface="Merriweather"/>
                <a:sym typeface="Merriweather"/>
                <a:hlinkClick action="ppaction://hlinksldjump" r:id="rId4"/>
              </a:rPr>
              <a:t>INTRODUCTION</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u="sng">
                <a:solidFill>
                  <a:schemeClr val="hlink"/>
                </a:solidFill>
                <a:latin typeface="Merriweather"/>
                <a:ea typeface="Merriweather"/>
                <a:cs typeface="Merriweather"/>
                <a:sym typeface="Merriweather"/>
                <a:hlinkClick action="ppaction://hlinksldjump" r:id="rId5"/>
              </a:rPr>
              <a:t>PROBLEM DEFINITION</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u="sng">
                <a:solidFill>
                  <a:schemeClr val="hlink"/>
                </a:solidFill>
                <a:latin typeface="Merriweather"/>
                <a:ea typeface="Merriweather"/>
                <a:cs typeface="Merriweather"/>
                <a:sym typeface="Merriweather"/>
                <a:hlinkClick action="ppaction://hlinksldjump" r:id="rId6"/>
              </a:rPr>
              <a:t>BACKGROUND INFORMATION</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u="sng">
                <a:solidFill>
                  <a:schemeClr val="hlink"/>
                </a:solidFill>
                <a:latin typeface="Merriweather"/>
                <a:ea typeface="Merriweather"/>
                <a:cs typeface="Merriweather"/>
                <a:sym typeface="Merriweather"/>
                <a:hlinkClick action="ppaction://hlinksldjump" r:id="rId7"/>
              </a:rPr>
              <a:t>MATERIALS AND METHODS</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u="sng">
                <a:solidFill>
                  <a:schemeClr val="hlink"/>
                </a:solidFill>
                <a:latin typeface="Merriweather"/>
                <a:ea typeface="Merriweather"/>
                <a:cs typeface="Merriweather"/>
                <a:sym typeface="Merriweather"/>
                <a:hlinkClick action="ppaction://hlinksldjump" r:id="rId8"/>
              </a:rPr>
              <a:t>RESULTS AND DISCUSSIONS</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u="sng">
                <a:solidFill>
                  <a:schemeClr val="hlink"/>
                </a:solidFill>
                <a:latin typeface="Merriweather"/>
                <a:ea typeface="Merriweather"/>
                <a:cs typeface="Merriweather"/>
                <a:sym typeface="Merriweather"/>
                <a:hlinkClick action="ppaction://hlinksldjump" r:id="rId9"/>
              </a:rPr>
              <a:t>SUMMARY AND CONCLUSION</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u="sng">
                <a:solidFill>
                  <a:schemeClr val="hlink"/>
                </a:solidFill>
                <a:latin typeface="Merriweather"/>
                <a:ea typeface="Merriweather"/>
                <a:cs typeface="Merriweather"/>
                <a:sym typeface="Merriweather"/>
                <a:hlinkClick action="ppaction://hlinksldjump" r:id="rId10"/>
              </a:rPr>
              <a:t>REFERENCES</a:t>
            </a:r>
            <a:endParaRPr sz="1800">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2127900"/>
            <a:ext cx="8520600" cy="88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RESULTS AND DISCUSSIONS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25" y="500925"/>
            <a:ext cx="31275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82" name="Google Shape;182;p33"/>
          <p:cNvSpPr txBox="1"/>
          <p:nvPr>
            <p:ph idx="1" type="body"/>
          </p:nvPr>
        </p:nvSpPr>
        <p:spPr>
          <a:xfrm>
            <a:off x="311700" y="1285875"/>
            <a:ext cx="3127500" cy="3402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Merriweather"/>
              <a:buChar char="●"/>
            </a:pPr>
            <a:r>
              <a:rPr lang="en" sz="1600" u="sng">
                <a:solidFill>
                  <a:schemeClr val="hlink"/>
                </a:solidFill>
                <a:latin typeface="Merriweather"/>
                <a:ea typeface="Merriweather"/>
                <a:cs typeface="Merriweather"/>
                <a:sym typeface="Merriweather"/>
                <a:hlinkClick action="ppaction://hlinksldjump" r:id="rId3"/>
              </a:rPr>
              <a:t>Visualizing BNN</a:t>
            </a:r>
            <a:endParaRPr sz="1600">
              <a:solidFill>
                <a:schemeClr val="lt1"/>
              </a:solidFill>
              <a:latin typeface="Merriweather"/>
              <a:ea typeface="Merriweather"/>
              <a:cs typeface="Merriweather"/>
              <a:sym typeface="Merriweather"/>
            </a:endParaRPr>
          </a:p>
          <a:p>
            <a:pPr indent="-330200" lvl="0" marL="457200" rtl="0" algn="l">
              <a:spcBef>
                <a:spcPts val="0"/>
              </a:spcBef>
              <a:spcAft>
                <a:spcPts val="0"/>
              </a:spcAft>
              <a:buClr>
                <a:schemeClr val="lt1"/>
              </a:buClr>
              <a:buSzPts val="1600"/>
              <a:buFont typeface="Merriweather"/>
              <a:buChar char="●"/>
            </a:pPr>
            <a:r>
              <a:rPr lang="en" sz="1600" u="sng">
                <a:solidFill>
                  <a:schemeClr val="hlink"/>
                </a:solidFill>
                <a:latin typeface="Merriweather"/>
                <a:ea typeface="Merriweather"/>
                <a:cs typeface="Merriweather"/>
                <a:sym typeface="Merriweather"/>
                <a:hlinkClick action="ppaction://hlinksldjump" r:id="rId4"/>
              </a:rPr>
              <a:t>Variants of BNN</a:t>
            </a:r>
            <a:endParaRPr sz="1600">
              <a:solidFill>
                <a:schemeClr val="lt1"/>
              </a:solidFill>
              <a:latin typeface="Merriweather"/>
              <a:ea typeface="Merriweather"/>
              <a:cs typeface="Merriweather"/>
              <a:sym typeface="Merriweather"/>
            </a:endParaRPr>
          </a:p>
          <a:p>
            <a:pPr indent="-330200" lvl="1" marL="914400" rtl="0" algn="l">
              <a:spcBef>
                <a:spcPts val="0"/>
              </a:spcBef>
              <a:spcAft>
                <a:spcPts val="0"/>
              </a:spcAft>
              <a:buClr>
                <a:schemeClr val="lt1"/>
              </a:buClr>
              <a:buSzPts val="1600"/>
              <a:buFont typeface="Merriweather"/>
              <a:buChar char="○"/>
            </a:pPr>
            <a:r>
              <a:rPr lang="en" sz="1600">
                <a:solidFill>
                  <a:schemeClr val="lt1"/>
                </a:solidFill>
                <a:latin typeface="Merriweather"/>
                <a:ea typeface="Merriweather"/>
                <a:cs typeface="Merriweather"/>
                <a:sym typeface="Merriweather"/>
              </a:rPr>
              <a:t>Variational Inference</a:t>
            </a:r>
            <a:endParaRPr sz="1600">
              <a:solidFill>
                <a:schemeClr val="lt1"/>
              </a:solidFill>
              <a:latin typeface="Merriweather"/>
              <a:ea typeface="Merriweather"/>
              <a:cs typeface="Merriweather"/>
              <a:sym typeface="Merriweather"/>
            </a:endParaRPr>
          </a:p>
          <a:p>
            <a:pPr indent="-330200" lvl="1" marL="914400" rtl="0" algn="l">
              <a:spcBef>
                <a:spcPts val="0"/>
              </a:spcBef>
              <a:spcAft>
                <a:spcPts val="0"/>
              </a:spcAft>
              <a:buClr>
                <a:schemeClr val="lt1"/>
              </a:buClr>
              <a:buSzPts val="1600"/>
              <a:buFont typeface="Merriweather"/>
              <a:buChar char="○"/>
            </a:pPr>
            <a:r>
              <a:rPr lang="en" sz="1600">
                <a:solidFill>
                  <a:schemeClr val="lt1"/>
                </a:solidFill>
                <a:latin typeface="Merriweather"/>
                <a:ea typeface="Merriweather"/>
                <a:cs typeface="Merriweather"/>
                <a:sym typeface="Merriweather"/>
              </a:rPr>
              <a:t>Monte Carlo - </a:t>
            </a:r>
            <a:r>
              <a:rPr lang="en" sz="1600">
                <a:solidFill>
                  <a:schemeClr val="lt1"/>
                </a:solidFill>
                <a:latin typeface="Merriweather"/>
                <a:ea typeface="Merriweather"/>
                <a:cs typeface="Merriweather"/>
                <a:sym typeface="Merriweather"/>
              </a:rPr>
              <a:t>Dropout</a:t>
            </a:r>
            <a:endParaRPr sz="1600">
              <a:solidFill>
                <a:schemeClr val="lt1"/>
              </a:solidFill>
              <a:latin typeface="Merriweather"/>
              <a:ea typeface="Merriweather"/>
              <a:cs typeface="Merriweather"/>
              <a:sym typeface="Merriweather"/>
            </a:endParaRPr>
          </a:p>
          <a:p>
            <a:pPr indent="-330200" lvl="1" marL="914400" rtl="0" algn="l">
              <a:spcBef>
                <a:spcPts val="0"/>
              </a:spcBef>
              <a:spcAft>
                <a:spcPts val="0"/>
              </a:spcAft>
              <a:buClr>
                <a:schemeClr val="lt1"/>
              </a:buClr>
              <a:buSzPts val="1600"/>
              <a:buFont typeface="Merriweather"/>
              <a:buChar char="○"/>
            </a:pPr>
            <a:r>
              <a:rPr lang="en" sz="1600">
                <a:solidFill>
                  <a:schemeClr val="lt1"/>
                </a:solidFill>
                <a:latin typeface="Merriweather"/>
                <a:ea typeface="Merriweather"/>
                <a:cs typeface="Merriweather"/>
                <a:sym typeface="Merriweather"/>
              </a:rPr>
              <a:t>Early Stopping</a:t>
            </a:r>
            <a:endParaRPr sz="1600">
              <a:solidFill>
                <a:schemeClr val="lt1"/>
              </a:solidFill>
              <a:latin typeface="Merriweather"/>
              <a:ea typeface="Merriweather"/>
              <a:cs typeface="Merriweather"/>
              <a:sym typeface="Merriweather"/>
            </a:endParaRPr>
          </a:p>
          <a:p>
            <a:pPr indent="-330200" lvl="0" marL="457200" rtl="0" algn="l">
              <a:spcBef>
                <a:spcPts val="0"/>
              </a:spcBef>
              <a:spcAft>
                <a:spcPts val="0"/>
              </a:spcAft>
              <a:buClr>
                <a:schemeClr val="lt1"/>
              </a:buClr>
              <a:buSzPts val="1600"/>
              <a:buFont typeface="Merriweather"/>
              <a:buChar char="●"/>
            </a:pPr>
            <a:r>
              <a:rPr lang="en" sz="1600" u="sng">
                <a:solidFill>
                  <a:schemeClr val="hlink"/>
                </a:solidFill>
                <a:latin typeface="Merriweather"/>
                <a:ea typeface="Merriweather"/>
                <a:cs typeface="Merriweather"/>
                <a:sym typeface="Merriweather"/>
                <a:hlinkClick action="ppaction://hlinksldjump" r:id="rId5"/>
              </a:rPr>
              <a:t>Comparison of Different Models</a:t>
            </a:r>
            <a:endParaRPr sz="1600">
              <a:solidFill>
                <a:schemeClr val="lt1"/>
              </a:solidFill>
              <a:latin typeface="Merriweather"/>
              <a:ea typeface="Merriweather"/>
              <a:cs typeface="Merriweather"/>
              <a:sym typeface="Merriweather"/>
            </a:endParaRPr>
          </a:p>
          <a:p>
            <a:pPr indent="-330200" lvl="0" marL="457200" rtl="0" algn="l">
              <a:spcBef>
                <a:spcPts val="0"/>
              </a:spcBef>
              <a:spcAft>
                <a:spcPts val="0"/>
              </a:spcAft>
              <a:buClr>
                <a:schemeClr val="lt1"/>
              </a:buClr>
              <a:buSzPts val="1600"/>
              <a:buFont typeface="Merriweather"/>
              <a:buChar char="●"/>
            </a:pPr>
            <a:r>
              <a:rPr lang="en" sz="1600" u="sng">
                <a:solidFill>
                  <a:schemeClr val="hlink"/>
                </a:solidFill>
                <a:latin typeface="Merriweather"/>
                <a:ea typeface="Merriweather"/>
                <a:cs typeface="Merriweather"/>
                <a:sym typeface="Merriweather"/>
                <a:hlinkClick action="ppaction://hlinksldjump" r:id="rId6"/>
              </a:rPr>
              <a:t>Web Application for Expert System</a:t>
            </a:r>
            <a:endParaRPr sz="1600">
              <a:solidFill>
                <a:schemeClr val="lt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Visualize BNN</a:t>
            </a:r>
            <a:endParaRPr/>
          </a:p>
        </p:txBody>
      </p:sp>
      <p:sp>
        <p:nvSpPr>
          <p:cNvPr id="188" name="Google Shape;188;p3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9" name="Google Shape;189;p3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4"/>
          <p:cNvPicPr preferRelativeResize="0"/>
          <p:nvPr/>
        </p:nvPicPr>
        <p:blipFill>
          <a:blip r:embed="rId3">
            <a:alphaModFix/>
          </a:blip>
          <a:stretch>
            <a:fillRect/>
          </a:stretch>
        </p:blipFill>
        <p:spPr>
          <a:xfrm>
            <a:off x="4891675" y="1505700"/>
            <a:ext cx="2724434" cy="3076200"/>
          </a:xfrm>
          <a:prstGeom prst="rect">
            <a:avLst/>
          </a:prstGeom>
          <a:noFill/>
          <a:ln>
            <a:noFill/>
          </a:ln>
        </p:spPr>
      </p:pic>
      <p:pic>
        <p:nvPicPr>
          <p:cNvPr id="191" name="Google Shape;191;p34"/>
          <p:cNvPicPr preferRelativeResize="0"/>
          <p:nvPr/>
        </p:nvPicPr>
        <p:blipFill>
          <a:blip r:embed="rId4">
            <a:alphaModFix/>
          </a:blip>
          <a:stretch>
            <a:fillRect/>
          </a:stretch>
        </p:blipFill>
        <p:spPr>
          <a:xfrm>
            <a:off x="311700" y="1505701"/>
            <a:ext cx="3395222" cy="3076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Variants of</a:t>
            </a:r>
            <a:r>
              <a:rPr lang="en"/>
              <a:t> BNN</a:t>
            </a:r>
            <a:endParaRPr/>
          </a:p>
        </p:txBody>
      </p:sp>
      <p:sp>
        <p:nvSpPr>
          <p:cNvPr id="197" name="Google Shape;197;p35"/>
          <p:cNvSpPr txBox="1"/>
          <p:nvPr/>
        </p:nvSpPr>
        <p:spPr>
          <a:xfrm>
            <a:off x="454775" y="1504200"/>
            <a:ext cx="80961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Merriweather"/>
                <a:ea typeface="Merriweather"/>
                <a:cs typeface="Merriweather"/>
                <a:sym typeface="Merriweather"/>
              </a:rPr>
              <a:t>VI.(VARIATIONAL INFERENCE)</a:t>
            </a:r>
            <a:endParaRPr b="1" sz="1600">
              <a:latin typeface="Merriweather"/>
              <a:ea typeface="Merriweather"/>
              <a:cs typeface="Merriweather"/>
              <a:sym typeface="Merriweather"/>
            </a:endParaRPr>
          </a:p>
          <a:p>
            <a:pPr indent="457200" lvl="0" marL="0" rtl="0" algn="just">
              <a:spcBef>
                <a:spcPts val="0"/>
              </a:spcBef>
              <a:spcAft>
                <a:spcPts val="0"/>
              </a:spcAft>
              <a:buNone/>
            </a:pPr>
            <a:r>
              <a:rPr lang="en" sz="1600">
                <a:latin typeface="Merriweather"/>
                <a:ea typeface="Merriweather"/>
                <a:cs typeface="Merriweather"/>
                <a:sym typeface="Merriweather"/>
              </a:rPr>
              <a:t>Variational Inference is also known as a posterior distribution over the latent variables and it can be defined as the conditional distribution over the latent variables given the observations and parameters.</a:t>
            </a:r>
            <a:endParaRPr sz="1600">
              <a:latin typeface="Merriweather"/>
              <a:ea typeface="Merriweather"/>
              <a:cs typeface="Merriweather"/>
              <a:sym typeface="Merriweather"/>
            </a:endParaRPr>
          </a:p>
          <a:p>
            <a:pPr indent="457200" lvl="0" marL="0" rtl="0" algn="just">
              <a:spcBef>
                <a:spcPts val="0"/>
              </a:spcBef>
              <a:spcAft>
                <a:spcPts val="0"/>
              </a:spcAft>
              <a:buNone/>
            </a:pPr>
            <a:r>
              <a:t/>
            </a:r>
            <a:endParaRPr sz="1600">
              <a:latin typeface="Merriweather"/>
              <a:ea typeface="Merriweather"/>
              <a:cs typeface="Merriweather"/>
              <a:sym typeface="Merriweather"/>
            </a:endParaRPr>
          </a:p>
          <a:p>
            <a:pPr indent="457200" lvl="0" marL="0" rtl="0" algn="just">
              <a:spcBef>
                <a:spcPts val="0"/>
              </a:spcBef>
              <a:spcAft>
                <a:spcPts val="0"/>
              </a:spcAft>
              <a:buNone/>
            </a:pPr>
            <a:r>
              <a:t/>
            </a:r>
            <a:endParaRPr sz="1600">
              <a:latin typeface="Merriweather"/>
              <a:ea typeface="Merriweather"/>
              <a:cs typeface="Merriweather"/>
              <a:sym typeface="Merriweather"/>
            </a:endParaRPr>
          </a:p>
          <a:p>
            <a:pPr indent="45720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This KL divergence function is used to measure differences in information contained within two distributions p and q. The KL divergence has the following properties that make it especially useful in our setting:</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p:txBody>
      </p:sp>
      <p:pic>
        <p:nvPicPr>
          <p:cNvPr id="198" name="Google Shape;198;p35"/>
          <p:cNvPicPr preferRelativeResize="0"/>
          <p:nvPr/>
        </p:nvPicPr>
        <p:blipFill rotWithShape="1">
          <a:blip r:embed="rId3">
            <a:alphaModFix/>
          </a:blip>
          <a:srcRect b="12139" l="0" r="0" t="26238"/>
          <a:stretch/>
        </p:blipFill>
        <p:spPr>
          <a:xfrm>
            <a:off x="2399250" y="2749075"/>
            <a:ext cx="3304550" cy="726900"/>
          </a:xfrm>
          <a:prstGeom prst="rect">
            <a:avLst/>
          </a:prstGeom>
          <a:noFill/>
          <a:ln>
            <a:noFill/>
          </a:ln>
        </p:spPr>
      </p:pic>
      <p:pic>
        <p:nvPicPr>
          <p:cNvPr id="199" name="Google Shape;199;p35"/>
          <p:cNvPicPr preferRelativeResize="0"/>
          <p:nvPr/>
        </p:nvPicPr>
        <p:blipFill rotWithShape="1">
          <a:blip r:embed="rId4">
            <a:alphaModFix/>
          </a:blip>
          <a:srcRect b="0" l="0" r="0" t="12195"/>
          <a:stretch/>
        </p:blipFill>
        <p:spPr>
          <a:xfrm>
            <a:off x="2544950" y="4302025"/>
            <a:ext cx="3013150" cy="78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6"/>
          <p:cNvPicPr preferRelativeResize="0"/>
          <p:nvPr/>
        </p:nvPicPr>
        <p:blipFill>
          <a:blip r:embed="rId3">
            <a:alphaModFix/>
          </a:blip>
          <a:stretch>
            <a:fillRect/>
          </a:stretch>
        </p:blipFill>
        <p:spPr>
          <a:xfrm>
            <a:off x="299350" y="579235"/>
            <a:ext cx="3999149" cy="1881966"/>
          </a:xfrm>
          <a:prstGeom prst="rect">
            <a:avLst/>
          </a:prstGeom>
          <a:noFill/>
          <a:ln>
            <a:noFill/>
          </a:ln>
        </p:spPr>
      </p:pic>
      <p:pic>
        <p:nvPicPr>
          <p:cNvPr id="205" name="Google Shape;205;p36"/>
          <p:cNvPicPr preferRelativeResize="0"/>
          <p:nvPr/>
        </p:nvPicPr>
        <p:blipFill>
          <a:blip r:embed="rId4">
            <a:alphaModFix/>
          </a:blip>
          <a:stretch>
            <a:fillRect/>
          </a:stretch>
        </p:blipFill>
        <p:spPr>
          <a:xfrm>
            <a:off x="5240800" y="170450"/>
            <a:ext cx="2579225" cy="2290750"/>
          </a:xfrm>
          <a:prstGeom prst="rect">
            <a:avLst/>
          </a:prstGeom>
          <a:noFill/>
          <a:ln>
            <a:noFill/>
          </a:ln>
        </p:spPr>
      </p:pic>
      <p:pic>
        <p:nvPicPr>
          <p:cNvPr id="206" name="Google Shape;206;p36"/>
          <p:cNvPicPr preferRelativeResize="0"/>
          <p:nvPr/>
        </p:nvPicPr>
        <p:blipFill>
          <a:blip r:embed="rId5">
            <a:alphaModFix/>
          </a:blip>
          <a:stretch>
            <a:fillRect/>
          </a:stretch>
        </p:blipFill>
        <p:spPr>
          <a:xfrm>
            <a:off x="299350" y="2571750"/>
            <a:ext cx="3999149" cy="1881953"/>
          </a:xfrm>
          <a:prstGeom prst="rect">
            <a:avLst/>
          </a:prstGeom>
          <a:noFill/>
          <a:ln>
            <a:noFill/>
          </a:ln>
        </p:spPr>
      </p:pic>
      <p:pic>
        <p:nvPicPr>
          <p:cNvPr id="207" name="Google Shape;207;p36"/>
          <p:cNvPicPr preferRelativeResize="0"/>
          <p:nvPr/>
        </p:nvPicPr>
        <p:blipFill>
          <a:blip r:embed="rId6">
            <a:alphaModFix/>
          </a:blip>
          <a:stretch>
            <a:fillRect/>
          </a:stretch>
        </p:blipFill>
        <p:spPr>
          <a:xfrm>
            <a:off x="5477587" y="2571748"/>
            <a:ext cx="2105656" cy="23775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Variants of BNN</a:t>
            </a:r>
            <a:endParaRPr/>
          </a:p>
        </p:txBody>
      </p:sp>
      <p:sp>
        <p:nvSpPr>
          <p:cNvPr id="213" name="Google Shape;213;p37"/>
          <p:cNvSpPr txBox="1"/>
          <p:nvPr/>
        </p:nvSpPr>
        <p:spPr>
          <a:xfrm>
            <a:off x="454775" y="1304250"/>
            <a:ext cx="80961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Merriweather"/>
                <a:ea typeface="Merriweather"/>
                <a:cs typeface="Merriweather"/>
                <a:sym typeface="Merriweather"/>
              </a:rPr>
              <a:t>MC VIA DROPOUT</a:t>
            </a:r>
            <a:endParaRPr b="1" sz="1600">
              <a:latin typeface="Merriweather"/>
              <a:ea typeface="Merriweather"/>
              <a:cs typeface="Merriweather"/>
              <a:sym typeface="Merriweather"/>
            </a:endParaRPr>
          </a:p>
          <a:p>
            <a:pPr indent="457200" lvl="0" marL="0" rtl="0" algn="just">
              <a:spcBef>
                <a:spcPts val="0"/>
              </a:spcBef>
              <a:spcAft>
                <a:spcPts val="0"/>
              </a:spcAft>
              <a:buNone/>
            </a:pPr>
            <a:r>
              <a:rPr lang="en" sz="1600">
                <a:latin typeface="Merriweather"/>
                <a:ea typeface="Merriweather"/>
                <a:cs typeface="Merriweather"/>
                <a:sym typeface="Merriweather"/>
              </a:rPr>
              <a:t>Monte Carlo Dropout is an improvement of the regular dropout (in which different neurons are dropped) technique which can be interpreted as a Bayesian approximation of a probabilistic model in which we consider many different neural networks as Monte-Carlo samples out of all models which are available. In most cases, it improves the performance of the model.</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rPr b="1" lang="en" sz="1600">
                <a:latin typeface="Merriweather"/>
                <a:ea typeface="Merriweather"/>
                <a:cs typeface="Merriweather"/>
                <a:sym typeface="Merriweather"/>
              </a:rPr>
              <a:t>Parameter to be passed: </a:t>
            </a:r>
            <a:r>
              <a:rPr lang="en" sz="1600">
                <a:latin typeface="Merriweather"/>
                <a:ea typeface="Merriweather"/>
                <a:cs typeface="Merriweather"/>
                <a:sym typeface="Merriweather"/>
              </a:rPr>
              <a:t>Probability value which indicates the number of neurons to be dropped in the network.</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Built three models:</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Dropout 1 : dropout value = 0.2</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Dropout 2 : dropout value = 0.35</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Dropout 3 : dropout value = 0.5</a:t>
            </a:r>
            <a:endParaRPr sz="1600">
              <a:latin typeface="Merriweather"/>
              <a:ea typeface="Merriweather"/>
              <a:cs typeface="Merriweather"/>
              <a:sym typeface="Merriweather"/>
            </a:endParaRPr>
          </a:p>
        </p:txBody>
      </p:sp>
      <p:pic>
        <p:nvPicPr>
          <p:cNvPr id="214" name="Google Shape;214;p37"/>
          <p:cNvPicPr preferRelativeResize="0"/>
          <p:nvPr/>
        </p:nvPicPr>
        <p:blipFill>
          <a:blip r:embed="rId3">
            <a:alphaModFix/>
          </a:blip>
          <a:stretch>
            <a:fillRect/>
          </a:stretch>
        </p:blipFill>
        <p:spPr>
          <a:xfrm>
            <a:off x="4571999" y="3387074"/>
            <a:ext cx="3901874" cy="1636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8"/>
          <p:cNvPicPr preferRelativeResize="0"/>
          <p:nvPr/>
        </p:nvPicPr>
        <p:blipFill>
          <a:blip r:embed="rId3">
            <a:alphaModFix/>
          </a:blip>
          <a:stretch>
            <a:fillRect/>
          </a:stretch>
        </p:blipFill>
        <p:spPr>
          <a:xfrm>
            <a:off x="470575" y="1328300"/>
            <a:ext cx="3785600" cy="1779028"/>
          </a:xfrm>
          <a:prstGeom prst="rect">
            <a:avLst/>
          </a:prstGeom>
          <a:noFill/>
          <a:ln>
            <a:noFill/>
          </a:ln>
        </p:spPr>
      </p:pic>
      <p:pic>
        <p:nvPicPr>
          <p:cNvPr id="220" name="Google Shape;220;p38"/>
          <p:cNvPicPr preferRelativeResize="0"/>
          <p:nvPr/>
        </p:nvPicPr>
        <p:blipFill>
          <a:blip r:embed="rId4">
            <a:alphaModFix/>
          </a:blip>
          <a:stretch>
            <a:fillRect/>
          </a:stretch>
        </p:blipFill>
        <p:spPr>
          <a:xfrm>
            <a:off x="470575" y="3107325"/>
            <a:ext cx="3785600" cy="1779025"/>
          </a:xfrm>
          <a:prstGeom prst="rect">
            <a:avLst/>
          </a:prstGeom>
          <a:noFill/>
          <a:ln>
            <a:noFill/>
          </a:ln>
        </p:spPr>
      </p:pic>
      <p:pic>
        <p:nvPicPr>
          <p:cNvPr id="221" name="Google Shape;221;p38"/>
          <p:cNvPicPr preferRelativeResize="0"/>
          <p:nvPr/>
        </p:nvPicPr>
        <p:blipFill>
          <a:blip r:embed="rId5">
            <a:alphaModFix/>
          </a:blip>
          <a:stretch>
            <a:fillRect/>
          </a:stretch>
        </p:blipFill>
        <p:spPr>
          <a:xfrm>
            <a:off x="5451125" y="254275"/>
            <a:ext cx="3378050" cy="1587500"/>
          </a:xfrm>
          <a:prstGeom prst="rect">
            <a:avLst/>
          </a:prstGeom>
          <a:noFill/>
          <a:ln>
            <a:noFill/>
          </a:ln>
        </p:spPr>
      </p:pic>
      <p:pic>
        <p:nvPicPr>
          <p:cNvPr id="222" name="Google Shape;222;p38"/>
          <p:cNvPicPr preferRelativeResize="0"/>
          <p:nvPr/>
        </p:nvPicPr>
        <p:blipFill>
          <a:blip r:embed="rId6">
            <a:alphaModFix/>
          </a:blip>
          <a:stretch>
            <a:fillRect/>
          </a:stretch>
        </p:blipFill>
        <p:spPr>
          <a:xfrm>
            <a:off x="5451119" y="1778000"/>
            <a:ext cx="3378081" cy="1587500"/>
          </a:xfrm>
          <a:prstGeom prst="rect">
            <a:avLst/>
          </a:prstGeom>
          <a:noFill/>
          <a:ln>
            <a:noFill/>
          </a:ln>
        </p:spPr>
      </p:pic>
      <p:pic>
        <p:nvPicPr>
          <p:cNvPr id="223" name="Google Shape;223;p38"/>
          <p:cNvPicPr preferRelativeResize="0"/>
          <p:nvPr/>
        </p:nvPicPr>
        <p:blipFill>
          <a:blip r:embed="rId7">
            <a:alphaModFix/>
          </a:blip>
          <a:stretch>
            <a:fillRect/>
          </a:stretch>
        </p:blipFill>
        <p:spPr>
          <a:xfrm>
            <a:off x="5451132" y="3437375"/>
            <a:ext cx="3378068" cy="1587500"/>
          </a:xfrm>
          <a:prstGeom prst="rect">
            <a:avLst/>
          </a:prstGeom>
          <a:noFill/>
          <a:ln>
            <a:noFill/>
          </a:ln>
        </p:spPr>
      </p:pic>
      <p:sp>
        <p:nvSpPr>
          <p:cNvPr id="224" name="Google Shape;224;p38"/>
          <p:cNvSpPr txBox="1"/>
          <p:nvPr/>
        </p:nvSpPr>
        <p:spPr>
          <a:xfrm>
            <a:off x="146950" y="195550"/>
            <a:ext cx="59334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1.  Normal BNN -1</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2.  Normal BNN -2</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3.  Dropout -1</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4.  Dropout -2</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5.  Dropout -3                                                                                            3.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1.</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4.</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2.                                                                                                                     5.  </a:t>
            </a:r>
            <a:endParaRPr>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Variants of BNN</a:t>
            </a:r>
            <a:endParaRPr/>
          </a:p>
        </p:txBody>
      </p:sp>
      <p:sp>
        <p:nvSpPr>
          <p:cNvPr id="230" name="Google Shape;230;p39"/>
          <p:cNvSpPr txBox="1"/>
          <p:nvPr/>
        </p:nvSpPr>
        <p:spPr>
          <a:xfrm>
            <a:off x="454775" y="1267500"/>
            <a:ext cx="80961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Merriweather"/>
                <a:ea typeface="Merriweather"/>
                <a:cs typeface="Merriweather"/>
                <a:sym typeface="Merriweather"/>
              </a:rPr>
              <a:t>EARLY STOP</a:t>
            </a:r>
            <a:endParaRPr b="1" sz="1600">
              <a:latin typeface="Merriweather"/>
              <a:ea typeface="Merriweather"/>
              <a:cs typeface="Merriweather"/>
              <a:sym typeface="Merriweather"/>
            </a:endParaRPr>
          </a:p>
          <a:p>
            <a:pPr indent="457200" lvl="0" marL="0" rtl="0" algn="just">
              <a:spcBef>
                <a:spcPts val="0"/>
              </a:spcBef>
              <a:spcAft>
                <a:spcPts val="0"/>
              </a:spcAft>
              <a:buNone/>
            </a:pPr>
            <a:r>
              <a:rPr lang="en" sz="1600">
                <a:latin typeface="Merriweather"/>
                <a:ea typeface="Merriweather"/>
                <a:cs typeface="Merriweather"/>
                <a:sym typeface="Merriweather"/>
              </a:rPr>
              <a:t>It can be defined as stopping the training of a neural network when a monitored value has not improved for a certain number of iterations. This usually improves the performance of the model.</a:t>
            </a:r>
            <a:endParaRPr sz="1600">
              <a:latin typeface="Merriweather"/>
              <a:ea typeface="Merriweather"/>
              <a:cs typeface="Merriweather"/>
              <a:sym typeface="Merriweather"/>
            </a:endParaRPr>
          </a:p>
          <a:p>
            <a:pPr indent="0" lvl="0" marL="0" rtl="0" algn="just">
              <a:spcBef>
                <a:spcPts val="0"/>
              </a:spcBef>
              <a:spcAft>
                <a:spcPts val="0"/>
              </a:spcAft>
              <a:buNone/>
            </a:pPr>
            <a:r>
              <a:t/>
            </a:r>
            <a:endParaRPr b="1" sz="1600">
              <a:latin typeface="Merriweather"/>
              <a:ea typeface="Merriweather"/>
              <a:cs typeface="Merriweather"/>
              <a:sym typeface="Merriweather"/>
            </a:endParaRPr>
          </a:p>
          <a:p>
            <a:pPr indent="0" lvl="0" marL="0" rtl="0" algn="just">
              <a:spcBef>
                <a:spcPts val="0"/>
              </a:spcBef>
              <a:spcAft>
                <a:spcPts val="0"/>
              </a:spcAft>
              <a:buNone/>
            </a:pPr>
            <a:r>
              <a:rPr b="1" lang="en" sz="1600">
                <a:latin typeface="Merriweather"/>
                <a:ea typeface="Merriweather"/>
                <a:cs typeface="Merriweather"/>
                <a:sym typeface="Merriweather"/>
              </a:rPr>
              <a:t>patience:</a:t>
            </a:r>
            <a:r>
              <a:rPr lang="en" sz="1600">
                <a:latin typeface="Merriweather"/>
                <a:ea typeface="Merriweather"/>
                <a:cs typeface="Merriweather"/>
                <a:sym typeface="Merriweather"/>
              </a:rPr>
              <a:t> It is the limit on the number of epochs with no improvement. After reaching this count or limit, the training of the model will be stopped irrespective of the total epochs mentioned.</a:t>
            </a:r>
            <a:endParaRPr b="1" sz="1600">
              <a:latin typeface="Merriweather"/>
              <a:ea typeface="Merriweather"/>
              <a:cs typeface="Merriweather"/>
              <a:sym typeface="Merriweather"/>
            </a:endParaRPr>
          </a:p>
          <a:p>
            <a:pPr indent="0" lvl="0" marL="0" rtl="0" algn="just">
              <a:spcBef>
                <a:spcPts val="0"/>
              </a:spcBef>
              <a:spcAft>
                <a:spcPts val="0"/>
              </a:spcAft>
              <a:buNone/>
            </a:pPr>
            <a:r>
              <a:rPr b="1" lang="en" sz="1600">
                <a:latin typeface="Merriweather"/>
                <a:ea typeface="Merriweather"/>
                <a:cs typeface="Merriweather"/>
                <a:sym typeface="Merriweather"/>
              </a:rPr>
              <a:t>monitor:</a:t>
            </a:r>
            <a:r>
              <a:rPr lang="en" sz="1600">
                <a:latin typeface="Merriweather"/>
                <a:ea typeface="Merriweather"/>
                <a:cs typeface="Merriweather"/>
                <a:sym typeface="Merriweather"/>
              </a:rPr>
              <a:t> It describes the quantity(here it is loss which is being monitored.) which is to be monitored during the training of the model.</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Built 3 models:</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Early Stop 1: patience = 3</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Early Stop 2: patience = 4</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 sz="1600">
                <a:latin typeface="Merriweather"/>
                <a:ea typeface="Merriweather"/>
                <a:cs typeface="Merriweather"/>
                <a:sym typeface="Merriweather"/>
              </a:rPr>
              <a:t>Early Stop 3: patience = 2</a:t>
            </a:r>
            <a:endParaRPr sz="1600">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0"/>
          <p:cNvPicPr preferRelativeResize="0"/>
          <p:nvPr/>
        </p:nvPicPr>
        <p:blipFill>
          <a:blip r:embed="rId3">
            <a:alphaModFix/>
          </a:blip>
          <a:stretch>
            <a:fillRect/>
          </a:stretch>
        </p:blipFill>
        <p:spPr>
          <a:xfrm>
            <a:off x="470575" y="1328300"/>
            <a:ext cx="3785600" cy="1779028"/>
          </a:xfrm>
          <a:prstGeom prst="rect">
            <a:avLst/>
          </a:prstGeom>
          <a:noFill/>
          <a:ln>
            <a:noFill/>
          </a:ln>
        </p:spPr>
      </p:pic>
      <p:pic>
        <p:nvPicPr>
          <p:cNvPr id="236" name="Google Shape;236;p40"/>
          <p:cNvPicPr preferRelativeResize="0"/>
          <p:nvPr/>
        </p:nvPicPr>
        <p:blipFill>
          <a:blip r:embed="rId4">
            <a:alphaModFix/>
          </a:blip>
          <a:stretch>
            <a:fillRect/>
          </a:stretch>
        </p:blipFill>
        <p:spPr>
          <a:xfrm>
            <a:off x="470575" y="3107325"/>
            <a:ext cx="3785600" cy="1779025"/>
          </a:xfrm>
          <a:prstGeom prst="rect">
            <a:avLst/>
          </a:prstGeom>
          <a:noFill/>
          <a:ln>
            <a:noFill/>
          </a:ln>
        </p:spPr>
      </p:pic>
      <p:sp>
        <p:nvSpPr>
          <p:cNvPr id="237" name="Google Shape;237;p40"/>
          <p:cNvSpPr txBox="1"/>
          <p:nvPr/>
        </p:nvSpPr>
        <p:spPr>
          <a:xfrm>
            <a:off x="257175" y="195550"/>
            <a:ext cx="57312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1.  Normal BNN -1</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2. Normal BNN -2</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3. Early Stop -1</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4. </a:t>
            </a:r>
            <a:r>
              <a:rPr lang="en">
                <a:latin typeface="Merriweather"/>
                <a:ea typeface="Merriweather"/>
                <a:cs typeface="Merriweather"/>
                <a:sym typeface="Merriweather"/>
              </a:rPr>
              <a:t>Early Stop </a:t>
            </a:r>
            <a:r>
              <a:rPr lang="en">
                <a:latin typeface="Merriweather"/>
                <a:ea typeface="Merriweather"/>
                <a:cs typeface="Merriweather"/>
                <a:sym typeface="Merriweather"/>
              </a:rPr>
              <a:t>-2                                                                                    3.</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5. </a:t>
            </a:r>
            <a:r>
              <a:rPr lang="en">
                <a:latin typeface="Merriweather"/>
                <a:ea typeface="Merriweather"/>
                <a:cs typeface="Merriweather"/>
                <a:sym typeface="Merriweather"/>
              </a:rPr>
              <a:t>Early Stop </a:t>
            </a:r>
            <a:r>
              <a:rPr lang="en">
                <a:latin typeface="Merriweather"/>
                <a:ea typeface="Merriweather"/>
                <a:cs typeface="Merriweather"/>
                <a:sym typeface="Merriweather"/>
              </a:rPr>
              <a:t>-3</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1.</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4.</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2.                                                                                                                    5.  </a:t>
            </a:r>
            <a:endParaRPr>
              <a:latin typeface="Merriweather"/>
              <a:ea typeface="Merriweather"/>
              <a:cs typeface="Merriweather"/>
              <a:sym typeface="Merriweather"/>
            </a:endParaRPr>
          </a:p>
        </p:txBody>
      </p:sp>
      <p:pic>
        <p:nvPicPr>
          <p:cNvPr id="238" name="Google Shape;238;p40"/>
          <p:cNvPicPr preferRelativeResize="0"/>
          <p:nvPr/>
        </p:nvPicPr>
        <p:blipFill>
          <a:blip r:embed="rId5">
            <a:alphaModFix/>
          </a:blip>
          <a:stretch>
            <a:fillRect/>
          </a:stretch>
        </p:blipFill>
        <p:spPr>
          <a:xfrm>
            <a:off x="5454250" y="195550"/>
            <a:ext cx="3537350" cy="1662361"/>
          </a:xfrm>
          <a:prstGeom prst="rect">
            <a:avLst/>
          </a:prstGeom>
          <a:noFill/>
          <a:ln>
            <a:noFill/>
          </a:ln>
        </p:spPr>
      </p:pic>
      <p:pic>
        <p:nvPicPr>
          <p:cNvPr id="239" name="Google Shape;239;p40"/>
          <p:cNvPicPr preferRelativeResize="0"/>
          <p:nvPr/>
        </p:nvPicPr>
        <p:blipFill>
          <a:blip r:embed="rId6">
            <a:alphaModFix/>
          </a:blip>
          <a:stretch>
            <a:fillRect/>
          </a:stretch>
        </p:blipFill>
        <p:spPr>
          <a:xfrm>
            <a:off x="5488325" y="1756587"/>
            <a:ext cx="3469201" cy="1630324"/>
          </a:xfrm>
          <a:prstGeom prst="rect">
            <a:avLst/>
          </a:prstGeom>
          <a:noFill/>
          <a:ln>
            <a:noFill/>
          </a:ln>
        </p:spPr>
      </p:pic>
      <p:pic>
        <p:nvPicPr>
          <p:cNvPr id="240" name="Google Shape;240;p40"/>
          <p:cNvPicPr preferRelativeResize="0"/>
          <p:nvPr/>
        </p:nvPicPr>
        <p:blipFill>
          <a:blip r:embed="rId7">
            <a:alphaModFix/>
          </a:blip>
          <a:stretch>
            <a:fillRect/>
          </a:stretch>
        </p:blipFill>
        <p:spPr>
          <a:xfrm>
            <a:off x="5523575" y="3477100"/>
            <a:ext cx="3398700" cy="159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Different Models</a:t>
            </a:r>
            <a:endParaRPr/>
          </a:p>
        </p:txBody>
      </p:sp>
      <p:sp>
        <p:nvSpPr>
          <p:cNvPr id="246" name="Google Shape;246;p41"/>
          <p:cNvSpPr txBox="1"/>
          <p:nvPr/>
        </p:nvSpPr>
        <p:spPr>
          <a:xfrm>
            <a:off x="448025" y="1451200"/>
            <a:ext cx="8113200" cy="338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Merriweather"/>
                <a:ea typeface="Merriweather"/>
                <a:cs typeface="Merriweather"/>
                <a:sym typeface="Merriweather"/>
              </a:rPr>
              <a:t>Normal vs Dropout:</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Normal BNN -1 : </a:t>
            </a:r>
            <a:r>
              <a:rPr lang="en" sz="1600">
                <a:latin typeface="Merriweather"/>
                <a:ea typeface="Merriweather"/>
                <a:cs typeface="Merriweather"/>
                <a:sym typeface="Merriweather"/>
              </a:rPr>
              <a:t>loss: 0.4377 - accuracy: 0.9687</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Normal BNN -2 : </a:t>
            </a:r>
            <a:r>
              <a:rPr lang="en" sz="1600">
                <a:latin typeface="Merriweather"/>
                <a:ea typeface="Merriweather"/>
                <a:cs typeface="Merriweather"/>
                <a:sym typeface="Merriweather"/>
              </a:rPr>
              <a:t>loss: 0.7227 - accuracy: 0.9693</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Dropout -1 : loss: 0.7029 - accuracy: 0.9690 </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Dropout -2 : </a:t>
            </a:r>
            <a:r>
              <a:rPr lang="en" sz="1600">
                <a:latin typeface="Merriweather"/>
                <a:ea typeface="Merriweather"/>
                <a:cs typeface="Merriweather"/>
                <a:sym typeface="Merriweather"/>
              </a:rPr>
              <a:t>loss: 0.7039 - accuracy: 0.0313 </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Dropout -3 : </a:t>
            </a:r>
            <a:r>
              <a:rPr lang="en" sz="1600">
                <a:latin typeface="Merriweather"/>
                <a:ea typeface="Merriweather"/>
                <a:cs typeface="Merriweather"/>
                <a:sym typeface="Merriweather"/>
              </a:rPr>
              <a:t>loss: 0.7060 - accuracy: 0.9687</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Normal vs Early Stop:</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Normal BNN -1 : loss: 0.4379 - accuracy: 0.9687</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Normal BNN -2 : </a:t>
            </a:r>
            <a:r>
              <a:rPr lang="en" sz="1600">
                <a:latin typeface="Merriweather"/>
                <a:ea typeface="Merriweather"/>
                <a:cs typeface="Merriweather"/>
                <a:sym typeface="Merriweather"/>
              </a:rPr>
              <a:t>loss: 0.7183 - accuracy: 0.9690</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Early Stop -1: loss: 0.7300 - accuracy: 0.9673</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Early Stop -2: </a:t>
            </a:r>
            <a:r>
              <a:rPr lang="en" sz="1600">
                <a:latin typeface="Merriweather"/>
                <a:ea typeface="Merriweather"/>
                <a:cs typeface="Merriweather"/>
                <a:sym typeface="Merriweather"/>
              </a:rPr>
              <a:t>loss: 0.7086 - accuracy: 0.9680</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AutoNum type="arabicPeriod"/>
            </a:pPr>
            <a:r>
              <a:rPr lang="en" sz="1600">
                <a:latin typeface="Merriweather"/>
                <a:ea typeface="Merriweather"/>
                <a:cs typeface="Merriweather"/>
                <a:sym typeface="Merriweather"/>
              </a:rPr>
              <a:t>Early Stop -3: </a:t>
            </a:r>
            <a:r>
              <a:rPr lang="en" sz="1600">
                <a:latin typeface="Merriweather"/>
                <a:ea typeface="Merriweather"/>
                <a:cs typeface="Merriweather"/>
                <a:sym typeface="Merriweather"/>
              </a:rPr>
              <a:t>loss: 0.7239 - accuracy: 0.9657</a:t>
            </a:r>
            <a:endParaRPr sz="16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162400"/>
            <a:ext cx="8520600" cy="81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ABSTRACT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2"/>
          <p:cNvPicPr preferRelativeResize="0"/>
          <p:nvPr/>
        </p:nvPicPr>
        <p:blipFill>
          <a:blip r:embed="rId3">
            <a:alphaModFix/>
          </a:blip>
          <a:stretch>
            <a:fillRect/>
          </a:stretch>
        </p:blipFill>
        <p:spPr>
          <a:xfrm>
            <a:off x="270475" y="50650"/>
            <a:ext cx="8603051" cy="4267725"/>
          </a:xfrm>
          <a:prstGeom prst="rect">
            <a:avLst/>
          </a:prstGeom>
          <a:noFill/>
          <a:ln>
            <a:noFill/>
          </a:ln>
        </p:spPr>
      </p:pic>
      <p:sp>
        <p:nvSpPr>
          <p:cNvPr id="252" name="Google Shape;252;p42"/>
          <p:cNvSpPr txBox="1"/>
          <p:nvPr>
            <p:ph idx="1" type="body"/>
          </p:nvPr>
        </p:nvSpPr>
        <p:spPr>
          <a:xfrm>
            <a:off x="508300" y="4422275"/>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Comparison of BNN Models</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3"/>
          <p:cNvPicPr preferRelativeResize="0"/>
          <p:nvPr/>
        </p:nvPicPr>
        <p:blipFill>
          <a:blip r:embed="rId3">
            <a:alphaModFix/>
          </a:blip>
          <a:stretch>
            <a:fillRect/>
          </a:stretch>
        </p:blipFill>
        <p:spPr>
          <a:xfrm>
            <a:off x="0" y="0"/>
            <a:ext cx="5046575" cy="2503475"/>
          </a:xfrm>
          <a:prstGeom prst="rect">
            <a:avLst/>
          </a:prstGeom>
          <a:noFill/>
          <a:ln>
            <a:noFill/>
          </a:ln>
        </p:spPr>
      </p:pic>
      <p:pic>
        <p:nvPicPr>
          <p:cNvPr id="258" name="Google Shape;258;p43"/>
          <p:cNvPicPr preferRelativeResize="0"/>
          <p:nvPr/>
        </p:nvPicPr>
        <p:blipFill>
          <a:blip r:embed="rId4">
            <a:alphaModFix/>
          </a:blip>
          <a:stretch>
            <a:fillRect/>
          </a:stretch>
        </p:blipFill>
        <p:spPr>
          <a:xfrm>
            <a:off x="3596346" y="2418800"/>
            <a:ext cx="5492574" cy="2724700"/>
          </a:xfrm>
          <a:prstGeom prst="rect">
            <a:avLst/>
          </a:prstGeom>
          <a:noFill/>
          <a:ln>
            <a:noFill/>
          </a:ln>
        </p:spPr>
      </p:pic>
      <p:sp>
        <p:nvSpPr>
          <p:cNvPr id="259" name="Google Shape;259;p43"/>
          <p:cNvSpPr txBox="1"/>
          <p:nvPr/>
        </p:nvSpPr>
        <p:spPr>
          <a:xfrm>
            <a:off x="5134700" y="909750"/>
            <a:ext cx="35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Comparison of Early stop BNN models </a:t>
            </a:r>
            <a:endParaRPr>
              <a:latin typeface="Roboto"/>
              <a:ea typeface="Roboto"/>
              <a:cs typeface="Roboto"/>
              <a:sym typeface="Roboto"/>
            </a:endParaRPr>
          </a:p>
        </p:txBody>
      </p:sp>
      <p:sp>
        <p:nvSpPr>
          <p:cNvPr id="260" name="Google Shape;260;p43"/>
          <p:cNvSpPr txBox="1"/>
          <p:nvPr/>
        </p:nvSpPr>
        <p:spPr>
          <a:xfrm>
            <a:off x="0" y="3529275"/>
            <a:ext cx="35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Comparison of Dropout BNN models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311700" y="19305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Streamlit based web application for Expert System - Screenshots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5"/>
          <p:cNvPicPr preferRelativeResize="0"/>
          <p:nvPr/>
        </p:nvPicPr>
        <p:blipFill>
          <a:blip r:embed="rId3">
            <a:alphaModFix/>
          </a:blip>
          <a:stretch>
            <a:fillRect/>
          </a:stretch>
        </p:blipFill>
        <p:spPr>
          <a:xfrm>
            <a:off x="150875" y="198250"/>
            <a:ext cx="8842248" cy="4041648"/>
          </a:xfrm>
          <a:prstGeom prst="rect">
            <a:avLst/>
          </a:prstGeom>
          <a:noFill/>
          <a:ln>
            <a:noFill/>
          </a:ln>
        </p:spPr>
      </p:pic>
      <p:sp>
        <p:nvSpPr>
          <p:cNvPr id="271" name="Google Shape;271;p45"/>
          <p:cNvSpPr txBox="1"/>
          <p:nvPr>
            <p:ph idx="1" type="body"/>
          </p:nvPr>
        </p:nvSpPr>
        <p:spPr>
          <a:xfrm>
            <a:off x="582300" y="4506075"/>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GUI for Expert System</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Prediction page</a:t>
            </a:r>
            <a:endParaRPr sz="2000"/>
          </a:p>
        </p:txBody>
      </p:sp>
      <p:pic>
        <p:nvPicPr>
          <p:cNvPr id="277" name="Google Shape;277;p46"/>
          <p:cNvPicPr preferRelativeResize="0"/>
          <p:nvPr/>
        </p:nvPicPr>
        <p:blipFill>
          <a:blip r:embed="rId3">
            <a:alphaModFix/>
          </a:blip>
          <a:stretch>
            <a:fillRect/>
          </a:stretch>
        </p:blipFill>
        <p:spPr>
          <a:xfrm>
            <a:off x="152400" y="152400"/>
            <a:ext cx="8839198" cy="409598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7"/>
          <p:cNvPicPr preferRelativeResize="0"/>
          <p:nvPr/>
        </p:nvPicPr>
        <p:blipFill>
          <a:blip r:embed="rId3">
            <a:alphaModFix/>
          </a:blip>
          <a:stretch>
            <a:fillRect/>
          </a:stretch>
        </p:blipFill>
        <p:spPr>
          <a:xfrm>
            <a:off x="150875" y="196427"/>
            <a:ext cx="8842248" cy="4041648"/>
          </a:xfrm>
          <a:prstGeom prst="rect">
            <a:avLst/>
          </a:prstGeom>
          <a:noFill/>
          <a:ln>
            <a:noFill/>
          </a:ln>
        </p:spPr>
      </p:pic>
      <p:sp>
        <p:nvSpPr>
          <p:cNvPr id="283" name="Google Shape;283;p47"/>
          <p:cNvSpPr txBox="1"/>
          <p:nvPr>
            <p:ph idx="1" type="body"/>
          </p:nvPr>
        </p:nvSpPr>
        <p:spPr>
          <a:xfrm>
            <a:off x="582288" y="4506100"/>
            <a:ext cx="7979400" cy="4605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852"/>
              <a:buNone/>
            </a:pPr>
            <a:r>
              <a:rPr lang="en" sz="2000"/>
              <a:t>Prediction</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8"/>
          <p:cNvPicPr preferRelativeResize="0"/>
          <p:nvPr/>
        </p:nvPicPr>
        <p:blipFill>
          <a:blip r:embed="rId3">
            <a:alphaModFix/>
          </a:blip>
          <a:stretch>
            <a:fillRect/>
          </a:stretch>
        </p:blipFill>
        <p:spPr>
          <a:xfrm>
            <a:off x="150887" y="137900"/>
            <a:ext cx="8842248" cy="4041648"/>
          </a:xfrm>
          <a:prstGeom prst="rect">
            <a:avLst/>
          </a:prstGeom>
          <a:noFill/>
          <a:ln>
            <a:noFill/>
          </a:ln>
        </p:spPr>
      </p:pic>
      <p:sp>
        <p:nvSpPr>
          <p:cNvPr id="289" name="Google Shape;289;p4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App displaying the source code of the application</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Expert system</a:t>
            </a:r>
            <a:endParaRPr sz="2000"/>
          </a:p>
        </p:txBody>
      </p:sp>
      <p:pic>
        <p:nvPicPr>
          <p:cNvPr id="295" name="Google Shape;295;p49"/>
          <p:cNvPicPr preferRelativeResize="0"/>
          <p:nvPr/>
        </p:nvPicPr>
        <p:blipFill>
          <a:blip r:embed="rId3">
            <a:alphaModFix/>
          </a:blip>
          <a:stretch>
            <a:fillRect/>
          </a:stretch>
        </p:blipFill>
        <p:spPr>
          <a:xfrm>
            <a:off x="152400" y="152400"/>
            <a:ext cx="8839201" cy="404050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Expert system</a:t>
            </a:r>
            <a:endParaRPr sz="2000"/>
          </a:p>
        </p:txBody>
      </p:sp>
      <p:pic>
        <p:nvPicPr>
          <p:cNvPr id="301" name="Google Shape;301;p50"/>
          <p:cNvPicPr preferRelativeResize="0"/>
          <p:nvPr/>
        </p:nvPicPr>
        <p:blipFill>
          <a:blip r:embed="rId3">
            <a:alphaModFix/>
          </a:blip>
          <a:stretch>
            <a:fillRect/>
          </a:stretch>
        </p:blipFill>
        <p:spPr>
          <a:xfrm>
            <a:off x="152400" y="152400"/>
            <a:ext cx="8839204" cy="40916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ph idx="1" type="body"/>
          </p:nvPr>
        </p:nvSpPr>
        <p:spPr>
          <a:xfrm>
            <a:off x="311700" y="45985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Expert system</a:t>
            </a:r>
            <a:endParaRPr sz="2000"/>
          </a:p>
          <a:p>
            <a:pPr indent="0" lvl="0" marL="0" rtl="0" algn="l">
              <a:spcBef>
                <a:spcPts val="0"/>
              </a:spcBef>
              <a:spcAft>
                <a:spcPts val="0"/>
              </a:spcAft>
              <a:buNone/>
            </a:pPr>
            <a:r>
              <a:t/>
            </a:r>
            <a:endParaRPr/>
          </a:p>
        </p:txBody>
      </p:sp>
      <p:pic>
        <p:nvPicPr>
          <p:cNvPr id="307" name="Google Shape;307;p51"/>
          <p:cNvPicPr preferRelativeResize="0"/>
          <p:nvPr/>
        </p:nvPicPr>
        <p:blipFill>
          <a:blip r:embed="rId3">
            <a:alphaModFix/>
          </a:blip>
          <a:stretch>
            <a:fillRect/>
          </a:stretch>
        </p:blipFill>
        <p:spPr>
          <a:xfrm>
            <a:off x="152400" y="152400"/>
            <a:ext cx="8839198" cy="41854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84" name="Google Shape;84;p16"/>
          <p:cNvSpPr txBox="1"/>
          <p:nvPr/>
        </p:nvSpPr>
        <p:spPr>
          <a:xfrm>
            <a:off x="311725" y="1217950"/>
            <a:ext cx="8352900" cy="3879000"/>
          </a:xfrm>
          <a:prstGeom prst="rect">
            <a:avLst/>
          </a:prstGeom>
          <a:noFill/>
          <a:ln>
            <a:noFill/>
          </a:ln>
        </p:spPr>
        <p:txBody>
          <a:bodyPr anchorCtr="0" anchor="t" bIns="91425" lIns="91425" spcFirstLastPara="1" rIns="91425" wrap="square" tIns="91425">
            <a:spAutoFit/>
          </a:bodyPr>
          <a:lstStyle/>
          <a:p>
            <a:pPr indent="-330200" lvl="0" marL="457200" rtl="0" algn="just">
              <a:lnSpc>
                <a:spcPct val="140000"/>
              </a:lnSpc>
              <a:spcBef>
                <a:spcPts val="0"/>
              </a:spcBef>
              <a:spcAft>
                <a:spcPts val="0"/>
              </a:spcAft>
              <a:buSzPts val="1600"/>
              <a:buFont typeface="Merriweather"/>
              <a:buChar char="●"/>
            </a:pPr>
            <a:r>
              <a:rPr lang="en" sz="1600">
                <a:latin typeface="Merriweather"/>
                <a:ea typeface="Merriweather"/>
                <a:cs typeface="Merriweather"/>
                <a:sym typeface="Merriweather"/>
              </a:rPr>
              <a:t>An Expert System can be defined as a knowledge-base system that acquires knowledge from its knowledge base of a specific domain and addresses user queries using its inference engine about that specific domain. </a:t>
            </a:r>
            <a:endParaRPr sz="1600">
              <a:latin typeface="Merriweather"/>
              <a:ea typeface="Merriweather"/>
              <a:cs typeface="Merriweather"/>
              <a:sym typeface="Merriweather"/>
            </a:endParaRPr>
          </a:p>
          <a:p>
            <a:pPr indent="-330200" lvl="0" marL="457200" rtl="0" algn="just">
              <a:lnSpc>
                <a:spcPct val="140000"/>
              </a:lnSpc>
              <a:spcBef>
                <a:spcPts val="0"/>
              </a:spcBef>
              <a:spcAft>
                <a:spcPts val="0"/>
              </a:spcAft>
              <a:buSzPts val="1600"/>
              <a:buFont typeface="Merriweather"/>
              <a:buChar char="●"/>
            </a:pPr>
            <a:r>
              <a:rPr lang="en" sz="1600">
                <a:latin typeface="Merriweather"/>
                <a:ea typeface="Merriweather"/>
                <a:cs typeface="Merriweather"/>
                <a:sym typeface="Merriweather"/>
              </a:rPr>
              <a:t>In the Expert System, we have 3 main parts(Knowledge Base, Inference Engine, User Interface). </a:t>
            </a:r>
            <a:endParaRPr sz="1600">
              <a:latin typeface="Merriweather"/>
              <a:ea typeface="Merriweather"/>
              <a:cs typeface="Merriweather"/>
              <a:sym typeface="Merriweather"/>
            </a:endParaRPr>
          </a:p>
          <a:p>
            <a:pPr indent="-330200" lvl="0" marL="457200" rtl="0" algn="just">
              <a:lnSpc>
                <a:spcPct val="140000"/>
              </a:lnSpc>
              <a:spcBef>
                <a:spcPts val="0"/>
              </a:spcBef>
              <a:spcAft>
                <a:spcPts val="0"/>
              </a:spcAft>
              <a:buSzPts val="1600"/>
              <a:buFont typeface="Merriweather"/>
              <a:buChar char="●"/>
            </a:pPr>
            <a:r>
              <a:rPr lang="en" sz="1600">
                <a:latin typeface="Merriweather"/>
                <a:ea typeface="Merriweather"/>
                <a:cs typeface="Merriweather"/>
                <a:sym typeface="Merriweather"/>
              </a:rPr>
              <a:t>One of the important application is Predictive Maintenance where it helps in effective monitoring of the machinery and helps us to get quick repair solutions with its knowledge and improve its lifetime. </a:t>
            </a:r>
            <a:endParaRPr sz="1600">
              <a:latin typeface="Merriweather"/>
              <a:ea typeface="Merriweather"/>
              <a:cs typeface="Merriweather"/>
              <a:sym typeface="Merriweather"/>
            </a:endParaRPr>
          </a:p>
          <a:p>
            <a:pPr indent="-330200" lvl="0" marL="457200" rtl="0" algn="just">
              <a:lnSpc>
                <a:spcPct val="140000"/>
              </a:lnSpc>
              <a:spcBef>
                <a:spcPts val="0"/>
              </a:spcBef>
              <a:spcAft>
                <a:spcPts val="0"/>
              </a:spcAft>
              <a:buSzPts val="1600"/>
              <a:buFont typeface="Merriweather"/>
              <a:buChar char="●"/>
            </a:pPr>
            <a:r>
              <a:rPr lang="en" sz="1600">
                <a:latin typeface="Merriweather"/>
                <a:ea typeface="Merriweather"/>
                <a:cs typeface="Merriweather"/>
                <a:sym typeface="Merriweather"/>
              </a:rPr>
              <a:t>We are using Bayesian Neural Networks as a part of the inference engine of the expert system which helps to overcome the uncertainties from standard Neural Networks and gives confident and dynamic predictions. </a:t>
            </a:r>
            <a:endParaRPr sz="1600">
              <a:latin typeface="Merriweather"/>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311700" y="2127900"/>
            <a:ext cx="8520600" cy="88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SUMMARY AND CONCLUSION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18" name="Google Shape;318;p53"/>
          <p:cNvSpPr txBox="1"/>
          <p:nvPr/>
        </p:nvSpPr>
        <p:spPr>
          <a:xfrm>
            <a:off x="426925" y="1314000"/>
            <a:ext cx="8290200" cy="3829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Expert system using BNNs has many advantages compared to its limitations. So to overcome its limitations, we are using practical implementation techniques of Bayesian neural networks as a part of its inference engine which approximates them to give better results. </a:t>
            </a:r>
            <a:endParaRPr sz="1600">
              <a:latin typeface="Merriweather"/>
              <a:ea typeface="Merriweather"/>
              <a:cs typeface="Merriweather"/>
              <a:sym typeface="Merriweather"/>
            </a:endParaRPr>
          </a:p>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Some of the approaches implemented in this work are Variational Inference, MC Dropout, Early Stopping.</a:t>
            </a:r>
            <a:endParaRPr sz="1600">
              <a:latin typeface="Merriweather"/>
              <a:ea typeface="Merriweather"/>
              <a:cs typeface="Merriweather"/>
              <a:sym typeface="Merriweather"/>
            </a:endParaRPr>
          </a:p>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The dataset taken is for the task of Predictive Maintenance which helps in the identification of the most probable root cause of a problem or failure and to give a solution to rectify it. </a:t>
            </a:r>
            <a:endParaRPr sz="1600">
              <a:latin typeface="Merriweather"/>
              <a:ea typeface="Merriweather"/>
              <a:cs typeface="Merriweather"/>
              <a:sym typeface="Merriweather"/>
            </a:endParaRPr>
          </a:p>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This way, the frequency of maintenance can be reduced by having maintenance only when certain conditions are encountered and when it is necessary instead of scheduled maintenance which results in higher efficiency with low maintenance cost over long period of time.</a:t>
            </a:r>
            <a:endParaRPr sz="1600">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24" name="Google Shape;324;p54"/>
          <p:cNvSpPr txBox="1"/>
          <p:nvPr/>
        </p:nvSpPr>
        <p:spPr>
          <a:xfrm>
            <a:off x="266525" y="1358350"/>
            <a:ext cx="8520600" cy="34170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From the comparison of the models built in implementing Expert System, we can observe that irrespective of their epochs and learning rates, all the models have very good accuracies ranging from 86% to 97% (approximately) and are giving good predictions.</a:t>
            </a:r>
            <a:endParaRPr sz="1600">
              <a:latin typeface="Merriweather"/>
              <a:ea typeface="Merriweather"/>
              <a:cs typeface="Merriweather"/>
              <a:sym typeface="Merriweather"/>
            </a:endParaRPr>
          </a:p>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In dropout BNN models, the model with dropout value as 0.35 (35%) is performing better and in Early stop models, the model with patience=2 is performing better.  </a:t>
            </a:r>
            <a:endParaRPr sz="1600">
              <a:latin typeface="Merriweather"/>
              <a:ea typeface="Merriweather"/>
              <a:cs typeface="Merriweather"/>
              <a:sym typeface="Merriweather"/>
            </a:endParaRPr>
          </a:p>
          <a:p>
            <a:pPr indent="0" lvl="0" marL="0" rtl="0" algn="just">
              <a:lnSpc>
                <a:spcPct val="115000"/>
              </a:lnSpc>
              <a:spcBef>
                <a:spcPts val="1200"/>
              </a:spcBef>
              <a:spcAft>
                <a:spcPts val="1200"/>
              </a:spcAft>
              <a:buNone/>
            </a:pPr>
            <a:r>
              <a:rPr b="1" lang="en" sz="1600">
                <a:latin typeface="Merriweather"/>
                <a:ea typeface="Merriweather"/>
                <a:cs typeface="Merriweather"/>
                <a:sym typeface="Merriweather"/>
              </a:rPr>
              <a:t>Future scope:</a:t>
            </a:r>
            <a:r>
              <a:rPr lang="en" sz="1600">
                <a:latin typeface="Merriweather"/>
                <a:ea typeface="Merriweather"/>
                <a:cs typeface="Merriweather"/>
                <a:sym typeface="Merriweather"/>
              </a:rPr>
              <a:t> We can extend this work to make a generalised Expert Shell System where we can use this as a building block (template) or as an environment for developing any Expert System, just by changing the knowledge base for that specific system.</a:t>
            </a:r>
            <a:endParaRPr sz="1600">
              <a:latin typeface="Merriweather"/>
              <a:ea typeface="Merriweather"/>
              <a:cs typeface="Merriweather"/>
              <a:sym typeface="Merriweathe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330" name="Google Shape;330;p55"/>
          <p:cNvSpPr txBox="1"/>
          <p:nvPr/>
        </p:nvSpPr>
        <p:spPr>
          <a:xfrm>
            <a:off x="354650" y="1460450"/>
            <a:ext cx="8293500" cy="2844600"/>
          </a:xfrm>
          <a:prstGeom prst="rect">
            <a:avLst/>
          </a:prstGeom>
          <a:noFill/>
          <a:ln>
            <a:noFill/>
          </a:ln>
        </p:spPr>
        <p:txBody>
          <a:bodyPr anchorCtr="0" anchor="t" bIns="91425" lIns="91425" spcFirstLastPara="1" rIns="91425" wrap="square" tIns="91425">
            <a:spAutoFit/>
          </a:bodyPr>
          <a:lstStyle/>
          <a:p>
            <a:pPr indent="-330200" lvl="0" marL="457200" rtl="0" algn="l">
              <a:lnSpc>
                <a:spcPct val="140000"/>
              </a:lnSpc>
              <a:spcBef>
                <a:spcPts val="0"/>
              </a:spcBef>
              <a:spcAft>
                <a:spcPts val="0"/>
              </a:spcAft>
              <a:buSzPts val="1600"/>
              <a:buFont typeface="Merriweather"/>
              <a:buChar char="●"/>
            </a:pPr>
            <a:r>
              <a:rPr b="1" lang="en" sz="1600">
                <a:latin typeface="Merriweather"/>
                <a:ea typeface="Merriweather"/>
                <a:cs typeface="Merriweather"/>
                <a:sym typeface="Merriweather"/>
              </a:rPr>
              <a:t>Dataset</a:t>
            </a:r>
            <a:r>
              <a:rPr lang="en" sz="1600">
                <a:latin typeface="Merriweather"/>
                <a:ea typeface="Merriweather"/>
                <a:cs typeface="Merriweather"/>
                <a:sym typeface="Merriweather"/>
              </a:rPr>
              <a:t>: AI4I 2020 Predictive Maintenance Dataset from UCI Repository (link </a:t>
            </a:r>
            <a:r>
              <a:rPr lang="en" sz="1600" u="sng">
                <a:solidFill>
                  <a:schemeClr val="accent5"/>
                </a:solidFill>
                <a:latin typeface="Merriweather"/>
                <a:ea typeface="Merriweather"/>
                <a:cs typeface="Merriweather"/>
                <a:sym typeface="Merriweather"/>
                <a:hlinkClick r:id="rId3">
                  <a:extLst>
                    <a:ext uri="{A12FA001-AC4F-418D-AE19-62706E023703}">
                      <ahyp:hlinkClr val="tx"/>
                    </a:ext>
                  </a:extLst>
                </a:hlinkClick>
              </a:rPr>
              <a:t>here</a:t>
            </a:r>
            <a:r>
              <a:rPr lang="en" sz="1600">
                <a:latin typeface="Merriweather"/>
                <a:ea typeface="Merriweather"/>
                <a:cs typeface="Merriweather"/>
                <a:sym typeface="Merriweather"/>
              </a:rPr>
              <a:t>).</a:t>
            </a:r>
            <a:endParaRPr sz="1600">
              <a:latin typeface="Merriweather"/>
              <a:ea typeface="Merriweather"/>
              <a:cs typeface="Merriweather"/>
              <a:sym typeface="Merriweather"/>
            </a:endParaRPr>
          </a:p>
          <a:p>
            <a:pPr indent="-330200" lvl="0" marL="457200" rtl="0" algn="l">
              <a:lnSpc>
                <a:spcPct val="140000"/>
              </a:lnSpc>
              <a:spcBef>
                <a:spcPts val="0"/>
              </a:spcBef>
              <a:spcAft>
                <a:spcPts val="0"/>
              </a:spcAft>
              <a:buSzPts val="1600"/>
              <a:buFont typeface="Merriweather"/>
              <a:buChar char="●"/>
            </a:pPr>
            <a:r>
              <a:rPr b="1" lang="en" sz="1600">
                <a:latin typeface="Merriweather"/>
                <a:ea typeface="Merriweather"/>
                <a:cs typeface="Merriweather"/>
                <a:sym typeface="Merriweather"/>
              </a:rPr>
              <a:t>Google Colab Notebook:</a:t>
            </a:r>
            <a:r>
              <a:rPr lang="en" sz="1600">
                <a:latin typeface="Merriweather"/>
                <a:ea typeface="Merriweather"/>
                <a:cs typeface="Merriweather"/>
                <a:sym typeface="Merriweather"/>
              </a:rPr>
              <a:t> link </a:t>
            </a:r>
            <a:r>
              <a:rPr lang="en" sz="1600" u="sng">
                <a:solidFill>
                  <a:schemeClr val="accent5"/>
                </a:solidFill>
                <a:latin typeface="Merriweather"/>
                <a:ea typeface="Merriweather"/>
                <a:cs typeface="Merriweather"/>
                <a:sym typeface="Merriweather"/>
                <a:hlinkClick r:id="rId4">
                  <a:extLst>
                    <a:ext uri="{A12FA001-AC4F-418D-AE19-62706E023703}">
                      <ahyp:hlinkClr val="tx"/>
                    </a:ext>
                  </a:extLst>
                </a:hlinkClick>
              </a:rPr>
              <a:t>here</a:t>
            </a:r>
            <a:r>
              <a:rPr lang="en" sz="1600">
                <a:latin typeface="Merriweather"/>
                <a:ea typeface="Merriweather"/>
                <a:cs typeface="Merriweather"/>
                <a:sym typeface="Merriweather"/>
              </a:rPr>
              <a:t>.</a:t>
            </a:r>
            <a:endParaRPr sz="1600">
              <a:latin typeface="Merriweather"/>
              <a:ea typeface="Merriweather"/>
              <a:cs typeface="Merriweather"/>
              <a:sym typeface="Merriweather"/>
            </a:endParaRPr>
          </a:p>
          <a:p>
            <a:pPr indent="-330200" lvl="0" marL="457200" rtl="0" algn="l">
              <a:lnSpc>
                <a:spcPct val="140000"/>
              </a:lnSpc>
              <a:spcBef>
                <a:spcPts val="0"/>
              </a:spcBef>
              <a:spcAft>
                <a:spcPts val="0"/>
              </a:spcAft>
              <a:buSzPts val="1600"/>
              <a:buFont typeface="Merriweather"/>
              <a:buChar char="●"/>
            </a:pPr>
            <a:r>
              <a:rPr b="1" lang="en" sz="1600">
                <a:latin typeface="Merriweather"/>
                <a:ea typeface="Merriweather"/>
                <a:cs typeface="Merriweather"/>
                <a:sym typeface="Merriweather"/>
              </a:rPr>
              <a:t>Notebook Pdf:</a:t>
            </a:r>
            <a:r>
              <a:rPr lang="en" sz="1600">
                <a:latin typeface="Merriweather"/>
                <a:ea typeface="Merriweather"/>
                <a:cs typeface="Merriweather"/>
                <a:sym typeface="Merriweather"/>
              </a:rPr>
              <a:t> link </a:t>
            </a:r>
            <a:r>
              <a:rPr lang="en" sz="1600" u="sng">
                <a:solidFill>
                  <a:schemeClr val="hlink"/>
                </a:solidFill>
                <a:latin typeface="Merriweather"/>
                <a:ea typeface="Merriweather"/>
                <a:cs typeface="Merriweather"/>
                <a:sym typeface="Merriweather"/>
                <a:hlinkClick r:id="rId5"/>
              </a:rPr>
              <a:t>here</a:t>
            </a:r>
            <a:r>
              <a:rPr lang="en" sz="1600">
                <a:latin typeface="Merriweather"/>
                <a:ea typeface="Merriweather"/>
                <a:cs typeface="Merriweather"/>
                <a:sym typeface="Merriweather"/>
              </a:rPr>
              <a:t>.</a:t>
            </a:r>
            <a:endParaRPr sz="1600">
              <a:latin typeface="Merriweather"/>
              <a:ea typeface="Merriweather"/>
              <a:cs typeface="Merriweather"/>
              <a:sym typeface="Merriweather"/>
            </a:endParaRPr>
          </a:p>
          <a:p>
            <a:pPr indent="-330200" lvl="0" marL="457200" rtl="0" algn="l">
              <a:lnSpc>
                <a:spcPct val="140000"/>
              </a:lnSpc>
              <a:spcBef>
                <a:spcPts val="0"/>
              </a:spcBef>
              <a:spcAft>
                <a:spcPts val="0"/>
              </a:spcAft>
              <a:buSzPts val="1600"/>
              <a:buFont typeface="Merriweather"/>
              <a:buChar char="●"/>
            </a:pPr>
            <a:r>
              <a:rPr b="1" lang="en" sz="1600">
                <a:latin typeface="Merriweather"/>
                <a:ea typeface="Merriweather"/>
                <a:cs typeface="Merriweather"/>
                <a:sym typeface="Merriweather"/>
              </a:rPr>
              <a:t>Github Repository</a:t>
            </a:r>
            <a:r>
              <a:rPr lang="en" sz="1600">
                <a:latin typeface="Merriweather"/>
                <a:ea typeface="Merriweather"/>
                <a:cs typeface="Merriweather"/>
                <a:sym typeface="Merriweather"/>
              </a:rPr>
              <a:t>: link </a:t>
            </a:r>
            <a:r>
              <a:rPr lang="en" sz="1600" u="sng">
                <a:solidFill>
                  <a:schemeClr val="hlink"/>
                </a:solidFill>
                <a:latin typeface="Merriweather"/>
                <a:ea typeface="Merriweather"/>
                <a:cs typeface="Merriweather"/>
                <a:sym typeface="Merriweather"/>
                <a:hlinkClick r:id="rId6"/>
              </a:rPr>
              <a:t>here</a:t>
            </a:r>
            <a:r>
              <a:rPr lang="en" sz="1600">
                <a:latin typeface="Merriweather"/>
                <a:ea typeface="Merriweather"/>
                <a:cs typeface="Merriweather"/>
                <a:sym typeface="Merriweather"/>
              </a:rPr>
              <a:t>.</a:t>
            </a:r>
            <a:endParaRPr sz="1600">
              <a:latin typeface="Merriweather"/>
              <a:ea typeface="Merriweather"/>
              <a:cs typeface="Merriweather"/>
              <a:sym typeface="Merriweather"/>
            </a:endParaRPr>
          </a:p>
          <a:p>
            <a:pPr indent="-330200" lvl="0" marL="457200" rtl="0" algn="l">
              <a:lnSpc>
                <a:spcPct val="140000"/>
              </a:lnSpc>
              <a:spcBef>
                <a:spcPts val="0"/>
              </a:spcBef>
              <a:spcAft>
                <a:spcPts val="0"/>
              </a:spcAft>
              <a:buSzPts val="1600"/>
              <a:buFont typeface="Merriweather"/>
              <a:buChar char="●"/>
            </a:pPr>
            <a:r>
              <a:rPr b="1" lang="en" sz="1600">
                <a:latin typeface="Merriweather"/>
                <a:ea typeface="Merriweather"/>
                <a:cs typeface="Merriweather"/>
                <a:sym typeface="Merriweather"/>
              </a:rPr>
              <a:t>Web app demo link:</a:t>
            </a:r>
            <a:r>
              <a:rPr lang="en" sz="1600">
                <a:latin typeface="Merriweather"/>
                <a:ea typeface="Merriweather"/>
                <a:cs typeface="Merriweather"/>
                <a:sym typeface="Merriweather"/>
              </a:rPr>
              <a:t> video </a:t>
            </a:r>
            <a:r>
              <a:rPr lang="en" sz="1600">
                <a:latin typeface="Merriweather"/>
                <a:ea typeface="Merriweather"/>
                <a:cs typeface="Merriweather"/>
                <a:sym typeface="Merriweather"/>
              </a:rPr>
              <a:t>link </a:t>
            </a:r>
            <a:r>
              <a:rPr lang="en" sz="1600" u="sng">
                <a:solidFill>
                  <a:schemeClr val="hlink"/>
                </a:solidFill>
                <a:latin typeface="Merriweather"/>
                <a:ea typeface="Merriweather"/>
                <a:cs typeface="Merriweather"/>
                <a:sym typeface="Merriweather"/>
                <a:hlinkClick r:id="rId7"/>
              </a:rPr>
              <a:t>here</a:t>
            </a:r>
            <a:r>
              <a:rPr lang="en" sz="1600">
                <a:latin typeface="Merriweather"/>
                <a:ea typeface="Merriweather"/>
                <a:cs typeface="Merriweather"/>
                <a:sym typeface="Merriweather"/>
              </a:rPr>
              <a:t>.</a:t>
            </a:r>
            <a:endParaRPr sz="1600">
              <a:latin typeface="Merriweather"/>
              <a:ea typeface="Merriweather"/>
              <a:cs typeface="Merriweather"/>
              <a:sym typeface="Merriweather"/>
            </a:endParaRPr>
          </a:p>
          <a:p>
            <a:pPr indent="-330200" lvl="0" marL="457200" rtl="0" algn="l">
              <a:lnSpc>
                <a:spcPct val="140000"/>
              </a:lnSpc>
              <a:spcBef>
                <a:spcPts val="0"/>
              </a:spcBef>
              <a:spcAft>
                <a:spcPts val="0"/>
              </a:spcAft>
              <a:buSzPts val="1600"/>
              <a:buFont typeface="Merriweather"/>
              <a:buChar char="●"/>
            </a:pPr>
            <a:r>
              <a:rPr b="1" lang="en" sz="1600">
                <a:latin typeface="Merriweather"/>
                <a:ea typeface="Merriweather"/>
                <a:cs typeface="Merriweather"/>
                <a:sym typeface="Merriweather"/>
              </a:rPr>
              <a:t>Report </a:t>
            </a:r>
            <a:r>
              <a:rPr b="1" lang="en" sz="1600">
                <a:latin typeface="Merriweather"/>
                <a:ea typeface="Merriweather"/>
                <a:cs typeface="Merriweather"/>
                <a:sym typeface="Merriweather"/>
              </a:rPr>
              <a:t>pdf </a:t>
            </a:r>
            <a:r>
              <a:rPr b="1" lang="en" sz="1600">
                <a:latin typeface="Merriweather"/>
                <a:ea typeface="Merriweather"/>
                <a:cs typeface="Merriweather"/>
                <a:sym typeface="Merriweather"/>
              </a:rPr>
              <a:t>link:</a:t>
            </a:r>
            <a:r>
              <a:rPr lang="en" sz="1600">
                <a:latin typeface="Merriweather"/>
                <a:ea typeface="Merriweather"/>
                <a:cs typeface="Merriweather"/>
                <a:sym typeface="Merriweather"/>
              </a:rPr>
              <a:t> link </a:t>
            </a:r>
            <a:r>
              <a:rPr lang="en" sz="1600" u="sng">
                <a:solidFill>
                  <a:schemeClr val="hlink"/>
                </a:solidFill>
                <a:latin typeface="Merriweather"/>
                <a:ea typeface="Merriweather"/>
                <a:cs typeface="Merriweather"/>
                <a:sym typeface="Merriweather"/>
                <a:hlinkClick r:id="rId8"/>
              </a:rPr>
              <a:t>here</a:t>
            </a:r>
            <a:r>
              <a:rPr lang="en" sz="1600">
                <a:latin typeface="Merriweather"/>
                <a:ea typeface="Merriweather"/>
                <a:cs typeface="Merriweather"/>
                <a:sym typeface="Merriweather"/>
              </a:rPr>
              <a:t>.</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36" name="Google Shape;336;p56"/>
          <p:cNvSpPr txBox="1"/>
          <p:nvPr/>
        </p:nvSpPr>
        <p:spPr>
          <a:xfrm>
            <a:off x="428625" y="1494950"/>
            <a:ext cx="82170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erriweather"/>
              <a:buAutoNum type="arabicPeriod"/>
            </a:pPr>
            <a:r>
              <a:rPr lang="en" sz="1600">
                <a:latin typeface="Merriweather"/>
                <a:ea typeface="Merriweather"/>
                <a:cs typeface="Merriweather"/>
                <a:sym typeface="Merriweather"/>
              </a:rPr>
              <a:t>Dataset: D. Dua and C. Graff, “UCI machine learning repository,” 2017. [Online]. </a:t>
            </a:r>
            <a:endParaRPr sz="1600">
              <a:latin typeface="Merriweather"/>
              <a:ea typeface="Merriweather"/>
              <a:cs typeface="Merriweather"/>
              <a:sym typeface="Merriweather"/>
            </a:endParaRPr>
          </a:p>
          <a:p>
            <a:pPr indent="0" lvl="0" marL="457200" rtl="0" algn="l">
              <a:spcBef>
                <a:spcPts val="0"/>
              </a:spcBef>
              <a:spcAft>
                <a:spcPts val="0"/>
              </a:spcAft>
              <a:buNone/>
            </a:pPr>
            <a:r>
              <a:rPr lang="en" sz="1600">
                <a:latin typeface="Merriweather"/>
                <a:ea typeface="Merriweather"/>
                <a:cs typeface="Merriweather"/>
                <a:sym typeface="Merriweather"/>
              </a:rPr>
              <a:t>Available: </a:t>
            </a:r>
            <a:r>
              <a:rPr lang="en" sz="1600" u="sng">
                <a:solidFill>
                  <a:schemeClr val="hlink"/>
                </a:solidFill>
                <a:latin typeface="Merriweather"/>
                <a:ea typeface="Merriweather"/>
                <a:cs typeface="Merriweather"/>
                <a:sym typeface="Merriweather"/>
                <a:hlinkClick r:id="rId3"/>
              </a:rPr>
              <a:t>http://archive.ics.uci.edu/ml</a:t>
            </a: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a:pPr>
            <a:r>
              <a:rPr lang="en" sz="1600">
                <a:latin typeface="Merriweather"/>
                <a:ea typeface="Merriweather"/>
                <a:cs typeface="Merriweather"/>
                <a:sym typeface="Merriweather"/>
              </a:rPr>
              <a:t>L. V. Jospin, W. Buntine, F. Boussaid, H. Laga, and M. Bennamoun, “Hands-on bayesian neural networks – a tutorial for deep learning users,” 2020.</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a:pPr>
            <a:r>
              <a:rPr lang="en" sz="1600">
                <a:latin typeface="Merriweather"/>
                <a:ea typeface="Merriweather"/>
                <a:cs typeface="Merriweather"/>
                <a:sym typeface="Merriweather"/>
              </a:rPr>
              <a:t>K. Bykov, M. M.-C. H¨ohne, A. Creosteanu, K.-R. M¨uller, F. Klauschen, S. Nakajima, and M. Kloft, “Explaining bayesian neural networks,” 2021.</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a:pPr>
            <a:r>
              <a:rPr lang="en" sz="1600">
                <a:latin typeface="Merriweather"/>
                <a:ea typeface="Merriweather"/>
                <a:cs typeface="Merriweather"/>
                <a:sym typeface="Merriweather"/>
              </a:rPr>
              <a:t>D. T. Chang, “Bayesian neural networks: Essentials,” arXiv, 2021.</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AutoNum type="arabicPeriod"/>
            </a:pPr>
            <a:r>
              <a:rPr lang="en" sz="1600">
                <a:latin typeface="Merriweather"/>
                <a:ea typeface="Merriweather"/>
                <a:cs typeface="Merriweather"/>
                <a:sym typeface="Merriweather"/>
              </a:rPr>
              <a:t>N. Hassen and I. Rish, “Approximate bayesian optimisation for neural networks,” arXiv, 2021</a:t>
            </a:r>
            <a:endParaRPr sz="16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162400"/>
            <a:ext cx="8520600" cy="81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5" name="Google Shape;95;p18"/>
          <p:cNvSpPr txBox="1"/>
          <p:nvPr/>
        </p:nvSpPr>
        <p:spPr>
          <a:xfrm>
            <a:off x="289325" y="1478750"/>
            <a:ext cx="8422500" cy="24627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None/>
            </a:pPr>
            <a:r>
              <a:rPr b="1" lang="en" sz="1600">
                <a:latin typeface="Merriweather"/>
                <a:ea typeface="Merriweather"/>
                <a:cs typeface="Merriweather"/>
                <a:sym typeface="Merriweather"/>
              </a:rPr>
              <a:t>Expert system: </a:t>
            </a:r>
            <a:endParaRPr b="1" sz="1600">
              <a:latin typeface="Merriweather"/>
              <a:ea typeface="Merriweather"/>
              <a:cs typeface="Merriweather"/>
              <a:sym typeface="Merriweather"/>
            </a:endParaRPr>
          </a:p>
          <a:p>
            <a:pPr indent="457200" lvl="0" marL="0" rtl="0" algn="just">
              <a:lnSpc>
                <a:spcPct val="140000"/>
              </a:lnSpc>
              <a:spcBef>
                <a:spcPts val="1200"/>
              </a:spcBef>
              <a:spcAft>
                <a:spcPts val="0"/>
              </a:spcAft>
              <a:buNone/>
            </a:pPr>
            <a:r>
              <a:rPr lang="en" sz="1600">
                <a:latin typeface="Merriweather"/>
                <a:ea typeface="Merriweather"/>
                <a:cs typeface="Merriweather"/>
                <a:sym typeface="Merriweather"/>
              </a:rPr>
              <a:t>It can be defined as a knowledge-based system where it acquires knowledge about a particular(specific and narrow) domain with the help of an expert from that domain and uses its inference engine(here it’s BNN and not rule-based ones) to address user queries. </a:t>
            </a:r>
            <a:endParaRPr sz="1600">
              <a:latin typeface="Merriweather"/>
              <a:ea typeface="Merriweather"/>
              <a:cs typeface="Merriweather"/>
              <a:sym typeface="Merriweather"/>
            </a:endParaRPr>
          </a:p>
          <a:p>
            <a:pPr indent="0" lvl="0" marL="0" rtl="0" algn="just">
              <a:lnSpc>
                <a:spcPct val="140000"/>
              </a:lnSpc>
              <a:spcBef>
                <a:spcPts val="1200"/>
              </a:spcBef>
              <a:spcAft>
                <a:spcPts val="1200"/>
              </a:spcAft>
              <a:buNone/>
            </a:pPr>
            <a:r>
              <a:rPr b="1" lang="en" sz="1600">
                <a:latin typeface="Merriweather"/>
                <a:ea typeface="Merriweather"/>
                <a:cs typeface="Merriweather"/>
                <a:sym typeface="Merriweather"/>
              </a:rPr>
              <a:t>Expert System = knowledge base + inference engine + UI(optional)</a:t>
            </a: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1" name="Google Shape;101;p19"/>
          <p:cNvSpPr txBox="1"/>
          <p:nvPr/>
        </p:nvSpPr>
        <p:spPr>
          <a:xfrm>
            <a:off x="375050" y="1478750"/>
            <a:ext cx="8379600" cy="29616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None/>
            </a:pPr>
            <a:r>
              <a:rPr b="1" lang="en" sz="1600">
                <a:latin typeface="Merriweather"/>
                <a:ea typeface="Merriweather"/>
                <a:cs typeface="Merriweather"/>
                <a:sym typeface="Merriweather"/>
              </a:rPr>
              <a:t>Bayesian Neural Network:</a:t>
            </a:r>
            <a:r>
              <a:rPr lang="en" sz="1600">
                <a:latin typeface="Merriweather"/>
                <a:ea typeface="Merriweather"/>
                <a:cs typeface="Merriweather"/>
                <a:sym typeface="Merriweather"/>
              </a:rPr>
              <a:t>  </a:t>
            </a:r>
            <a:endParaRPr sz="1600">
              <a:latin typeface="Merriweather"/>
              <a:ea typeface="Merriweather"/>
              <a:cs typeface="Merriweather"/>
              <a:sym typeface="Merriweather"/>
            </a:endParaRPr>
          </a:p>
          <a:p>
            <a:pPr indent="457200" lvl="0" marL="0" rtl="0" algn="just">
              <a:lnSpc>
                <a:spcPct val="140000"/>
              </a:lnSpc>
              <a:spcBef>
                <a:spcPts val="1200"/>
              </a:spcBef>
              <a:spcAft>
                <a:spcPts val="0"/>
              </a:spcAft>
              <a:buNone/>
            </a:pPr>
            <a:r>
              <a:rPr lang="en" sz="1600">
                <a:latin typeface="Merriweather"/>
                <a:ea typeface="Merriweather"/>
                <a:cs typeface="Merriweather"/>
                <a:sym typeface="Merriweather"/>
              </a:rPr>
              <a:t>It is defined as a stochastic ANN trained using Bayesian inference. In simple terms, we use the probability of weights and biases and other parameters instead of singular values to the above terms.</a:t>
            </a:r>
            <a:endParaRPr sz="1600">
              <a:latin typeface="Merriweather"/>
              <a:ea typeface="Merriweather"/>
              <a:cs typeface="Merriweather"/>
              <a:sym typeface="Merriweather"/>
            </a:endParaRPr>
          </a:p>
          <a:p>
            <a:pPr indent="0" lvl="0" marL="0" rtl="0" algn="just">
              <a:lnSpc>
                <a:spcPct val="140000"/>
              </a:lnSpc>
              <a:spcBef>
                <a:spcPts val="1200"/>
              </a:spcBef>
              <a:spcAft>
                <a:spcPts val="0"/>
              </a:spcAft>
              <a:buNone/>
            </a:pPr>
            <a:r>
              <a:rPr lang="en" sz="1600">
                <a:latin typeface="Merriweather"/>
                <a:ea typeface="Merriweather"/>
                <a:cs typeface="Merriweather"/>
                <a:sym typeface="Merriweather"/>
              </a:rPr>
              <a:t>BNN = Stochastic Neural Network + Bayesian Inference.</a:t>
            </a:r>
            <a:endParaRPr sz="1600">
              <a:latin typeface="Merriweather"/>
              <a:ea typeface="Merriweather"/>
              <a:cs typeface="Merriweather"/>
              <a:sym typeface="Merriweather"/>
            </a:endParaRPr>
          </a:p>
          <a:p>
            <a:pPr indent="0" lvl="0" marL="0" rtl="0" algn="just">
              <a:lnSpc>
                <a:spcPct val="140000"/>
              </a:lnSpc>
              <a:spcBef>
                <a:spcPts val="1200"/>
              </a:spcBef>
              <a:spcAft>
                <a:spcPts val="1200"/>
              </a:spcAft>
              <a:buNone/>
            </a:pPr>
            <a:r>
              <a:rPr lang="en" sz="1600">
                <a:latin typeface="Merriweather"/>
                <a:ea typeface="Merriweather"/>
                <a:cs typeface="Merriweather"/>
                <a:sym typeface="Merriweather"/>
              </a:rPr>
              <a:t>Stochastic Neural Network = ANN + stochastic components(using probability distribution p(θ))</a:t>
            </a:r>
            <a:endParaRPr sz="16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343625" y="1570575"/>
            <a:ext cx="84888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rPr lang="en" sz="1600">
                <a:latin typeface="Merriweather"/>
                <a:ea typeface="Merriweather"/>
                <a:cs typeface="Merriweather"/>
                <a:sym typeface="Merriweather"/>
              </a:rPr>
              <a:t>Unlike Standard Neural Networks (on left side) that have a fixed value for the parameters, Bayesian Neural Networks(on right side) has a distribution defined over them.</a:t>
            </a:r>
            <a:endParaRPr sz="1600">
              <a:latin typeface="Merriweather"/>
              <a:ea typeface="Merriweather"/>
              <a:cs typeface="Merriweather"/>
              <a:sym typeface="Merriweather"/>
            </a:endParaRPr>
          </a:p>
        </p:txBody>
      </p:sp>
      <p:pic>
        <p:nvPicPr>
          <p:cNvPr descr="bayes_NN" id="107" name="Google Shape;107;p20"/>
          <p:cNvPicPr preferRelativeResize="0"/>
          <p:nvPr/>
        </p:nvPicPr>
        <p:blipFill>
          <a:blip r:embed="rId3">
            <a:alphaModFix/>
          </a:blip>
          <a:stretch>
            <a:fillRect/>
          </a:stretch>
        </p:blipFill>
        <p:spPr>
          <a:xfrm>
            <a:off x="1247912" y="359075"/>
            <a:ext cx="6648175" cy="2753475"/>
          </a:xfrm>
          <a:prstGeom prst="rect">
            <a:avLst/>
          </a:prstGeom>
          <a:noFill/>
          <a:ln>
            <a:noFill/>
          </a:ln>
        </p:spPr>
      </p:pic>
      <p:sp>
        <p:nvSpPr>
          <p:cNvPr id="108" name="Google Shape;108;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85000"/>
          </a:bodyPr>
          <a:lstStyle/>
          <a:p>
            <a:pPr indent="457200" lvl="0" marL="4114800" rtl="0" algn="l">
              <a:spcBef>
                <a:spcPts val="0"/>
              </a:spcBef>
              <a:spcAft>
                <a:spcPts val="0"/>
              </a:spcAft>
              <a:buNone/>
            </a:pPr>
            <a:r>
              <a:rPr lang="en" sz="1600"/>
              <a:t>Source: The very basics of BNN </a:t>
            </a:r>
            <a:r>
              <a:rPr lang="en" sz="1600" u="sng">
                <a:solidFill>
                  <a:schemeClr val="accent5"/>
                </a:solidFill>
                <a:hlinkClick r:id="rId4">
                  <a:extLst>
                    <a:ext uri="{A12FA001-AC4F-418D-AE19-62706E023703}">
                      <ahyp:hlinkClr val="tx"/>
                    </a:ext>
                  </a:extLst>
                </a:hlinkClick>
              </a:rPr>
              <a:t>link</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a:t>
            </a:r>
            <a:endParaRPr/>
          </a:p>
        </p:txBody>
      </p:sp>
      <p:sp>
        <p:nvSpPr>
          <p:cNvPr id="114" name="Google Shape;114;p21"/>
          <p:cNvSpPr txBox="1"/>
          <p:nvPr/>
        </p:nvSpPr>
        <p:spPr>
          <a:xfrm>
            <a:off x="339300" y="1359100"/>
            <a:ext cx="8465400" cy="3632700"/>
          </a:xfrm>
          <a:prstGeom prst="rect">
            <a:avLst/>
          </a:prstGeom>
          <a:noFill/>
          <a:ln>
            <a:noFill/>
          </a:ln>
        </p:spPr>
        <p:txBody>
          <a:bodyPr anchorCtr="0" anchor="t" bIns="91425" lIns="91425" spcFirstLastPara="1" rIns="91425" wrap="square" tIns="91425">
            <a:spAutoFit/>
          </a:bodyPr>
          <a:lstStyle/>
          <a:p>
            <a:pPr indent="-330200" lvl="0" marL="457200" rtl="0" algn="just">
              <a:lnSpc>
                <a:spcPct val="130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We are developing an Expert system for the domain of Predictive Maintenance by using Bayesian Neural Networks as a part of its inference engine. </a:t>
            </a:r>
            <a:endParaRPr sz="1600">
              <a:latin typeface="Merriweather"/>
              <a:ea typeface="Merriweather"/>
              <a:cs typeface="Merriweather"/>
              <a:sym typeface="Merriweather"/>
            </a:endParaRPr>
          </a:p>
          <a:p>
            <a:pPr indent="-330200" lvl="0" marL="457200" rtl="0" algn="just">
              <a:lnSpc>
                <a:spcPct val="130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Why use Bayesian Neural Networks when we can do it with standard Neural Networks ? It is because </a:t>
            </a:r>
            <a:r>
              <a:rPr lang="en" sz="1600">
                <a:latin typeface="Merriweather"/>
                <a:ea typeface="Merriweather"/>
                <a:cs typeface="Merriweather"/>
                <a:sym typeface="Merriweather"/>
              </a:rPr>
              <a:t>standard </a:t>
            </a:r>
            <a:r>
              <a:rPr lang="en" sz="1600">
                <a:latin typeface="Merriweather"/>
                <a:ea typeface="Merriweather"/>
                <a:cs typeface="Merriweather"/>
                <a:sym typeface="Merriweather"/>
              </a:rPr>
              <a:t>Neural Networks fit over the given data and becomes overconfident about their predictions. This causes them to be uncertain. </a:t>
            </a:r>
            <a:endParaRPr sz="1600">
              <a:latin typeface="Merriweather"/>
              <a:ea typeface="Merriweather"/>
              <a:cs typeface="Merriweather"/>
              <a:sym typeface="Merriweather"/>
            </a:endParaRPr>
          </a:p>
          <a:p>
            <a:pPr indent="-330200" lvl="0" marL="457200" rtl="0" algn="just">
              <a:lnSpc>
                <a:spcPct val="130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To overcome this, we are implementing Bayesian Neural Networks for developing an inference engine for our expert system. </a:t>
            </a:r>
            <a:endParaRPr sz="1600">
              <a:latin typeface="Merriweather"/>
              <a:ea typeface="Merriweather"/>
              <a:cs typeface="Merriweather"/>
              <a:sym typeface="Merriweather"/>
            </a:endParaRPr>
          </a:p>
          <a:p>
            <a:pPr indent="-330200" lvl="0" marL="457200" rtl="0" algn="just">
              <a:lnSpc>
                <a:spcPct val="130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These BNN’s predicts with certainty and  are dynamic and confident over their predictions. They achieve it by using probabilities for weights and biases instead of only integers.</a:t>
            </a:r>
            <a:endParaRPr sz="16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