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Merriweather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regular.fntdata"/><Relationship Id="rId20" Type="http://schemas.openxmlformats.org/officeDocument/2006/relationships/slide" Target="slides/slide15.xml"/><Relationship Id="rId42" Type="http://schemas.openxmlformats.org/officeDocument/2006/relationships/font" Target="fonts/Merriweather-italic.fntdata"/><Relationship Id="rId41" Type="http://schemas.openxmlformats.org/officeDocument/2006/relationships/font" Target="fonts/Merriweather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erriweather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90bc592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990bc592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990bc592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990bc592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990bc592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990bc592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990bc592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990bc592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2fb8fa9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2fb8fa9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a8478d1b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a8478d1b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2fb8fa90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2fb8fa90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2fb8fa90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2fb8fa90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d8a3e0b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d8a3e0b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a8478d1b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a8478d1b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990bc592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990bc592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a8478d1b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a8478d1b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d8a3e0bb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d8a3e0bb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a8478d1b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a8478d1b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d8a3e0bb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d8a3e0bb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d8a3e0bb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d8a3e0bb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a8478d1b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a8478d1b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d8a3e0bb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d8a3e0bb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d8a3e0bb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d8a3e0bb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d8a3e0bb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d8a3e0bb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d8a3e0bb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d8a3e0bb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990bc592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990bc592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d8a3e0bb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d8a3e0b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990bc592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990bc592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990bc592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990bc592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99744bc7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99744bc7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99744bc7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99744bc7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990bc592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990bc592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99744bc7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99744bc7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archive.ics.uci.edu/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Relationship Id="rId7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Relationship Id="rId7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rchive.ics.uci.edu/ml/datasets/AI4I+2020+Predictive+Maintenance+Dataset" TargetMode="External"/><Relationship Id="rId4" Type="http://schemas.openxmlformats.org/officeDocument/2006/relationships/hyperlink" Target="https://colab.research.google.com/drive/1EJFF_p3MFp1Ery2jgGbtToBSvJllL3Ai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96715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EXPERT SYSTEM USING 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BAYESIAN NEURAL NETWORKS</a:t>
            </a:r>
            <a:endParaRPr sz="34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231150" y="20876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MTECH PROJECT PRESENTATION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GUIDE: Dr. Srinivas Padmanabhuni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5800" y="153625"/>
            <a:ext cx="1404300" cy="8971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5906625" y="3967475"/>
            <a:ext cx="283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S. BHARATH KUMAR</a:t>
            </a:r>
            <a:endParaRPr sz="1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CS20M011</a:t>
            </a:r>
            <a:endParaRPr sz="1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Neural Network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428625" y="1505425"/>
            <a:ext cx="8227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Standard Neural Network: 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Implemented using tensorflow library by creating a neural network of 3 layers (Input, hidden and output layer).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No of epochs: 50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Learning rate: 0.001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Train accuracy: 0.9649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Training loss: 0.1522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Test accuracy: 0.9690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Test loss: 0.1385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Neural Network (BNN)</a:t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386800" y="1547225"/>
            <a:ext cx="8384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Bayesian Neural Network (BNN): 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Implemented using tensorflow-probability  library by creating a neural network of 3 layers (Input, hidden and output layer).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No of epochs: 50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Learning rate: 0.001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Training accuracy: 0.9690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Training loss: 0.4488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Test accuracy: 0.9686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Test loss: 0.4487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2" name="Google Shape;132;p24"/>
          <p:cNvSpPr txBox="1"/>
          <p:nvPr/>
        </p:nvSpPr>
        <p:spPr>
          <a:xfrm>
            <a:off x="426925" y="1432225"/>
            <a:ext cx="82902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The main advantages of Expert systems using BNN’s are that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An Expert System with better performance and confident predictions.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Useful for experts in decision making and applicable across various other domains.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The main disadvantages of Expert systems using BNN’s are that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Domain expertise availability.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Extract and upgradation of knowledge from expert.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high complexity.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Expert system has many advantages compared to its limitations. So to overcome its limitations, we can use various practical implementation techniques of Bayesian neural networks as a part of its inference engine which approximates them yet gives better results.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428625" y="1494950"/>
            <a:ext cx="8217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AutoNum type="arabicPeriod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Dataset: D. Dua and C. Graff, “UCI machine learning repository,” 2017. [Online].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Available: </a:t>
            </a:r>
            <a:r>
              <a:rPr lang="en" sz="16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http://archive.ics.uci.edu/ml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AutoNum type="arabicPeriod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L. V. Jospin, W. Buntine, F. Boussaid, H. Laga, and M. Bennamoun, “Hands-on bayesian neural networks – a tutorial for deep learning users,” 2020.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AutoNum type="arabicPeriod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K. Bykov, M. M.-C. H¨ohne, A. Creosteanu, K.-R. M¨uller, F. Klauschen, S. Nakajima, and M. Kloft, “Explaining bayesian neural networks,” 2021.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AutoNum type="arabicPeriod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D. T. Chang, “Bayesian neural networks: Essentials,” arXiv, 2021.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AutoNum type="arabicPeriod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N. Hassen and I. Rish, “Approximate bayesian optimisation for neural networks,” arXiv, 2021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193050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-2 (4TH SEMESTER)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25" y="500925"/>
            <a:ext cx="3127500" cy="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285875"/>
            <a:ext cx="3127500" cy="3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Visualizing BNN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Variants of BNN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Char char="○"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Variational Inference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Char char="○"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Monte Carlo - Dropout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Char char="○"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Early Stopping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Comparison of Different Models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Web Application for Expert System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PLAN(STAGES OR STEPS)</a:t>
            </a:r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361650" y="1496850"/>
            <a:ext cx="83682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1. VISUALIZE BNN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2. VARIANTS OF BNN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3. SELECT THE BEST VERSION OF IT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4. GUI FOR EXPERT SYSTEM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5. INPUTS OF VARIOUS FIELDS TO THE SYSTEM TO GIVE INPUT TO MODEL.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6. RESULT FROM MODEL OF 0 AND 1 IS TO CONVERTED INTO TEXT TO BE ABLE TO UNDERSTOOD BY THE USER.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7. FINAL REPORT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8. FINAL PPT FOR PRESENTATION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9. PREPARE FROM MY DL BOOK FOR MTP PRESENTATION AND VIVA.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10. DONE!!!!!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Visualize BNN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675" y="1505700"/>
            <a:ext cx="2724434" cy="30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05701"/>
            <a:ext cx="3395222" cy="30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Variants of</a:t>
            </a:r>
            <a:r>
              <a:rPr lang="en"/>
              <a:t> BNN</a:t>
            </a:r>
            <a:endParaRPr/>
          </a:p>
        </p:txBody>
      </p:sp>
      <p:sp>
        <p:nvSpPr>
          <p:cNvPr id="170" name="Google Shape;170;p30"/>
          <p:cNvSpPr txBox="1"/>
          <p:nvPr/>
        </p:nvSpPr>
        <p:spPr>
          <a:xfrm>
            <a:off x="454775" y="1504200"/>
            <a:ext cx="8096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VI.(VARIATIONAL INFERENCE)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Variational Inference is also known as a posterior distribution over the latent variables and it can be defined as the conditional distribution over the latent variables given the observations and parameters.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50" y="579235"/>
            <a:ext cx="3999149" cy="1881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0800" y="170450"/>
            <a:ext cx="2579225" cy="22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350" y="2571750"/>
            <a:ext cx="3999149" cy="1881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7587" y="2571748"/>
            <a:ext cx="2105656" cy="2377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428625" y="1442700"/>
            <a:ext cx="8238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ABSTRACT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PROBLEM DEFINITION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TIMELINE AND EXECUTION PLAN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IMPLEMENTATION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REFERENCES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Variants of BNN</a:t>
            </a:r>
            <a:endParaRPr/>
          </a:p>
        </p:txBody>
      </p:sp>
      <p:sp>
        <p:nvSpPr>
          <p:cNvPr id="184" name="Google Shape;184;p32"/>
          <p:cNvSpPr txBox="1"/>
          <p:nvPr/>
        </p:nvSpPr>
        <p:spPr>
          <a:xfrm>
            <a:off x="454775" y="1304250"/>
            <a:ext cx="80961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MC VIA DROPOUT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Monte Carlo Dropout is an improvement of the regular dropout (in which different neurons are dropped) technique which can be interpreted as a Bayesian approximation of a probabilistic model in which we consider many different neural networks as Monte-Carlo samples out of all models which are available. In most cases, it improves the performance of the model.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Parameter to be passed: Probability value which indicates the number of neurons to be dropped in the network.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Built three models: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Dropout 1 : dropout value = 0.2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Dropout 2 : dropout value = 0.35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Dropout 3 : dropout value = 0.5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75" y="1328300"/>
            <a:ext cx="3785600" cy="1779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75" y="3107325"/>
            <a:ext cx="3785600" cy="17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1125" y="254275"/>
            <a:ext cx="3378050" cy="15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1119" y="1778000"/>
            <a:ext cx="3378081" cy="15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51132" y="3437375"/>
            <a:ext cx="3378068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3"/>
          <p:cNvSpPr txBox="1"/>
          <p:nvPr/>
        </p:nvSpPr>
        <p:spPr>
          <a:xfrm>
            <a:off x="146950" y="195550"/>
            <a:ext cx="59334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1.  Normal BNN -1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2.  Normal BNN -2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3.  Dropout -1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4.  Dropout -2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5.  Dropout -3                                                                                            3.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                                                                                                                       4.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2.                                                                                                                     5. 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Variants of BNN</a:t>
            </a:r>
            <a:endParaRPr/>
          </a:p>
        </p:txBody>
      </p:sp>
      <p:sp>
        <p:nvSpPr>
          <p:cNvPr id="200" name="Google Shape;200;p34"/>
          <p:cNvSpPr txBox="1"/>
          <p:nvPr/>
        </p:nvSpPr>
        <p:spPr>
          <a:xfrm>
            <a:off x="454775" y="1267500"/>
            <a:ext cx="8096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EARLY STOP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It can be defined as stopping the training of a neural network when a monitored value has not improved for a certain number of iterations. This usually improves the performance of the model.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patience: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It is the limit on the number of epochs with no improvement. After reaching this count or limit, the training of the model will be stopped irrespective of the total epochs mentioned.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monitor: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It describes the quantity(here it is loss which is being monitored.) which is to be monitored during the training of the model.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Built 3 models: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Early Stop 1: patience = 3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Early Stop 2: patience = 4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Early Stop 3: patience = 2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75" y="1328300"/>
            <a:ext cx="3785600" cy="1779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75" y="3107325"/>
            <a:ext cx="3785600" cy="177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5"/>
          <p:cNvSpPr txBox="1"/>
          <p:nvPr/>
        </p:nvSpPr>
        <p:spPr>
          <a:xfrm>
            <a:off x="257175" y="195550"/>
            <a:ext cx="57312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1.  Normal BNN -1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2.  Normal BNN -2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3.  Early Stop -1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4. 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Early Stop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-2                                                                                    3.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5. 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Early Stop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-3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                                                                                                                     4.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2.                                                                                                                    5. 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4250" y="195550"/>
            <a:ext cx="3537350" cy="1662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8325" y="1756587"/>
            <a:ext cx="3469201" cy="163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23575" y="3477100"/>
            <a:ext cx="3398700" cy="15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Different Models</a:t>
            </a:r>
            <a:endParaRPr/>
          </a:p>
        </p:txBody>
      </p:sp>
      <p:sp>
        <p:nvSpPr>
          <p:cNvPr id="216" name="Google Shape;216;p36"/>
          <p:cNvSpPr txBox="1"/>
          <p:nvPr/>
        </p:nvSpPr>
        <p:spPr>
          <a:xfrm>
            <a:off x="448025" y="1451200"/>
            <a:ext cx="81132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Normal vs Dropout: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AutoNum type="arabicPeriod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Normal BNN -1 : 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loss: 0.4377 - accuracy: 0.9687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AutoNum type="arabicPeriod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Normal BNN -2 : 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loss: 0.7227 - accuracy: 0.9693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AutoNum type="arabicPeriod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Dropout -1 : loss: 0.7029 - accuracy: 0.9690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AutoNum type="arabicPeriod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Dropout -2 : 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loss: 0.7039 - accuracy: 0.0313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AutoNum type="arabicPeriod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Dropout -3 : 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loss: 0.7060 - accuracy: 0.9687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Normal vs Early Stop: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AutoNum type="arabicPeriod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Normal BNN -1 : loss: 0.4379 - accuracy: 0.9687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AutoNum type="arabicPeriod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Normal BNN -2 : 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loss: 0.7183 - accuracy: 0.9690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AutoNum type="arabicPeriod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Early Stop -1: loss: 0.7300 - accuracy: 0.9673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AutoNum type="arabicPeriod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Early Stop -2: 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loss: 0.7086 - accuracy: 0.9680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AutoNum type="arabicPeriod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Early Stop -3: 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loss: 0.7239 - accuracy: 0.9657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311700" y="193050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 based Web Application for Expert System - Screenshots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938" y="0"/>
            <a:ext cx="7560115" cy="425257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582300" y="4506075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GUI for Expert System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485" y="0"/>
            <a:ext cx="7669027" cy="431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275" y="0"/>
            <a:ext cx="7723426" cy="434442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0"/>
          <p:cNvSpPr txBox="1"/>
          <p:nvPr>
            <p:ph idx="1" type="body"/>
          </p:nvPr>
        </p:nvSpPr>
        <p:spPr>
          <a:xfrm>
            <a:off x="582288" y="45061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2000"/>
              <a:t>Prediction</a:t>
            </a: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074" y="0"/>
            <a:ext cx="7671864" cy="431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App displaying the source code of the application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11725" y="1284050"/>
            <a:ext cx="8352900" cy="3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An Expert System can be defined as a knowledge-base system that acquires knowledge from its knowledge base of a specific domain and addresses user queries using its inference engine about that specific domain.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In the Expert System, we have 3 main parts(knowledge base + inference engine + user interface). It has many applications in various domains.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We are using Bayesian Neural Networks as a part of the inference engine of the expert system which helps to overcome the uncertainties from general Neural Networks and gives confident and dynamic predictions. This yields us better results.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289325" y="1478750"/>
            <a:ext cx="84225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Expert system: 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It can be defined as a knowledge-based system where it acquires knowledge about a particular(specific and narrow) domain with the help of an expert from that domain and uses its inference engine(here it’s BNN and not rule-based ones) to address user queries.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Expert System = knowledge base + inference engine + UI(optional)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375050" y="1478750"/>
            <a:ext cx="8379600" cy="29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Bayesian Neural Network: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It is defined as a stochastic ANN trained using Bayesian inference. In simple terms, we use the probability of weights and biases and other parameters instead of singular values to the above terms.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BNN = Stochastic Neural Network + Bayesian Inference.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Stochastic Neural Network = ANN + stochastic components(using probability distribution p(θ))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339300" y="1425175"/>
            <a:ext cx="84654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We are developing an Expert system by using Bayesian Neural Networks as a part of its inference engine.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Why use Bayesian Neural Networks when we can do it with Feed-Forward Neural Networks (General ones), It is because normal Neural Networks fit over the given data and becomes overconfident about their predictions. This causes them to be uncertain.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To overcome this, we are implementing Bayesian Neural Networks for developing an inference engine for our expert system.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These BNN’s predicts with certainty and  are dynamic and confident over their predictions. They achieve it by using probabilities for weights and biases instead of only integers.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and Execution Plan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450050" y="1532325"/>
            <a:ext cx="82296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The overall timeline and the execution of the project.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3rd Semester End Term: Developing a Bayesian Neural Network.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4th Semester Midterm: Different variations of BNN’s developed for Expert System.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4th Semester Final evaluation: Full Project and Final Report to be submitted by the end of the 4th Semester. (Mtech 2nd year)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407200" y="1543050"/>
            <a:ext cx="8240400" cy="28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Dataset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: AI4I 2020 Predictive Maintenance Dataset from UCI Repository (link </a:t>
            </a:r>
            <a:r>
              <a:rPr lang="en" sz="16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here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).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Google Colab Notebook: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link </a:t>
            </a:r>
            <a:r>
              <a:rPr lang="en" sz="16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here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Pre-processing data.(Product Quality: L,M,H -&gt; 1,2,0)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Training(70%) and testing data(30%).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Compile, train and evaluating the models.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Standard Neural Network (using tensorflow)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Bayesian Neural Network (using tensorflow-probability)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012" y="0"/>
            <a:ext cx="6707976" cy="504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