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80" r:id="rId2"/>
    <p:sldId id="289" r:id="rId3"/>
    <p:sldId id="288" r:id="rId4"/>
    <p:sldId id="259" r:id="rId5"/>
    <p:sldId id="260" r:id="rId6"/>
    <p:sldId id="261" r:id="rId7"/>
    <p:sldId id="262" r:id="rId8"/>
    <p:sldId id="264" r:id="rId9"/>
    <p:sldId id="282" r:id="rId10"/>
    <p:sldId id="290" r:id="rId11"/>
    <p:sldId id="286" r:id="rId12"/>
    <p:sldId id="285" r:id="rId13"/>
    <p:sldId id="287" r:id="rId14"/>
    <p:sldId id="293" r:id="rId15"/>
    <p:sldId id="292" r:id="rId16"/>
    <p:sldId id="291" r:id="rId17"/>
    <p:sldId id="284" r:id="rId18"/>
    <p:sldId id="268" r:id="rId19"/>
    <p:sldId id="269" r:id="rId20"/>
    <p:sldId id="270"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1140B"/>
    <a:srgbClr val="A93D11"/>
    <a:srgbClr val="B52217"/>
    <a:srgbClr val="CC3300"/>
    <a:srgbClr val="682012"/>
    <a:srgbClr val="040404"/>
    <a:srgbClr val="991D13"/>
    <a:srgbClr val="59110B"/>
    <a:srgbClr val="990033"/>
    <a:srgbClr val="D2241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C5401-5782-DE54-3B86-4E3140184F39}" v="9" dt="2021-12-07T05:47:29.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22531" autoAdjust="0"/>
    <p:restoredTop sz="94660"/>
  </p:normalViewPr>
  <p:slideViewPr>
    <p:cSldViewPr snapToGrid="0">
      <p:cViewPr>
        <p:scale>
          <a:sx n="66" d="100"/>
          <a:sy n="66" d="100"/>
        </p:scale>
        <p:origin x="-138"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neer Selvam" userId="S::contact@codeshoppy.com::f25469a4-5f5b-43d9-8bc8-25bf5402de52" providerId="AD" clId="Web-{B38C5401-5782-DE54-3B86-4E3140184F39}"/>
    <pc:docChg chg="modSld">
      <pc:chgData name="Panneer Selvam" userId="S::contact@codeshoppy.com::f25469a4-5f5b-43d9-8bc8-25bf5402de52" providerId="AD" clId="Web-{B38C5401-5782-DE54-3B86-4E3140184F39}" dt="2021-12-07T05:47:29.756" v="8" actId="20577"/>
      <pc:docMkLst>
        <pc:docMk/>
      </pc:docMkLst>
      <pc:sldChg chg="modSp">
        <pc:chgData name="Panneer Selvam" userId="S::contact@codeshoppy.com::f25469a4-5f5b-43d9-8bc8-25bf5402de52" providerId="AD" clId="Web-{B38C5401-5782-DE54-3B86-4E3140184F39}" dt="2021-12-07T05:47:29.756" v="8" actId="20577"/>
        <pc:sldMkLst>
          <pc:docMk/>
          <pc:sldMk cId="3930554759" sldId="269"/>
        </pc:sldMkLst>
        <pc:spChg chg="mod">
          <ac:chgData name="Panneer Selvam" userId="S::contact@codeshoppy.com::f25469a4-5f5b-43d9-8bc8-25bf5402de52" providerId="AD" clId="Web-{B38C5401-5782-DE54-3B86-4E3140184F39}" dt="2021-12-07T05:47:29.756" v="8" actId="20577"/>
          <ac:spMkLst>
            <pc:docMk/>
            <pc:sldMk cId="3930554759" sldId="26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FA2AA7B-1214-4015-A176-A390C2053335}" type="slidenum">
              <a:rPr lang="en-IN" smtClean="0"/>
              <a:pPr/>
              <a:t>‹#›</a:t>
            </a:fld>
            <a:endParaRPr lang="en-IN"/>
          </a:p>
        </p:txBody>
      </p:sp>
      <p:sp>
        <p:nvSpPr>
          <p:cNvPr id="7" name="Rectangle 6"/>
          <p:cNvSpPr/>
          <p:nvPr userDrawn="1"/>
        </p:nvSpPr>
        <p:spPr>
          <a:xfrm>
            <a:off x="10045522" y="154547"/>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pPr/>
              <a:t>‹#›</a:t>
            </a:fld>
            <a:endParaRPr lang="en-IN"/>
          </a:p>
        </p:txBody>
      </p:sp>
      <p:sp>
        <p:nvSpPr>
          <p:cNvPr id="7" name="Rectangle 6"/>
          <p:cNvSpPr/>
          <p:nvPr userDrawn="1"/>
        </p:nvSpPr>
        <p:spPr>
          <a:xfrm>
            <a:off x="10045522" y="154547"/>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0348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pPr/>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8FA2AA7B-1214-4015-A176-A390C205333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CDECC7-2B92-49EA-A87A-CDB0E892FBD9}" type="datetimeFigureOut">
              <a:rPr lang="en-IN" smtClean="0"/>
              <a:pPr/>
              <a:t>28-02-2024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A2AA7B-1214-4015-A176-A390C205333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649"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9021" y="2385065"/>
            <a:ext cx="10515600" cy="379076"/>
          </a:xfrm>
        </p:spPr>
        <p:txBody>
          <a:bodyPr>
            <a:noAutofit/>
          </a:bodyPr>
          <a:lstStyle/>
          <a:p>
            <a:pPr algn="ctr">
              <a:lnSpc>
                <a:spcPct val="150000"/>
              </a:lnSpc>
            </a:pPr>
            <a:r>
              <a:rPr lang="en-US" sz="1600" b="1" dirty="0" smtClean="0">
                <a:solidFill>
                  <a:schemeClr val="tx1"/>
                </a:solidFill>
                <a:latin typeface="Times New Roman" pitchFamily="18" charset="0"/>
                <a:cs typeface="Times New Roman" pitchFamily="18" charset="0"/>
              </a:rPr>
              <a:t>CSA0915 -Programming In Java</a:t>
            </a:r>
            <a:r>
              <a:rPr lang="en-US" sz="3600" b="1" dirty="0" smtClean="0">
                <a:solidFill>
                  <a:srgbClr val="A93D11"/>
                </a:solidFill>
                <a:latin typeface="Times New Roman" pitchFamily="18" charset="0"/>
                <a:cs typeface="Times New Roman" pitchFamily="18" charset="0"/>
              </a:rPr>
              <a:t/>
            </a:r>
            <a:br>
              <a:rPr lang="en-US" sz="3600" b="1" dirty="0" smtClean="0">
                <a:solidFill>
                  <a:srgbClr val="A93D11"/>
                </a:solidFill>
                <a:latin typeface="Times New Roman" pitchFamily="18" charset="0"/>
                <a:cs typeface="Times New Roman" pitchFamily="18" charset="0"/>
              </a:rPr>
            </a:br>
            <a:r>
              <a:rPr lang="en-US" sz="3600" b="1" dirty="0" smtClean="0">
                <a:solidFill>
                  <a:srgbClr val="A93D11"/>
                </a:solidFill>
                <a:latin typeface="Times New Roman" pitchFamily="18" charset="0"/>
                <a:cs typeface="Times New Roman" pitchFamily="18" charset="0"/>
              </a:rPr>
              <a:t>HOSPITAL </a:t>
            </a:r>
            <a:r>
              <a:rPr lang="en-US" sz="3600" b="1" dirty="0">
                <a:solidFill>
                  <a:srgbClr val="A93D11"/>
                </a:solidFill>
                <a:latin typeface="Times New Roman" pitchFamily="18" charset="0"/>
                <a:cs typeface="Times New Roman" pitchFamily="18" charset="0"/>
              </a:rPr>
              <a:t>MANAGEMENT SYSTEM</a:t>
            </a:r>
            <a:r>
              <a:rPr lang="en-IN" sz="4000" dirty="0"/>
              <a:t/>
            </a:r>
            <a:br>
              <a:rPr lang="en-IN" sz="4000" dirty="0"/>
            </a:br>
            <a:endParaRPr lang="en-IN" sz="4000" dirty="0"/>
          </a:p>
        </p:txBody>
      </p:sp>
      <p:sp>
        <p:nvSpPr>
          <p:cNvPr id="5" name="Rectangle 4"/>
          <p:cNvSpPr/>
          <p:nvPr/>
        </p:nvSpPr>
        <p:spPr>
          <a:xfrm>
            <a:off x="652564" y="4922884"/>
            <a:ext cx="3376800" cy="1200329"/>
          </a:xfrm>
          <a:prstGeom prst="rect">
            <a:avLst/>
          </a:prstGeom>
        </p:spPr>
        <p:txBody>
          <a:bodyPr wrap="square">
            <a:spAutoFit/>
          </a:bodyPr>
          <a:lstStyle/>
          <a:p>
            <a:pPr marL="457200" lvl="0">
              <a:lnSpc>
                <a:spcPct val="80000"/>
              </a:lnSpc>
            </a:pPr>
            <a:r>
              <a:rPr lang="en-US" b="1" dirty="0" smtClean="0">
                <a:solidFill>
                  <a:srgbClr val="000000"/>
                </a:solidFill>
                <a:latin typeface="Times New Roman"/>
                <a:ea typeface="Times New Roman"/>
                <a:cs typeface="Times New Roman"/>
                <a:sym typeface="Times New Roman"/>
              </a:rPr>
              <a:t> Guided By:</a:t>
            </a:r>
          </a:p>
          <a:p>
            <a:pPr lvl="0">
              <a:lnSpc>
                <a:spcPct val="80000"/>
              </a:lnSpc>
            </a:pPr>
            <a:r>
              <a:rPr lang="en-US" dirty="0" smtClean="0">
                <a:solidFill>
                  <a:srgbClr val="000000"/>
                </a:solidFill>
                <a:latin typeface="Times New Roman" pitchFamily="18" charset="0"/>
                <a:ea typeface="Times New Roman"/>
                <a:cs typeface="Times New Roman" pitchFamily="18" charset="0"/>
                <a:sym typeface="Times New Roman"/>
              </a:rPr>
              <a:t>                   T.Vincent </a:t>
            </a:r>
            <a:r>
              <a:rPr lang="en-US" dirty="0" smtClean="0">
                <a:latin typeface="Times New Roman" pitchFamily="18" charset="0"/>
                <a:ea typeface="Arial" panose="020B0604020202020204" pitchFamily="34" charset="0"/>
                <a:cs typeface="Times New Roman" pitchFamily="18" charset="0"/>
              </a:rPr>
              <a:t>Gnanaraj </a:t>
            </a:r>
            <a:endParaRPr lang="en-US" dirty="0" smtClean="0">
              <a:solidFill>
                <a:srgbClr val="000000"/>
              </a:solidFill>
              <a:latin typeface="Times New Roman" pitchFamily="18" charset="0"/>
              <a:ea typeface="Times New Roman"/>
              <a:cs typeface="Times New Roman" pitchFamily="18" charset="0"/>
              <a:sym typeface="Times New Roman"/>
            </a:endParaRPr>
          </a:p>
          <a:p>
            <a:pPr lvl="0">
              <a:lnSpc>
                <a:spcPct val="80000"/>
              </a:lnSpc>
            </a:pPr>
            <a:r>
              <a:rPr lang="en-US" dirty="0" smtClean="0">
                <a:solidFill>
                  <a:srgbClr val="000000"/>
                </a:solidFill>
                <a:latin typeface="Times New Roman" pitchFamily="18" charset="0"/>
                <a:ea typeface="Times New Roman"/>
                <a:cs typeface="Times New Roman" pitchFamily="18" charset="0"/>
                <a:sym typeface="Times New Roman"/>
              </a:rPr>
              <a:t>                   (Course Faculty)</a:t>
            </a:r>
          </a:p>
          <a:p>
            <a:pPr lvl="0">
              <a:lnSpc>
                <a:spcPct val="80000"/>
              </a:lnSpc>
            </a:pPr>
            <a:r>
              <a:rPr lang="en-US" dirty="0" smtClean="0">
                <a:solidFill>
                  <a:srgbClr val="000000"/>
                </a:solidFill>
                <a:latin typeface="Times New Roman" pitchFamily="18" charset="0"/>
                <a:ea typeface="Times New Roman"/>
                <a:cs typeface="Times New Roman" pitchFamily="18" charset="0"/>
                <a:sym typeface="Times New Roman"/>
              </a:rPr>
              <a:t>                   Programming In Java</a:t>
            </a:r>
          </a:p>
          <a:p>
            <a:pPr lvl="0">
              <a:lnSpc>
                <a:spcPct val="80000"/>
              </a:lnSpc>
            </a:pPr>
            <a:r>
              <a:rPr lang="en-US" dirty="0" smtClean="0">
                <a:solidFill>
                  <a:srgbClr val="000000"/>
                </a:solidFill>
                <a:latin typeface="Times New Roman" pitchFamily="18" charset="0"/>
                <a:ea typeface="Times New Roman"/>
                <a:cs typeface="Times New Roman" pitchFamily="18" charset="0"/>
                <a:sym typeface="Times New Roman"/>
              </a:rPr>
              <a:t>                   SSE,SIMATS</a:t>
            </a:r>
            <a:endParaRPr lang="en-US" dirty="0">
              <a:latin typeface="Times New Roman" pitchFamily="18" charset="0"/>
              <a:cs typeface="Times New Roman" pitchFamily="18" charset="0"/>
            </a:endParaRPr>
          </a:p>
        </p:txBody>
      </p:sp>
      <p:sp>
        <p:nvSpPr>
          <p:cNvPr id="6" name="Rectangle 5"/>
          <p:cNvSpPr/>
          <p:nvPr/>
        </p:nvSpPr>
        <p:spPr>
          <a:xfrm>
            <a:off x="7567859" y="4661806"/>
            <a:ext cx="3722400" cy="1754326"/>
          </a:xfrm>
          <a:prstGeom prst="rect">
            <a:avLst/>
          </a:prstGeom>
        </p:spPr>
        <p:txBody>
          <a:bodyPr wrap="square">
            <a:spAutoFit/>
          </a:bodyPr>
          <a:lstStyle/>
          <a:p>
            <a:pPr marL="457200" lvl="0" indent="457200"/>
            <a:r>
              <a:rPr lang="en-US" b="1" dirty="0" smtClean="0">
                <a:latin typeface="Times New Roman"/>
                <a:ea typeface="Times New Roman"/>
                <a:cs typeface="Times New Roman"/>
                <a:sym typeface="Times New Roman"/>
              </a:rPr>
              <a:t> Project By:</a:t>
            </a:r>
          </a:p>
          <a:p>
            <a:pPr lvl="0"/>
            <a:r>
              <a:rPr lang="en-US" dirty="0" smtClean="0">
                <a:latin typeface="Times New Roman"/>
                <a:ea typeface="Times New Roman"/>
                <a:cs typeface="Times New Roman"/>
                <a:sym typeface="Times New Roman"/>
              </a:rPr>
              <a:t>                         G.Bharathchandra</a:t>
            </a:r>
          </a:p>
          <a:p>
            <a:pPr lvl="0"/>
            <a:r>
              <a:rPr lang="en-US" dirty="0" smtClean="0">
                <a:latin typeface="Times New Roman"/>
                <a:ea typeface="Times New Roman"/>
                <a:cs typeface="Times New Roman"/>
                <a:sym typeface="Times New Roman"/>
              </a:rPr>
              <a:t>                         192111649</a:t>
            </a:r>
          </a:p>
          <a:p>
            <a:pPr lvl="0"/>
            <a:r>
              <a:rPr lang="en-US" dirty="0" smtClean="0">
                <a:latin typeface="Times New Roman"/>
                <a:ea typeface="Times New Roman"/>
                <a:cs typeface="Times New Roman"/>
                <a:sym typeface="Times New Roman"/>
              </a:rPr>
              <a:t>                         Computer Science </a:t>
            </a:r>
          </a:p>
          <a:p>
            <a:pPr lvl="0"/>
            <a:r>
              <a:rPr lang="en-US" dirty="0" smtClean="0">
                <a:latin typeface="Times New Roman"/>
                <a:ea typeface="Times New Roman"/>
                <a:cs typeface="Times New Roman"/>
                <a:sym typeface="Times New Roman"/>
              </a:rPr>
              <a:t>                         And Engineering</a:t>
            </a:r>
          </a:p>
          <a:p>
            <a:pPr lvl="0"/>
            <a:r>
              <a:rPr lang="en-US" dirty="0" smtClean="0">
                <a:latin typeface="Times New Roman"/>
                <a:ea typeface="Times New Roman"/>
                <a:cs typeface="Times New Roman"/>
                <a:sym typeface="Times New Roman"/>
              </a:rPr>
              <a:t>                         SSE,SIMATS </a:t>
            </a:r>
            <a:endParaRPr lang="en-US" dirty="0"/>
          </a:p>
        </p:txBody>
      </p:sp>
      <p:pic>
        <p:nvPicPr>
          <p:cNvPr id="105476" name="Picture 4" descr="C:\Users\User\Downloads\hs main pic.jpg"/>
          <p:cNvPicPr>
            <a:picLocks noChangeAspect="1" noChangeArrowheads="1"/>
          </p:cNvPicPr>
          <p:nvPr/>
        </p:nvPicPr>
        <p:blipFill>
          <a:blip r:embed="rId2"/>
          <a:srcRect/>
          <a:stretch>
            <a:fillRect/>
          </a:stretch>
        </p:blipFill>
        <p:spPr bwMode="auto">
          <a:xfrm>
            <a:off x="2171665" y="1890185"/>
            <a:ext cx="8096251" cy="2635200"/>
          </a:xfrm>
          <a:prstGeom prst="rect">
            <a:avLst/>
          </a:prstGeom>
          <a:noFill/>
        </p:spPr>
      </p:pic>
      <p:pic>
        <p:nvPicPr>
          <p:cNvPr id="7" name="Google Shape;281;p13"/>
          <p:cNvPicPr preferRelativeResize="0"/>
          <p:nvPr/>
        </p:nvPicPr>
        <p:blipFill rotWithShape="1">
          <a:blip r:embed="rId3">
            <a:alphaModFix/>
          </a:blip>
          <a:srcRect/>
          <a:stretch/>
        </p:blipFill>
        <p:spPr>
          <a:xfrm>
            <a:off x="0" y="9"/>
            <a:ext cx="914400" cy="801100"/>
          </a:xfrm>
          <a:prstGeom prst="rect">
            <a:avLst/>
          </a:prstGeom>
          <a:noFill/>
          <a:ln>
            <a:noFill/>
          </a:ln>
        </p:spPr>
      </p:pic>
      <p:pic>
        <p:nvPicPr>
          <p:cNvPr id="8" name="Google Shape;282;p13"/>
          <p:cNvPicPr preferRelativeResize="0"/>
          <p:nvPr/>
        </p:nvPicPr>
        <p:blipFill rotWithShape="1">
          <a:blip r:embed="rId4">
            <a:alphaModFix/>
          </a:blip>
          <a:srcRect/>
          <a:stretch/>
        </p:blipFill>
        <p:spPr>
          <a:xfrm>
            <a:off x="11359258" y="0"/>
            <a:ext cx="832743" cy="985200"/>
          </a:xfrm>
          <a:prstGeom prst="rect">
            <a:avLst/>
          </a:prstGeom>
          <a:noFill/>
          <a:ln>
            <a:noFill/>
          </a:ln>
        </p:spPr>
      </p:pic>
    </p:spTree>
    <p:extLst>
      <p:ext uri="{BB962C8B-B14F-4D97-AF65-F5344CB8AC3E}">
        <p14:creationId xmlns="" xmlns:p14="http://schemas.microsoft.com/office/powerpoint/2010/main" val="1517298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0" y="923029"/>
            <a:ext cx="10911840" cy="604800"/>
          </a:xfrm>
        </p:spPr>
        <p:txBody>
          <a:bodyPr>
            <a:normAutofit/>
          </a:bodyPr>
          <a:lstStyle/>
          <a:p>
            <a:pPr algn="ctr"/>
            <a:r>
              <a:rPr lang="en-US" sz="2400" b="1" spc="-15" dirty="0" smtClean="0">
                <a:solidFill>
                  <a:srgbClr val="D82128"/>
                </a:solidFill>
                <a:latin typeface="Times New Roman" pitchFamily="18" charset="0"/>
                <a:cs typeface="Times New Roman" pitchFamily="18" charset="0"/>
              </a:rPr>
              <a:t>ARCHITECTURE OF HOSPITAL MANAGEMENT SYSTEM</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677541" y="1642644"/>
            <a:ext cx="10911840" cy="4473504"/>
          </a:xfrm>
        </p:spPr>
        <p:txBody>
          <a:bodyPr/>
          <a:lstStyle/>
          <a:p>
            <a:endParaRPr lang="en-US" dirty="0" smtClean="0"/>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6" name="Google Shape;282;p13"/>
          <p:cNvPicPr preferRelativeResize="0"/>
          <p:nvPr/>
        </p:nvPicPr>
        <p:blipFill rotWithShape="1">
          <a:blip r:embed="rId3">
            <a:alphaModFix/>
          </a:blip>
          <a:srcRect/>
          <a:stretch/>
        </p:blipFill>
        <p:spPr>
          <a:xfrm>
            <a:off x="11359258" y="0"/>
            <a:ext cx="832743" cy="781777"/>
          </a:xfrm>
          <a:prstGeom prst="rect">
            <a:avLst/>
          </a:prstGeom>
          <a:noFill/>
          <a:ln>
            <a:noFill/>
          </a:ln>
        </p:spPr>
      </p:pic>
      <p:pic>
        <p:nvPicPr>
          <p:cNvPr id="12290" name="Picture 2" descr="C:\Users\User\AppData\Local\Packages\Microsoft.Windows.Photos_8wekyb3d8bbwe\TempState\ShareServiceTempFolder\ARCHITECTURE HOSPITAL MANAGEMENT.jpeg"/>
          <p:cNvPicPr>
            <a:picLocks noChangeAspect="1" noChangeArrowheads="1"/>
          </p:cNvPicPr>
          <p:nvPr/>
        </p:nvPicPr>
        <p:blipFill>
          <a:blip r:embed="rId4"/>
          <a:srcRect/>
          <a:stretch>
            <a:fillRect/>
          </a:stretch>
        </p:blipFill>
        <p:spPr bwMode="auto">
          <a:xfrm>
            <a:off x="360000" y="1497600"/>
            <a:ext cx="11304000" cy="48291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980" y="1374431"/>
            <a:ext cx="10911840" cy="597600"/>
          </a:xfrm>
        </p:spPr>
        <p:txBody>
          <a:bodyPr>
            <a:normAutofit fontScale="90000"/>
          </a:bodyPr>
          <a:lstStyle/>
          <a:p>
            <a:r>
              <a:rPr lang="en-US" sz="2700" spc="-15" dirty="0" smtClean="0">
                <a:solidFill>
                  <a:srgbClr val="D82128"/>
                </a:solidFill>
                <a:latin typeface="Roboto"/>
              </a:rPr>
              <a:t> </a:t>
            </a:r>
            <a:r>
              <a:rPr lang="en-US" sz="2700" spc="-15" dirty="0" smtClean="0">
                <a:solidFill>
                  <a:srgbClr val="D82128"/>
                </a:solidFill>
                <a:latin typeface="Times New Roman" pitchFamily="18" charset="0"/>
                <a:cs typeface="Times New Roman" pitchFamily="18" charset="0"/>
              </a:rPr>
              <a:t>CODING</a:t>
            </a:r>
            <a:r>
              <a:rPr lang="en-US" sz="2200" spc="-15" dirty="0" smtClean="0">
                <a:solidFill>
                  <a:srgbClr val="D82128"/>
                </a:solidFill>
                <a:latin typeface="Roboto"/>
              </a:rPr>
              <a:t> </a:t>
            </a:r>
            <a:r>
              <a:rPr lang="en-IN" dirty="0" smtClean="0"/>
              <a:t/>
            </a:r>
            <a:br>
              <a:rPr lang="en-IN" dirty="0" smtClean="0"/>
            </a:br>
            <a:endParaRPr lang="en-US" dirty="0"/>
          </a:p>
        </p:txBody>
      </p:sp>
      <p:sp>
        <p:nvSpPr>
          <p:cNvPr id="7" name="Content Placeholder 6"/>
          <p:cNvSpPr>
            <a:spLocks noGrp="1"/>
          </p:cNvSpPr>
          <p:nvPr>
            <p:ph idx="1"/>
          </p:nvPr>
        </p:nvSpPr>
        <p:spPr>
          <a:xfrm>
            <a:off x="598560" y="1595952"/>
            <a:ext cx="10911840" cy="4187952"/>
          </a:xfrm>
        </p:spPr>
        <p:txBody>
          <a:bodyPr/>
          <a:lstStyle/>
          <a:p>
            <a:pPr>
              <a:buNone/>
            </a:pPr>
            <a:endParaRPr lang="en-US" dirty="0" smtClean="0"/>
          </a:p>
          <a:p>
            <a:endParaRPr lang="en-US" dirty="0"/>
          </a:p>
        </p:txBody>
      </p:sp>
      <p:sp>
        <p:nvSpPr>
          <p:cNvPr id="4" name="object 3"/>
          <p:cNvSpPr/>
          <p:nvPr/>
        </p:nvSpPr>
        <p:spPr>
          <a:xfrm>
            <a:off x="0" y="89984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5" name="Google Shape;281;p13"/>
          <p:cNvPicPr preferRelativeResize="0"/>
          <p:nvPr/>
        </p:nvPicPr>
        <p:blipFill rotWithShape="1">
          <a:blip r:embed="rId2" cstate="print">
            <a:alphaModFix/>
          </a:blip>
          <a:srcRect/>
          <a:stretch/>
        </p:blipFill>
        <p:spPr>
          <a:xfrm>
            <a:off x="11390901" y="0"/>
            <a:ext cx="801100" cy="801100"/>
          </a:xfrm>
          <a:prstGeom prst="rect">
            <a:avLst/>
          </a:prstGeom>
          <a:noFill/>
          <a:ln>
            <a:noFill/>
          </a:ln>
        </p:spPr>
      </p:pic>
      <p:pic>
        <p:nvPicPr>
          <p:cNvPr id="11266" name="Picture 2" descr="C:\Users\User\AppData\Local\Packages\Microsoft.Windows.Photos_8wekyb3d8bbwe\TempState\ShareServiceTempFolder\HS(code1).jpeg"/>
          <p:cNvPicPr>
            <a:picLocks noChangeAspect="1" noChangeArrowheads="1"/>
          </p:cNvPicPr>
          <p:nvPr/>
        </p:nvPicPr>
        <p:blipFill>
          <a:blip r:embed="rId3"/>
          <a:srcRect/>
          <a:stretch>
            <a:fillRect/>
          </a:stretch>
        </p:blipFill>
        <p:spPr bwMode="auto">
          <a:xfrm>
            <a:off x="503590" y="1457640"/>
            <a:ext cx="4730751" cy="4876800"/>
          </a:xfrm>
          <a:prstGeom prst="rect">
            <a:avLst/>
          </a:prstGeom>
          <a:noFill/>
        </p:spPr>
      </p:pic>
      <p:pic>
        <p:nvPicPr>
          <p:cNvPr id="11268" name="Picture 4" descr="C:\Users\User\AppData\Local\Packages\Microsoft.Windows.Photos_8wekyb3d8bbwe\TempState\ShareServiceTempFolder\HS(code2).jpeg"/>
          <p:cNvPicPr>
            <a:picLocks noChangeAspect="1" noChangeArrowheads="1"/>
          </p:cNvPicPr>
          <p:nvPr/>
        </p:nvPicPr>
        <p:blipFill>
          <a:blip r:embed="rId4" cstate="print"/>
          <a:srcRect/>
          <a:stretch>
            <a:fillRect/>
          </a:stretch>
        </p:blipFill>
        <p:spPr bwMode="auto">
          <a:xfrm>
            <a:off x="5334722" y="1464170"/>
            <a:ext cx="6226628" cy="488777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60" y="166680"/>
            <a:ext cx="10911840" cy="466920"/>
          </a:xfrm>
        </p:spPr>
        <p:txBody>
          <a:bodyPr>
            <a:normAutofit/>
          </a:bodyPr>
          <a:lstStyle/>
          <a:p>
            <a:endParaRPr lang="en-US" sz="800" dirty="0"/>
          </a:p>
        </p:txBody>
      </p:sp>
      <p:sp>
        <p:nvSpPr>
          <p:cNvPr id="7" name="Content Placeholder 6"/>
          <p:cNvSpPr>
            <a:spLocks noGrp="1"/>
          </p:cNvSpPr>
          <p:nvPr>
            <p:ph idx="1"/>
          </p:nvPr>
        </p:nvSpPr>
        <p:spPr>
          <a:xfrm>
            <a:off x="634560" y="1639152"/>
            <a:ext cx="10911840" cy="4187952"/>
          </a:xfrm>
        </p:spPr>
        <p:txBody>
          <a:bodyPr/>
          <a:lstStyle/>
          <a:p>
            <a:endParaRPr lang="en-US" dirty="0"/>
          </a:p>
        </p:txBody>
      </p:sp>
      <p:sp>
        <p:nvSpPr>
          <p:cNvPr id="4" name="object 3"/>
          <p:cNvSpPr/>
          <p:nvPr/>
        </p:nvSpPr>
        <p:spPr>
          <a:xfrm>
            <a:off x="0" y="95090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10242" name="Picture 2" descr="C:\Users\User\AppData\Local\Packages\Microsoft.Windows.Photos_8wekyb3d8bbwe\TempState\ShareServiceTempFolder\HS(code3).jpeg"/>
          <p:cNvPicPr>
            <a:picLocks noChangeAspect="1" noChangeArrowheads="1"/>
          </p:cNvPicPr>
          <p:nvPr/>
        </p:nvPicPr>
        <p:blipFill>
          <a:blip r:embed="rId3"/>
          <a:srcRect/>
          <a:stretch>
            <a:fillRect/>
          </a:stretch>
        </p:blipFill>
        <p:spPr bwMode="auto">
          <a:xfrm>
            <a:off x="634395" y="1073490"/>
            <a:ext cx="4657725" cy="5238750"/>
          </a:xfrm>
          <a:prstGeom prst="rect">
            <a:avLst/>
          </a:prstGeom>
          <a:noFill/>
        </p:spPr>
      </p:pic>
      <p:pic>
        <p:nvPicPr>
          <p:cNvPr id="10244" name="Picture 4" descr="C:\Users\User\AppData\Local\Packages\Microsoft.Windows.Photos_8wekyb3d8bbwe\TempState\ShareServiceTempFolder\patient(code1).jpeg"/>
          <p:cNvPicPr>
            <a:picLocks noChangeAspect="1" noChangeArrowheads="1"/>
          </p:cNvPicPr>
          <p:nvPr/>
        </p:nvPicPr>
        <p:blipFill>
          <a:blip r:embed="rId4"/>
          <a:srcRect/>
          <a:stretch>
            <a:fillRect/>
          </a:stretch>
        </p:blipFill>
        <p:spPr bwMode="auto">
          <a:xfrm>
            <a:off x="5332838" y="1040043"/>
            <a:ext cx="6358919" cy="5249074"/>
          </a:xfrm>
          <a:prstGeom prst="rect">
            <a:avLst/>
          </a:prstGeom>
          <a:noFill/>
        </p:spPr>
      </p:pic>
      <p:pic>
        <p:nvPicPr>
          <p:cNvPr id="8" name="Google Shape;282;p13"/>
          <p:cNvPicPr preferRelativeResize="0"/>
          <p:nvPr/>
        </p:nvPicPr>
        <p:blipFill rotWithShape="1">
          <a:blip r:embed="rId5">
            <a:alphaModFix/>
          </a:blip>
          <a:srcRect/>
          <a:stretch/>
        </p:blipFill>
        <p:spPr>
          <a:xfrm>
            <a:off x="11359258" y="0"/>
            <a:ext cx="832743" cy="85157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60" y="453600"/>
            <a:ext cx="10911840" cy="158400"/>
          </a:xfrm>
        </p:spPr>
        <p:txBody>
          <a:bodyPr>
            <a:noAutofit/>
          </a:bodyPr>
          <a:lstStyle/>
          <a:p>
            <a:endParaRPr lang="en-US" sz="800" dirty="0"/>
          </a:p>
        </p:txBody>
      </p:sp>
      <p:sp>
        <p:nvSpPr>
          <p:cNvPr id="7" name="Content Placeholder 6"/>
          <p:cNvSpPr>
            <a:spLocks noGrp="1"/>
          </p:cNvSpPr>
          <p:nvPr>
            <p:ph idx="1"/>
          </p:nvPr>
        </p:nvSpPr>
        <p:spPr>
          <a:xfrm>
            <a:off x="621699" y="1689057"/>
            <a:ext cx="10911840" cy="4187952"/>
          </a:xfrm>
        </p:spPr>
        <p:txBody>
          <a:bodyPr/>
          <a:lstStyle/>
          <a:p>
            <a:pPr>
              <a:buNone/>
            </a:pPr>
            <a:endParaRPr lang="en-US" dirty="0" smtClean="0"/>
          </a:p>
        </p:txBody>
      </p:sp>
      <p:sp>
        <p:nvSpPr>
          <p:cNvPr id="4" name="object 3"/>
          <p:cNvSpPr/>
          <p:nvPr/>
        </p:nvSpPr>
        <p:spPr>
          <a:xfrm>
            <a:off x="0" y="92776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9220" name="Picture 4" descr="C:\Users\User\AppData\Local\Packages\Microsoft.Windows.Photos_8wekyb3d8bbwe\TempState\ShareServiceTempFolder\patient(code2).jpeg"/>
          <p:cNvPicPr>
            <a:picLocks noChangeAspect="1" noChangeArrowheads="1"/>
          </p:cNvPicPr>
          <p:nvPr/>
        </p:nvPicPr>
        <p:blipFill>
          <a:blip r:embed="rId3"/>
          <a:srcRect/>
          <a:stretch>
            <a:fillRect/>
          </a:stretch>
        </p:blipFill>
        <p:spPr bwMode="auto">
          <a:xfrm>
            <a:off x="483303" y="1023319"/>
            <a:ext cx="5200651" cy="5410200"/>
          </a:xfrm>
          <a:prstGeom prst="rect">
            <a:avLst/>
          </a:prstGeom>
          <a:noFill/>
        </p:spPr>
      </p:pic>
      <p:pic>
        <p:nvPicPr>
          <p:cNvPr id="9222" name="Picture 6" descr="C:\Users\User\AppData\Local\Packages\Microsoft.Windows.Photos_8wekyb3d8bbwe\TempState\ShareServiceTempFolder\patient(code3).jpeg"/>
          <p:cNvPicPr>
            <a:picLocks noChangeAspect="1" noChangeArrowheads="1"/>
          </p:cNvPicPr>
          <p:nvPr/>
        </p:nvPicPr>
        <p:blipFill>
          <a:blip r:embed="rId4"/>
          <a:srcRect/>
          <a:stretch>
            <a:fillRect/>
          </a:stretch>
        </p:blipFill>
        <p:spPr bwMode="auto">
          <a:xfrm>
            <a:off x="5826755" y="1069636"/>
            <a:ext cx="5743575" cy="5276850"/>
          </a:xfrm>
          <a:prstGeom prst="rect">
            <a:avLst/>
          </a:prstGeom>
          <a:noFill/>
        </p:spPr>
      </p:pic>
      <p:pic>
        <p:nvPicPr>
          <p:cNvPr id="8" name="Google Shape;282;p13"/>
          <p:cNvPicPr preferRelativeResize="0"/>
          <p:nvPr/>
        </p:nvPicPr>
        <p:blipFill rotWithShape="1">
          <a:blip r:embed="rId5">
            <a:alphaModFix/>
          </a:blip>
          <a:srcRect/>
          <a:stretch/>
        </p:blipFill>
        <p:spPr>
          <a:xfrm>
            <a:off x="11359258" y="0"/>
            <a:ext cx="832743" cy="84459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09" y="462290"/>
            <a:ext cx="10911840" cy="742950"/>
          </a:xfrm>
        </p:spPr>
        <p:txBody>
          <a:bodyPr>
            <a:normAutofit/>
          </a:bodyPr>
          <a:lstStyle/>
          <a:p>
            <a:pPr algn="ctr"/>
            <a:r>
              <a:rPr lang="en-US" sz="2800" b="1" spc="-15" dirty="0" smtClean="0">
                <a:solidFill>
                  <a:srgbClr val="D82128"/>
                </a:solidFill>
                <a:latin typeface="Times New Roman" pitchFamily="18" charset="0"/>
                <a:cs typeface="Times New Roman" pitchFamily="18" charset="0"/>
              </a:rPr>
              <a:t>TESTING</a:t>
            </a:r>
            <a:endParaRPr lang="en-US" sz="2800" b="1" dirty="0"/>
          </a:p>
        </p:txBody>
      </p:sp>
      <p:sp>
        <p:nvSpPr>
          <p:cNvPr id="3" name="Content Placeholder 2"/>
          <p:cNvSpPr>
            <a:spLocks noGrp="1"/>
          </p:cNvSpPr>
          <p:nvPr>
            <p:ph idx="1"/>
          </p:nvPr>
        </p:nvSpPr>
        <p:spPr>
          <a:xfrm>
            <a:off x="603885" y="1343025"/>
            <a:ext cx="10911840" cy="4584954"/>
          </a:xfrm>
        </p:spPr>
        <p:txBody>
          <a:bodyPr>
            <a:normAutofit fontScale="92500" lnSpcReduction="10000"/>
          </a:bodyPr>
          <a:lstStyle/>
          <a:p>
            <a:pPr>
              <a:buFont typeface="Wingdings" pitchFamily="2" charset="2"/>
              <a:buChar char="Ø"/>
            </a:pPr>
            <a:r>
              <a:rPr lang="en-US" sz="2000" b="1" dirty="0" smtClean="0">
                <a:latin typeface="Times New Roman" pitchFamily="18" charset="0"/>
                <a:cs typeface="Times New Roman" pitchFamily="18" charset="0"/>
              </a:rPr>
              <a:t>Unit Testing:</a:t>
            </a:r>
          </a:p>
          <a:p>
            <a:pPr>
              <a:buFont typeface="Wingdings" pitchFamily="2" charset="2"/>
              <a:buChar char="Ø"/>
            </a:pPr>
            <a:r>
              <a:rPr lang="en-US" sz="1800" dirty="0" smtClean="0">
                <a:latin typeface="Times New Roman" pitchFamily="18" charset="0"/>
                <a:cs typeface="Times New Roman" pitchFamily="18" charset="0"/>
              </a:rPr>
              <a:t>Unit tests focus on individual components or functions to ensure they work as expected.</a:t>
            </a:r>
          </a:p>
          <a:p>
            <a:pPr>
              <a:buFont typeface="Wingdings" pitchFamily="2" charset="2"/>
              <a:buChar char="Ø"/>
            </a:pPr>
            <a:r>
              <a:rPr lang="en-US" sz="1800" dirty="0" smtClean="0">
                <a:latin typeface="Times New Roman" pitchFamily="18" charset="0"/>
                <a:cs typeface="Times New Roman" pitchFamily="18" charset="0"/>
              </a:rPr>
              <a:t>In this code, you might create unit tests for methods like update  in the Doctor module and patient module.</a:t>
            </a:r>
          </a:p>
          <a:p>
            <a:pPr>
              <a:buFont typeface="Wingdings" pitchFamily="2" charset="2"/>
              <a:buChar char="Ø"/>
            </a:pPr>
            <a:r>
              <a:rPr lang="en-US" sz="1800" dirty="0" smtClean="0">
                <a:latin typeface="Times New Roman" pitchFamily="18" charset="0"/>
                <a:cs typeface="Times New Roman" pitchFamily="18" charset="0"/>
              </a:rPr>
              <a:t>Since the code doesn't have many standalone methods or functions, unit testing is somewhat limited.</a:t>
            </a:r>
          </a:p>
          <a:p>
            <a:pPr>
              <a:buFont typeface="Wingdings" pitchFamily="2" charset="2"/>
              <a:buChar char="Ø"/>
            </a:pPr>
            <a:r>
              <a:rPr lang="en-US" sz="2000" b="1" dirty="0" smtClean="0">
                <a:latin typeface="Times New Roman" pitchFamily="18" charset="0"/>
                <a:cs typeface="Times New Roman" pitchFamily="18" charset="0"/>
              </a:rPr>
              <a:t>Integration Testing:</a:t>
            </a:r>
          </a:p>
          <a:p>
            <a:pPr>
              <a:buFont typeface="Wingdings" pitchFamily="2" charset="2"/>
              <a:buChar char="Ø"/>
            </a:pPr>
            <a:r>
              <a:rPr lang="en-US" sz="1800" dirty="0" smtClean="0">
                <a:latin typeface="Times New Roman" pitchFamily="18" charset="0"/>
                <a:cs typeface="Times New Roman" pitchFamily="18" charset="0"/>
              </a:rPr>
              <a:t>Integration tests verify that different components of the system work together correctly.</a:t>
            </a:r>
          </a:p>
          <a:p>
            <a:pPr>
              <a:buFont typeface="Wingdings" pitchFamily="2" charset="2"/>
              <a:buChar char="Ø"/>
            </a:pPr>
            <a:r>
              <a:rPr lang="en-US" sz="1800" dirty="0" smtClean="0">
                <a:latin typeface="Times New Roman" pitchFamily="18" charset="0"/>
                <a:cs typeface="Times New Roman" pitchFamily="18" charset="0"/>
              </a:rPr>
              <a:t>For this code, you might want to simulate the entire flow of adding a patient, updating medical bills, and displaying patients.</a:t>
            </a:r>
          </a:p>
          <a:p>
            <a:pPr>
              <a:buFont typeface="Wingdings" pitchFamily="2" charset="2"/>
              <a:buChar char="Ø"/>
            </a:pPr>
            <a:r>
              <a:rPr lang="en-US" sz="1800" b="1" dirty="0" smtClean="0">
                <a:solidFill>
                  <a:schemeClr val="tx2">
                    <a:lumMod val="25000"/>
                  </a:schemeClr>
                </a:solidFill>
                <a:latin typeface="Times New Roman" panose="02020603050405020304" charset="0"/>
                <a:cs typeface="Times New Roman" panose="02020603050405020304" charset="0"/>
              </a:rPr>
              <a:t>Technical Feasibility</a:t>
            </a:r>
            <a:r>
              <a:rPr lang="en-US" sz="1800" b="1" dirty="0" smtClean="0">
                <a:latin typeface="Times New Roman" panose="02020603050405020304" charset="0"/>
                <a:cs typeface="Times New Roman" panose="02020603050405020304" charset="0"/>
              </a:rPr>
              <a:t>: </a:t>
            </a:r>
          </a:p>
          <a:p>
            <a:pPr>
              <a:buFont typeface="Wingdings" pitchFamily="2" charset="2"/>
              <a:buChar char="Ø"/>
            </a:pPr>
            <a:r>
              <a:rPr lang="en-US" sz="1800" dirty="0" smtClean="0">
                <a:latin typeface="Times New Roman" panose="02020603050405020304" charset="0"/>
                <a:cs typeface="Times New Roman" panose="02020603050405020304" charset="0"/>
              </a:rPr>
              <a:t>The software is offline and totally based on python so it doesn't requires any kind of internet and there can’t be any issue regarding component not working correctly.</a:t>
            </a:r>
          </a:p>
          <a:p>
            <a:pPr marL="0" indent="0">
              <a:buFont typeface="Wingdings" panose="05000000000000000000" charset="0"/>
              <a:buNone/>
            </a:pPr>
            <a:r>
              <a:rPr lang="en-US" sz="1800" dirty="0" smtClean="0">
                <a:gradFill>
                  <a:gsLst>
                    <a:gs pos="0">
                      <a:srgbClr val="007BD3"/>
                    </a:gs>
                    <a:gs pos="100000">
                      <a:srgbClr val="034373"/>
                    </a:gs>
                  </a:gsLst>
                  <a:lin scaled="0"/>
                </a:gradFill>
                <a:latin typeface="Times New Roman" panose="02020603050405020304" charset="0"/>
                <a:cs typeface="Times New Roman" panose="02020603050405020304" charset="0"/>
              </a:rPr>
              <a:t>Resource and Time feasibility</a:t>
            </a:r>
            <a:r>
              <a:rPr lang="en-US" sz="1800" dirty="0" smtClean="0">
                <a:solidFill>
                  <a:schemeClr val="accent1">
                    <a:lumMod val="60000"/>
                    <a:lumOff val="40000"/>
                  </a:schemeClr>
                </a:solidFill>
                <a:latin typeface="Times New Roman" panose="02020603050405020304" charset="0"/>
                <a:cs typeface="Times New Roman" panose="02020603050405020304" charset="0"/>
              </a:rPr>
              <a:t>: </a:t>
            </a:r>
            <a:r>
              <a:rPr lang="en-US" sz="1800" dirty="0" smtClean="0">
                <a:latin typeface="Times New Roman" panose="02020603050405020304" charset="0"/>
                <a:cs typeface="Times New Roman" panose="02020603050405020304" charset="0"/>
              </a:rPr>
              <a:t>Resources that are required for the project,</a:t>
            </a:r>
          </a:p>
          <a:p>
            <a:pPr algn="just">
              <a:buFont typeface="Wingdings" panose="05000000000000000000" charset="0"/>
              <a:buChar char="Ø"/>
            </a:pPr>
            <a:r>
              <a:rPr lang="en-US" sz="1800" dirty="0" smtClean="0">
                <a:latin typeface="Times New Roman" panose="02020603050405020304" charset="0"/>
                <a:cs typeface="Times New Roman" panose="02020603050405020304" charset="0"/>
              </a:rPr>
              <a:t>  Programming Device</a:t>
            </a:r>
          </a:p>
          <a:p>
            <a:pPr algn="just">
              <a:buFont typeface="Wingdings" panose="05000000000000000000" charset="0"/>
              <a:buChar char="Ø"/>
            </a:pPr>
            <a:r>
              <a:rPr lang="en-US" sz="1800" dirty="0" smtClean="0">
                <a:latin typeface="Times New Roman" panose="02020603050405020304" charset="0"/>
                <a:cs typeface="Times New Roman" panose="02020603050405020304" charset="0"/>
              </a:rPr>
              <a:t>  Programming Tool (freely available)</a:t>
            </a:r>
          </a:p>
          <a:p>
            <a:pPr algn="just">
              <a:buFont typeface="Wingdings" panose="05000000000000000000" charset="0"/>
              <a:buChar char="Ø"/>
            </a:pPr>
            <a:r>
              <a:rPr lang="en-US" sz="1800" dirty="0" smtClean="0">
                <a:latin typeface="Times New Roman" panose="02020603050405020304" charset="0"/>
                <a:cs typeface="Times New Roman" panose="02020603050405020304" charset="0"/>
              </a:rPr>
              <a:t>  Programming individuals</a:t>
            </a:r>
          </a:p>
          <a:p>
            <a:pPr>
              <a:buFont typeface="Wingdings" pitchFamily="2" charset="2"/>
              <a:buChar char="Ø"/>
            </a:pPr>
            <a:endParaRPr lang="en-US" sz="1800" dirty="0">
              <a:latin typeface="Times New Roman" pitchFamily="18" charset="0"/>
              <a:cs typeface="Times New Roman" pitchFamily="18" charset="0"/>
            </a:endParaRPr>
          </a:p>
        </p:txBody>
      </p:sp>
      <p:pic>
        <p:nvPicPr>
          <p:cNvPr id="4"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sp>
        <p:nvSpPr>
          <p:cNvPr id="5" name="object 3"/>
          <p:cNvSpPr/>
          <p:nvPr/>
        </p:nvSpPr>
        <p:spPr>
          <a:xfrm>
            <a:off x="0" y="86442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6" name="Google Shape;282;p13"/>
          <p:cNvPicPr preferRelativeResize="0"/>
          <p:nvPr/>
        </p:nvPicPr>
        <p:blipFill rotWithShape="1">
          <a:blip r:embed="rId3">
            <a:alphaModFix/>
          </a:blip>
          <a:srcRect/>
          <a:stretch/>
        </p:blipFill>
        <p:spPr>
          <a:xfrm>
            <a:off x="11359258" y="0"/>
            <a:ext cx="832743" cy="823658"/>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011" y="881175"/>
            <a:ext cx="8305844" cy="556738"/>
          </a:xfrm>
        </p:spPr>
        <p:txBody>
          <a:bodyPr>
            <a:normAutofit/>
          </a:bodyPr>
          <a:lstStyle/>
          <a:p>
            <a:r>
              <a:rPr lang="en-US" sz="2800" b="1" spc="-15" dirty="0" smtClean="0">
                <a:solidFill>
                  <a:srgbClr val="D82128"/>
                </a:solidFill>
                <a:latin typeface="Times New Roman" pitchFamily="18" charset="0"/>
                <a:cs typeface="Times New Roman" pitchFamily="18" charset="0"/>
              </a:rPr>
              <a:t>IMPLEMENTATION</a:t>
            </a:r>
            <a:endParaRPr lang="en-US" sz="2800" b="1" dirty="0"/>
          </a:p>
        </p:txBody>
      </p:sp>
      <p:sp>
        <p:nvSpPr>
          <p:cNvPr id="3" name="Content Placeholder 2"/>
          <p:cNvSpPr>
            <a:spLocks noGrp="1"/>
          </p:cNvSpPr>
          <p:nvPr>
            <p:ph idx="1"/>
          </p:nvPr>
        </p:nvSpPr>
        <p:spPr>
          <a:xfrm>
            <a:off x="644530" y="1650734"/>
            <a:ext cx="10911840" cy="4642104"/>
          </a:xfrm>
        </p:spPr>
        <p:txBody>
          <a:bodyPr/>
          <a:lstStyle/>
          <a:p>
            <a:pPr>
              <a:buFont typeface="Wingdings" pitchFamily="2" charset="2"/>
              <a:buChar char="Ø"/>
            </a:pPr>
            <a:r>
              <a:rPr lang="en-US" sz="2400" dirty="0" smtClean="0">
                <a:latin typeface="Times New Roman" pitchFamily="18" charset="0"/>
                <a:cs typeface="Times New Roman" pitchFamily="18" charset="0"/>
              </a:rPr>
              <a:t>Step 1: Implement the Patient Class.</a:t>
            </a:r>
          </a:p>
          <a:p>
            <a:pPr>
              <a:buFont typeface="Wingdings" pitchFamily="2" charset="2"/>
              <a:buChar char="Ø"/>
            </a:pPr>
            <a:r>
              <a:rPr lang="en-US" sz="2400" dirty="0" smtClean="0">
                <a:latin typeface="Times New Roman" pitchFamily="18" charset="0"/>
                <a:cs typeface="Times New Roman" pitchFamily="18" charset="0"/>
              </a:rPr>
              <a:t>Step 2: Implement the Hospital Class.</a:t>
            </a:r>
          </a:p>
          <a:p>
            <a:pPr>
              <a:buFont typeface="Wingdings" pitchFamily="2" charset="2"/>
              <a:buChar char="Ø"/>
            </a:pPr>
            <a:r>
              <a:rPr lang="en-US" sz="2400" dirty="0" smtClean="0">
                <a:latin typeface="Times New Roman" pitchFamily="18" charset="0"/>
                <a:cs typeface="Times New Roman" pitchFamily="18" charset="0"/>
              </a:rPr>
              <a:t>Step 3: Implement Unit Tests for Patient Class.</a:t>
            </a:r>
          </a:p>
          <a:p>
            <a:pPr>
              <a:buFont typeface="Wingdings" pitchFamily="2" charset="2"/>
              <a:buChar char="Ø"/>
            </a:pPr>
            <a:r>
              <a:rPr lang="en-US" sz="2400" dirty="0" smtClean="0">
                <a:latin typeface="Times New Roman" pitchFamily="18" charset="0"/>
                <a:cs typeface="Times New Roman" pitchFamily="18" charset="0"/>
              </a:rPr>
              <a:t>Step 4: Implement Integration Tests for Hospital Class.</a:t>
            </a:r>
          </a:p>
          <a:p>
            <a:pPr>
              <a:buFont typeface="Wingdings" pitchFamily="2" charset="2"/>
              <a:buChar char="Ø"/>
            </a:pPr>
            <a:r>
              <a:rPr lang="en-US" sz="2400" dirty="0" smtClean="0">
                <a:latin typeface="Times New Roman" pitchFamily="18" charset="0"/>
                <a:cs typeface="Times New Roman" pitchFamily="18" charset="0"/>
              </a:rPr>
              <a:t>Step 5: Run the Tests.</a:t>
            </a:r>
          </a:p>
          <a:p>
            <a:pPr>
              <a:buFont typeface="Wingdings" pitchFamily="2" charset="2"/>
              <a:buChar char="Ø"/>
            </a:pPr>
            <a:r>
              <a:rPr lang="en-US" sz="2400" dirty="0" smtClean="0">
                <a:latin typeface="Times New Roman" panose="02020603050405020304" charset="0"/>
                <a:cs typeface="Times New Roman" panose="02020603050405020304" charset="0"/>
              </a:rPr>
              <a:t>This code will run in java version 3 and may not run in other version.</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anose="02020603050405020304" charset="0"/>
                <a:cs typeface="Times New Roman" panose="02020603050405020304" charset="0"/>
              </a:rPr>
              <a:t>we have to install the packages required for the code.</a:t>
            </a:r>
          </a:p>
          <a:p>
            <a:pPr algn="just">
              <a:buFont typeface="Wingdings" pitchFamily="2" charset="2"/>
              <a:buChar char="Ø"/>
            </a:pPr>
            <a:r>
              <a:rPr lang="en-US" sz="2400" dirty="0" smtClean="0">
                <a:latin typeface="Times New Roman" panose="02020603050405020304" charset="0"/>
                <a:cs typeface="Times New Roman" panose="02020603050405020304" charset="0"/>
                <a:sym typeface="+mn-ea"/>
              </a:rPr>
              <a:t> It is compatible for Windows, Linux and Mac. </a:t>
            </a:r>
            <a:endParaRPr lang="en-US" sz="2400" dirty="0" smtClean="0">
              <a:latin typeface="Times New Roman" panose="02020603050405020304" charset="0"/>
              <a:cs typeface="Times New Roman" panose="02020603050405020304" charset="0"/>
            </a:endParaRP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a:p>
        </p:txBody>
      </p:sp>
      <p:pic>
        <p:nvPicPr>
          <p:cNvPr id="4"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sp>
        <p:nvSpPr>
          <p:cNvPr id="5" name="object 3"/>
          <p:cNvSpPr/>
          <p:nvPr/>
        </p:nvSpPr>
        <p:spPr>
          <a:xfrm>
            <a:off x="0" y="1014789"/>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6" name="Google Shape;282;p13"/>
          <p:cNvPicPr preferRelativeResize="0"/>
          <p:nvPr/>
        </p:nvPicPr>
        <p:blipFill rotWithShape="1">
          <a:blip r:embed="rId3">
            <a:alphaModFix/>
          </a:blip>
          <a:srcRect/>
          <a:stretch/>
        </p:blipFill>
        <p:spPr>
          <a:xfrm>
            <a:off x="11359258" y="0"/>
            <a:ext cx="832743" cy="81667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78" y="736480"/>
            <a:ext cx="10911840" cy="539114"/>
          </a:xfrm>
        </p:spPr>
        <p:txBody>
          <a:bodyPr>
            <a:normAutofit/>
          </a:bodyPr>
          <a:lstStyle/>
          <a:p>
            <a:pPr algn="ctr"/>
            <a:r>
              <a:rPr lang="en-US" sz="2800" b="1" spc="-15" dirty="0" smtClean="0">
                <a:solidFill>
                  <a:srgbClr val="D82128"/>
                </a:solidFill>
                <a:latin typeface="Roboto"/>
              </a:rPr>
              <a:t> </a:t>
            </a:r>
            <a:r>
              <a:rPr lang="en-US" sz="2400" b="1" spc="-15" dirty="0" smtClean="0">
                <a:solidFill>
                  <a:srgbClr val="D82128"/>
                </a:solidFill>
                <a:latin typeface="Times New Roman" pitchFamily="18" charset="0"/>
                <a:cs typeface="Times New Roman" pitchFamily="18" charset="0"/>
              </a:rPr>
              <a:t>FINAL OUTPUT:</a:t>
            </a:r>
            <a:endParaRPr lang="en-US" sz="2400" b="1" dirty="0">
              <a:latin typeface="Times New Roman" pitchFamily="18" charset="0"/>
              <a:cs typeface="Times New Roman" pitchFamily="18" charset="0"/>
            </a:endParaRPr>
          </a:p>
        </p:txBody>
      </p:sp>
      <p:sp>
        <p:nvSpPr>
          <p:cNvPr id="7" name="Content Placeholder 6"/>
          <p:cNvSpPr>
            <a:spLocks noGrp="1"/>
          </p:cNvSpPr>
          <p:nvPr>
            <p:ph idx="1"/>
          </p:nvPr>
        </p:nvSpPr>
        <p:spPr>
          <a:xfrm>
            <a:off x="569760" y="1639152"/>
            <a:ext cx="10911840" cy="4187952"/>
          </a:xfrm>
        </p:spPr>
        <p:txBody>
          <a:bodyPr/>
          <a:lstStyle/>
          <a:p>
            <a:endParaRPr lang="en-US" dirty="0" smtClean="0"/>
          </a:p>
          <a:p>
            <a:endParaRPr lang="en-US" dirty="0"/>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sp>
        <p:nvSpPr>
          <p:cNvPr id="6" name="object 3"/>
          <p:cNvSpPr/>
          <p:nvPr/>
        </p:nvSpPr>
        <p:spPr>
          <a:xfrm>
            <a:off x="0" y="89103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6146" name="Picture 2" descr="C:\Users\User\AppData\Local\Packages\Microsoft.Windows.Photos_8wekyb3d8bbwe\TempState\ShareServiceTempFolder\loginmodule.jpeg"/>
          <p:cNvPicPr>
            <a:picLocks noChangeAspect="1" noChangeArrowheads="1"/>
          </p:cNvPicPr>
          <p:nvPr/>
        </p:nvPicPr>
        <p:blipFill>
          <a:blip r:embed="rId3"/>
          <a:srcRect/>
          <a:stretch>
            <a:fillRect/>
          </a:stretch>
        </p:blipFill>
        <p:spPr bwMode="auto">
          <a:xfrm>
            <a:off x="995029" y="1503426"/>
            <a:ext cx="3787200" cy="2275200"/>
          </a:xfrm>
          <a:prstGeom prst="rect">
            <a:avLst/>
          </a:prstGeom>
          <a:noFill/>
        </p:spPr>
      </p:pic>
      <p:sp>
        <p:nvSpPr>
          <p:cNvPr id="11" name="Right Arrow 10"/>
          <p:cNvSpPr/>
          <p:nvPr/>
        </p:nvSpPr>
        <p:spPr>
          <a:xfrm>
            <a:off x="5306897" y="2049197"/>
            <a:ext cx="77979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6148" name="Picture 4" descr="C:\Users\User\AppData\Local\Packages\Microsoft.Windows.Photos_8wekyb3d8bbwe\TempState\ShareServiceTempFolder\Patient module.jpeg"/>
          <p:cNvPicPr>
            <a:picLocks noChangeAspect="1" noChangeArrowheads="1"/>
          </p:cNvPicPr>
          <p:nvPr/>
        </p:nvPicPr>
        <p:blipFill>
          <a:blip r:embed="rId4" cstate="print"/>
          <a:srcRect/>
          <a:stretch>
            <a:fillRect/>
          </a:stretch>
        </p:blipFill>
        <p:spPr bwMode="auto">
          <a:xfrm>
            <a:off x="6444208" y="1403012"/>
            <a:ext cx="3872459" cy="2415133"/>
          </a:xfrm>
          <a:prstGeom prst="rect">
            <a:avLst/>
          </a:prstGeom>
          <a:noFill/>
        </p:spPr>
      </p:pic>
      <p:sp>
        <p:nvSpPr>
          <p:cNvPr id="12" name="Down Arrow 11"/>
          <p:cNvSpPr/>
          <p:nvPr/>
        </p:nvSpPr>
        <p:spPr>
          <a:xfrm>
            <a:off x="7992275" y="3853045"/>
            <a:ext cx="484632" cy="321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descr="C:\Users\User\AppData\Local\Packages\Microsoft.Windows.Photos_8wekyb3d8bbwe\TempState\ShareServiceTempFolder\doctor module.jpeg"/>
          <p:cNvPicPr>
            <a:picLocks noChangeAspect="1" noChangeArrowheads="1"/>
          </p:cNvPicPr>
          <p:nvPr/>
        </p:nvPicPr>
        <p:blipFill>
          <a:blip r:embed="rId5"/>
          <a:srcRect/>
          <a:stretch>
            <a:fillRect/>
          </a:stretch>
        </p:blipFill>
        <p:spPr bwMode="auto">
          <a:xfrm>
            <a:off x="6421741" y="4313734"/>
            <a:ext cx="3887945" cy="1877662"/>
          </a:xfrm>
          <a:prstGeom prst="rect">
            <a:avLst/>
          </a:prstGeom>
          <a:noFill/>
        </p:spPr>
      </p:pic>
      <p:pic>
        <p:nvPicPr>
          <p:cNvPr id="13" name="Google Shape;282;p13"/>
          <p:cNvPicPr preferRelativeResize="0"/>
          <p:nvPr/>
        </p:nvPicPr>
        <p:blipFill rotWithShape="1">
          <a:blip r:embed="rId6">
            <a:alphaModFix/>
          </a:blip>
          <a:srcRect/>
          <a:stretch/>
        </p:blipFill>
        <p:spPr>
          <a:xfrm>
            <a:off x="11359258" y="0"/>
            <a:ext cx="832743" cy="81667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19" y="726686"/>
            <a:ext cx="10911840" cy="862920"/>
          </a:xfrm>
        </p:spPr>
        <p:txBody>
          <a:bodyPr>
            <a:normAutofit/>
          </a:bodyPr>
          <a:lstStyle/>
          <a:p>
            <a:r>
              <a:rPr lang="en-US" sz="2400" b="1" spc="-15" dirty="0" smtClean="0">
                <a:solidFill>
                  <a:srgbClr val="D82128"/>
                </a:solidFill>
                <a:latin typeface="Times New Roman" pitchFamily="18" charset="0"/>
                <a:cs typeface="Times New Roman" pitchFamily="18" charset="0"/>
              </a:rPr>
              <a:t>WORK FLOW DIAGRAM FOR HOSPITAL MANAGEMENT SYSTEM:</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5" name="Content Placeholder 4" descr="WhatsApp Image 2024-01-17 at 8.27.15 PM.jpeg"/>
          <p:cNvPicPr>
            <a:picLocks noGrp="1" noChangeAspect="1"/>
          </p:cNvPicPr>
          <p:nvPr>
            <p:ph idx="1"/>
          </p:nvPr>
        </p:nvPicPr>
        <p:blipFill>
          <a:blip r:embed="rId2"/>
          <a:stretch>
            <a:fillRect/>
          </a:stretch>
        </p:blipFill>
        <p:spPr>
          <a:xfrm>
            <a:off x="561600" y="1310402"/>
            <a:ext cx="11066400" cy="4593599"/>
          </a:xfrm>
        </p:spPr>
      </p:pic>
      <p:sp>
        <p:nvSpPr>
          <p:cNvPr id="4" name="object 3"/>
          <p:cNvSpPr/>
          <p:nvPr/>
        </p:nvSpPr>
        <p:spPr>
          <a:xfrm>
            <a:off x="0" y="87126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6" name="Google Shape;281;p13"/>
          <p:cNvPicPr preferRelativeResize="0"/>
          <p:nvPr/>
        </p:nvPicPr>
        <p:blipFill rotWithShape="1">
          <a:blip r:embed="rId3" cstate="print">
            <a:alphaModFix/>
          </a:blip>
          <a:srcRect/>
          <a:stretch/>
        </p:blipFill>
        <p:spPr>
          <a:xfrm>
            <a:off x="0" y="0"/>
            <a:ext cx="801100" cy="801100"/>
          </a:xfrm>
          <a:prstGeom prst="rect">
            <a:avLst/>
          </a:prstGeom>
          <a:noFill/>
          <a:ln>
            <a:noFill/>
          </a:ln>
        </p:spPr>
      </p:pic>
      <p:pic>
        <p:nvPicPr>
          <p:cNvPr id="7" name="Google Shape;282;p13"/>
          <p:cNvPicPr preferRelativeResize="0"/>
          <p:nvPr/>
        </p:nvPicPr>
        <p:blipFill rotWithShape="1">
          <a:blip r:embed="rId4">
            <a:alphaModFix/>
          </a:blip>
          <a:srcRect/>
          <a:stretch/>
        </p:blipFill>
        <p:spPr>
          <a:xfrm>
            <a:off x="11359258" y="0"/>
            <a:ext cx="832743" cy="9852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958929"/>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4215671" y="917025"/>
            <a:ext cx="2254143" cy="461665"/>
          </a:xfrm>
          <a:prstGeom prst="rect">
            <a:avLst/>
          </a:prstGeom>
        </p:spPr>
        <p:txBody>
          <a:bodyPr wrap="none">
            <a:spAutoFit/>
          </a:bodyPr>
          <a:lstStyle/>
          <a:p>
            <a:r>
              <a:rPr lang="en-US" sz="2400" b="1" spc="-15" dirty="0">
                <a:solidFill>
                  <a:srgbClr val="D82128"/>
                </a:solidFill>
                <a:latin typeface="Times New Roman" pitchFamily="18" charset="0"/>
                <a:cs typeface="Times New Roman" pitchFamily="18" charset="0"/>
              </a:rPr>
              <a:t>CONCLUSION</a:t>
            </a:r>
            <a:endParaRPr lang="en-IN" sz="2400" dirty="0">
              <a:latin typeface="Times New Roman" pitchFamily="18" charset="0"/>
              <a:cs typeface="Times New Roman" pitchFamily="18" charset="0"/>
            </a:endParaRPr>
          </a:p>
        </p:txBody>
      </p:sp>
      <p:sp>
        <p:nvSpPr>
          <p:cNvPr id="8" name="Content Placeholder 7"/>
          <p:cNvSpPr>
            <a:spLocks noGrp="1"/>
          </p:cNvSpPr>
          <p:nvPr>
            <p:ph idx="1"/>
          </p:nvPr>
        </p:nvSpPr>
        <p:spPr>
          <a:xfrm>
            <a:off x="894875" y="1382511"/>
            <a:ext cx="10593328" cy="5252924"/>
          </a:xfrm>
        </p:spPr>
        <p:txBody>
          <a:bodyPr>
            <a:normAutofit fontScale="85000" lnSpcReduction="10000"/>
          </a:bodyPr>
          <a:lstStyle/>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This system aims to simplify the task of the patient and the doctor. It will make patients more relaxed as they do not have to stand in a long queue to fix their appointment and also book an appointment according to their choice in a more convenient way.</a:t>
            </a:r>
          </a:p>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 Doctors need not worry about managing their appointment. Though you are not going to clinic for taking an appointment, your appointment gets booked from anywhere and however you want. </a:t>
            </a:r>
          </a:p>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This helps to save the time of patient. Also the patient can get the doctor of his choice through various filters used in the application. The doctor is also able to view his day to day appointment list which makes it easier for him. </a:t>
            </a:r>
          </a:p>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This application will help to optimize the work of patient and doctor. The report above describes how this process has been successfully implemented in the proposed system. </a:t>
            </a:r>
          </a:p>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The proposed system has advantages over existing techniques as they lack public key encryption mechanism between the hospital and doctor. </a:t>
            </a:r>
          </a:p>
          <a:p>
            <a:pPr algn="just" fontAlgn="base">
              <a:lnSpc>
                <a:spcPct val="150000"/>
              </a:lnSpc>
              <a:buFont typeface="Wingdings" panose="05000000000000000000" pitchFamily="2" charset="2"/>
              <a:buChar char="Ø"/>
            </a:pPr>
            <a:r>
              <a:rPr lang="en-US" sz="1900" dirty="0">
                <a:latin typeface="Times New Roman" pitchFamily="18" charset="0"/>
                <a:cs typeface="Times New Roman" pitchFamily="18" charset="0"/>
              </a:rPr>
              <a:t>Applying such encryption mechanisms in the communication channel helps to avoid the middle man attack between the doctor and patient. </a:t>
            </a:r>
          </a:p>
          <a:p>
            <a:pPr marL="0" indent="0" algn="just">
              <a:lnSpc>
                <a:spcPct val="150000"/>
              </a:lnSpc>
              <a:buNone/>
            </a:pPr>
            <a:endParaRPr lang="en-IN" sz="1600" b="1" dirty="0">
              <a:solidFill>
                <a:srgbClr val="C00000"/>
              </a:solidFill>
              <a:latin typeface="Times New Roman" pitchFamily="18" charset="0"/>
              <a:cs typeface="Times New Roman" pitchFamily="18" charset="0"/>
            </a:endParaRPr>
          </a:p>
          <a:p>
            <a:pPr marL="0" indent="0" algn="just">
              <a:lnSpc>
                <a:spcPct val="150000"/>
              </a:lnSpc>
              <a:buNone/>
            </a:pPr>
            <a:endParaRPr lang="en-IN" sz="1600" dirty="0">
              <a:solidFill>
                <a:schemeClr val="tx1">
                  <a:lumMod val="65000"/>
                  <a:lumOff val="35000"/>
                </a:schemeClr>
              </a:solidFill>
              <a:latin typeface="Times New Roman" pitchFamily="18" charset="0"/>
              <a:cs typeface="Times New Roman" pitchFamily="18" charset="0"/>
            </a:endParaRPr>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6" name="Google Shape;282;p13"/>
          <p:cNvPicPr preferRelativeResize="0"/>
          <p:nvPr/>
        </p:nvPicPr>
        <p:blipFill rotWithShape="1">
          <a:blip r:embed="rId3">
            <a:alphaModFix/>
          </a:blip>
          <a:srcRect/>
          <a:stretch/>
        </p:blipFill>
        <p:spPr>
          <a:xfrm>
            <a:off x="11359258" y="0"/>
            <a:ext cx="832743" cy="822251"/>
          </a:xfrm>
          <a:prstGeom prst="rect">
            <a:avLst/>
          </a:prstGeom>
          <a:noFill/>
          <a:ln>
            <a:noFill/>
          </a:ln>
        </p:spPr>
      </p:pic>
    </p:spTree>
    <p:extLst>
      <p:ext uri="{BB962C8B-B14F-4D97-AF65-F5344CB8AC3E}">
        <p14:creationId xmlns="" xmlns:p14="http://schemas.microsoft.com/office/powerpoint/2010/main" val="3418558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86120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566128" y="762361"/>
            <a:ext cx="3957174" cy="461665"/>
          </a:xfrm>
          <a:prstGeom prst="rect">
            <a:avLst/>
          </a:prstGeom>
        </p:spPr>
        <p:txBody>
          <a:bodyPr wrap="none">
            <a:spAutoFit/>
          </a:bodyPr>
          <a:lstStyle/>
          <a:p>
            <a:pPr algn="ctr"/>
            <a:r>
              <a:rPr lang="en-US" sz="2400" b="1" spc="-15" dirty="0">
                <a:solidFill>
                  <a:srgbClr val="D82128"/>
                </a:solidFill>
                <a:latin typeface="Times New Roman" pitchFamily="18" charset="0"/>
                <a:cs typeface="Times New Roman" pitchFamily="18" charset="0"/>
              </a:rPr>
              <a:t>FUTURE ENHANCEMENT</a:t>
            </a:r>
            <a:endParaRPr lang="en-IN" sz="2400" dirty="0">
              <a:latin typeface="Times New Roman" pitchFamily="18" charset="0"/>
              <a:cs typeface="Times New Roman" pitchFamily="18" charset="0"/>
            </a:endParaRPr>
          </a:p>
        </p:txBody>
      </p:sp>
      <p:sp>
        <p:nvSpPr>
          <p:cNvPr id="5" name="Content Placeholder 4"/>
          <p:cNvSpPr>
            <a:spLocks noGrp="1"/>
          </p:cNvSpPr>
          <p:nvPr>
            <p:ph idx="1"/>
          </p:nvPr>
        </p:nvSpPr>
        <p:spPr>
          <a:xfrm>
            <a:off x="1269657" y="1221313"/>
            <a:ext cx="10515600" cy="5028760"/>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IN" sz="1600" dirty="0">
                <a:latin typeface="Times New Roman" pitchFamily="18" charset="0"/>
                <a:cs typeface="Times New Roman" pitchFamily="18" charset="0"/>
              </a:rPr>
              <a:t>In Future work, This application to develop a cross platforms like IOS, etc.</a:t>
            </a:r>
          </a:p>
          <a:p>
            <a:pPr algn="just">
              <a:lnSpc>
                <a:spcPct val="150000"/>
              </a:lnSpc>
              <a:buFont typeface="Wingdings" panose="05000000000000000000" pitchFamily="2" charset="2"/>
              <a:buChar char="Ø"/>
            </a:pPr>
            <a:r>
              <a:rPr lang="en-IN" sz="1600" dirty="0">
                <a:latin typeface="Times New Roman" pitchFamily="18" charset="0"/>
                <a:cs typeface="Times New Roman" pitchFamily="18" charset="0"/>
              </a:rPr>
              <a:t>In adding the more features of </a:t>
            </a:r>
            <a:r>
              <a:rPr lang="en-IN" sz="1600" dirty="0" smtClean="0">
                <a:latin typeface="Times New Roman" pitchFamily="18" charset="0"/>
                <a:cs typeface="Times New Roman" pitchFamily="18" charset="0"/>
              </a:rPr>
              <a:t>hospital </a:t>
            </a:r>
            <a:r>
              <a:rPr lang="en-IN" sz="1600" dirty="0">
                <a:latin typeface="Times New Roman" pitchFamily="18" charset="0"/>
                <a:cs typeface="Times New Roman" pitchFamily="18" charset="0"/>
              </a:rPr>
              <a:t>management system to develop access with user’s flexibility.</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To authenticate the users based on the system users list which is maintained by the operating system</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To restrict the usage of all files by the users based on their privileges on the system</a:t>
            </a:r>
            <a:endParaRPr lang="en-IN" sz="1600" dirty="0">
              <a:latin typeface="Times New Roman" pitchFamily="18" charset="0"/>
              <a:cs typeface="Times New Roman" pitchFamily="18" charset="0"/>
            </a:endParaRPr>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89090" name="Picture 2" descr="C:\Users\User\AppData\Local\Packages\Microsoft.Windows.Photos_8wekyb3d8bbwe\TempState\ShareServiceTempFolder\images (1).jpeg"/>
          <p:cNvPicPr>
            <a:picLocks noChangeAspect="1" noChangeArrowheads="1"/>
          </p:cNvPicPr>
          <p:nvPr/>
        </p:nvPicPr>
        <p:blipFill>
          <a:blip r:embed="rId3"/>
          <a:srcRect/>
          <a:stretch>
            <a:fillRect/>
          </a:stretch>
        </p:blipFill>
        <p:spPr bwMode="auto">
          <a:xfrm>
            <a:off x="3384000" y="2938206"/>
            <a:ext cx="4802400" cy="3419475"/>
          </a:xfrm>
          <a:prstGeom prst="rect">
            <a:avLst/>
          </a:prstGeom>
          <a:ln>
            <a:noFill/>
          </a:ln>
          <a:effectLst>
            <a:softEdge rad="112500"/>
          </a:effectLst>
        </p:spPr>
      </p:pic>
      <p:pic>
        <p:nvPicPr>
          <p:cNvPr id="7" name="Google Shape;282;p13"/>
          <p:cNvPicPr preferRelativeResize="0"/>
          <p:nvPr/>
        </p:nvPicPr>
        <p:blipFill rotWithShape="1">
          <a:blip r:embed="rId4">
            <a:alphaModFix/>
          </a:blip>
          <a:srcRect/>
          <a:stretch/>
        </p:blipFill>
        <p:spPr>
          <a:xfrm>
            <a:off x="11359258" y="0"/>
            <a:ext cx="832743" cy="858559"/>
          </a:xfrm>
          <a:prstGeom prst="rect">
            <a:avLst/>
          </a:prstGeom>
          <a:noFill/>
          <a:ln>
            <a:noFill/>
          </a:ln>
        </p:spPr>
      </p:pic>
    </p:spTree>
    <p:extLst>
      <p:ext uri="{BB962C8B-B14F-4D97-AF65-F5344CB8AC3E}">
        <p14:creationId xmlns="" xmlns:p14="http://schemas.microsoft.com/office/powerpoint/2010/main" val="3930554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98" y="895548"/>
            <a:ext cx="9865943" cy="511200"/>
          </a:xfrm>
        </p:spPr>
        <p:txBody>
          <a:bodyPr>
            <a:normAutofit/>
          </a:bodyPr>
          <a:lstStyle/>
          <a:p>
            <a:pPr algn="ctr"/>
            <a:r>
              <a:rPr lang="en-US" sz="2400" b="1" spc="-15" dirty="0" smtClean="0">
                <a:solidFill>
                  <a:srgbClr val="D82128"/>
                </a:solidFill>
                <a:latin typeface="Times New Roman" pitchFamily="18" charset="0"/>
                <a:cs typeface="Times New Roman" pitchFamily="18" charset="0"/>
              </a:rPr>
              <a:t>ABSTRACT</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589035" y="1498269"/>
            <a:ext cx="10911840" cy="4767000"/>
          </a:xfrm>
        </p:spPr>
        <p:txBody>
          <a:bodyPr>
            <a:normAutofit lnSpcReduction="10000"/>
          </a:bodyPr>
          <a:lstStyle/>
          <a:p>
            <a:pPr algn="just">
              <a:buFont typeface="Wingdings" pitchFamily="2" charset="2"/>
              <a:buChar char="Ø"/>
            </a:pPr>
            <a:r>
              <a:rPr lang="en-US" sz="2000" dirty="0" smtClean="0">
                <a:latin typeface="Times New Roman" pitchFamily="18" charset="0"/>
                <a:cs typeface="Times New Roman" pitchFamily="18" charset="0"/>
              </a:rPr>
              <a:t>A typical Hospital requires a management system to control its various operations such as maintaining an account of all people in its domain of services, attending to various needs of patients, and also achieving increased efficiency in the overall working of the Hospital itself. In the present time, there is a great rush in hospitals, as these have become necessities for the middle and upper class of society. Nowadays people are visiting the hospital because of this indecisive situation, even for a small issue, we need to consult a doctor. The booking is manually done using paperwork and direct human language communication by mouth to the hospital management. This delays the information in the hospital. Booking is done through phone calls or through visits to the hospital or online. The Hospital Management System aims to make simpler interactions between staff and patients. The system can be accessed by the admin and patients but the highest priority given to the admin is that they are allocated a login id and password. Hospital Management System provides various Appointments Booking Services, Managing the information of patients, Description regarding the Appointment booking.</a:t>
            </a:r>
          </a:p>
          <a:p>
            <a:pPr algn="just">
              <a:buNone/>
            </a:pPr>
            <a:endParaRPr lang="en-US" sz="2000"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Keywords: </a:t>
            </a:r>
            <a:r>
              <a:rPr lang="en-US" sz="2000" dirty="0" smtClean="0">
                <a:latin typeface="Times New Roman" pitchFamily="18" charset="0"/>
                <a:cs typeface="Times New Roman" pitchFamily="18" charset="0"/>
              </a:rPr>
              <a:t>Hospital Management System , Patient Management , Online Booking , Appointment Description , Appointment Booking , Patient Records.</a:t>
            </a:r>
            <a:endParaRPr lang="en-US" sz="2000" b="1" dirty="0">
              <a:latin typeface="Times New Roman" pitchFamily="18" charset="0"/>
              <a:cs typeface="Times New Roman" pitchFamily="18" charset="0"/>
            </a:endParaRPr>
          </a:p>
        </p:txBody>
      </p:sp>
      <p:sp>
        <p:nvSpPr>
          <p:cNvPr id="4" name="object 3"/>
          <p:cNvSpPr/>
          <p:nvPr/>
        </p:nvSpPr>
        <p:spPr>
          <a:xfrm>
            <a:off x="0" y="102790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5"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8" name="Google Shape;282;p13"/>
          <p:cNvPicPr preferRelativeResize="0"/>
          <p:nvPr/>
        </p:nvPicPr>
        <p:blipFill rotWithShape="1">
          <a:blip r:embed="rId3">
            <a:alphaModFix/>
          </a:blip>
          <a:srcRect/>
          <a:stretch/>
        </p:blipFill>
        <p:spPr>
          <a:xfrm>
            <a:off x="11359257" y="0"/>
            <a:ext cx="832743" cy="83761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944970"/>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4369147" y="922906"/>
            <a:ext cx="3235991" cy="461665"/>
          </a:xfrm>
          <a:prstGeom prst="rect">
            <a:avLst/>
          </a:prstGeom>
        </p:spPr>
        <p:txBody>
          <a:bodyPr wrap="square">
            <a:spAutoFit/>
          </a:bodyPr>
          <a:lstStyle/>
          <a:p>
            <a:r>
              <a:rPr lang="en-US" sz="2400" b="1" spc="-15" dirty="0">
                <a:solidFill>
                  <a:srgbClr val="D82128"/>
                </a:solidFill>
                <a:latin typeface="Times New Roman" pitchFamily="18" charset="0"/>
                <a:cs typeface="Times New Roman" pitchFamily="18" charset="0"/>
              </a:rPr>
              <a:t>REFERNECES</a:t>
            </a:r>
            <a:endParaRPr lang="en-IN" sz="2400" dirty="0">
              <a:latin typeface="Times New Roman" pitchFamily="18" charset="0"/>
              <a:cs typeface="Times New Roman" pitchFamily="18" charset="0"/>
            </a:endParaRPr>
          </a:p>
        </p:txBody>
      </p:sp>
      <p:sp>
        <p:nvSpPr>
          <p:cNvPr id="5" name="Content Placeholder 4"/>
          <p:cNvSpPr>
            <a:spLocks noGrp="1"/>
          </p:cNvSpPr>
          <p:nvPr>
            <p:ph idx="1"/>
          </p:nvPr>
        </p:nvSpPr>
        <p:spPr>
          <a:xfrm>
            <a:off x="872089" y="1388836"/>
            <a:ext cx="10515600" cy="5047810"/>
          </a:xfrm>
        </p:spPr>
        <p:txBody>
          <a:bodyPr>
            <a:normAutofit lnSpcReduction="10000"/>
          </a:bodyPr>
          <a:lstStyle/>
          <a:p>
            <a:pPr lvl="0"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Adler M. J. (2009). Harvard Business Review. Health Care Requires Big Changes to Complement New IT, 87, 20.         </a:t>
            </a:r>
            <a:endParaRPr lang="en-IN" sz="18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Appolinário, F. (2004). </a:t>
            </a:r>
            <a:r>
              <a:rPr lang="en-US" sz="1800" dirty="0" smtClean="0">
                <a:latin typeface="Times New Roman" pitchFamily="18" charset="0"/>
                <a:cs typeface="Times New Roman" pitchFamily="18" charset="0"/>
              </a:rPr>
              <a:t>Dicionário </a:t>
            </a:r>
            <a:r>
              <a:rPr lang="en-US" sz="1800" dirty="0">
                <a:latin typeface="Times New Roman" pitchFamily="18" charset="0"/>
                <a:cs typeface="Times New Roman" pitchFamily="18" charset="0"/>
              </a:rPr>
              <a:t>de </a:t>
            </a:r>
            <a:r>
              <a:rPr lang="en-US" sz="1800" dirty="0" smtClean="0">
                <a:latin typeface="Times New Roman" pitchFamily="18" charset="0"/>
                <a:cs typeface="Times New Roman" pitchFamily="18" charset="0"/>
              </a:rPr>
              <a:t>MetodologiaCientífica: um </a:t>
            </a:r>
            <a:r>
              <a:rPr lang="en-US" sz="1800" dirty="0">
                <a:latin typeface="Times New Roman" pitchFamily="18" charset="0"/>
                <a:cs typeface="Times New Roman" pitchFamily="18" charset="0"/>
              </a:rPr>
              <a:t>Guiapara a Produção do ConhecimentoCientífico.        </a:t>
            </a:r>
            <a:endParaRPr lang="en-IN" sz="18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Arnhold, l.; Schmidt, S. </a:t>
            </a:r>
            <a:r>
              <a:rPr lang="en-US" sz="1800" dirty="0" smtClean="0">
                <a:latin typeface="Times New Roman" pitchFamily="18" charset="0"/>
                <a:cs typeface="Times New Roman" pitchFamily="18" charset="0"/>
              </a:rPr>
              <a:t>&amp; Bohnenberger</a:t>
            </a:r>
            <a:r>
              <a:rPr lang="en-US" sz="1800" dirty="0">
                <a:latin typeface="Times New Roman" pitchFamily="18" charset="0"/>
                <a:cs typeface="Times New Roman" pitchFamily="18" charset="0"/>
              </a:rPr>
              <a:t>, M.C. (2008). Seleção e Implantação de ERP </a:t>
            </a:r>
            <a:r>
              <a:rPr lang="en-US" sz="1800" dirty="0" smtClean="0">
                <a:latin typeface="Times New Roman" pitchFamily="18" charset="0"/>
                <a:cs typeface="Times New Roman" pitchFamily="18" charset="0"/>
              </a:rPr>
              <a:t>emuma CooperativaMédica </a:t>
            </a:r>
            <a:r>
              <a:rPr lang="en-US" sz="1800" dirty="0">
                <a:latin typeface="Times New Roman" pitchFamily="18" charset="0"/>
                <a:cs typeface="Times New Roman" pitchFamily="18" charset="0"/>
              </a:rPr>
              <a:t>no RS: Um Estudo de Caso. In: EncontroAnual da ANPAD. 32, Rio de Janeiro, 2008. Anais... Rio de Janeiro: ANPAD.         </a:t>
            </a:r>
            <a:endParaRPr lang="en-IN" sz="18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Bahensky, J. A.; Jaana, M. &amp; Ward, M. M. (2008). Health Care Information Technology in Rural America: Electronic Medical Record Adoption Status in Meeting the National Agenda. The Journal of Rural Health.         </a:t>
            </a:r>
            <a:endParaRPr lang="en-IN" sz="18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Balfour III, D.C. (2009). et al. Health Information Technology — Results From a Roundtable Discussion. JMCP Supplement to Journal of Managed Care Pharmacy. (January/February).         </a:t>
            </a:r>
            <a:endParaRPr lang="en-IN" sz="1800" dirty="0">
              <a:latin typeface="Times New Roman" pitchFamily="18" charset="0"/>
              <a:cs typeface="Times New Roman" pitchFamily="18" charset="0"/>
            </a:endParaRPr>
          </a:p>
          <a:p>
            <a:pPr marL="0" lvl="0" indent="0" algn="just">
              <a:lnSpc>
                <a:spcPct val="150000"/>
              </a:lnSpc>
              <a:buNone/>
            </a:pPr>
            <a:endParaRPr lang="en-IN" sz="1800" dirty="0">
              <a:latin typeface="Times New Roman" pitchFamily="18" charset="0"/>
              <a:cs typeface="Times New Roman" pitchFamily="18" charset="0"/>
            </a:endParaRPr>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7" name="Google Shape;282;p13"/>
          <p:cNvPicPr preferRelativeResize="0"/>
          <p:nvPr/>
        </p:nvPicPr>
        <p:blipFill rotWithShape="1">
          <a:blip r:embed="rId3">
            <a:alphaModFix/>
          </a:blip>
          <a:srcRect/>
          <a:stretch/>
        </p:blipFill>
        <p:spPr>
          <a:xfrm>
            <a:off x="11359258" y="0"/>
            <a:ext cx="832743" cy="851579"/>
          </a:xfrm>
          <a:prstGeom prst="rect">
            <a:avLst/>
          </a:prstGeom>
          <a:noFill/>
          <a:ln>
            <a:noFill/>
          </a:ln>
        </p:spPr>
      </p:pic>
    </p:spTree>
    <p:extLst>
      <p:ext uri="{BB962C8B-B14F-4D97-AF65-F5344CB8AC3E}">
        <p14:creationId xmlns="" xmlns:p14="http://schemas.microsoft.com/office/powerpoint/2010/main" val="2724206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thank-you-message-doctors-260nw-1680302935.jpg"/>
          <p:cNvPicPr>
            <a:picLocks noGrp="1" noChangeAspect="1"/>
          </p:cNvPicPr>
          <p:nvPr>
            <p:ph idx="1"/>
          </p:nvPr>
        </p:nvPicPr>
        <p:blipFill>
          <a:blip r:embed="rId2"/>
          <a:stretch>
            <a:fillRect/>
          </a:stretch>
        </p:blipFill>
        <p:spPr>
          <a:xfrm>
            <a:off x="1" y="0"/>
            <a:ext cx="121920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78" y="867627"/>
            <a:ext cx="6640518" cy="640800"/>
          </a:xfrm>
        </p:spPr>
        <p:txBody>
          <a:bodyPr>
            <a:normAutofit/>
          </a:bodyPr>
          <a:lstStyle/>
          <a:p>
            <a:pPr algn="ctr"/>
            <a:r>
              <a:rPr lang="en-US" sz="2000" spc="-15" dirty="0" smtClean="0">
                <a:solidFill>
                  <a:srgbClr val="D82128"/>
                </a:solidFill>
                <a:latin typeface="Times New Roman" pitchFamily="18" charset="0"/>
                <a:cs typeface="Times New Roman" pitchFamily="18" charset="0"/>
              </a:rPr>
              <a:t> </a:t>
            </a:r>
            <a:r>
              <a:rPr lang="en-US" sz="2400" b="1" spc="-15" dirty="0" smtClean="0">
                <a:solidFill>
                  <a:srgbClr val="D82128"/>
                </a:solidFill>
                <a:latin typeface="Times New Roman" pitchFamily="18" charset="0"/>
                <a:cs typeface="Times New Roman" pitchFamily="18" charset="0"/>
              </a:rPr>
              <a:t> 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99959" y="1567127"/>
            <a:ext cx="10911840" cy="4629600"/>
          </a:xfrm>
        </p:spPr>
        <p:txBody>
          <a:bodyPr>
            <a:normAutofit/>
          </a:bodyPr>
          <a:lstStyle/>
          <a:p>
            <a:pPr algn="just">
              <a:buFont typeface="Wingdings" pitchFamily="2" charset="2"/>
              <a:buChar char="Ø"/>
            </a:pPr>
            <a:r>
              <a:rPr lang="en-US" sz="1800" dirty="0" smtClean="0">
                <a:latin typeface="Times New Roman" pitchFamily="18" charset="0"/>
                <a:cs typeface="Times New Roman" pitchFamily="18" charset="0"/>
              </a:rPr>
              <a:t>Hospital management system is a computer system that helps to manage the information related to healthcare.</a:t>
            </a:r>
          </a:p>
          <a:p>
            <a:pPr algn="just">
              <a:buFont typeface="Wingdings" pitchFamily="2" charset="2"/>
              <a:buChar char="Ø"/>
            </a:pPr>
            <a:r>
              <a:rPr lang="en-US" sz="1800" dirty="0" smtClean="0">
                <a:latin typeface="Times New Roman" pitchFamily="18" charset="0"/>
                <a:cs typeface="Times New Roman" pitchFamily="18" charset="0"/>
              </a:rPr>
              <a:t>It manages the data related to all departments of healthcare such as clinical, financial, laboratory etc.</a:t>
            </a:r>
          </a:p>
          <a:p>
            <a:pPr algn="just">
              <a:buFont typeface="Wingdings" pitchFamily="2" charset="2"/>
              <a:buChar char="Ø"/>
            </a:pPr>
            <a:r>
              <a:rPr lang="en-US" sz="1800" dirty="0" smtClean="0">
                <a:latin typeface="Times New Roman" pitchFamily="18" charset="0"/>
                <a:cs typeface="Times New Roman" pitchFamily="18" charset="0"/>
              </a:rPr>
              <a:t>The hospital management system simplifies the work of healthcare professional and their interaction with their patients.</a:t>
            </a:r>
          </a:p>
          <a:p>
            <a:pPr algn="just">
              <a:buFont typeface="Wingdings" pitchFamily="2" charset="2"/>
              <a:buChar char="Ø"/>
            </a:pPr>
            <a:r>
              <a:rPr lang="en-US" sz="1800" dirty="0" smtClean="0">
                <a:latin typeface="Times New Roman" pitchFamily="18" charset="0"/>
                <a:cs typeface="Times New Roman" pitchFamily="18" charset="0"/>
              </a:rPr>
              <a:t>Moreover all the activities in the hospital can be recorded systematically in the digital form.</a:t>
            </a:r>
          </a:p>
          <a:p>
            <a:pPr algn="just">
              <a:buFont typeface="Wingdings" pitchFamily="2" charset="2"/>
              <a:buChar char="Ø"/>
            </a:pPr>
            <a:r>
              <a:rPr lang="en-US" sz="1800" dirty="0" smtClean="0">
                <a:latin typeface="Times New Roman" pitchFamily="18" charset="0"/>
                <a:cs typeface="Times New Roman" pitchFamily="18" charset="0"/>
              </a:rPr>
              <a:t>The hospital management system automates the management and reduces the paper work.</a:t>
            </a:r>
          </a:p>
        </p:txBody>
      </p:sp>
      <p:sp>
        <p:nvSpPr>
          <p:cNvPr id="4" name="object 3"/>
          <p:cNvSpPr/>
          <p:nvPr/>
        </p:nvSpPr>
        <p:spPr>
          <a:xfrm>
            <a:off x="0" y="114920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182274" name="Picture 2" descr="C:\Users\User\Downloads\Hospital-Management-System.jpg"/>
          <p:cNvPicPr>
            <a:picLocks noChangeAspect="1" noChangeArrowheads="1"/>
          </p:cNvPicPr>
          <p:nvPr/>
        </p:nvPicPr>
        <p:blipFill>
          <a:blip r:embed="rId2"/>
          <a:srcRect/>
          <a:stretch>
            <a:fillRect/>
          </a:stretch>
        </p:blipFill>
        <p:spPr bwMode="auto">
          <a:xfrm>
            <a:off x="581022" y="3608191"/>
            <a:ext cx="11067700" cy="2736001"/>
          </a:xfrm>
          <a:prstGeom prst="rect">
            <a:avLst/>
          </a:prstGeom>
          <a:noFill/>
        </p:spPr>
      </p:pic>
      <p:pic>
        <p:nvPicPr>
          <p:cNvPr id="6" name="Google Shape;281;p13"/>
          <p:cNvPicPr preferRelativeResize="0"/>
          <p:nvPr/>
        </p:nvPicPr>
        <p:blipFill rotWithShape="1">
          <a:blip r:embed="rId3" cstate="print">
            <a:alphaModFix/>
          </a:blip>
          <a:srcRect/>
          <a:stretch/>
        </p:blipFill>
        <p:spPr>
          <a:xfrm>
            <a:off x="0" y="0"/>
            <a:ext cx="801100" cy="801100"/>
          </a:xfrm>
          <a:prstGeom prst="rect">
            <a:avLst/>
          </a:prstGeom>
          <a:noFill/>
          <a:ln>
            <a:noFill/>
          </a:ln>
        </p:spPr>
      </p:pic>
      <p:pic>
        <p:nvPicPr>
          <p:cNvPr id="7" name="Google Shape;282;p13"/>
          <p:cNvPicPr preferRelativeResize="0"/>
          <p:nvPr/>
        </p:nvPicPr>
        <p:blipFill rotWithShape="1">
          <a:blip r:embed="rId4">
            <a:alphaModFix/>
          </a:blip>
          <a:srcRect/>
          <a:stretch/>
        </p:blipFill>
        <p:spPr>
          <a:xfrm>
            <a:off x="11359258" y="0"/>
            <a:ext cx="832743" cy="85855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907" y="1095884"/>
            <a:ext cx="8292422" cy="511534"/>
          </a:xfrm>
        </p:spPr>
        <p:txBody>
          <a:bodyPr>
            <a:normAutofit/>
          </a:bodyPr>
          <a:lstStyle/>
          <a:p>
            <a:pPr algn="ctr"/>
            <a:r>
              <a:rPr lang="en-US" sz="2400" b="1" spc="-15" dirty="0">
                <a:solidFill>
                  <a:srgbClr val="D82128"/>
                </a:solidFill>
                <a:latin typeface="Times New Roman" pitchFamily="18" charset="0"/>
                <a:cs typeface="Times New Roman" pitchFamily="18" charset="0"/>
              </a:rPr>
              <a:t>SOFTWARE AND HARDWARE REQUIREMENTS </a:t>
            </a:r>
            <a:endParaRPr lang="en-IN" sz="2400" dirty="0">
              <a:latin typeface="Times New Roman" pitchFamily="18" charset="0"/>
              <a:cs typeface="Times New Roman" pitchFamily="18" charset="0"/>
            </a:endParaRPr>
          </a:p>
        </p:txBody>
      </p:sp>
      <p:sp>
        <p:nvSpPr>
          <p:cNvPr id="4" name="Content Placeholder 3"/>
          <p:cNvSpPr>
            <a:spLocks noGrp="1"/>
          </p:cNvSpPr>
          <p:nvPr>
            <p:ph idx="1"/>
          </p:nvPr>
        </p:nvSpPr>
        <p:spPr>
          <a:xfrm>
            <a:off x="708805" y="1771258"/>
            <a:ext cx="10923767" cy="5086741"/>
          </a:xfrm>
        </p:spPr>
        <p:txBody>
          <a:bodyPr>
            <a:noAutofit/>
          </a:bodyPr>
          <a:lstStyle/>
          <a:p>
            <a:pPr marL="0" indent="0">
              <a:lnSpc>
                <a:spcPct val="120000"/>
              </a:lnSpc>
              <a:buNone/>
            </a:pPr>
            <a:r>
              <a:rPr lang="en-IN" sz="2000" b="1" spc="-35" dirty="0">
                <a:solidFill>
                  <a:srgbClr val="DA2727"/>
                </a:solidFill>
                <a:latin typeface="Times New Roman" pitchFamily="18" charset="0"/>
                <a:cs typeface="Times New Roman" pitchFamily="18" charset="0"/>
              </a:rPr>
              <a:t>HARDWARE </a:t>
            </a:r>
            <a:r>
              <a:rPr lang="en-IN" sz="2000" b="1" spc="-35" dirty="0" smtClean="0">
                <a:solidFill>
                  <a:srgbClr val="DA2727"/>
                </a:solidFill>
                <a:latin typeface="Times New Roman" pitchFamily="18" charset="0"/>
                <a:cs typeface="Times New Roman" pitchFamily="18" charset="0"/>
              </a:rPr>
              <a:t>REQUIREMENTS :</a:t>
            </a:r>
          </a:p>
          <a:p>
            <a:pPr marL="457200" lvl="0" indent="-330200">
              <a:lnSpc>
                <a:spcPct val="115000"/>
              </a:lnSpc>
              <a:spcBef>
                <a:spcPts val="0"/>
              </a:spcBef>
              <a:buClr>
                <a:srgbClr val="212121"/>
              </a:buClr>
              <a:buSzPts val="1600"/>
              <a:buFont typeface="Wingdings" pitchFamily="2" charset="2"/>
              <a:buChar char="Ø"/>
            </a:pPr>
            <a:r>
              <a:rPr lang="en-US" sz="2000" dirty="0" smtClean="0">
                <a:solidFill>
                  <a:schemeClr val="dk1"/>
                </a:solidFill>
                <a:latin typeface="Times New Roman" pitchFamily="18" charset="0"/>
                <a:ea typeface="Roboto"/>
                <a:cs typeface="Times New Roman" pitchFamily="18" charset="0"/>
                <a:sym typeface="Roboto"/>
              </a:rPr>
              <a:t>Processor          : 11th Gen Intel(R) Core(TM) i5-11400F @ 2.60GHz </a:t>
            </a:r>
          </a:p>
          <a:p>
            <a:pPr marL="457200" lvl="0" indent="-330200">
              <a:lnSpc>
                <a:spcPct val="115000"/>
              </a:lnSpc>
              <a:spcBef>
                <a:spcPts val="0"/>
              </a:spcBef>
              <a:buClr>
                <a:schemeClr val="dk1"/>
              </a:buClr>
              <a:buSzPts val="1600"/>
              <a:buFont typeface="Wingdings" pitchFamily="2" charset="2"/>
              <a:buChar char="Ø"/>
            </a:pPr>
            <a:r>
              <a:rPr lang="en-US" sz="2000" dirty="0" smtClean="0">
                <a:solidFill>
                  <a:schemeClr val="dk1"/>
                </a:solidFill>
                <a:latin typeface="Times New Roman" pitchFamily="18" charset="0"/>
                <a:ea typeface="Roboto"/>
                <a:cs typeface="Times New Roman" pitchFamily="18" charset="0"/>
                <a:sym typeface="Roboto"/>
              </a:rPr>
              <a:t>RAM                :  8.0 GB or 16.0 GB</a:t>
            </a:r>
          </a:p>
          <a:p>
            <a:pPr marL="457200" lvl="0" indent="-330200">
              <a:lnSpc>
                <a:spcPct val="115000"/>
              </a:lnSpc>
              <a:spcBef>
                <a:spcPts val="0"/>
              </a:spcBef>
              <a:buClr>
                <a:schemeClr val="dk1"/>
              </a:buClr>
              <a:buSzPts val="1600"/>
              <a:buFont typeface="Wingdings" pitchFamily="2" charset="2"/>
              <a:buChar char="Ø"/>
            </a:pPr>
            <a:r>
              <a:rPr lang="en-US" sz="2000" dirty="0" smtClean="0">
                <a:solidFill>
                  <a:schemeClr val="dk1"/>
                </a:solidFill>
                <a:latin typeface="Times New Roman" pitchFamily="18" charset="0"/>
                <a:ea typeface="Roboto"/>
                <a:cs typeface="Times New Roman" pitchFamily="18" charset="0"/>
                <a:sym typeface="Roboto"/>
              </a:rPr>
              <a:t>Storage Space  :  100-150GB</a:t>
            </a:r>
          </a:p>
          <a:p>
            <a:pPr marL="457200" lvl="0" indent="-330200">
              <a:lnSpc>
                <a:spcPct val="115000"/>
              </a:lnSpc>
              <a:spcBef>
                <a:spcPts val="0"/>
              </a:spcBef>
              <a:buClr>
                <a:schemeClr val="dk1"/>
              </a:buClr>
              <a:buSzPts val="1600"/>
              <a:buFont typeface="Wingdings" pitchFamily="2" charset="2"/>
              <a:buChar char="Ø"/>
            </a:pPr>
            <a:r>
              <a:rPr lang="en-US" sz="2000" dirty="0" smtClean="0">
                <a:solidFill>
                  <a:schemeClr val="dk1"/>
                </a:solidFill>
                <a:latin typeface="Times New Roman" pitchFamily="18" charset="0"/>
                <a:ea typeface="Roboto"/>
                <a:cs typeface="Times New Roman" pitchFamily="18" charset="0"/>
                <a:sym typeface="Roboto"/>
              </a:rPr>
              <a:t>Monitor            :  LCD</a:t>
            </a:r>
          </a:p>
          <a:p>
            <a:pPr marL="457200" lvl="0" indent="-330200">
              <a:lnSpc>
                <a:spcPct val="115000"/>
              </a:lnSpc>
              <a:spcBef>
                <a:spcPts val="0"/>
              </a:spcBef>
              <a:buClr>
                <a:schemeClr val="dk1"/>
              </a:buClr>
              <a:buSzPts val="1600"/>
              <a:buFont typeface="Wingdings" pitchFamily="2" charset="2"/>
              <a:buChar char="Ø"/>
            </a:pPr>
            <a:r>
              <a:rPr lang="en-US" sz="2000" spc="-35" dirty="0" smtClean="0">
                <a:solidFill>
                  <a:schemeClr val="dk1"/>
                </a:solidFill>
                <a:latin typeface="Times New Roman" pitchFamily="18" charset="0"/>
                <a:cs typeface="Times New Roman" pitchFamily="18" charset="0"/>
                <a:sym typeface="Roboto"/>
              </a:rPr>
              <a:t>Internet              :  4g/5g Internet or wifi</a:t>
            </a:r>
          </a:p>
          <a:p>
            <a:pPr marL="457200" lvl="0" indent="-330200">
              <a:lnSpc>
                <a:spcPct val="115000"/>
              </a:lnSpc>
              <a:spcBef>
                <a:spcPts val="0"/>
              </a:spcBef>
              <a:buClr>
                <a:schemeClr val="dk1"/>
              </a:buClr>
              <a:buSzPts val="1600"/>
              <a:buFont typeface="Wingdings" pitchFamily="2" charset="2"/>
              <a:buChar char="Ø"/>
            </a:pPr>
            <a:r>
              <a:rPr lang="en-US" sz="2000" spc="-35" dirty="0" smtClean="0">
                <a:solidFill>
                  <a:schemeClr val="dk1"/>
                </a:solidFill>
                <a:latin typeface="Times New Roman" pitchFamily="18" charset="0"/>
                <a:cs typeface="Times New Roman" pitchFamily="18" charset="0"/>
                <a:sym typeface="Roboto"/>
              </a:rPr>
              <a:t>Mouse               :   wired or wireless</a:t>
            </a:r>
            <a:endParaRPr lang="en-IN" sz="2000" spc="-35" dirty="0">
              <a:solidFill>
                <a:srgbClr val="DA2727"/>
              </a:solidFill>
              <a:latin typeface="Times New Roman" pitchFamily="18" charset="0"/>
              <a:cs typeface="Times New Roman" pitchFamily="18" charset="0"/>
            </a:endParaRPr>
          </a:p>
          <a:p>
            <a:pPr marL="0" indent="0">
              <a:lnSpc>
                <a:spcPct val="120000"/>
              </a:lnSpc>
              <a:buNone/>
            </a:pPr>
            <a:r>
              <a:rPr lang="en-IN" sz="2000" b="1" spc="-35" dirty="0" smtClean="0">
                <a:solidFill>
                  <a:srgbClr val="DA2727"/>
                </a:solidFill>
                <a:latin typeface="Times New Roman" pitchFamily="18" charset="0"/>
                <a:cs typeface="Times New Roman" pitchFamily="18" charset="0"/>
              </a:rPr>
              <a:t>SOFTWARE REQUIREMENTS :</a:t>
            </a:r>
          </a:p>
          <a:p>
            <a:pPr marL="0" indent="0">
              <a:lnSpc>
                <a:spcPct val="120000"/>
              </a:lnSpc>
              <a:buFont typeface="Wingdings" pitchFamily="2" charset="2"/>
              <a:buChar char="Ø"/>
            </a:pPr>
            <a:r>
              <a:rPr lang="en-IN" sz="2000" spc="-35" dirty="0" smtClean="0">
                <a:solidFill>
                  <a:srgbClr val="41140B"/>
                </a:solidFill>
                <a:latin typeface="Times New Roman" pitchFamily="18" charset="0"/>
                <a:cs typeface="Times New Roman" pitchFamily="18" charset="0"/>
              </a:rPr>
              <a:t>    JDK 21 and JRE 8</a:t>
            </a:r>
          </a:p>
          <a:p>
            <a:pPr marL="0" indent="0">
              <a:lnSpc>
                <a:spcPct val="120000"/>
              </a:lnSpc>
              <a:buFont typeface="Wingdings" pitchFamily="2" charset="2"/>
              <a:buChar char="Ø"/>
            </a:pPr>
            <a:r>
              <a:rPr lang="en-IN" sz="2000" spc="-35" dirty="0" smtClean="0">
                <a:solidFill>
                  <a:srgbClr val="41140B"/>
                </a:solidFill>
                <a:latin typeface="Times New Roman" pitchFamily="18" charset="0"/>
                <a:cs typeface="Times New Roman" pitchFamily="18" charset="0"/>
              </a:rPr>
              <a:t>    Packages- Mysql , java server pages</a:t>
            </a:r>
          </a:p>
          <a:p>
            <a:pPr marL="0" indent="0">
              <a:lnSpc>
                <a:spcPct val="120000"/>
              </a:lnSpc>
              <a:buFont typeface="Wingdings" pitchFamily="2" charset="2"/>
              <a:buChar char="Ø"/>
            </a:pPr>
            <a:r>
              <a:rPr lang="en-IN" sz="2000" spc="-35" dirty="0" smtClean="0">
                <a:solidFill>
                  <a:srgbClr val="41140B"/>
                </a:solidFill>
                <a:latin typeface="Times New Roman" pitchFamily="18" charset="0"/>
                <a:cs typeface="Times New Roman" pitchFamily="18" charset="0"/>
              </a:rPr>
              <a:t>    Windows 11 64-Bit OS</a:t>
            </a:r>
          </a:p>
          <a:p>
            <a:pPr marL="0" indent="0">
              <a:lnSpc>
                <a:spcPct val="120000"/>
              </a:lnSpc>
              <a:buFont typeface="Wingdings" pitchFamily="2" charset="2"/>
              <a:buChar char="Ø"/>
            </a:pPr>
            <a:r>
              <a:rPr lang="en-IN" sz="2000" spc="-35" dirty="0" smtClean="0">
                <a:solidFill>
                  <a:srgbClr val="41140B"/>
                </a:solidFill>
                <a:latin typeface="Times New Roman" pitchFamily="18" charset="0"/>
                <a:cs typeface="Times New Roman" pitchFamily="18" charset="0"/>
              </a:rPr>
              <a:t>     Operating system : 64-bit operating system and X64-based processor </a:t>
            </a:r>
          </a:p>
          <a:p>
            <a:pPr marL="0" indent="0">
              <a:buNone/>
            </a:pPr>
            <a:endParaRPr lang="en-IN" sz="2000" b="1" spc="-35" dirty="0">
              <a:solidFill>
                <a:srgbClr val="DA2727"/>
              </a:solidFill>
              <a:latin typeface="Times New Roman" pitchFamily="18" charset="0"/>
              <a:cs typeface="Times New Roman" pitchFamily="18" charset="0"/>
            </a:endParaRPr>
          </a:p>
          <a:p>
            <a:pPr marL="0" indent="0">
              <a:buNone/>
            </a:pPr>
            <a:endParaRPr lang="en-IN" sz="1400" dirty="0">
              <a:solidFill>
                <a:schemeClr val="tx1">
                  <a:lumMod val="65000"/>
                  <a:lumOff val="35000"/>
                </a:schemeClr>
              </a:solidFill>
              <a:latin typeface="RobotoRegular"/>
            </a:endParaRPr>
          </a:p>
          <a:p>
            <a:pPr marL="0" indent="0">
              <a:buNone/>
            </a:pPr>
            <a:r>
              <a:rPr lang="en-US" sz="1400" dirty="0"/>
              <a:t> </a:t>
            </a:r>
            <a:endParaRPr lang="en-IN" sz="1400" dirty="0"/>
          </a:p>
          <a:p>
            <a:pPr marL="0" indent="0">
              <a:buNone/>
            </a:pPr>
            <a:endParaRPr lang="en-IN" sz="1400" b="1" spc="-35" dirty="0">
              <a:solidFill>
                <a:srgbClr val="DA2727"/>
              </a:solidFill>
              <a:latin typeface="Roboto"/>
              <a:cs typeface="Roboto"/>
            </a:endParaRPr>
          </a:p>
          <a:p>
            <a:pPr marL="0" indent="0">
              <a:buNone/>
            </a:pPr>
            <a:endParaRPr lang="en-IN" sz="1400" dirty="0"/>
          </a:p>
        </p:txBody>
      </p:sp>
      <p:sp>
        <p:nvSpPr>
          <p:cNvPr id="3" name="object 3"/>
          <p:cNvSpPr/>
          <p:nvPr/>
        </p:nvSpPr>
        <p:spPr>
          <a:xfrm>
            <a:off x="0" y="1119473"/>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1100" y="2528986"/>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pic>
        <p:nvPicPr>
          <p:cNvPr id="11" name="Google Shape;281;p13"/>
          <p:cNvPicPr preferRelativeResize="0"/>
          <p:nvPr/>
        </p:nvPicPr>
        <p:blipFill rotWithShape="1">
          <a:blip r:embed="rId6" cstate="print">
            <a:alphaModFix/>
          </a:blip>
          <a:srcRect/>
          <a:stretch/>
        </p:blipFill>
        <p:spPr>
          <a:xfrm>
            <a:off x="0" y="0"/>
            <a:ext cx="801100" cy="801100"/>
          </a:xfrm>
          <a:prstGeom prst="rect">
            <a:avLst/>
          </a:prstGeom>
          <a:noFill/>
          <a:ln>
            <a:noFill/>
          </a:ln>
        </p:spPr>
      </p:pic>
      <p:pic>
        <p:nvPicPr>
          <p:cNvPr id="12" name="Google Shape;282;p13"/>
          <p:cNvPicPr preferRelativeResize="0"/>
          <p:nvPr/>
        </p:nvPicPr>
        <p:blipFill rotWithShape="1">
          <a:blip r:embed="rId7">
            <a:alphaModFix/>
          </a:blip>
          <a:srcRect/>
          <a:stretch/>
        </p:blipFill>
        <p:spPr>
          <a:xfrm>
            <a:off x="11359258" y="0"/>
            <a:ext cx="832743" cy="886479"/>
          </a:xfrm>
          <a:prstGeom prst="rect">
            <a:avLst/>
          </a:prstGeom>
          <a:noFill/>
          <a:ln>
            <a:noFill/>
          </a:ln>
        </p:spPr>
      </p:pic>
    </p:spTree>
    <p:extLst>
      <p:ext uri="{BB962C8B-B14F-4D97-AF65-F5344CB8AC3E}">
        <p14:creationId xmlns="" xmlns:p14="http://schemas.microsoft.com/office/powerpoint/2010/main" val="727119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118229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3374151" y="1132307"/>
            <a:ext cx="3565079" cy="528969"/>
          </a:xfrm>
          <a:prstGeom prst="rect">
            <a:avLst/>
          </a:prstGeom>
        </p:spPr>
        <p:txBody>
          <a:bodyPr wrap="square">
            <a:spAutoFit/>
          </a:bodyPr>
          <a:lstStyle/>
          <a:p>
            <a:pPr algn="ctr"/>
            <a:r>
              <a:rPr lang="en-US" sz="2800" b="1" spc="-15" dirty="0">
                <a:solidFill>
                  <a:srgbClr val="D82128"/>
                </a:solidFill>
                <a:latin typeface="Times New Roman" pitchFamily="18" charset="0"/>
                <a:cs typeface="Times New Roman" pitchFamily="18" charset="0"/>
              </a:rPr>
              <a:t>EXISTING SYSTEM </a:t>
            </a:r>
            <a:endParaRPr lang="en-IN" sz="2800" dirty="0">
              <a:latin typeface="Times New Roman" pitchFamily="18" charset="0"/>
              <a:cs typeface="Times New Roman" pitchFamily="18" charset="0"/>
            </a:endParaRPr>
          </a:p>
        </p:txBody>
      </p:sp>
      <p:sp>
        <p:nvSpPr>
          <p:cNvPr id="7" name="Content Placeholder 6"/>
          <p:cNvSpPr>
            <a:spLocks noGrp="1"/>
          </p:cNvSpPr>
          <p:nvPr>
            <p:ph idx="1"/>
          </p:nvPr>
        </p:nvSpPr>
        <p:spPr>
          <a:xfrm>
            <a:off x="891541" y="1788871"/>
            <a:ext cx="10515600" cy="3906934"/>
          </a:xfrm>
        </p:spPr>
        <p:txBody>
          <a:bodyPr>
            <a:normAutofit/>
          </a:bodyPr>
          <a:lstStyle/>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In today’s world if someone wants to book a Doctor’s Appointment we need to call in clinic or personally go to that place and book the appointment. </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This consumes precious time of the patient. Also if the doctor cancels his / her schedule, the patient does not come to know about it unless he/she goes to the clinic.</a:t>
            </a:r>
            <a:endParaRPr lang="en-IN" sz="2000" dirty="0">
              <a:latin typeface="Times New Roman" pitchFamily="18" charset="0"/>
              <a:cs typeface="Times New Roman" pitchFamily="18" charset="0"/>
            </a:endParaRPr>
          </a:p>
          <a:p>
            <a:pPr marL="0" indent="0" algn="just">
              <a:lnSpc>
                <a:spcPct val="150000"/>
              </a:lnSpc>
              <a:buNone/>
            </a:pPr>
            <a:endParaRPr lang="en-IN" sz="2000" dirty="0">
              <a:latin typeface="Times New Roman" pitchFamily="18" charset="0"/>
              <a:cs typeface="Times New Roman" pitchFamily="18" charset="0"/>
            </a:endParaRPr>
          </a:p>
          <a:p>
            <a:pPr marL="0" indent="0">
              <a:buNone/>
            </a:pPr>
            <a:endParaRPr lang="en-IN" dirty="0"/>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8" name="Google Shape;282;p13"/>
          <p:cNvPicPr preferRelativeResize="0"/>
          <p:nvPr/>
        </p:nvPicPr>
        <p:blipFill rotWithShape="1">
          <a:blip r:embed="rId3">
            <a:alphaModFix/>
          </a:blip>
          <a:srcRect/>
          <a:stretch/>
        </p:blipFill>
        <p:spPr>
          <a:xfrm>
            <a:off x="11359258" y="0"/>
            <a:ext cx="832743" cy="851579"/>
          </a:xfrm>
          <a:prstGeom prst="rect">
            <a:avLst/>
          </a:prstGeom>
          <a:noFill/>
          <a:ln>
            <a:noFill/>
          </a:ln>
        </p:spPr>
      </p:pic>
    </p:spTree>
    <p:extLst>
      <p:ext uri="{BB962C8B-B14F-4D97-AF65-F5344CB8AC3E}">
        <p14:creationId xmlns="" xmlns:p14="http://schemas.microsoft.com/office/powerpoint/2010/main" val="942206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979870"/>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2657461" y="894985"/>
            <a:ext cx="6226833" cy="461665"/>
          </a:xfrm>
          <a:prstGeom prst="rect">
            <a:avLst/>
          </a:prstGeom>
        </p:spPr>
        <p:txBody>
          <a:bodyPr wrap="none">
            <a:spAutoFit/>
          </a:bodyPr>
          <a:lstStyle/>
          <a:p>
            <a:pPr algn="r"/>
            <a:r>
              <a:rPr lang="en-US" sz="2400" b="1" spc="-15" dirty="0">
                <a:solidFill>
                  <a:srgbClr val="D82128"/>
                </a:solidFill>
                <a:latin typeface="Times New Roman" pitchFamily="18" charset="0"/>
                <a:cs typeface="Times New Roman" pitchFamily="18" charset="0"/>
              </a:rPr>
              <a:t>DISADVANTAGES OF EXISTING SYSTEM </a:t>
            </a:r>
            <a:endParaRPr lang="en-IN" sz="2400" dirty="0">
              <a:latin typeface="Times New Roman" pitchFamily="18" charset="0"/>
              <a:cs typeface="Times New Roman" pitchFamily="18" charset="0"/>
            </a:endParaRPr>
          </a:p>
        </p:txBody>
      </p:sp>
      <p:sp>
        <p:nvSpPr>
          <p:cNvPr id="8" name="Content Placeholder 7"/>
          <p:cNvSpPr>
            <a:spLocks noGrp="1"/>
          </p:cNvSpPr>
          <p:nvPr>
            <p:ph idx="1"/>
          </p:nvPr>
        </p:nvSpPr>
        <p:spPr>
          <a:xfrm>
            <a:off x="800739" y="1573160"/>
            <a:ext cx="10487811" cy="4811731"/>
          </a:xfrm>
        </p:spPr>
        <p:txBody>
          <a:bodyPr>
            <a:normAutofit/>
          </a:bodyPr>
          <a:lstStyle/>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Lack of privacy</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Risk in the management of the data.</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Less Security</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Low co-ordination between </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Less User-friendly</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Accuracy not guaranteed</a:t>
            </a:r>
            <a:r>
              <a:rPr lang="en-IN" sz="2000" dirty="0">
                <a:latin typeface="Times New Roman" pitchFamily="18" charset="0"/>
                <a:cs typeface="Times New Roman" pitchFamily="18" charset="0"/>
              </a:rPr>
              <a:t>​</a:t>
            </a:r>
          </a:p>
          <a:p>
            <a:pPr marL="342900" indent="-342900" algn="just" fontAlgn="base">
              <a:lnSpc>
                <a:spcPct val="150000"/>
              </a:lnSpc>
              <a:buFont typeface="+mj-lt"/>
              <a:buAutoNum type="arabicPeriod"/>
            </a:pPr>
            <a:r>
              <a:rPr lang="en-US" sz="2000" dirty="0">
                <a:latin typeface="Times New Roman" pitchFamily="18" charset="0"/>
                <a:cs typeface="Times New Roman" pitchFamily="18" charset="0"/>
              </a:rPr>
              <a:t>Not in reach of distant users.</a:t>
            </a:r>
          </a:p>
          <a:p>
            <a:pPr marL="342900" lvl="0" indent="-342900" algn="just" fontAlgn="base">
              <a:lnSpc>
                <a:spcPct val="150000"/>
              </a:lnSpc>
              <a:buFont typeface="+mj-lt"/>
              <a:buAutoNum type="arabicPeriod"/>
            </a:pPr>
            <a:r>
              <a:rPr lang="en-US" sz="2000" dirty="0">
                <a:latin typeface="Times New Roman" pitchFamily="18" charset="0"/>
                <a:cs typeface="Times New Roman" pitchFamily="18" charset="0"/>
              </a:rPr>
              <a:t>There is no storage and automation if users have some enquiry.</a:t>
            </a:r>
          </a:p>
          <a:p>
            <a:pPr marL="0" lvl="0" indent="0" fontAlgn="base">
              <a:lnSpc>
                <a:spcPct val="150000"/>
              </a:lnSpc>
              <a:buNone/>
            </a:pPr>
            <a:endParaRPr lang="en-IN" sz="1600" dirty="0">
              <a:latin typeface="RobotoRegular"/>
            </a:endParaRPr>
          </a:p>
          <a:p>
            <a:pPr marL="342900" indent="-342900" fontAlgn="base">
              <a:lnSpc>
                <a:spcPct val="150000"/>
              </a:lnSpc>
              <a:buFont typeface="+mj-lt"/>
              <a:buAutoNum type="arabicPeriod"/>
            </a:pPr>
            <a:endParaRPr lang="en-US" sz="1600" dirty="0">
              <a:latin typeface="RobotoRegular"/>
            </a:endParaRPr>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7" name="Google Shape;282;p13"/>
          <p:cNvPicPr preferRelativeResize="0"/>
          <p:nvPr/>
        </p:nvPicPr>
        <p:blipFill rotWithShape="1">
          <a:blip r:embed="rId3">
            <a:alphaModFix/>
          </a:blip>
          <a:srcRect/>
          <a:stretch/>
        </p:blipFill>
        <p:spPr>
          <a:xfrm>
            <a:off x="11359258" y="0"/>
            <a:ext cx="832743" cy="886479"/>
          </a:xfrm>
          <a:prstGeom prst="rect">
            <a:avLst/>
          </a:prstGeom>
          <a:noFill/>
          <a:ln>
            <a:noFill/>
          </a:ln>
        </p:spPr>
      </p:pic>
    </p:spTree>
    <p:extLst>
      <p:ext uri="{BB962C8B-B14F-4D97-AF65-F5344CB8AC3E}">
        <p14:creationId xmlns="" xmlns:p14="http://schemas.microsoft.com/office/powerpoint/2010/main" val="408193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88912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816810" y="811223"/>
            <a:ext cx="3249287" cy="461665"/>
          </a:xfrm>
          <a:prstGeom prst="rect">
            <a:avLst/>
          </a:prstGeom>
        </p:spPr>
        <p:txBody>
          <a:bodyPr wrap="none">
            <a:spAutoFit/>
          </a:bodyPr>
          <a:lstStyle/>
          <a:p>
            <a:r>
              <a:rPr lang="en-US" sz="2400" b="1" spc="-15" dirty="0">
                <a:solidFill>
                  <a:srgbClr val="D82128"/>
                </a:solidFill>
                <a:latin typeface="Times New Roman" pitchFamily="18" charset="0"/>
                <a:cs typeface="Times New Roman" pitchFamily="18" charset="0"/>
              </a:rPr>
              <a:t>PROPOSED SYSTEM </a:t>
            </a:r>
            <a:endParaRPr lang="en-IN" sz="2400" dirty="0">
              <a:latin typeface="Times New Roman" pitchFamily="18" charset="0"/>
              <a:cs typeface="Times New Roman" pitchFamily="18" charset="0"/>
            </a:endParaRPr>
          </a:p>
        </p:txBody>
      </p:sp>
      <p:sp>
        <p:nvSpPr>
          <p:cNvPr id="5" name="Content Placeholder 4"/>
          <p:cNvSpPr>
            <a:spLocks noGrp="1"/>
          </p:cNvSpPr>
          <p:nvPr>
            <p:ph idx="1"/>
          </p:nvPr>
        </p:nvSpPr>
        <p:spPr>
          <a:xfrm>
            <a:off x="675739" y="1423954"/>
            <a:ext cx="10846524" cy="5025599"/>
          </a:xfrm>
        </p:spPr>
        <p:txBody>
          <a:bodyPr>
            <a:normAutofit/>
          </a:bodyPr>
          <a:lstStyle/>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The patient will have to register into the application for the first time. On registering, the patient will receive a username and password. </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The filtration is done on two bases: Gender wise and Specialty wise. After selecting the filtration type, the doctors list will be displayed. The patient can select any particular doctor and view his profile. And patient give reviews on doctor profile. Also the patient can view the doctor’s profile and look for an appointment. </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The patient will then </a:t>
            </a:r>
            <a:r>
              <a:rPr lang="en-US" sz="1600" b="1" dirty="0">
                <a:solidFill>
                  <a:srgbClr val="C00000"/>
                </a:solidFill>
                <a:latin typeface="Times New Roman" pitchFamily="18" charset="0"/>
                <a:cs typeface="Times New Roman" pitchFamily="18" charset="0"/>
              </a:rPr>
              <a:t>send a request for appointment. The doctor can either accept the appointment or reject</a:t>
            </a:r>
            <a:r>
              <a:rPr lang="en-US" sz="1600" dirty="0">
                <a:latin typeface="Times New Roman" pitchFamily="18" charset="0"/>
                <a:cs typeface="Times New Roman" pitchFamily="18" charset="0"/>
              </a:rPr>
              <a:t> it. The database will get updated accordingly and the patient will get a confirmation message.</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 The add-on to this system is that the patient will receive a </a:t>
            </a:r>
            <a:r>
              <a:rPr lang="en-US" sz="1600" b="1" dirty="0">
                <a:solidFill>
                  <a:srgbClr val="C00000"/>
                </a:solidFill>
                <a:latin typeface="Times New Roman" pitchFamily="18" charset="0"/>
                <a:cs typeface="Times New Roman" pitchFamily="18" charset="0"/>
              </a:rPr>
              <a:t>notification 2 hours before the actual appointment</a:t>
            </a:r>
            <a:r>
              <a:rPr lang="en-US" sz="1600" dirty="0">
                <a:latin typeface="Times New Roman" pitchFamily="18" charset="0"/>
                <a:cs typeface="Times New Roman" pitchFamily="18" charset="0"/>
              </a:rPr>
              <a:t>. As well as if doctor cancels the appointment patient received a message for appointment cancelation. </a:t>
            </a:r>
          </a:p>
          <a:p>
            <a:pPr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This will be very useful in case the patient tends to forget the appointment.  Also doctor can search patient history by using a unique ID.</a:t>
            </a:r>
          </a:p>
          <a:p>
            <a:pPr marL="0" indent="0">
              <a:buNone/>
            </a:pPr>
            <a:endParaRPr lang="en-IN" sz="1600" dirty="0"/>
          </a:p>
          <a:p>
            <a:pPr lvl="0"/>
            <a:endParaRPr lang="en-IN" sz="1600" dirty="0"/>
          </a:p>
          <a:p>
            <a:pPr marL="0" indent="0">
              <a:buNone/>
            </a:pPr>
            <a:endParaRPr lang="en-IN" dirty="0"/>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noFill/>
          <a:ln>
            <a:noFill/>
          </a:ln>
        </p:spPr>
      </p:pic>
      <p:pic>
        <p:nvPicPr>
          <p:cNvPr id="7" name="Google Shape;282;p13"/>
          <p:cNvPicPr preferRelativeResize="0"/>
          <p:nvPr/>
        </p:nvPicPr>
        <p:blipFill rotWithShape="1">
          <a:blip r:embed="rId3">
            <a:alphaModFix/>
          </a:blip>
          <a:srcRect/>
          <a:stretch/>
        </p:blipFill>
        <p:spPr>
          <a:xfrm>
            <a:off x="11359258" y="0"/>
            <a:ext cx="832743" cy="907420"/>
          </a:xfrm>
          <a:prstGeom prst="rect">
            <a:avLst/>
          </a:prstGeom>
          <a:noFill/>
          <a:ln>
            <a:noFill/>
          </a:ln>
        </p:spPr>
      </p:pic>
    </p:spTree>
    <p:extLst>
      <p:ext uri="{BB962C8B-B14F-4D97-AF65-F5344CB8AC3E}">
        <p14:creationId xmlns="" xmlns:p14="http://schemas.microsoft.com/office/powerpoint/2010/main" val="2378726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1087548"/>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804281" y="1000716"/>
            <a:ext cx="2327560" cy="461665"/>
          </a:xfrm>
          <a:prstGeom prst="rect">
            <a:avLst/>
          </a:prstGeom>
        </p:spPr>
        <p:txBody>
          <a:bodyPr wrap="none">
            <a:spAutoFit/>
          </a:bodyPr>
          <a:lstStyle/>
          <a:p>
            <a:pPr algn="ctr"/>
            <a:r>
              <a:rPr lang="en-US" sz="2400" b="1" spc="-15" dirty="0">
                <a:solidFill>
                  <a:srgbClr val="D82128"/>
                </a:solidFill>
                <a:latin typeface="Times New Roman" pitchFamily="18" charset="0"/>
                <a:cs typeface="Times New Roman" pitchFamily="18" charset="0"/>
              </a:rPr>
              <a:t>MODULE LIST</a:t>
            </a:r>
            <a:endParaRPr lang="en-IN" sz="2400" dirty="0">
              <a:latin typeface="Times New Roman" pitchFamily="18" charset="0"/>
              <a:cs typeface="Times New Roman" pitchFamily="18" charset="0"/>
            </a:endParaRPr>
          </a:p>
        </p:txBody>
      </p:sp>
      <p:sp>
        <p:nvSpPr>
          <p:cNvPr id="9" name="Content Placeholder 8"/>
          <p:cNvSpPr>
            <a:spLocks noGrp="1"/>
          </p:cNvSpPr>
          <p:nvPr>
            <p:ph idx="1"/>
          </p:nvPr>
        </p:nvSpPr>
        <p:spPr>
          <a:xfrm>
            <a:off x="974939" y="1674555"/>
            <a:ext cx="10689269" cy="4520684"/>
          </a:xfrm>
        </p:spPr>
        <p:txBody>
          <a:bodyPr>
            <a:normAutofit/>
          </a:bodyPr>
          <a:lstStyle/>
          <a:p>
            <a:pPr marL="0" indent="0">
              <a:lnSpc>
                <a:spcPct val="100000"/>
              </a:lnSpc>
              <a:buNone/>
            </a:pPr>
            <a:r>
              <a:rPr lang="en-US" sz="2000" b="1" dirty="0">
                <a:latin typeface="Times New Roman" pitchFamily="18" charset="0"/>
                <a:cs typeface="Times New Roman" pitchFamily="18" charset="0"/>
              </a:rPr>
              <a:t>ADMIN</a:t>
            </a:r>
          </a:p>
          <a:p>
            <a:pPr marL="444500" lvl="0" indent="-269875">
              <a:buFont typeface="Wingdings" panose="05000000000000000000" pitchFamily="2" charset="2"/>
              <a:buChar char="Ø"/>
            </a:pPr>
            <a:r>
              <a:rPr lang="en-US" sz="2000" dirty="0">
                <a:latin typeface="Times New Roman" pitchFamily="18" charset="0"/>
                <a:cs typeface="Times New Roman" pitchFamily="18" charset="0"/>
              </a:rPr>
              <a:t>Create Id &amp; Password</a:t>
            </a:r>
            <a:endParaRPr lang="en-IN" sz="2000" dirty="0">
              <a:latin typeface="Times New Roman" pitchFamily="18" charset="0"/>
              <a:cs typeface="Times New Roman" pitchFamily="18" charset="0"/>
            </a:endParaRPr>
          </a:p>
          <a:p>
            <a:pPr marL="444500" lvl="0" indent="-269875">
              <a:buFont typeface="Wingdings" panose="05000000000000000000" pitchFamily="2" charset="2"/>
              <a:buChar char="Ø"/>
            </a:pPr>
            <a:endParaRPr lang="en-IN" sz="2000" b="1" dirty="0">
              <a:latin typeface="RobotoRegular"/>
            </a:endParaRPr>
          </a:p>
          <a:p>
            <a:pPr marL="0" lvl="0" indent="0">
              <a:buNone/>
            </a:pPr>
            <a:r>
              <a:rPr lang="en-US" sz="2000" b="1" dirty="0">
                <a:latin typeface="Times New Roman" pitchFamily="18" charset="0"/>
                <a:cs typeface="Times New Roman" pitchFamily="18" charset="0"/>
              </a:rPr>
              <a:t>DOCTOR</a:t>
            </a:r>
          </a:p>
          <a:p>
            <a:pPr marL="363538" lvl="0" indent="-95250">
              <a:lnSpc>
                <a:spcPct val="150000"/>
              </a:lnSpc>
              <a:buFont typeface="Wingdings" panose="05000000000000000000" pitchFamily="2" charset="2"/>
              <a:buChar char="Ø"/>
            </a:pPr>
            <a:r>
              <a:rPr lang="en-US" sz="2000" dirty="0">
                <a:latin typeface="Times New Roman" pitchFamily="18" charset="0"/>
                <a:cs typeface="Times New Roman" pitchFamily="18" charset="0"/>
              </a:rPr>
              <a:t>Login</a:t>
            </a:r>
            <a:endParaRPr lang="en-IN" sz="2000" dirty="0">
              <a:latin typeface="Times New Roman" pitchFamily="18" charset="0"/>
              <a:cs typeface="Times New Roman" pitchFamily="18" charset="0"/>
            </a:endParaRPr>
          </a:p>
          <a:p>
            <a:pPr marL="363538" lvl="0" indent="-95250">
              <a:lnSpc>
                <a:spcPct val="150000"/>
              </a:lnSpc>
              <a:buFont typeface="Wingdings" panose="05000000000000000000" pitchFamily="2" charset="2"/>
              <a:buChar char="Ø"/>
            </a:pPr>
            <a:r>
              <a:rPr lang="en-US" sz="2000" dirty="0">
                <a:latin typeface="Times New Roman" pitchFamily="18" charset="0"/>
                <a:cs typeface="Times New Roman" pitchFamily="18" charset="0"/>
              </a:rPr>
              <a:t>View Complaint</a:t>
            </a:r>
            <a:endParaRPr lang="en-IN" sz="2000" dirty="0">
              <a:latin typeface="Times New Roman" pitchFamily="18" charset="0"/>
              <a:cs typeface="Times New Roman" pitchFamily="18" charset="0"/>
            </a:endParaRPr>
          </a:p>
          <a:p>
            <a:pPr marL="363538" lvl="0" indent="-95250">
              <a:lnSpc>
                <a:spcPct val="150000"/>
              </a:lnSpc>
              <a:buFont typeface="Wingdings" panose="05000000000000000000" pitchFamily="2" charset="2"/>
              <a:buChar char="Ø"/>
            </a:pPr>
            <a:r>
              <a:rPr lang="en-US" sz="2000" dirty="0">
                <a:latin typeface="Times New Roman" pitchFamily="18" charset="0"/>
                <a:cs typeface="Times New Roman" pitchFamily="18" charset="0"/>
              </a:rPr>
              <a:t>Post Solution</a:t>
            </a:r>
            <a:endParaRPr lang="en-IN" sz="2000" dirty="0">
              <a:latin typeface="Times New Roman" pitchFamily="18" charset="0"/>
              <a:cs typeface="Times New Roman" pitchFamily="18" charset="0"/>
            </a:endParaRPr>
          </a:p>
          <a:p>
            <a:pPr marL="363538" lvl="0" indent="-95250">
              <a:lnSpc>
                <a:spcPct val="150000"/>
              </a:lnSpc>
              <a:buFont typeface="Wingdings" panose="05000000000000000000" pitchFamily="2" charset="2"/>
              <a:buChar char="Ø"/>
            </a:pPr>
            <a:r>
              <a:rPr lang="en-US" sz="2000" dirty="0">
                <a:latin typeface="Times New Roman" pitchFamily="18" charset="0"/>
                <a:cs typeface="Times New Roman" pitchFamily="18" charset="0"/>
              </a:rPr>
              <a:t>Clinic </a:t>
            </a:r>
            <a:r>
              <a:rPr lang="en-US" sz="2000" dirty="0" smtClean="0">
                <a:latin typeface="Times New Roman" pitchFamily="18" charset="0"/>
                <a:cs typeface="Times New Roman" pitchFamily="18" charset="0"/>
              </a:rPr>
              <a:t>Register</a:t>
            </a:r>
            <a:endParaRPr lang="en-IN" sz="2000" dirty="0">
              <a:latin typeface="Times New Roman" pitchFamily="18" charset="0"/>
              <a:cs typeface="Times New Roman" pitchFamily="18" charset="0"/>
            </a:endParaRPr>
          </a:p>
          <a:p>
            <a:pPr marL="0" lvl="0" indent="0">
              <a:buNone/>
            </a:pPr>
            <a:endParaRPr lang="en-US" sz="1600" b="1" dirty="0">
              <a:latin typeface="RobotoRegular"/>
            </a:endParaRPr>
          </a:p>
          <a:p>
            <a:pPr marL="174625" lvl="0" indent="0">
              <a:buNone/>
            </a:pPr>
            <a:endParaRPr lang="en-US" sz="1600" dirty="0">
              <a:latin typeface="RobotoRegular"/>
            </a:endParaRPr>
          </a:p>
        </p:txBody>
      </p:sp>
      <p:pic>
        <p:nvPicPr>
          <p:cNvPr id="6" name="Google Shape;281;p13"/>
          <p:cNvPicPr preferRelativeResize="0"/>
          <p:nvPr/>
        </p:nvPicPr>
        <p:blipFill rotWithShape="1">
          <a:blip r:embed="rId2" cstate="print">
            <a:alphaModFix/>
          </a:blip>
          <a:srcRect/>
          <a:stretch/>
        </p:blipFill>
        <p:spPr>
          <a:xfrm>
            <a:off x="0" y="0"/>
            <a:ext cx="801100" cy="801100"/>
          </a:xfrm>
          <a:prstGeom prst="rect">
            <a:avLst/>
          </a:prstGeom>
          <a:ln>
            <a:noFill/>
          </a:ln>
          <a:effectLst>
            <a:outerShdw blurRad="292100" dist="139700" dir="2700000" algn="tl" rotWithShape="0">
              <a:srgbClr val="333333">
                <a:alpha val="65000"/>
              </a:srgbClr>
            </a:outerShdw>
          </a:effectLst>
        </p:spPr>
      </p:pic>
      <p:pic>
        <p:nvPicPr>
          <p:cNvPr id="7" name="Google Shape;282;p13"/>
          <p:cNvPicPr preferRelativeResize="0"/>
          <p:nvPr/>
        </p:nvPicPr>
        <p:blipFill rotWithShape="1">
          <a:blip r:embed="rId3">
            <a:alphaModFix/>
          </a:blip>
          <a:srcRect/>
          <a:stretch/>
        </p:blipFill>
        <p:spPr>
          <a:xfrm>
            <a:off x="11359258" y="0"/>
            <a:ext cx="832743" cy="914400"/>
          </a:xfrm>
          <a:prstGeom prst="rect">
            <a:avLst/>
          </a:prstGeom>
          <a:noFill/>
          <a:ln>
            <a:noFill/>
          </a:ln>
        </p:spPr>
      </p:pic>
    </p:spTree>
    <p:extLst>
      <p:ext uri="{BB962C8B-B14F-4D97-AF65-F5344CB8AC3E}">
        <p14:creationId xmlns="" xmlns:p14="http://schemas.microsoft.com/office/powerpoint/2010/main" val="3755796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86120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844755" y="929887"/>
            <a:ext cx="2327560" cy="461665"/>
          </a:xfrm>
          <a:prstGeom prst="rect">
            <a:avLst/>
          </a:prstGeom>
        </p:spPr>
        <p:txBody>
          <a:bodyPr wrap="none">
            <a:spAutoFit/>
          </a:bodyPr>
          <a:lstStyle/>
          <a:p>
            <a:r>
              <a:rPr lang="en-US" sz="2400" b="1" spc="-15" dirty="0">
                <a:solidFill>
                  <a:srgbClr val="D82128"/>
                </a:solidFill>
                <a:latin typeface="Times New Roman" pitchFamily="18" charset="0"/>
                <a:cs typeface="Times New Roman" pitchFamily="18" charset="0"/>
              </a:rPr>
              <a:t>MODULE LIST</a:t>
            </a:r>
            <a:endParaRPr lang="en-IN" sz="2400" dirty="0">
              <a:latin typeface="Times New Roman" pitchFamily="18" charset="0"/>
              <a:cs typeface="Times New Roman" pitchFamily="18" charset="0"/>
            </a:endParaRPr>
          </a:p>
        </p:txBody>
      </p:sp>
      <p:sp>
        <p:nvSpPr>
          <p:cNvPr id="9" name="Content Placeholder 8"/>
          <p:cNvSpPr>
            <a:spLocks noGrp="1"/>
          </p:cNvSpPr>
          <p:nvPr>
            <p:ph idx="1"/>
          </p:nvPr>
        </p:nvSpPr>
        <p:spPr>
          <a:xfrm>
            <a:off x="1104411" y="1409777"/>
            <a:ext cx="10689269" cy="5009710"/>
          </a:xfrm>
        </p:spPr>
        <p:txBody>
          <a:bodyPr>
            <a:normAutofit/>
          </a:bodyPr>
          <a:lstStyle/>
          <a:p>
            <a:pPr marL="0" indent="0">
              <a:lnSpc>
                <a:spcPct val="100000"/>
              </a:lnSpc>
              <a:buNone/>
            </a:pPr>
            <a:r>
              <a:rPr lang="en-US" sz="1800" b="1" dirty="0">
                <a:latin typeface="Times New Roman" pitchFamily="18" charset="0"/>
                <a:cs typeface="Times New Roman" pitchFamily="18" charset="0"/>
              </a:rPr>
              <a:t>PATIENT</a:t>
            </a:r>
          </a:p>
          <a:p>
            <a:pPr marL="363538" lvl="0" indent="-269875">
              <a:buFont typeface="Wingdings" panose="05000000000000000000" pitchFamily="2" charset="2"/>
              <a:buChar char="Ø"/>
            </a:pPr>
            <a:r>
              <a:rPr lang="en-US" sz="1800" dirty="0">
                <a:latin typeface="Times New Roman" pitchFamily="18" charset="0"/>
                <a:cs typeface="Times New Roman" pitchFamily="18" charset="0"/>
              </a:rPr>
              <a:t>Register</a:t>
            </a:r>
            <a:endParaRPr lang="en-IN" sz="1800" dirty="0">
              <a:latin typeface="Times New Roman" pitchFamily="18" charset="0"/>
              <a:cs typeface="Times New Roman" pitchFamily="18" charset="0"/>
            </a:endParaRPr>
          </a:p>
          <a:p>
            <a:pPr marL="363538" lvl="0" indent="-269875">
              <a:buFont typeface="Wingdings" panose="05000000000000000000" pitchFamily="2" charset="2"/>
              <a:buChar char="Ø"/>
            </a:pPr>
            <a:r>
              <a:rPr lang="en-US" sz="1800" dirty="0">
                <a:latin typeface="Times New Roman" pitchFamily="18" charset="0"/>
                <a:cs typeface="Times New Roman" pitchFamily="18" charset="0"/>
              </a:rPr>
              <a:t>Login</a:t>
            </a:r>
            <a:endParaRPr lang="en-IN" sz="1800" dirty="0">
              <a:latin typeface="Times New Roman" pitchFamily="18" charset="0"/>
              <a:cs typeface="Times New Roman" pitchFamily="18" charset="0"/>
            </a:endParaRPr>
          </a:p>
          <a:p>
            <a:pPr marL="363538" lvl="0" indent="-269875">
              <a:buFont typeface="Wingdings" panose="05000000000000000000" pitchFamily="2" charset="2"/>
              <a:buChar char="Ø"/>
            </a:pPr>
            <a:r>
              <a:rPr lang="en-US" sz="1800" dirty="0">
                <a:latin typeface="Times New Roman" pitchFamily="18" charset="0"/>
                <a:cs typeface="Times New Roman" pitchFamily="18" charset="0"/>
              </a:rPr>
              <a:t>Find </a:t>
            </a:r>
            <a:r>
              <a:rPr lang="en-US" sz="1800" dirty="0" smtClean="0">
                <a:latin typeface="Times New Roman" pitchFamily="18" charset="0"/>
                <a:cs typeface="Times New Roman" pitchFamily="18" charset="0"/>
              </a:rPr>
              <a:t>Doctor</a:t>
            </a:r>
            <a:endParaRPr lang="en-IN" sz="1800" dirty="0">
              <a:latin typeface="Times New Roman" pitchFamily="18" charset="0"/>
              <a:cs typeface="Times New Roman" pitchFamily="18" charset="0"/>
            </a:endParaRPr>
          </a:p>
          <a:p>
            <a:pPr marL="363538" lvl="0" indent="-269875">
              <a:buFont typeface="Wingdings" panose="05000000000000000000" pitchFamily="2" charset="2"/>
              <a:buChar char="Ø"/>
            </a:pPr>
            <a:r>
              <a:rPr lang="en-US" sz="1800" dirty="0">
                <a:latin typeface="Times New Roman" pitchFamily="18" charset="0"/>
                <a:cs typeface="Times New Roman" pitchFamily="18" charset="0"/>
              </a:rPr>
              <a:t>View Details</a:t>
            </a:r>
            <a:endParaRPr lang="en-IN" sz="1800" dirty="0">
              <a:latin typeface="Times New Roman" pitchFamily="18" charset="0"/>
              <a:cs typeface="Times New Roman" pitchFamily="18" charset="0"/>
            </a:endParaRPr>
          </a:p>
          <a:p>
            <a:pPr marL="363538" lvl="0" indent="-269875">
              <a:buFont typeface="Wingdings" panose="05000000000000000000" pitchFamily="2" charset="2"/>
              <a:buChar char="Ø"/>
            </a:pPr>
            <a:r>
              <a:rPr lang="en-US" sz="1800" dirty="0">
                <a:latin typeface="Times New Roman" pitchFamily="18" charset="0"/>
                <a:cs typeface="Times New Roman" pitchFamily="18" charset="0"/>
              </a:rPr>
              <a:t>View </a:t>
            </a:r>
            <a:r>
              <a:rPr lang="en-US" sz="1800" dirty="0" smtClean="0">
                <a:latin typeface="Times New Roman" pitchFamily="18" charset="0"/>
                <a:cs typeface="Times New Roman" pitchFamily="18" charset="0"/>
              </a:rPr>
              <a:t>Profile</a:t>
            </a:r>
            <a:endParaRPr lang="en-IN" sz="1800" dirty="0">
              <a:latin typeface="Times New Roman" pitchFamily="18" charset="0"/>
              <a:cs typeface="Times New Roman" pitchFamily="18" charset="0"/>
            </a:endParaRPr>
          </a:p>
          <a:p>
            <a:pPr marL="0" indent="0">
              <a:lnSpc>
                <a:spcPct val="100000"/>
              </a:lnSpc>
              <a:buNone/>
            </a:pPr>
            <a:r>
              <a:rPr lang="en-US" sz="1800" b="1" dirty="0">
                <a:latin typeface="Times New Roman" pitchFamily="18" charset="0"/>
                <a:cs typeface="Times New Roman" pitchFamily="18" charset="0"/>
              </a:rPr>
              <a:t>CLINIC</a:t>
            </a:r>
          </a:p>
          <a:p>
            <a:pPr marL="363538" lvl="0">
              <a:buFont typeface="Wingdings" panose="05000000000000000000" pitchFamily="2" charset="2"/>
              <a:buChar char="Ø"/>
            </a:pPr>
            <a:r>
              <a:rPr lang="en-US" sz="1800" dirty="0">
                <a:latin typeface="Times New Roman" pitchFamily="18" charset="0"/>
                <a:cs typeface="Times New Roman" pitchFamily="18" charset="0"/>
              </a:rPr>
              <a:t>Login</a:t>
            </a:r>
            <a:endParaRPr lang="en-IN" sz="1800" dirty="0">
              <a:latin typeface="Times New Roman" pitchFamily="18" charset="0"/>
              <a:cs typeface="Times New Roman" pitchFamily="18" charset="0"/>
            </a:endParaRPr>
          </a:p>
          <a:p>
            <a:pPr marL="363538" lvl="0">
              <a:buFont typeface="Wingdings" panose="05000000000000000000" pitchFamily="2" charset="2"/>
              <a:buChar char="Ø"/>
            </a:pPr>
            <a:r>
              <a:rPr lang="en-US" sz="1800" dirty="0">
                <a:latin typeface="Times New Roman" pitchFamily="18" charset="0"/>
                <a:cs typeface="Times New Roman" pitchFamily="18" charset="0"/>
              </a:rPr>
              <a:t>Update Patient Details</a:t>
            </a:r>
            <a:endParaRPr lang="en-IN" sz="1800" dirty="0">
              <a:latin typeface="Times New Roman" pitchFamily="18" charset="0"/>
              <a:cs typeface="Times New Roman" pitchFamily="18" charset="0"/>
            </a:endParaRPr>
          </a:p>
          <a:p>
            <a:pPr marL="0" indent="0">
              <a:lnSpc>
                <a:spcPct val="100000"/>
              </a:lnSpc>
              <a:buNone/>
            </a:pPr>
            <a:r>
              <a:rPr lang="en-US" sz="1800" b="1" dirty="0">
                <a:latin typeface="Times New Roman" pitchFamily="18" charset="0"/>
                <a:cs typeface="Times New Roman" pitchFamily="18" charset="0"/>
              </a:rPr>
              <a:t>CASHIER</a:t>
            </a:r>
          </a:p>
          <a:p>
            <a:pPr marL="363538" lvl="0" indent="-188913">
              <a:lnSpc>
                <a:spcPct val="150000"/>
              </a:lnSpc>
              <a:buFont typeface="Wingdings" panose="05000000000000000000" pitchFamily="2" charset="2"/>
              <a:buChar char="Ø"/>
            </a:pPr>
            <a:r>
              <a:rPr lang="en-US" sz="1800" dirty="0">
                <a:latin typeface="Times New Roman" pitchFamily="18" charset="0"/>
                <a:cs typeface="Times New Roman" pitchFamily="18" charset="0"/>
              </a:rPr>
              <a:t>Login</a:t>
            </a:r>
            <a:endParaRPr lang="en-IN" sz="1800" dirty="0">
              <a:latin typeface="Times New Roman" pitchFamily="18" charset="0"/>
              <a:cs typeface="Times New Roman" pitchFamily="18" charset="0"/>
            </a:endParaRPr>
          </a:p>
          <a:p>
            <a:pPr marL="363538" lvl="0" indent="-188913">
              <a:lnSpc>
                <a:spcPct val="150000"/>
              </a:lnSpc>
              <a:buFont typeface="Wingdings" panose="05000000000000000000" pitchFamily="2" charset="2"/>
              <a:buChar char="Ø"/>
            </a:pPr>
            <a:r>
              <a:rPr lang="en-US" sz="1800" dirty="0">
                <a:latin typeface="Times New Roman" pitchFamily="18" charset="0"/>
                <a:cs typeface="Times New Roman" pitchFamily="18" charset="0"/>
              </a:rPr>
              <a:t>Payment Entry</a:t>
            </a:r>
            <a:endParaRPr lang="en-IN" sz="1800" dirty="0">
              <a:latin typeface="Times New Roman" pitchFamily="18" charset="0"/>
              <a:cs typeface="Times New Roman" pitchFamily="18" charset="0"/>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lvl="0" indent="0">
              <a:lnSpc>
                <a:spcPct val="150000"/>
              </a:lnSpc>
              <a:buNone/>
            </a:pPr>
            <a:endParaRPr lang="en-IN" sz="1600" dirty="0">
              <a:latin typeface="RobotoRegular"/>
            </a:endParaRPr>
          </a:p>
        </p:txBody>
      </p:sp>
      <p:pic>
        <p:nvPicPr>
          <p:cNvPr id="6" name="Google Shape;281;p13"/>
          <p:cNvPicPr preferRelativeResize="0"/>
          <p:nvPr/>
        </p:nvPicPr>
        <p:blipFill rotWithShape="1">
          <a:blip r:embed="rId2" cstate="print">
            <a:alphaModFix/>
          </a:blip>
          <a:srcRect/>
          <a:stretch/>
        </p:blipFill>
        <p:spPr>
          <a:xfrm>
            <a:off x="0" y="0"/>
            <a:ext cx="801100" cy="597600"/>
          </a:xfrm>
          <a:prstGeom prst="rect">
            <a:avLst/>
          </a:prstGeom>
          <a:noFill/>
          <a:ln>
            <a:noFill/>
          </a:ln>
        </p:spPr>
      </p:pic>
      <p:pic>
        <p:nvPicPr>
          <p:cNvPr id="7" name="Google Shape;282;p13"/>
          <p:cNvPicPr preferRelativeResize="0"/>
          <p:nvPr/>
        </p:nvPicPr>
        <p:blipFill rotWithShape="1">
          <a:blip r:embed="rId3">
            <a:alphaModFix/>
          </a:blip>
          <a:srcRect/>
          <a:stretch/>
        </p:blipFill>
        <p:spPr>
          <a:xfrm>
            <a:off x="11359258" y="0"/>
            <a:ext cx="832743" cy="816678"/>
          </a:xfrm>
          <a:prstGeom prst="rect">
            <a:avLst/>
          </a:prstGeom>
          <a:noFill/>
          <a:ln>
            <a:noFill/>
          </a:ln>
        </p:spPr>
      </p:pic>
    </p:spTree>
    <p:extLst>
      <p:ext uri="{BB962C8B-B14F-4D97-AF65-F5344CB8AC3E}">
        <p14:creationId xmlns="" xmlns:p14="http://schemas.microsoft.com/office/powerpoint/2010/main" val="1797252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1669</TotalTime>
  <Words>1275</Words>
  <Application>Microsoft Office PowerPoint</Application>
  <PresentationFormat>Custom</PresentationFormat>
  <Paragraphs>126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CSA0915 -Programming In Java HOSPITAL MANAGEMENT SYSTEM </vt:lpstr>
      <vt:lpstr>ABSTRACT</vt:lpstr>
      <vt:lpstr>  INTRODUCTION</vt:lpstr>
      <vt:lpstr>SOFTWARE AND HARDWARE REQUIREMENTS </vt:lpstr>
      <vt:lpstr>Slide 5</vt:lpstr>
      <vt:lpstr>Slide 6</vt:lpstr>
      <vt:lpstr>Slide 7</vt:lpstr>
      <vt:lpstr>Slide 8</vt:lpstr>
      <vt:lpstr>Slide 9</vt:lpstr>
      <vt:lpstr>ARCHITECTURE OF HOSPITAL MANAGEMENT SYSTEM</vt:lpstr>
      <vt:lpstr> CODING  </vt:lpstr>
      <vt:lpstr>Slide 12</vt:lpstr>
      <vt:lpstr>Slide 13</vt:lpstr>
      <vt:lpstr>TESTING</vt:lpstr>
      <vt:lpstr>IMPLEMENTATION</vt:lpstr>
      <vt:lpstr> FINAL OUTPUT:</vt:lpstr>
      <vt:lpstr>WORK FLOW DIAGRAM FOR HOSPITAL MANAGEMENT SYSTEM: </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User</cp:lastModifiedBy>
  <cp:revision>168</cp:revision>
  <dcterms:created xsi:type="dcterms:W3CDTF">2021-09-08T10:38:53Z</dcterms:created>
  <dcterms:modified xsi:type="dcterms:W3CDTF">2024-02-28T09:18:16Z</dcterms:modified>
</cp:coreProperties>
</file>