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6" r:id="rId10"/>
    <p:sldId id="262" r:id="rId11"/>
    <p:sldId id="269" r:id="rId12"/>
    <p:sldId id="270" r:id="rId13"/>
    <p:sldId id="263" r:id="rId14"/>
    <p:sldId id="271" r:id="rId15"/>
    <p:sldId id="272" r:id="rId16"/>
    <p:sldId id="264" r:id="rId17"/>
    <p:sldId id="273" r:id="rId18"/>
    <p:sldId id="274" r:id="rId19"/>
    <p:sldId id="265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12C103-1C67-473D-9216-5A6BEA8E6B10}">
          <p14:sldIdLst>
            <p14:sldId id="256"/>
            <p14:sldId id="257"/>
            <p14:sldId id="258"/>
          </p14:sldIdLst>
        </p14:section>
        <p14:section name="Untitled Section" id="{9445551F-A558-4095-AF80-5E65A0C2F369}">
          <p14:sldIdLst>
            <p14:sldId id="259"/>
            <p14:sldId id="260"/>
            <p14:sldId id="261"/>
            <p14:sldId id="267"/>
            <p14:sldId id="268"/>
            <p14:sldId id="266"/>
            <p14:sldId id="262"/>
            <p14:sldId id="269"/>
            <p14:sldId id="270"/>
            <p14:sldId id="263"/>
            <p14:sldId id="271"/>
            <p14:sldId id="272"/>
            <p14:sldId id="264"/>
            <p14:sldId id="273"/>
            <p14:sldId id="274"/>
            <p14:sldId id="265"/>
            <p14:sldId id="275"/>
            <p14:sldId id="276"/>
            <p14:sldId id="27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3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0793" y="1370249"/>
            <a:ext cx="7011986" cy="1350033"/>
          </a:xfrm>
        </p:spPr>
        <p:txBody>
          <a:bodyPr>
            <a:normAutofit/>
          </a:bodyPr>
          <a:lstStyle/>
          <a:p>
            <a:r>
              <a:rPr lang="en-IN" b="1" dirty="0" smtClean="0"/>
              <a:t>SOLID principles</a:t>
            </a:r>
            <a:endParaRPr lang="en-IN" b="1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68239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68239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07" y="3089204"/>
            <a:ext cx="4703430" cy="326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85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638" y="105495"/>
            <a:ext cx="8911687" cy="1280890"/>
          </a:xfrm>
        </p:spPr>
        <p:txBody>
          <a:bodyPr/>
          <a:lstStyle/>
          <a:p>
            <a:r>
              <a:rPr lang="en-IN" b="1" dirty="0" smtClean="0"/>
              <a:t>Open Closed Principle (OCP)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68" y="1725283"/>
            <a:ext cx="9718944" cy="4494361"/>
          </a:xfrm>
        </p:spPr>
        <p:txBody>
          <a:bodyPr/>
          <a:lstStyle/>
          <a:p>
            <a:r>
              <a:rPr lang="en-IN" dirty="0"/>
              <a:t>In 1988 the open closed principle (OCP) is already mentioned by Bertrand Meyer </a:t>
            </a:r>
            <a:r>
              <a:rPr lang="en-IN" dirty="0" smtClean="0"/>
              <a:t>:</a:t>
            </a:r>
            <a:endParaRPr lang="en-IN" i="1" dirty="0" smtClean="0"/>
          </a:p>
          <a:p>
            <a:r>
              <a:rPr lang="en-IN" i="1" dirty="0" smtClean="0"/>
              <a:t>Software </a:t>
            </a:r>
            <a:r>
              <a:rPr lang="en-IN" i="1" dirty="0"/>
              <a:t>should be open for extension, but closed for </a:t>
            </a:r>
            <a:r>
              <a:rPr lang="en-IN" i="1" dirty="0" smtClean="0"/>
              <a:t>modification.</a:t>
            </a:r>
          </a:p>
          <a:p>
            <a:r>
              <a:rPr lang="en-IN" i="1" dirty="0"/>
              <a:t>“software entities (classes, modules, functions, etc.) should be open for extension, but closed for modification</a:t>
            </a:r>
            <a:r>
              <a:rPr lang="en-IN" i="1" dirty="0" smtClean="0"/>
              <a:t>”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best way to implement the open closed principle is to first start with implementing the Single Responsibility Principle.</a:t>
            </a:r>
          </a:p>
          <a:p>
            <a:r>
              <a:rPr lang="en-IN" dirty="0"/>
              <a:t>You should design modules that never change. </a:t>
            </a:r>
            <a:r>
              <a:rPr lang="en-IN" dirty="0" smtClean="0"/>
              <a:t> </a:t>
            </a:r>
            <a:r>
              <a:rPr lang="en-IN" dirty="0"/>
              <a:t>When requirements change, you extend the </a:t>
            </a:r>
            <a:r>
              <a:rPr lang="en-IN" dirty="0" smtClean="0"/>
              <a:t>behaviour </a:t>
            </a:r>
            <a:r>
              <a:rPr lang="en-IN" dirty="0"/>
              <a:t>of such modules by adding new code, not by changing old code that already works</a:t>
            </a:r>
            <a:r>
              <a:rPr lang="en-IN" dirty="0" smtClean="0"/>
              <a:t>.</a:t>
            </a:r>
          </a:p>
          <a:p>
            <a:r>
              <a:rPr lang="en-IN" dirty="0"/>
              <a:t>Abstraction is the way to realize this principle.</a:t>
            </a:r>
            <a:br>
              <a:rPr lang="en-IN" dirty="0"/>
            </a:br>
            <a:r>
              <a:rPr lang="en-IN" dirty="0"/>
              <a:t>Derivatives from an abstraction are closed for modification because the abstraction is fixed but behaviour can be extended by creating new derivatives of the </a:t>
            </a:r>
            <a:r>
              <a:rPr lang="en-IN" dirty="0" smtClean="0"/>
              <a:t>abstraction.</a:t>
            </a:r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30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27" y="171602"/>
            <a:ext cx="8625385" cy="72701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Class Violates the OCP and Meets SRP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37" y="1569493"/>
            <a:ext cx="8208141" cy="484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63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2" y="70594"/>
            <a:ext cx="8911687" cy="1280890"/>
          </a:xfrm>
        </p:spPr>
        <p:txBody>
          <a:bodyPr/>
          <a:lstStyle/>
          <a:p>
            <a:r>
              <a:rPr lang="en-US" b="1" dirty="0" smtClean="0"/>
              <a:t>Refactor the Class to meet the OCP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02" y="1351484"/>
            <a:ext cx="65913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4876088"/>
            <a:ext cx="3314700" cy="128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44" y="1255865"/>
            <a:ext cx="4188937" cy="316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0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25" y="382138"/>
            <a:ext cx="8161361" cy="114641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Liskov’s</a:t>
            </a:r>
            <a:r>
              <a:rPr lang="en-US" b="1" dirty="0" smtClean="0"/>
              <a:t> Substitution Principle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76" y="1760561"/>
            <a:ext cx="9853233" cy="4394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concept of this principle was introduced by Barbara </a:t>
            </a:r>
            <a:r>
              <a:rPr lang="en-US" dirty="0" err="1"/>
              <a:t>Liskov</a:t>
            </a:r>
            <a:r>
              <a:rPr lang="en-US" dirty="0"/>
              <a:t> in a 1987 </a:t>
            </a:r>
          </a:p>
          <a:p>
            <a:r>
              <a:rPr lang="en-US" dirty="0"/>
              <a:t>LSP states that the derived classes should be perfectly substitutable for their base classes. </a:t>
            </a:r>
          </a:p>
          <a:p>
            <a:r>
              <a:rPr lang="en-US" dirty="0"/>
              <a:t>child class should be substitutable to parent class.</a:t>
            </a:r>
          </a:p>
          <a:p>
            <a:r>
              <a:rPr lang="en-US" dirty="0"/>
              <a:t>We must make sure that new derived classes are extending the base </a:t>
            </a:r>
            <a:r>
              <a:rPr lang="en-US" dirty="0" smtClean="0"/>
              <a:t>classes </a:t>
            </a:r>
            <a:r>
              <a:rPr lang="en-US" dirty="0"/>
              <a:t>without changing their behavior.</a:t>
            </a:r>
          </a:p>
          <a:p>
            <a:r>
              <a:rPr lang="en-US" dirty="0"/>
              <a:t>This pattern states that functions that use pointers or references to base classes must be able to use objects of derived classes without knowing it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54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400" y="195196"/>
            <a:ext cx="8911687" cy="1280890"/>
          </a:xfrm>
        </p:spPr>
        <p:txBody>
          <a:bodyPr/>
          <a:lstStyle/>
          <a:p>
            <a:r>
              <a:rPr lang="en-US" b="1" dirty="0" smtClean="0"/>
              <a:t>The code base violates LSP</a:t>
            </a:r>
            <a:endParaRPr lang="en-US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34" y="1458391"/>
            <a:ext cx="6784359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>
          <a:xfrm>
            <a:off x="9908275" y="2224585"/>
            <a:ext cx="2047164" cy="818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947" y="146438"/>
            <a:ext cx="6974156" cy="1280890"/>
          </a:xfrm>
        </p:spPr>
        <p:txBody>
          <a:bodyPr/>
          <a:lstStyle/>
          <a:p>
            <a:r>
              <a:rPr lang="en-US" b="1" dirty="0" smtClean="0"/>
              <a:t>Fix the Code with LSP</a:t>
            </a:r>
            <a:endParaRPr lang="en-US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1" y="1280402"/>
            <a:ext cx="5743575" cy="513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32" y="4694830"/>
            <a:ext cx="3805237" cy="144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191" y="1280401"/>
            <a:ext cx="3498107" cy="243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7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140" y="195196"/>
            <a:ext cx="7042245" cy="1280890"/>
          </a:xfrm>
        </p:spPr>
        <p:txBody>
          <a:bodyPr/>
          <a:lstStyle/>
          <a:p>
            <a:r>
              <a:rPr lang="en-US" b="1" dirty="0" smtClean="0"/>
              <a:t>Interface Segregation Principle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51" y="1433016"/>
            <a:ext cx="10399143" cy="454644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ISP was first used and formulated by Robert C. Martin.</a:t>
            </a:r>
          </a:p>
          <a:p>
            <a:r>
              <a:rPr lang="en-US" dirty="0"/>
              <a:t>The principle states that no client should be forced to depend on methods that it does not use.</a:t>
            </a:r>
          </a:p>
          <a:p>
            <a:r>
              <a:rPr lang="en-US" dirty="0"/>
              <a:t>ISP is about breaking down big fat master-interfaces to more </a:t>
            </a:r>
            <a:r>
              <a:rPr lang="en-US" dirty="0" smtClean="0"/>
              <a:t>specialized </a:t>
            </a:r>
            <a:r>
              <a:rPr lang="en-US" dirty="0"/>
              <a:t>and cohesive ones that group related functionality.</a:t>
            </a:r>
          </a:p>
          <a:p>
            <a:r>
              <a:rPr lang="en-US" dirty="0"/>
              <a:t>What the ISP is trying to correct is the injection of so much functionality into a single class that you end up with impacting the internal code causing the class to have to implement changes that override the original purpose of the class.</a:t>
            </a:r>
          </a:p>
          <a:p>
            <a:r>
              <a:rPr lang="en-US" dirty="0"/>
              <a:t>ISP splits interfaces which are very large into smaller and more specific ones so that clients will only have to know about the methods that are of interest to </a:t>
            </a:r>
            <a:r>
              <a:rPr lang="en-US" dirty="0" smtClean="0"/>
              <a:t>them.</a:t>
            </a:r>
            <a:endParaRPr lang="en-US" dirty="0"/>
          </a:p>
          <a:p>
            <a:r>
              <a:rPr lang="en-US" dirty="0"/>
              <a:t>ISP is focused on the idea of each interface representing one discrete and cohesive behavior.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3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77" y="187382"/>
            <a:ext cx="5800447" cy="1280890"/>
          </a:xfrm>
        </p:spPr>
        <p:txBody>
          <a:bodyPr/>
          <a:lstStyle/>
          <a:p>
            <a:r>
              <a:rPr lang="en-US" b="1" dirty="0" smtClean="0"/>
              <a:t>The Code violates the ISP</a:t>
            </a:r>
            <a:endParaRPr lang="en-US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68" y="1255878"/>
            <a:ext cx="545107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15451" y="1433016"/>
            <a:ext cx="4339543" cy="4546446"/>
          </a:xfrm>
        </p:spPr>
        <p:txBody>
          <a:bodyPr>
            <a:normAutofit/>
          </a:bodyPr>
          <a:lstStyle/>
          <a:p>
            <a:r>
              <a:rPr lang="en-US" b="1" dirty="0" smtClean="0"/>
              <a:t>Potential Problems</a:t>
            </a:r>
          </a:p>
          <a:p>
            <a:r>
              <a:rPr lang="en-US" dirty="0" smtClean="0"/>
              <a:t>Supply the interface to a client who is just interested in Print Job ??</a:t>
            </a:r>
          </a:p>
          <a:p>
            <a:r>
              <a:rPr lang="en-US" dirty="0"/>
              <a:t>Why are you forcing your printer client to implement scanning functionality even when they don't want it?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14" y="4048125"/>
            <a:ext cx="36004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25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68" y="214678"/>
            <a:ext cx="4217308" cy="1280890"/>
          </a:xfrm>
        </p:spPr>
        <p:txBody>
          <a:bodyPr/>
          <a:lstStyle/>
          <a:p>
            <a:r>
              <a:rPr lang="en-US" b="1" dirty="0" smtClean="0"/>
              <a:t>Fix the ISP issue</a:t>
            </a:r>
            <a:endParaRPr lang="en-US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78" y="1382479"/>
            <a:ext cx="5568286" cy="525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874758" y="1433016"/>
            <a:ext cx="4080236" cy="45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8" y="1323833"/>
            <a:ext cx="4962522" cy="529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Wave 4"/>
          <p:cNvSpPr/>
          <p:nvPr/>
        </p:nvSpPr>
        <p:spPr>
          <a:xfrm>
            <a:off x="6646460" y="3452884"/>
            <a:ext cx="477671" cy="51975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231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201030"/>
            <a:ext cx="6783087" cy="8907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Dependency </a:t>
            </a:r>
            <a:r>
              <a:rPr lang="en-US" b="1" dirty="0"/>
              <a:t>Inversion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913" y="1860644"/>
            <a:ext cx="10222174" cy="4758519"/>
          </a:xfrm>
        </p:spPr>
        <p:txBody>
          <a:bodyPr/>
          <a:lstStyle/>
          <a:p>
            <a:r>
              <a:rPr lang="en-US" dirty="0"/>
              <a:t>This principle was defined by Robert C. Martin.</a:t>
            </a:r>
          </a:p>
          <a:p>
            <a:r>
              <a:rPr lang="en-US" dirty="0"/>
              <a:t>High-level modules should not depend on low-level modules. Both should depend on abstractions</a:t>
            </a:r>
          </a:p>
          <a:p>
            <a:r>
              <a:rPr lang="en-US" dirty="0"/>
              <a:t>Abstractions should not depend upon details. Details should depend upon abstractions</a:t>
            </a:r>
          </a:p>
          <a:p>
            <a:r>
              <a:rPr lang="en-US" dirty="0"/>
              <a:t>The Dependency Inversion Principle (DIP) helps to decouple your code by ensuring that you depend on abstractions rather than concrete implementations.</a:t>
            </a:r>
          </a:p>
          <a:p>
            <a:r>
              <a:rPr lang="en-US" dirty="0"/>
              <a:t>Effectively, the DIP reduces coupling between different pieces of code.</a:t>
            </a:r>
          </a:p>
          <a:p>
            <a:r>
              <a:rPr lang="en-US" dirty="0"/>
              <a:t>Since objects are created by injection, preferably using interfaces, it's easy to create unit tests that replace dependencies with mock versions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81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SOLID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480" y="1717040"/>
            <a:ext cx="10458132" cy="4358640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Robert C. Martin compiled these principles in the </a:t>
            </a:r>
            <a:r>
              <a:rPr lang="en-IN" sz="2800" dirty="0" smtClean="0"/>
              <a:t>1990s.</a:t>
            </a:r>
          </a:p>
          <a:p>
            <a:r>
              <a:rPr lang="en-IN" sz="2800" dirty="0" smtClean="0"/>
              <a:t>Collection of guidelines for object oriented software design.</a:t>
            </a:r>
          </a:p>
          <a:p>
            <a:r>
              <a:rPr lang="en-IN" sz="2800" dirty="0" smtClean="0"/>
              <a:t>Five basic principle which help to create good software architecture.</a:t>
            </a:r>
          </a:p>
          <a:p>
            <a:r>
              <a:rPr lang="en-IN" sz="2800" dirty="0" smtClean="0"/>
              <a:t>Ways to move from tightly coupled code.</a:t>
            </a:r>
          </a:p>
          <a:p>
            <a:r>
              <a:rPr lang="en-IN" sz="2800" dirty="0" smtClean="0"/>
              <a:t>Help in making the object oriented application source code robust, scalable, extensible.</a:t>
            </a:r>
          </a:p>
          <a:p>
            <a:r>
              <a:rPr lang="en-IN" sz="2800" dirty="0" smtClean="0"/>
              <a:t>Essential when you have layered architecture and they are bound to change over the period of time.</a:t>
            </a:r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4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9" y="296563"/>
            <a:ext cx="7670191" cy="1280890"/>
          </a:xfrm>
        </p:spPr>
        <p:txBody>
          <a:bodyPr/>
          <a:lstStyle/>
          <a:p>
            <a:r>
              <a:rPr lang="en-US" b="1" dirty="0" smtClean="0"/>
              <a:t>The code violates the DI principle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199" y="1815509"/>
            <a:ext cx="4612943" cy="4095713"/>
          </a:xfrm>
        </p:spPr>
        <p:txBody>
          <a:bodyPr/>
          <a:lstStyle/>
          <a:p>
            <a:r>
              <a:rPr lang="en-US" dirty="0" smtClean="0"/>
              <a:t>Notification Class is dependent on Email Class.</a:t>
            </a:r>
          </a:p>
          <a:p>
            <a:r>
              <a:rPr lang="en-US" dirty="0" smtClean="0"/>
              <a:t>The Notification class creates the Instance of the Email Class directly inside the Notification Constructor.</a:t>
            </a:r>
          </a:p>
          <a:p>
            <a:r>
              <a:rPr lang="en-US" dirty="0"/>
              <a:t>A class has dependency on some other class and knows a lot about the other classes it interacts with is said to </a:t>
            </a:r>
            <a:r>
              <a:rPr lang="en-US" dirty="0" smtClean="0"/>
              <a:t>be </a:t>
            </a:r>
            <a:r>
              <a:rPr lang="en-US" b="1" i="1" dirty="0" smtClean="0"/>
              <a:t>tightly coupled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97" y="1815509"/>
            <a:ext cx="4690231" cy="451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645" y="4607590"/>
            <a:ext cx="4079686" cy="214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24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16" y="173734"/>
            <a:ext cx="8911687" cy="1280890"/>
          </a:xfrm>
        </p:spPr>
        <p:txBody>
          <a:bodyPr/>
          <a:lstStyle/>
          <a:p>
            <a:r>
              <a:rPr lang="en-US" b="1" dirty="0" smtClean="0"/>
              <a:t>How to Fix through DI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522" y="1326961"/>
            <a:ext cx="3070747" cy="3777622"/>
          </a:xfrm>
        </p:spPr>
        <p:txBody>
          <a:bodyPr/>
          <a:lstStyle/>
          <a:p>
            <a:r>
              <a:rPr lang="en-US" b="1" dirty="0" smtClean="0"/>
              <a:t>DI Injection</a:t>
            </a:r>
          </a:p>
          <a:p>
            <a:pPr lvl="1"/>
            <a:r>
              <a:rPr lang="en-US" dirty="0" smtClean="0"/>
              <a:t>Constructor Injection.</a:t>
            </a:r>
          </a:p>
          <a:p>
            <a:pPr lvl="1"/>
            <a:r>
              <a:rPr lang="en-US" dirty="0" smtClean="0"/>
              <a:t>Property Injection.</a:t>
            </a:r>
          </a:p>
          <a:p>
            <a:pPr lvl="1"/>
            <a:r>
              <a:rPr lang="en-US" dirty="0" smtClean="0"/>
              <a:t>Method Injection.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64" y="1108597"/>
            <a:ext cx="4857109" cy="377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076" y="4544704"/>
            <a:ext cx="3733800" cy="220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Elbow Connector 5"/>
          <p:cNvCxnSpPr>
            <a:endCxn id="8195" idx="1"/>
          </p:cNvCxnSpPr>
          <p:nvPr/>
        </p:nvCxnSpPr>
        <p:spPr>
          <a:xfrm rot="5400000">
            <a:off x="7035279" y="3226132"/>
            <a:ext cx="3724418" cy="1120823"/>
          </a:xfrm>
          <a:prstGeom prst="bentConnector4">
            <a:avLst>
              <a:gd name="adj1" fmla="val 35178"/>
              <a:gd name="adj2" fmla="val 1203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42" y="1237022"/>
            <a:ext cx="9794604" cy="542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63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67" y="227869"/>
            <a:ext cx="8434316" cy="95948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SOLID ….. Five Important Object Oriented Principles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6" y="1926761"/>
            <a:ext cx="6185165" cy="3380399"/>
          </a:xfrm>
        </p:spPr>
        <p:txBody>
          <a:bodyPr/>
          <a:lstStyle/>
          <a:p>
            <a:r>
              <a:rPr lang="en-IN" sz="2400" b="1" dirty="0"/>
              <a:t>S</a:t>
            </a:r>
            <a:r>
              <a:rPr lang="en-IN" sz="2400" dirty="0"/>
              <a:t>ingle responsibility principle (SRP)</a:t>
            </a:r>
          </a:p>
          <a:p>
            <a:r>
              <a:rPr lang="en-IN" sz="2400" b="1" dirty="0"/>
              <a:t>O</a:t>
            </a:r>
            <a:r>
              <a:rPr lang="en-IN" sz="2400" dirty="0"/>
              <a:t>pen-Closed principle (OCP)</a:t>
            </a:r>
          </a:p>
          <a:p>
            <a:r>
              <a:rPr lang="en-IN" sz="2400" b="1" dirty="0" err="1" smtClean="0"/>
              <a:t>L</a:t>
            </a:r>
            <a:r>
              <a:rPr lang="en-IN" sz="2400" dirty="0" err="1" smtClean="0"/>
              <a:t>iskovs</a:t>
            </a:r>
            <a:r>
              <a:rPr lang="en-IN" sz="2400" dirty="0" smtClean="0"/>
              <a:t> </a:t>
            </a:r>
            <a:r>
              <a:rPr lang="en-IN" sz="2400" dirty="0"/>
              <a:t>substitution principle (LSP)</a:t>
            </a:r>
          </a:p>
          <a:p>
            <a:r>
              <a:rPr lang="en-IN" sz="2400" b="1" dirty="0"/>
              <a:t>I</a:t>
            </a:r>
            <a:r>
              <a:rPr lang="en-IN" sz="2400" dirty="0"/>
              <a:t>nterface segregation principle (ISP)</a:t>
            </a:r>
          </a:p>
          <a:p>
            <a:r>
              <a:rPr lang="en-IN" sz="2400" b="1" dirty="0"/>
              <a:t>D</a:t>
            </a:r>
            <a:r>
              <a:rPr lang="en-IN" sz="2400" dirty="0"/>
              <a:t>ependency inversion principle (DIP)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735" y="1762988"/>
            <a:ext cx="5006195" cy="3278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12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7" y="54591"/>
            <a:ext cx="9117012" cy="939800"/>
          </a:xfrm>
        </p:spPr>
        <p:txBody>
          <a:bodyPr/>
          <a:lstStyle/>
          <a:p>
            <a:r>
              <a:rPr lang="en-IN" b="1" dirty="0" smtClean="0"/>
              <a:t>Single Responsibility Principle (SRP)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267" y="1236140"/>
            <a:ext cx="10007600" cy="1588947"/>
          </a:xfrm>
        </p:spPr>
        <p:txBody>
          <a:bodyPr>
            <a:normAutofit/>
          </a:bodyPr>
          <a:lstStyle/>
          <a:p>
            <a:r>
              <a:rPr lang="en-IN" dirty="0" smtClean="0"/>
              <a:t>SRP : Every Class should have a single responsibility and the responsibility should be encapsulated by the class.</a:t>
            </a:r>
          </a:p>
          <a:p>
            <a:r>
              <a:rPr lang="en-IN" dirty="0" smtClean="0"/>
              <a:t>SRP Says </a:t>
            </a:r>
            <a:r>
              <a:rPr lang="en-IN" b="1" i="1" dirty="0" smtClean="0"/>
              <a:t>“ Every Software Module should have only one responsibility to Change”.</a:t>
            </a:r>
          </a:p>
          <a:p>
            <a:r>
              <a:rPr lang="en-IN" dirty="0" smtClean="0"/>
              <a:t>In other words, every object should perform only one thing.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67" y="3158067"/>
            <a:ext cx="5562600" cy="3377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932" y="2997201"/>
            <a:ext cx="5088467" cy="3538535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84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295" y="106525"/>
            <a:ext cx="8911687" cy="669852"/>
          </a:xfrm>
        </p:spPr>
        <p:txBody>
          <a:bodyPr/>
          <a:lstStyle/>
          <a:p>
            <a:r>
              <a:rPr lang="en-IN" b="1" dirty="0" smtClean="0"/>
              <a:t>Sample Code Violates SRP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42" y="1049031"/>
            <a:ext cx="6771735" cy="5712093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2242869" y="4373592"/>
            <a:ext cx="379562" cy="2001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42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095" y="282916"/>
            <a:ext cx="8911687" cy="61783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Refactor the code to Fit into SRP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329" y="1473959"/>
            <a:ext cx="6609795" cy="4639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52" y="2656896"/>
            <a:ext cx="4425222" cy="25060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987396" y="3687791"/>
            <a:ext cx="638355" cy="444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21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946" y="105495"/>
            <a:ext cx="8911687" cy="918087"/>
          </a:xfrm>
        </p:spPr>
        <p:txBody>
          <a:bodyPr/>
          <a:lstStyle/>
          <a:p>
            <a:r>
              <a:rPr lang="en-US" b="1" dirty="0" smtClean="0"/>
              <a:t>Other Examples Violating SRP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37" y="982640"/>
            <a:ext cx="10208075" cy="587536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public class </a:t>
            </a:r>
            <a:r>
              <a:rPr lang="en-US" sz="8000" b="1" dirty="0"/>
              <a:t>Repository&lt;D</a:t>
            </a:r>
            <a:r>
              <a:rPr lang="en-US" sz="8000" dirty="0"/>
              <a:t>, T&gt; : </a:t>
            </a:r>
            <a:r>
              <a:rPr lang="en-US" sz="8000" b="1" dirty="0" err="1"/>
              <a:t>IRepository</a:t>
            </a:r>
            <a:r>
              <a:rPr lang="en-US" sz="8000" b="1" dirty="0"/>
              <a:t>&lt;T</a:t>
            </a:r>
            <a:r>
              <a:rPr lang="en-US" sz="8000" dirty="0"/>
              <a:t>&gt; where T : class where D : </a:t>
            </a:r>
            <a:r>
              <a:rPr lang="en-US" sz="8000" dirty="0" err="1"/>
              <a:t>DbContext</a:t>
            </a:r>
            <a:r>
              <a:rPr lang="en-US" sz="8000" dirty="0"/>
              <a:t>, new()</a:t>
            </a:r>
          </a:p>
          <a:p>
            <a:pPr marL="0" indent="0">
              <a:buNone/>
            </a:pPr>
            <a:r>
              <a:rPr lang="en-US" sz="8000" dirty="0" smtClean="0"/>
              <a:t>{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    D entities = new D();</a:t>
            </a:r>
          </a:p>
          <a:p>
            <a:pPr marL="0" indent="0">
              <a:buNone/>
            </a:pPr>
            <a:r>
              <a:rPr lang="en-US" sz="8000" dirty="0"/>
              <a:t>    public void Create(T entity</a:t>
            </a:r>
            <a:r>
              <a:rPr lang="en-US" sz="8000" dirty="0" smtClean="0"/>
              <a:t>)</a:t>
            </a:r>
          </a:p>
          <a:p>
            <a:pPr marL="0" indent="0">
              <a:buNone/>
            </a:pPr>
            <a:r>
              <a:rPr lang="en-US" sz="8000" dirty="0"/>
              <a:t>    {</a:t>
            </a:r>
          </a:p>
          <a:p>
            <a:pPr marL="0" indent="0">
              <a:buNone/>
            </a:pPr>
            <a:r>
              <a:rPr lang="en-US" sz="8000" dirty="0"/>
              <a:t>        try</a:t>
            </a:r>
          </a:p>
          <a:p>
            <a:pPr marL="0" indent="0">
              <a:buNone/>
            </a:pPr>
            <a:r>
              <a:rPr lang="en-US" sz="8000" dirty="0"/>
              <a:t>        {</a:t>
            </a:r>
          </a:p>
          <a:p>
            <a:pPr marL="0" indent="0">
              <a:buNone/>
            </a:pPr>
            <a:r>
              <a:rPr lang="en-US" sz="8000" dirty="0"/>
              <a:t>          </a:t>
            </a:r>
            <a:r>
              <a:rPr lang="en-US" sz="8000" dirty="0" err="1"/>
              <a:t>entities.Set</a:t>
            </a:r>
            <a:r>
              <a:rPr lang="en-US" sz="8000" dirty="0"/>
              <a:t>&lt;T&gt;().Add(entity);</a:t>
            </a:r>
          </a:p>
          <a:p>
            <a:pPr marL="0" indent="0">
              <a:buNone/>
            </a:pPr>
            <a:r>
              <a:rPr lang="en-US" sz="8000" dirty="0"/>
              <a:t>        }</a:t>
            </a:r>
          </a:p>
          <a:p>
            <a:pPr marL="0" indent="0">
              <a:buNone/>
            </a:pPr>
            <a:r>
              <a:rPr lang="en-US" sz="8000" dirty="0"/>
              <a:t>        catch(Exception ex)</a:t>
            </a:r>
          </a:p>
          <a:p>
            <a:pPr marL="0" indent="0">
              <a:buNone/>
            </a:pPr>
            <a:r>
              <a:rPr lang="en-US" sz="8000" dirty="0"/>
              <a:t>        {</a:t>
            </a:r>
          </a:p>
          <a:p>
            <a:pPr marL="0" indent="0">
              <a:buNone/>
            </a:pPr>
            <a:r>
              <a:rPr lang="en-US" sz="8000" dirty="0"/>
              <a:t>          </a:t>
            </a:r>
            <a:r>
              <a:rPr lang="en-US" sz="8000" b="1" dirty="0" err="1"/>
              <a:t>File.WriteAllText</a:t>
            </a:r>
            <a:r>
              <a:rPr lang="en-US" sz="8000" b="1" dirty="0"/>
              <a:t>(@"D:\Error.log", </a:t>
            </a:r>
            <a:r>
              <a:rPr lang="en-US" sz="8000" b="1" dirty="0" err="1"/>
              <a:t>ex.ToString</a:t>
            </a:r>
            <a:r>
              <a:rPr lang="en-US" sz="8000" b="1" dirty="0"/>
              <a:t>());</a:t>
            </a:r>
          </a:p>
          <a:p>
            <a:pPr marL="0" indent="0">
              <a:buNone/>
            </a:pPr>
            <a:r>
              <a:rPr lang="en-US" sz="8000" dirty="0"/>
              <a:t>        }</a:t>
            </a:r>
          </a:p>
          <a:p>
            <a:pPr marL="0" indent="0">
              <a:buNone/>
            </a:pPr>
            <a:r>
              <a:rPr lang="en-US" sz="8000" dirty="0"/>
              <a:t>    </a:t>
            </a:r>
            <a:r>
              <a:rPr lang="en-US" sz="8000" dirty="0" smtClean="0"/>
              <a:t>}</a:t>
            </a:r>
            <a:r>
              <a:rPr lang="en-US" sz="8000" dirty="0"/>
              <a:t> </a:t>
            </a:r>
          </a:p>
          <a:p>
            <a:pPr marL="0" indent="0">
              <a:buNone/>
            </a:pPr>
            <a:r>
              <a:rPr lang="en-US" sz="8000" dirty="0"/>
              <a:t>}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23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16" y="160086"/>
            <a:ext cx="8911687" cy="947656"/>
          </a:xfrm>
        </p:spPr>
        <p:txBody>
          <a:bodyPr/>
          <a:lstStyle/>
          <a:p>
            <a:r>
              <a:rPr lang="en-US" b="1" dirty="0" smtClean="0"/>
              <a:t>Fit the Code base into SRP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8" y="1392073"/>
            <a:ext cx="4995080" cy="47494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Address logging mechanism into One class.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FileLogger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       public string Path</a:t>
            </a:r>
          </a:p>
          <a:p>
            <a:pPr marL="0" indent="0">
              <a:buNone/>
            </a:pPr>
            <a:r>
              <a:rPr lang="en-US" dirty="0"/>
              <a:t>       {</a:t>
            </a:r>
          </a:p>
          <a:p>
            <a:pPr marL="0" indent="0">
              <a:buNone/>
            </a:pPr>
            <a:r>
              <a:rPr lang="en-US" dirty="0"/>
              <a:t>         get; set;</a:t>
            </a:r>
          </a:p>
          <a:p>
            <a:pPr marL="0" indent="0">
              <a:buNone/>
            </a:pPr>
            <a:r>
              <a:rPr lang="en-US" dirty="0"/>
              <a:t>       }</a:t>
            </a:r>
          </a:p>
          <a:p>
            <a:pPr marL="0" indent="0">
              <a:buNone/>
            </a:pPr>
            <a:r>
              <a:rPr lang="en-US" dirty="0"/>
              <a:t>       public void Log(string message)</a:t>
            </a:r>
          </a:p>
          <a:p>
            <a:pPr marL="0" indent="0">
              <a:buNone/>
            </a:pPr>
            <a:r>
              <a:rPr lang="en-US" dirty="0"/>
              <a:t>        {</a:t>
            </a:r>
          </a:p>
          <a:p>
            <a:pPr marL="0" indent="0">
              <a:buNone/>
            </a:pPr>
            <a:r>
              <a:rPr lang="en-US" dirty="0"/>
              <a:t>            </a:t>
            </a:r>
            <a:r>
              <a:rPr lang="en-US" dirty="0" err="1"/>
              <a:t>File.WriteAllText</a:t>
            </a:r>
            <a:r>
              <a:rPr lang="en-US" dirty="0"/>
              <a:t>(Path, message);</a:t>
            </a:r>
          </a:p>
          <a:p>
            <a:pPr marL="0" indent="0">
              <a:buNone/>
            </a:pPr>
            <a:r>
              <a:rPr lang="en-US" dirty="0"/>
              <a:t>        }</a:t>
            </a:r>
          </a:p>
          <a:p>
            <a:pPr marL="0" indent="0">
              <a:buNone/>
            </a:pPr>
            <a:r>
              <a:rPr lang="en-US" dirty="0"/>
              <a:t>    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4072" y="1107742"/>
            <a:ext cx="6227928" cy="587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Invoke the File Logger inside the </a:t>
            </a:r>
            <a:r>
              <a:rPr lang="en-US" b="1" dirty="0" err="1" smtClean="0"/>
              <a:t>Repostory</a:t>
            </a:r>
            <a:r>
              <a:rPr lang="en-US" b="1" dirty="0" smtClean="0"/>
              <a:t> Class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b="1" dirty="0"/>
              <a:t>Repository&lt;D</a:t>
            </a:r>
            <a:r>
              <a:rPr lang="en-US" dirty="0"/>
              <a:t>, T&gt; : </a:t>
            </a:r>
            <a:r>
              <a:rPr lang="en-US" b="1" dirty="0" err="1"/>
              <a:t>IRepository</a:t>
            </a:r>
            <a:r>
              <a:rPr lang="en-US" b="1" dirty="0"/>
              <a:t>&lt;T</a:t>
            </a:r>
            <a:r>
              <a:rPr lang="en-US" dirty="0"/>
              <a:t>&gt; where T : class where D : </a:t>
            </a:r>
            <a:r>
              <a:rPr lang="en-US" dirty="0" err="1"/>
              <a:t>DbContext</a:t>
            </a:r>
            <a:r>
              <a:rPr lang="en-US" dirty="0"/>
              <a:t>, new()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 D entities = new D();</a:t>
            </a:r>
          </a:p>
          <a:p>
            <a:pPr marL="0" indent="0">
              <a:buNone/>
            </a:pPr>
            <a:r>
              <a:rPr lang="en-US" dirty="0"/>
              <a:t>    public void Create(T entity)</a:t>
            </a:r>
          </a:p>
          <a:p>
            <a:pPr marL="0" indent="0">
              <a:buNone/>
            </a:pPr>
            <a:r>
              <a:rPr lang="en-US" dirty="0"/>
              <a:t>    {</a:t>
            </a:r>
          </a:p>
          <a:p>
            <a:pPr marL="0" indent="0">
              <a:buNone/>
            </a:pPr>
            <a:r>
              <a:rPr lang="en-US" dirty="0"/>
              <a:t>        try</a:t>
            </a:r>
          </a:p>
          <a:p>
            <a:pPr marL="0" indent="0">
              <a:buNone/>
            </a:pPr>
            <a:r>
              <a:rPr lang="en-US" dirty="0"/>
              <a:t>        {</a:t>
            </a:r>
          </a:p>
          <a:p>
            <a:pPr marL="0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entities.Set</a:t>
            </a:r>
            <a:r>
              <a:rPr lang="en-US" dirty="0"/>
              <a:t>&lt;T&gt;().Add(entity);</a:t>
            </a:r>
          </a:p>
          <a:p>
            <a:pPr marL="0" indent="0">
              <a:buNone/>
            </a:pPr>
            <a:r>
              <a:rPr lang="en-US" dirty="0"/>
              <a:t>        }</a:t>
            </a:r>
          </a:p>
          <a:p>
            <a:pPr marL="0" indent="0">
              <a:buNone/>
            </a:pPr>
            <a:r>
              <a:rPr lang="en-US" dirty="0"/>
              <a:t>        catch(Exception ex)</a:t>
            </a:r>
          </a:p>
          <a:p>
            <a:pPr marL="0" indent="0">
              <a:buNone/>
            </a:pPr>
            <a:r>
              <a:rPr lang="en-US" dirty="0"/>
              <a:t>        {</a:t>
            </a:r>
          </a:p>
          <a:p>
            <a:pPr marL="0" indent="0">
              <a:buNone/>
            </a:pPr>
            <a:r>
              <a:rPr lang="en-US" dirty="0"/>
              <a:t>          </a:t>
            </a:r>
            <a:r>
              <a:rPr lang="en-US" b="1" dirty="0" smtClean="0"/>
              <a:t>new </a:t>
            </a:r>
            <a:r>
              <a:rPr lang="en-US" b="1" dirty="0" err="1" smtClean="0"/>
              <a:t>FileLogger</a:t>
            </a:r>
            <a:r>
              <a:rPr lang="en-US" b="1" dirty="0" smtClean="0"/>
              <a:t>().Log(@"</a:t>
            </a:r>
            <a:r>
              <a:rPr lang="en-US" b="1" dirty="0"/>
              <a:t>D:\Error.log", </a:t>
            </a:r>
            <a:r>
              <a:rPr lang="en-US" b="1" dirty="0" err="1"/>
              <a:t>ex.ToString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en-US" dirty="0"/>
              <a:t>        }</a:t>
            </a:r>
          </a:p>
          <a:p>
            <a:pPr marL="0" indent="0">
              <a:buNone/>
            </a:pPr>
            <a:r>
              <a:rPr lang="en-US" dirty="0"/>
              <a:t>    }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199797" y="3534770"/>
            <a:ext cx="982639" cy="655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48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423" y="296564"/>
            <a:ext cx="8911687" cy="863496"/>
          </a:xfrm>
        </p:spPr>
        <p:txBody>
          <a:bodyPr/>
          <a:lstStyle/>
          <a:p>
            <a:r>
              <a:rPr lang="en-US" b="1" dirty="0" smtClean="0"/>
              <a:t>Benefits of SRP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152" y="1692322"/>
            <a:ext cx="9689460" cy="4218900"/>
          </a:xfrm>
        </p:spPr>
        <p:txBody>
          <a:bodyPr>
            <a:normAutofit/>
          </a:bodyPr>
          <a:lstStyle/>
          <a:p>
            <a:r>
              <a:rPr lang="en-US" sz="2800" dirty="0"/>
              <a:t>Reduction in complexity of </a:t>
            </a:r>
            <a:r>
              <a:rPr lang="en-US" sz="2800" dirty="0" smtClean="0"/>
              <a:t>code.</a:t>
            </a:r>
            <a:endParaRPr lang="en-US" sz="2800" dirty="0"/>
          </a:p>
          <a:p>
            <a:r>
              <a:rPr lang="en-US" sz="2800" dirty="0"/>
              <a:t>Increased readability, extensibility and </a:t>
            </a:r>
            <a:r>
              <a:rPr lang="en-US" sz="2800" dirty="0" smtClean="0"/>
              <a:t>maintenance.</a:t>
            </a:r>
            <a:endParaRPr lang="en-US" sz="2800" dirty="0"/>
          </a:p>
          <a:p>
            <a:r>
              <a:rPr lang="en-US" sz="2800" dirty="0"/>
              <a:t>Reusability and reduced </a:t>
            </a:r>
            <a:r>
              <a:rPr lang="en-US" sz="2800" dirty="0" smtClean="0"/>
              <a:t>errors.</a:t>
            </a:r>
            <a:endParaRPr lang="en-US" sz="2800" dirty="0"/>
          </a:p>
          <a:p>
            <a:r>
              <a:rPr lang="en-US" sz="2800" dirty="0"/>
              <a:t>Better </a:t>
            </a:r>
            <a:r>
              <a:rPr lang="en-US" sz="2800" dirty="0" smtClean="0"/>
              <a:t>testability.</a:t>
            </a:r>
            <a:endParaRPr lang="en-US" sz="2800" dirty="0"/>
          </a:p>
          <a:p>
            <a:r>
              <a:rPr lang="en-US" sz="2800" dirty="0"/>
              <a:t>Reduced </a:t>
            </a:r>
            <a:r>
              <a:rPr lang="en-US" sz="2800" dirty="0" smtClean="0"/>
              <a:t>coupling.</a:t>
            </a:r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54591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5711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575</TotalTime>
  <Words>825</Words>
  <Application>Microsoft Office PowerPoint</Application>
  <PresentationFormat>Custom</PresentationFormat>
  <Paragraphs>119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SOLID principles</vt:lpstr>
      <vt:lpstr>What is SOLID ?</vt:lpstr>
      <vt:lpstr>SOLID ….. Five Important Object Oriented Principles</vt:lpstr>
      <vt:lpstr>Single Responsibility Principle (SRP)</vt:lpstr>
      <vt:lpstr>Sample Code Violates SRP</vt:lpstr>
      <vt:lpstr>Refactor the code to Fit into SRP</vt:lpstr>
      <vt:lpstr>Other Examples Violating SRP</vt:lpstr>
      <vt:lpstr>Fit the Code base into SRP</vt:lpstr>
      <vt:lpstr>Benefits of SRP code</vt:lpstr>
      <vt:lpstr>Open Closed Principle (OCP)</vt:lpstr>
      <vt:lpstr>The Class Violates the OCP and Meets SRP</vt:lpstr>
      <vt:lpstr>Refactor the Class to meet the OCP</vt:lpstr>
      <vt:lpstr>Liskov’s Substitution Principle</vt:lpstr>
      <vt:lpstr>The code base violates LSP</vt:lpstr>
      <vt:lpstr>Fix the Code with LSP</vt:lpstr>
      <vt:lpstr>Interface Segregation Principle</vt:lpstr>
      <vt:lpstr>The Code violates the ISP</vt:lpstr>
      <vt:lpstr>Fix the ISP issue</vt:lpstr>
      <vt:lpstr>Dependency Inversion </vt:lpstr>
      <vt:lpstr>The code violates the DI principle</vt:lpstr>
      <vt:lpstr>How to Fix through DI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Bharath d</dc:creator>
  <cp:lastModifiedBy>Koragappa, Shwetha</cp:lastModifiedBy>
  <cp:revision>35</cp:revision>
  <dcterms:created xsi:type="dcterms:W3CDTF">2016-01-03T17:30:55Z</dcterms:created>
  <dcterms:modified xsi:type="dcterms:W3CDTF">2016-01-10T14:22:55Z</dcterms:modified>
</cp:coreProperties>
</file>