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9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0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82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2CF7-8E2F-4A31-8C08-1C7AFAD05538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F8C9-78F4-4829-950E-8882EC32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5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rvice_discovery" TargetMode="External"/><Relationship Id="rId3" Type="http://schemas.openxmlformats.org/officeDocument/2006/relationships/hyperlink" Target="https://en.wikipedia.org/wiki/Service_loose_coupling" TargetMode="External"/><Relationship Id="rId7" Type="http://schemas.openxmlformats.org/officeDocument/2006/relationships/hyperlink" Target="https://en.wikipedia.org/wiki/Service_Statelessness_Principle" TargetMode="External"/><Relationship Id="rId2" Type="http://schemas.openxmlformats.org/officeDocument/2006/relationships/hyperlink" Target="https://en.wikipedia.org/wiki/Standardized_service_con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rvice_Autonomy_Principle" TargetMode="External"/><Relationship Id="rId5" Type="http://schemas.openxmlformats.org/officeDocument/2006/relationships/hyperlink" Target="https://en.wikipedia.org/wiki/Service_Reusability_Principle" TargetMode="External"/><Relationship Id="rId4" Type="http://schemas.openxmlformats.org/officeDocument/2006/relationships/hyperlink" Target="https://en.wikipedia.org/wiki/Service_abstractio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services" TargetMode="External"/><Relationship Id="rId13" Type="http://schemas.openxmlformats.org/officeDocument/2006/relationships/hyperlink" Target="https://en.wikipedia.org/wiki/SORCER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OPC_Unified_Architecture" TargetMode="External"/><Relationship Id="rId12" Type="http://schemas.openxmlformats.org/officeDocument/2006/relationships/hyperlink" Target="https://en.wikipedia.org/wiki/Apache_Thrift" TargetMode="External"/><Relationship Id="rId2" Type="http://schemas.openxmlformats.org/officeDocument/2006/relationships/hyperlink" Target="https://en.wikipedia.org/wiki/SO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11" Type="http://schemas.openxmlformats.org/officeDocument/2006/relationships/hyperlink" Target="https://en.wikipedia.org/wiki/Windows_Communication_Foundation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Java_remote_method_invocation" TargetMode="External"/><Relationship Id="rId4" Type="http://schemas.openxmlformats.org/officeDocument/2006/relationships/hyperlink" Target="https://en.wikipedia.org/wiki/REST" TargetMode="External"/><Relationship Id="rId9" Type="http://schemas.openxmlformats.org/officeDocument/2006/relationships/hyperlink" Target="https://en.wikipedia.org/wiki/Data_Distribution_Service" TargetMode="Externa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160000" cy="87033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SOA (Service Oriented Architecture)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4" y="2616883"/>
            <a:ext cx="8011795" cy="35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SOA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SOA is an architecture pattern in computer software design.  In this pattern application components provide services to other components via a communicate protocol. </a:t>
            </a:r>
          </a:p>
          <a:p>
            <a:r>
              <a:rPr lang="en-IN" dirty="0" smtClean="0"/>
              <a:t>Basically SOA states that, every component of a system should be a service.</a:t>
            </a:r>
          </a:p>
          <a:p>
            <a:r>
              <a:rPr lang="en-IN" dirty="0" smtClean="0"/>
              <a:t>It is essentially a collection of services. These services communicate between each other.</a:t>
            </a:r>
          </a:p>
          <a:p>
            <a:r>
              <a:rPr lang="en-IN" dirty="0" smtClean="0"/>
              <a:t>A loosely coupled architecture designed to meet the business needs of the organization.</a:t>
            </a:r>
          </a:p>
          <a:p>
            <a:r>
              <a:rPr lang="en-IN" dirty="0" smtClean="0"/>
              <a:t>It is not a specific technology, nor a specific language.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0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a logical representation of a repeatable business activity that has a specified outcome (e.g., check customer credit, provide weather data, consolidate drilling reports)</a:t>
            </a:r>
          </a:p>
          <a:p>
            <a:r>
              <a:rPr lang="en-IN" dirty="0"/>
              <a:t>Is self-contained</a:t>
            </a:r>
          </a:p>
          <a:p>
            <a:r>
              <a:rPr lang="en-IN" i="1" dirty="0"/>
              <a:t>May be</a:t>
            </a:r>
            <a:r>
              <a:rPr lang="en-IN" dirty="0"/>
              <a:t> composed of other services</a:t>
            </a:r>
          </a:p>
          <a:p>
            <a:r>
              <a:rPr lang="en-IN" dirty="0"/>
              <a:t>Is a “black box” to consumers of the </a:t>
            </a:r>
            <a:r>
              <a:rPr lang="en-IN" dirty="0" smtClean="0"/>
              <a:t>service</a:t>
            </a:r>
          </a:p>
          <a:p>
            <a:r>
              <a:rPr lang="en-IN" dirty="0" smtClean="0"/>
              <a:t>Unit of a Program that servers a business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127317"/>
            <a:ext cx="2880360" cy="939483"/>
          </a:xfrm>
        </p:spPr>
        <p:txBody>
          <a:bodyPr/>
          <a:lstStyle/>
          <a:p>
            <a:r>
              <a:rPr lang="en-IN" dirty="0" smtClean="0"/>
              <a:t>Why SOA?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1907520" cy="515112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Code </a:t>
            </a:r>
            <a:r>
              <a:rPr lang="en-IN" b="1" dirty="0" smtClean="0"/>
              <a:t>Mobility : </a:t>
            </a:r>
            <a:r>
              <a:rPr lang="en-IN" dirty="0"/>
              <a:t>client does not care where the service is located. Therefore, an organization has the flexibility to move services to different machines, or to move a service to an external </a:t>
            </a:r>
            <a:r>
              <a:rPr lang="en-IN" dirty="0" smtClean="0"/>
              <a:t>provider.</a:t>
            </a:r>
          </a:p>
          <a:p>
            <a:r>
              <a:rPr lang="en-IN" b="1" dirty="0"/>
              <a:t>More </a:t>
            </a:r>
            <a:r>
              <a:rPr lang="en-IN" b="1" dirty="0" smtClean="0"/>
              <a:t>Security : </a:t>
            </a:r>
            <a:r>
              <a:rPr lang="en-IN" dirty="0"/>
              <a:t>An application will therefore have multi-level authentication at both the client level and at the service level</a:t>
            </a:r>
            <a:r>
              <a:rPr lang="en-IN" dirty="0" smtClean="0"/>
              <a:t>.</a:t>
            </a:r>
          </a:p>
          <a:p>
            <a:r>
              <a:rPr lang="en-IN" b="1" dirty="0"/>
              <a:t>Support for Multiple Client </a:t>
            </a:r>
            <a:r>
              <a:rPr lang="en-IN" b="1" dirty="0" smtClean="0"/>
              <a:t>Types : </a:t>
            </a:r>
            <a:r>
              <a:rPr lang="en-IN" dirty="0" smtClean="0"/>
              <a:t>use </a:t>
            </a:r>
            <a:r>
              <a:rPr lang="en-IN" dirty="0"/>
              <a:t>multiple clients and multiple client types to access a service</a:t>
            </a:r>
            <a:r>
              <a:rPr lang="en-IN" dirty="0" smtClean="0"/>
              <a:t>.</a:t>
            </a:r>
          </a:p>
          <a:p>
            <a:r>
              <a:rPr lang="en-IN" b="1" dirty="0"/>
              <a:t>More </a:t>
            </a:r>
            <a:r>
              <a:rPr lang="en-IN" b="1" dirty="0" smtClean="0"/>
              <a:t>Reuse : </a:t>
            </a:r>
            <a:r>
              <a:rPr lang="en-IN" dirty="0"/>
              <a:t>The developer does not have to worry about compiler versions, platforms, and other incompatibilities that make code reuse difficult</a:t>
            </a:r>
            <a:r>
              <a:rPr lang="en-IN" dirty="0" smtClean="0"/>
              <a:t>.</a:t>
            </a:r>
          </a:p>
          <a:p>
            <a:r>
              <a:rPr lang="en-IN" b="1" dirty="0"/>
              <a:t>Better </a:t>
            </a:r>
            <a:r>
              <a:rPr lang="en-IN" b="1" dirty="0" smtClean="0"/>
              <a:t>Scalability : </a:t>
            </a:r>
            <a:r>
              <a:rPr lang="en-IN" dirty="0"/>
              <a:t>This feature promotes scalability since a load-balancer may forward requests to multiple service instances without the knowledge of the service client</a:t>
            </a:r>
            <a:r>
              <a:rPr lang="en-IN" dirty="0" smtClean="0"/>
              <a:t>.</a:t>
            </a:r>
          </a:p>
          <a:p>
            <a:r>
              <a:rPr lang="en-IN" b="1" dirty="0"/>
              <a:t>Higher </a:t>
            </a:r>
            <a:r>
              <a:rPr lang="en-IN" b="1" dirty="0" smtClean="0"/>
              <a:t>Availability : </a:t>
            </a:r>
            <a:r>
              <a:rPr lang="en-IN" dirty="0"/>
              <a:t>multiple servers may have multiple instances of a service running on them. </a:t>
            </a:r>
            <a:r>
              <a:rPr lang="en-IN"/>
              <a:t>If a network segment or a machine goes down, a dispatcher can redirect requests to another service without the client's knowledge.</a:t>
            </a:r>
            <a:endParaRPr lang="en-IN" b="1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58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605"/>
            <a:ext cx="10515600" cy="854075"/>
          </a:xfrm>
        </p:spPr>
        <p:txBody>
          <a:bodyPr/>
          <a:lstStyle/>
          <a:p>
            <a:r>
              <a:rPr lang="en-IN" dirty="0" smtClean="0"/>
              <a:t>SOA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219200"/>
            <a:ext cx="11109960" cy="5394960"/>
          </a:xfrm>
        </p:spPr>
        <p:txBody>
          <a:bodyPr/>
          <a:lstStyle/>
          <a:p>
            <a:r>
              <a:rPr lang="en-IN" sz="2400" i="1" dirty="0">
                <a:hlinkClick r:id="rId2" tooltip="Standardized service contract"/>
              </a:rPr>
              <a:t>Standardized service contract</a:t>
            </a:r>
            <a:r>
              <a:rPr lang="en-IN" sz="2400" dirty="0"/>
              <a:t>: Services adhere to a communications agreement, as defined collectively by one or more service-description documents.</a:t>
            </a:r>
          </a:p>
          <a:p>
            <a:r>
              <a:rPr lang="en-IN" sz="2400" i="1" dirty="0">
                <a:hlinkClick r:id="rId3" tooltip="Service loose coupling"/>
              </a:rPr>
              <a:t>Service loose coupling</a:t>
            </a:r>
            <a:r>
              <a:rPr lang="en-IN" sz="2400" i="1" dirty="0"/>
              <a:t>: Services maintain a relationship that minimizes dependencies and only requires that they maintain an awareness of each other</a:t>
            </a:r>
            <a:r>
              <a:rPr lang="en-IN" sz="2400" i="1" dirty="0" smtClean="0"/>
              <a:t>.</a:t>
            </a:r>
          </a:p>
          <a:p>
            <a:r>
              <a:rPr lang="en-IN" sz="2400" i="1" dirty="0">
                <a:hlinkClick r:id="rId4" tooltip="Service abstraction"/>
              </a:rPr>
              <a:t>Service abstraction</a:t>
            </a:r>
            <a:r>
              <a:rPr lang="en-IN" sz="2400" dirty="0"/>
              <a:t>: Beyond descriptions in the service contract, services hide logic from the outside world.</a:t>
            </a:r>
          </a:p>
          <a:p>
            <a:r>
              <a:rPr lang="en-IN" sz="2400" i="1" dirty="0">
                <a:hlinkClick r:id="rId5" tooltip="Service Reusability Principle"/>
              </a:rPr>
              <a:t>Service reusability</a:t>
            </a:r>
            <a:r>
              <a:rPr lang="en-IN" sz="2400" dirty="0"/>
              <a:t>: Logic is divided into services with the intention of promoting reuse.</a:t>
            </a:r>
          </a:p>
          <a:p>
            <a:r>
              <a:rPr lang="en-IN" sz="2400" i="1" u="sng" dirty="0">
                <a:hlinkClick r:id="rId6" tooltip="Service Autonomy Principle"/>
              </a:rPr>
              <a:t>Service autonomy</a:t>
            </a:r>
            <a:r>
              <a:rPr lang="en-IN" sz="2400" dirty="0"/>
              <a:t>: Services have control over the logic they encapsulate, from a Design-time and a Run-time perspective</a:t>
            </a:r>
            <a:r>
              <a:rPr lang="en-IN" sz="2400" dirty="0" smtClean="0"/>
              <a:t>.</a:t>
            </a:r>
          </a:p>
          <a:p>
            <a:r>
              <a:rPr lang="en-IN" sz="2400" i="1" dirty="0">
                <a:hlinkClick r:id="rId7" tooltip="Service Statelessness Principle"/>
              </a:rPr>
              <a:t>Service statelessness</a:t>
            </a:r>
            <a:r>
              <a:rPr lang="en-IN" sz="2400" dirty="0"/>
              <a:t>: Services minimize resource consumption by deferring the management of state information when </a:t>
            </a:r>
            <a:r>
              <a:rPr lang="en-IN" sz="2400" dirty="0" smtClean="0"/>
              <a:t>necessary</a:t>
            </a:r>
            <a:r>
              <a:rPr lang="en-IN" sz="2400" baseline="30000" dirty="0" smtClean="0"/>
              <a:t>.</a:t>
            </a:r>
          </a:p>
          <a:p>
            <a:r>
              <a:rPr lang="en-IN" sz="2400" i="1" dirty="0">
                <a:hlinkClick r:id="rId8" tooltip="Service discovery"/>
              </a:rPr>
              <a:t>Service discoverability</a:t>
            </a:r>
            <a:r>
              <a:rPr lang="en-IN" sz="2400" dirty="0"/>
              <a:t>: Services are supplemented with communicative meta data by which they can be effectively discovered and interpreted.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i="1" dirty="0" smtClean="0"/>
          </a:p>
          <a:p>
            <a:endParaRPr lang="en-IN" sz="24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76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18732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SOA can be Implemented using the below technology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hlinkClick r:id="rId2" tooltip="SOAP"/>
              </a:rPr>
              <a:t>SOAP</a:t>
            </a:r>
            <a:r>
              <a:rPr lang="en-IN" dirty="0"/>
              <a:t>, </a:t>
            </a:r>
            <a:r>
              <a:rPr lang="en-IN" dirty="0">
                <a:hlinkClick r:id="rId3" tooltip="Remote procedure call"/>
              </a:rPr>
              <a:t>RPC</a:t>
            </a:r>
            <a:endParaRPr lang="en-IN" dirty="0"/>
          </a:p>
          <a:p>
            <a:r>
              <a:rPr lang="en-IN" dirty="0">
                <a:hlinkClick r:id="rId4" tooltip="REST"/>
              </a:rPr>
              <a:t>REST</a:t>
            </a:r>
            <a:endParaRPr lang="en-IN" dirty="0"/>
          </a:p>
          <a:p>
            <a:r>
              <a:rPr lang="en-IN" dirty="0">
                <a:hlinkClick r:id="rId5" tooltip="Distributed Component Object Model"/>
              </a:rPr>
              <a:t>DCOM</a:t>
            </a:r>
            <a:endParaRPr lang="en-IN" dirty="0"/>
          </a:p>
          <a:p>
            <a:r>
              <a:rPr lang="en-IN" dirty="0">
                <a:hlinkClick r:id="rId6" tooltip="Common Object Request Broker Architecture"/>
              </a:rPr>
              <a:t>CORBA</a:t>
            </a:r>
            <a:endParaRPr lang="en-IN" dirty="0"/>
          </a:p>
          <a:p>
            <a:r>
              <a:rPr lang="en-IN" dirty="0">
                <a:hlinkClick r:id="rId7" tooltip="OPC Unified Architecture"/>
              </a:rPr>
              <a:t>OPC-UA</a:t>
            </a:r>
            <a:endParaRPr lang="en-IN" dirty="0"/>
          </a:p>
          <a:p>
            <a:r>
              <a:rPr lang="en-IN" dirty="0">
                <a:hlinkClick r:id="rId8" tooltip="Web services"/>
              </a:rPr>
              <a:t>Web services</a:t>
            </a:r>
            <a:endParaRPr lang="en-IN" dirty="0"/>
          </a:p>
          <a:p>
            <a:r>
              <a:rPr lang="en-IN" dirty="0">
                <a:hlinkClick r:id="rId9" tooltip="Data Distribution Service"/>
              </a:rPr>
              <a:t>DDS</a:t>
            </a:r>
            <a:endParaRPr lang="en-IN" dirty="0"/>
          </a:p>
          <a:p>
            <a:r>
              <a:rPr lang="en-IN" dirty="0">
                <a:hlinkClick r:id="rId10" tooltip="Java remote method invocation"/>
              </a:rPr>
              <a:t>Java RMI</a:t>
            </a:r>
            <a:endParaRPr lang="en-IN" dirty="0"/>
          </a:p>
          <a:p>
            <a:r>
              <a:rPr lang="en-IN" dirty="0">
                <a:hlinkClick r:id="rId11" tooltip="Windows Communication Foundation"/>
              </a:rPr>
              <a:t>WCF</a:t>
            </a:r>
            <a:r>
              <a:rPr lang="en-IN" dirty="0"/>
              <a:t> 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>
                <a:hlinkClick r:id="rId12" tooltip="Apache Thrift"/>
              </a:rPr>
              <a:t>Apache Thrift</a:t>
            </a:r>
            <a:endParaRPr lang="en-IN" dirty="0"/>
          </a:p>
          <a:p>
            <a:r>
              <a:rPr lang="en-IN" dirty="0">
                <a:hlinkClick r:id="rId13" tooltip="SORCER"/>
              </a:rPr>
              <a:t>SORCER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4400" y="1200150"/>
            <a:ext cx="42672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2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440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SOA (Service Oriented Architecture)</vt:lpstr>
      <vt:lpstr>What is SOA ?</vt:lpstr>
      <vt:lpstr>Service ?</vt:lpstr>
      <vt:lpstr>Why SOA?</vt:lpstr>
      <vt:lpstr>SOA Principles</vt:lpstr>
      <vt:lpstr>SOA can be Implemented using the below technology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DAAS (DAM As  A Service)</dc:title>
  <dc:creator>Bharath d</dc:creator>
  <cp:lastModifiedBy>Bharath d</cp:lastModifiedBy>
  <cp:revision>10</cp:revision>
  <dcterms:created xsi:type="dcterms:W3CDTF">2016-03-25T14:27:09Z</dcterms:created>
  <dcterms:modified xsi:type="dcterms:W3CDTF">2016-03-25T16:09:04Z</dcterms:modified>
</cp:coreProperties>
</file>