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1" r:id="rId7"/>
    <p:sldId id="262" r:id="rId8"/>
    <p:sldId id="264" r:id="rId9"/>
    <p:sldId id="263" r:id="rId10"/>
    <p:sldId id="265" r:id="rId11"/>
    <p:sldId id="260"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D7F19D-67A2-4B81-813A-6A045542FD46}" type="datetimeFigureOut">
              <a:rPr lang="en-US" smtClean="0"/>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127964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7F19D-67A2-4B81-813A-6A045542FD46}" type="datetimeFigureOut">
              <a:rPr lang="en-US" smtClean="0"/>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7752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7F19D-67A2-4B81-813A-6A045542FD46}" type="datetimeFigureOut">
              <a:rPr lang="en-US" smtClean="0"/>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62250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7F19D-67A2-4B81-813A-6A045542FD46}" type="datetimeFigureOut">
              <a:rPr lang="en-US" smtClean="0"/>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170464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D7F19D-67A2-4B81-813A-6A045542FD46}" type="datetimeFigureOut">
              <a:rPr lang="en-US" smtClean="0"/>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117974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D7F19D-67A2-4B81-813A-6A045542FD46}" type="datetimeFigureOut">
              <a:rPr lang="en-US" smtClean="0"/>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143752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D7F19D-67A2-4B81-813A-6A045542FD46}" type="datetimeFigureOut">
              <a:rPr lang="en-US" smtClean="0"/>
              <a:t>4/23/2016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101666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7F19D-67A2-4B81-813A-6A045542FD46}" type="datetimeFigureOut">
              <a:rPr lang="en-US" smtClean="0"/>
              <a:t>4/23/2016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162069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7F19D-67A2-4B81-813A-6A045542FD46}" type="datetimeFigureOut">
              <a:rPr lang="en-US" smtClean="0"/>
              <a:t>4/23/2016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200877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7F19D-67A2-4B81-813A-6A045542FD46}" type="datetimeFigureOut">
              <a:rPr lang="en-US" smtClean="0"/>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210347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7F19D-67A2-4B81-813A-6A045542FD46}" type="datetimeFigureOut">
              <a:rPr lang="en-US" smtClean="0"/>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48DF-F621-451B-8FF7-865F2D238A3A}" type="slidenum">
              <a:rPr lang="en-US" smtClean="0"/>
              <a:t>‹#›</a:t>
            </a:fld>
            <a:endParaRPr lang="en-US"/>
          </a:p>
        </p:txBody>
      </p:sp>
    </p:spTree>
    <p:extLst>
      <p:ext uri="{BB962C8B-B14F-4D97-AF65-F5344CB8AC3E}">
        <p14:creationId xmlns:p14="http://schemas.microsoft.com/office/powerpoint/2010/main" val="381028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7F19D-67A2-4B81-813A-6A045542FD46}" type="datetimeFigureOut">
              <a:rPr lang="en-US" smtClean="0"/>
              <a:t>4/23/2016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E48DF-F621-451B-8FF7-865F2D238A3A}" type="slidenum">
              <a:rPr lang="en-US" smtClean="0"/>
              <a:t>‹#›</a:t>
            </a:fld>
            <a:endParaRPr lang="en-US"/>
          </a:p>
        </p:txBody>
      </p:sp>
    </p:spTree>
    <p:extLst>
      <p:ext uri="{BB962C8B-B14F-4D97-AF65-F5344CB8AC3E}">
        <p14:creationId xmlns:p14="http://schemas.microsoft.com/office/powerpoint/2010/main" val="2543512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9372600" cy="1470025"/>
          </a:xfrm>
        </p:spPr>
        <p:txBody>
          <a:bodyPr/>
          <a:lstStyle/>
          <a:p>
            <a:r>
              <a:rPr lang="en-US" dirty="0" smtClean="0"/>
              <a:t>	REST (Representational State Transfer)</a:t>
            </a:r>
            <a:endParaRPr lang="en-US" dirty="0"/>
          </a:p>
        </p:txBody>
      </p:sp>
    </p:spTree>
    <p:extLst>
      <p:ext uri="{BB962C8B-B14F-4D97-AF65-F5344CB8AC3E}">
        <p14:creationId xmlns:p14="http://schemas.microsoft.com/office/powerpoint/2010/main" val="91310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GET (Read)</a:t>
            </a:r>
            <a:endParaRPr lang="en-US" dirty="0"/>
          </a:p>
        </p:txBody>
      </p:sp>
      <p:sp>
        <p:nvSpPr>
          <p:cNvPr id="3" name="Content Placeholder 2"/>
          <p:cNvSpPr>
            <a:spLocks noGrp="1"/>
          </p:cNvSpPr>
          <p:nvPr>
            <p:ph idx="1"/>
          </p:nvPr>
        </p:nvSpPr>
        <p:spPr>
          <a:xfrm>
            <a:off x="457200" y="1600201"/>
            <a:ext cx="8229600" cy="2133600"/>
          </a:xfrm>
        </p:spPr>
        <p:txBody>
          <a:bodyPr>
            <a:normAutofit lnSpcReduction="10000"/>
          </a:bodyPr>
          <a:lstStyle/>
          <a:p>
            <a:r>
              <a:rPr lang="en-US" dirty="0" smtClean="0"/>
              <a:t>Mention the right URL for the API call.</a:t>
            </a:r>
          </a:p>
          <a:p>
            <a:r>
              <a:rPr lang="en-US" dirty="0" smtClean="0"/>
              <a:t>Choose GET method as the HTTP VERB.</a:t>
            </a:r>
          </a:p>
          <a:p>
            <a:r>
              <a:rPr lang="en-US" dirty="0" smtClean="0"/>
              <a:t>Supply the headers, value- pair : Content type – Application/</a:t>
            </a:r>
            <a:r>
              <a:rPr lang="en-US" dirty="0" err="1" smtClean="0"/>
              <a:t>Json</a:t>
            </a:r>
            <a:r>
              <a:rPr lang="en-US" dirty="0" smtClean="0"/>
              <a:t> or XML etc..</a:t>
            </a:r>
          </a:p>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39949"/>
            <a:ext cx="82581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52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r>
              <a:rPr lang="en-US" dirty="0" smtClean="0"/>
              <a:t>REST Clients available in the Market</a:t>
            </a:r>
            <a:endParaRPr lang="en-US" dirty="0"/>
          </a:p>
        </p:txBody>
      </p:sp>
      <p:sp>
        <p:nvSpPr>
          <p:cNvPr id="3" name="Content Placeholder 2"/>
          <p:cNvSpPr>
            <a:spLocks noGrp="1"/>
          </p:cNvSpPr>
          <p:nvPr>
            <p:ph idx="1"/>
          </p:nvPr>
        </p:nvSpPr>
        <p:spPr/>
        <p:txBody>
          <a:bodyPr/>
          <a:lstStyle/>
          <a:p>
            <a:r>
              <a:rPr lang="en-US" dirty="0" smtClean="0"/>
              <a:t>POSTMAN (Chrome Extension).</a:t>
            </a:r>
          </a:p>
          <a:p>
            <a:r>
              <a:rPr lang="en-US" dirty="0" smtClean="0"/>
              <a:t>Fiddler</a:t>
            </a:r>
          </a:p>
          <a:p>
            <a:r>
              <a:rPr lang="en-US" dirty="0" smtClean="0"/>
              <a:t>PAW (MAC)</a:t>
            </a:r>
          </a:p>
          <a:p>
            <a:r>
              <a:rPr lang="en-US" dirty="0" smtClean="0"/>
              <a:t>Cocoa ( MAC)</a:t>
            </a:r>
          </a:p>
          <a:p>
            <a:r>
              <a:rPr lang="en-US" dirty="0" smtClean="0"/>
              <a:t>REST Easy (</a:t>
            </a:r>
            <a:r>
              <a:rPr lang="en-US" dirty="0" err="1" smtClean="0"/>
              <a:t>FireFox</a:t>
            </a:r>
            <a:r>
              <a:rPr lang="en-US" dirty="0" smtClean="0"/>
              <a:t>)</a:t>
            </a:r>
          </a:p>
          <a:p>
            <a:r>
              <a:rPr lang="en-US" dirty="0" smtClean="0"/>
              <a:t>Many more….</a:t>
            </a:r>
            <a:br>
              <a:rPr lang="en-US" dirty="0" smtClean="0"/>
            </a:br>
            <a:endParaRPr lang="en-US" dirty="0"/>
          </a:p>
        </p:txBody>
      </p:sp>
    </p:spTree>
    <p:extLst>
      <p:ext uri="{BB962C8B-B14F-4D97-AF65-F5344CB8AC3E}">
        <p14:creationId xmlns:p14="http://schemas.microsoft.com/office/powerpoint/2010/main" val="2883740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REST can be Implemented using Technologies like.</a:t>
            </a:r>
            <a:endParaRPr lang="en-US" dirty="0"/>
          </a:p>
        </p:txBody>
      </p:sp>
      <p:sp>
        <p:nvSpPr>
          <p:cNvPr id="3" name="Content Placeholder 2"/>
          <p:cNvSpPr>
            <a:spLocks noGrp="1"/>
          </p:cNvSpPr>
          <p:nvPr>
            <p:ph idx="1"/>
          </p:nvPr>
        </p:nvSpPr>
        <p:spPr/>
        <p:txBody>
          <a:bodyPr>
            <a:normAutofit lnSpcReduction="10000"/>
          </a:bodyPr>
          <a:lstStyle/>
          <a:p>
            <a:r>
              <a:rPr lang="en-US" dirty="0" err="1" smtClean="0"/>
              <a:t>.Net</a:t>
            </a:r>
            <a:endParaRPr lang="en-US" dirty="0" smtClean="0"/>
          </a:p>
          <a:p>
            <a:r>
              <a:rPr lang="en-US" dirty="0" smtClean="0"/>
              <a:t>Java</a:t>
            </a:r>
          </a:p>
          <a:p>
            <a:r>
              <a:rPr lang="en-US" dirty="0" smtClean="0"/>
              <a:t>Ruby and Rails</a:t>
            </a:r>
          </a:p>
          <a:p>
            <a:r>
              <a:rPr lang="en-US" dirty="0" smtClean="0"/>
              <a:t>.Node /Java script</a:t>
            </a:r>
          </a:p>
          <a:p>
            <a:r>
              <a:rPr lang="en-US" dirty="0" smtClean="0"/>
              <a:t>PHP</a:t>
            </a:r>
          </a:p>
          <a:p>
            <a:r>
              <a:rPr lang="en-US" dirty="0" smtClean="0"/>
              <a:t>Python</a:t>
            </a:r>
          </a:p>
          <a:p>
            <a:r>
              <a:rPr lang="en-US" dirty="0" smtClean="0"/>
              <a:t>Perl</a:t>
            </a:r>
          </a:p>
          <a:p>
            <a:r>
              <a:rPr lang="en-US" dirty="0" smtClean="0"/>
              <a:t>Cold Fusion</a:t>
            </a:r>
          </a:p>
          <a:p>
            <a:endParaRPr lang="en-US" dirty="0"/>
          </a:p>
        </p:txBody>
      </p:sp>
    </p:spTree>
    <p:extLst>
      <p:ext uri="{BB962C8B-B14F-4D97-AF65-F5344CB8AC3E}">
        <p14:creationId xmlns:p14="http://schemas.microsoft.com/office/powerpoint/2010/main" val="76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1143000"/>
          </a:xfrm>
        </p:spPr>
        <p:txBody>
          <a:bodyPr>
            <a:normAutofit fontScale="90000"/>
          </a:bodyPr>
          <a:lstStyle/>
          <a:p>
            <a:r>
              <a:rPr lang="en-US" dirty="0" smtClean="0"/>
              <a:t>Frameworks for creating REST </a:t>
            </a:r>
            <a:r>
              <a:rPr lang="en-US" dirty="0" err="1" smtClean="0"/>
              <a:t>ful</a:t>
            </a:r>
            <a:r>
              <a:rPr lang="en-US" dirty="0" smtClean="0"/>
              <a:t> services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ASP.NET Web API : </a:t>
            </a:r>
            <a:r>
              <a:rPr lang="en-US" dirty="0" err="1" smtClean="0"/>
              <a:t>.Net</a:t>
            </a:r>
            <a:r>
              <a:rPr lang="en-US" dirty="0" smtClean="0"/>
              <a:t> based framework.</a:t>
            </a:r>
          </a:p>
          <a:p>
            <a:r>
              <a:rPr lang="en-US" dirty="0" err="1" smtClean="0"/>
              <a:t>DropWizard</a:t>
            </a:r>
            <a:r>
              <a:rPr lang="en-US" dirty="0" smtClean="0"/>
              <a:t> : </a:t>
            </a:r>
            <a:r>
              <a:rPr lang="en-US" dirty="0" err="1"/>
              <a:t>Dropwizard</a:t>
            </a:r>
            <a:r>
              <a:rPr lang="en-US" dirty="0"/>
              <a:t> is a Java framework for developing ops-friendly, high-performance, </a:t>
            </a:r>
            <a:r>
              <a:rPr lang="en-US" dirty="0" err="1"/>
              <a:t>RESTful</a:t>
            </a:r>
            <a:r>
              <a:rPr lang="en-US" dirty="0"/>
              <a:t> web </a:t>
            </a:r>
            <a:r>
              <a:rPr lang="en-US" dirty="0" smtClean="0"/>
              <a:t>services</a:t>
            </a:r>
          </a:p>
          <a:p>
            <a:r>
              <a:rPr lang="en-US" dirty="0" err="1" smtClean="0"/>
              <a:t>JerSey</a:t>
            </a:r>
            <a:r>
              <a:rPr lang="en-US" dirty="0" smtClean="0"/>
              <a:t> : Open source </a:t>
            </a:r>
            <a:r>
              <a:rPr lang="en-US" dirty="0" err="1" smtClean="0"/>
              <a:t>techcology</a:t>
            </a:r>
            <a:r>
              <a:rPr lang="en-US" dirty="0" smtClean="0"/>
              <a:t>.</a:t>
            </a:r>
          </a:p>
          <a:p>
            <a:r>
              <a:rPr lang="en-US" dirty="0" err="1" smtClean="0"/>
              <a:t>RESTEasy</a:t>
            </a:r>
            <a:r>
              <a:rPr lang="en-US" dirty="0" smtClean="0"/>
              <a:t> : A java API for REST </a:t>
            </a:r>
            <a:r>
              <a:rPr lang="en-US" dirty="0" err="1" smtClean="0"/>
              <a:t>ful</a:t>
            </a:r>
            <a:r>
              <a:rPr lang="en-US" dirty="0" smtClean="0"/>
              <a:t> web services. It is a  JBOSS project.</a:t>
            </a:r>
          </a:p>
          <a:p>
            <a:r>
              <a:rPr lang="en-US" dirty="0" smtClean="0"/>
              <a:t>Swagger  .</a:t>
            </a:r>
          </a:p>
          <a:p>
            <a:r>
              <a:rPr lang="en-US" dirty="0" smtClean="0"/>
              <a:t>Spark : </a:t>
            </a:r>
            <a:r>
              <a:rPr lang="en-US" dirty="0"/>
              <a:t> Java framework build using light framework.</a:t>
            </a:r>
            <a:endParaRPr lang="en-US" dirty="0" smtClean="0"/>
          </a:p>
          <a:p>
            <a:endParaRPr lang="en-US" dirty="0"/>
          </a:p>
        </p:txBody>
      </p:sp>
    </p:spTree>
    <p:extLst>
      <p:ext uri="{BB962C8B-B14F-4D97-AF65-F5344CB8AC3E}">
        <p14:creationId xmlns:p14="http://schemas.microsoft.com/office/powerpoint/2010/main" val="28533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REST ?</a:t>
            </a:r>
            <a:endParaRPr lang="en-US" dirty="0"/>
          </a:p>
        </p:txBody>
      </p:sp>
      <p:sp>
        <p:nvSpPr>
          <p:cNvPr id="3" name="Content Placeholder 2"/>
          <p:cNvSpPr>
            <a:spLocks noGrp="1"/>
          </p:cNvSpPr>
          <p:nvPr>
            <p:ph idx="1"/>
          </p:nvPr>
        </p:nvSpPr>
        <p:spPr/>
        <p:txBody>
          <a:bodyPr>
            <a:normAutofit lnSpcReduction="10000"/>
          </a:bodyPr>
          <a:lstStyle/>
          <a:p>
            <a:r>
              <a:rPr lang="en-US" dirty="0" smtClean="0"/>
              <a:t>REST is an architectural style for designing networked applications. REST uses HTTP for making communication between machines.</a:t>
            </a:r>
          </a:p>
          <a:p>
            <a:r>
              <a:rPr lang="en-US" dirty="0" err="1" smtClean="0"/>
              <a:t>RESTful</a:t>
            </a:r>
            <a:r>
              <a:rPr lang="en-US" dirty="0" smtClean="0"/>
              <a:t> applications uses HTTP web requests to post data , read data and delete data. Thus REST uses HTTP for all CRUD operations.</a:t>
            </a:r>
          </a:p>
          <a:p>
            <a:r>
              <a:rPr lang="en-US" dirty="0" smtClean="0"/>
              <a:t>REST is a </a:t>
            </a:r>
            <a:r>
              <a:rPr lang="en-US" dirty="0" err="1" smtClean="0"/>
              <a:t>lightwieght</a:t>
            </a:r>
            <a:r>
              <a:rPr lang="en-US" dirty="0" smtClean="0"/>
              <a:t> alternative to mechanism like Web services (SOAP, WSDL) , Remote procedure call.</a:t>
            </a:r>
          </a:p>
          <a:p>
            <a:endParaRPr lang="en-US" dirty="0"/>
          </a:p>
          <a:p>
            <a:endParaRPr lang="en-US" dirty="0"/>
          </a:p>
        </p:txBody>
      </p:sp>
    </p:spTree>
    <p:extLst>
      <p:ext uri="{BB962C8B-B14F-4D97-AF65-F5344CB8AC3E}">
        <p14:creationId xmlns:p14="http://schemas.microsoft.com/office/powerpoint/2010/main" val="317780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as a Service</a:t>
            </a:r>
            <a:endParaRPr lang="en-US" dirty="0"/>
          </a:p>
        </p:txBody>
      </p:sp>
      <p:sp>
        <p:nvSpPr>
          <p:cNvPr id="3" name="Content Placeholder 2"/>
          <p:cNvSpPr>
            <a:spLocks noGrp="1"/>
          </p:cNvSpPr>
          <p:nvPr>
            <p:ph idx="1"/>
          </p:nvPr>
        </p:nvSpPr>
        <p:spPr/>
        <p:txBody>
          <a:bodyPr/>
          <a:lstStyle/>
          <a:p>
            <a:r>
              <a:rPr lang="en-US" dirty="0" smtClean="0"/>
              <a:t>REST service is platform independent ( server and client can be built using any OS).</a:t>
            </a:r>
          </a:p>
          <a:p>
            <a:r>
              <a:rPr lang="en-US" smtClean="0"/>
              <a:t>Language Independent </a:t>
            </a:r>
            <a:r>
              <a:rPr lang="en-US" dirty="0" smtClean="0"/>
              <a:t>(C# to Java, Java to C# </a:t>
            </a:r>
            <a:r>
              <a:rPr lang="en-US" dirty="0" err="1" smtClean="0"/>
              <a:t>etc</a:t>
            </a:r>
            <a:r>
              <a:rPr lang="en-US" dirty="0" smtClean="0"/>
              <a:t>).</a:t>
            </a:r>
          </a:p>
          <a:p>
            <a:r>
              <a:rPr lang="en-US" dirty="0" smtClean="0"/>
              <a:t>Runs on Top of HTTP.</a:t>
            </a:r>
          </a:p>
          <a:p>
            <a:r>
              <a:rPr lang="en-US" dirty="0" smtClean="0"/>
              <a:t>No Built in security. Can use username and password tokens. For encryption , REST can be used on top of HTTPS (Secure Tokens).</a:t>
            </a:r>
          </a:p>
          <a:p>
            <a:endParaRPr lang="en-US" dirty="0"/>
          </a:p>
          <a:p>
            <a:endParaRPr lang="en-US" dirty="0"/>
          </a:p>
        </p:txBody>
      </p:sp>
    </p:spTree>
    <p:extLst>
      <p:ext uri="{BB962C8B-B14F-4D97-AF65-F5344CB8AC3E}">
        <p14:creationId xmlns:p14="http://schemas.microsoft.com/office/powerpoint/2010/main" val="241497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RE</a:t>
            </a:r>
            <a:r>
              <a:rPr lang="en-US" b="1" dirty="0" smtClean="0"/>
              <a:t>ST</a:t>
            </a:r>
            <a:r>
              <a:rPr lang="en-US" dirty="0" smtClean="0"/>
              <a:t> : “State </a:t>
            </a:r>
            <a:r>
              <a:rPr lang="en-US" dirty="0" err="1" smtClean="0"/>
              <a:t>Trasfer</a:t>
            </a:r>
            <a:r>
              <a:rPr lang="en-US" dirty="0" smtClean="0"/>
              <a:t>”, in a good REST design operations are self contained and each request carries with all the information's that server needs in order to complete it.</a:t>
            </a:r>
          </a:p>
          <a:p>
            <a:endParaRPr lang="en-US" dirty="0"/>
          </a:p>
          <a:p>
            <a:endParaRPr lang="en-US" dirty="0" smtClean="0"/>
          </a:p>
          <a:p>
            <a:endParaRPr lang="en-US" dirty="0"/>
          </a:p>
        </p:txBody>
      </p:sp>
    </p:spTree>
    <p:extLst>
      <p:ext uri="{BB962C8B-B14F-4D97-AF65-F5344CB8AC3E}">
        <p14:creationId xmlns:p14="http://schemas.microsoft.com/office/powerpoint/2010/main" val="267717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REST VS SOAP</a:t>
            </a:r>
            <a:endParaRPr lang="en-US" dirty="0"/>
          </a:p>
        </p:txBody>
      </p:sp>
      <p:sp>
        <p:nvSpPr>
          <p:cNvPr id="3" name="Content Placeholder 2"/>
          <p:cNvSpPr>
            <a:spLocks noGrp="1"/>
          </p:cNvSpPr>
          <p:nvPr>
            <p:ph idx="1"/>
          </p:nvPr>
        </p:nvSpPr>
        <p:spPr>
          <a:xfrm>
            <a:off x="457200" y="1295400"/>
            <a:ext cx="8839200" cy="5334000"/>
          </a:xfrm>
        </p:spPr>
        <p:txBody>
          <a:bodyPr>
            <a:normAutofit fontScale="40000" lnSpcReduction="20000"/>
          </a:bodyPr>
          <a:lstStyle/>
          <a:p>
            <a:r>
              <a:rPr lang="en-US" sz="7000" b="1" dirty="0" smtClean="0"/>
              <a:t>SOAP : (Simple Object Access Protocol)</a:t>
            </a:r>
          </a:p>
          <a:p>
            <a:endParaRPr lang="en-US" sz="4500" b="1" dirty="0" smtClean="0"/>
          </a:p>
          <a:p>
            <a:r>
              <a:rPr lang="en-US" sz="4500" dirty="0" smtClean="0"/>
              <a:t>Heavy weight choice for web service access.</a:t>
            </a:r>
          </a:p>
          <a:p>
            <a:r>
              <a:rPr lang="en-US" sz="4500" dirty="0" smtClean="0"/>
              <a:t>Defines a standard communicate protocol. XML based message exchange.</a:t>
            </a:r>
          </a:p>
          <a:p>
            <a:r>
              <a:rPr lang="en-US" sz="4500" dirty="0" smtClean="0"/>
              <a:t>The WSDL describes set of rules to define the messages, bindings operations and location of service.</a:t>
            </a:r>
          </a:p>
          <a:p>
            <a:r>
              <a:rPr lang="en-US" sz="4500" dirty="0" smtClean="0"/>
              <a:t>SOAP can be over any protocol SMTP, HTTP, FTP etc.</a:t>
            </a:r>
          </a:p>
          <a:p>
            <a:r>
              <a:rPr lang="en-US" sz="4500" dirty="0" smtClean="0"/>
              <a:t>SOAP always makes POST requests.</a:t>
            </a:r>
          </a:p>
          <a:p>
            <a:r>
              <a:rPr lang="en-US" sz="4500" dirty="0" smtClean="0"/>
              <a:t>Supports always XML format.</a:t>
            </a:r>
          </a:p>
          <a:p>
            <a:r>
              <a:rPr lang="en-US" sz="4500" dirty="0" smtClean="0"/>
              <a:t>Caching will be ignored.</a:t>
            </a:r>
          </a:p>
          <a:p>
            <a:endParaRPr lang="en-US" sz="6200" dirty="0" smtClean="0"/>
          </a:p>
          <a:p>
            <a:r>
              <a:rPr lang="en-US" sz="6200" b="1" dirty="0" smtClean="0"/>
              <a:t>REST : (Representational State Transfer)</a:t>
            </a:r>
          </a:p>
          <a:p>
            <a:endParaRPr lang="en-US" sz="4500" b="1" dirty="0" smtClean="0"/>
          </a:p>
          <a:p>
            <a:r>
              <a:rPr lang="en-US" sz="4500" dirty="0" smtClean="0"/>
              <a:t>Light weight and faster.</a:t>
            </a:r>
          </a:p>
          <a:p>
            <a:r>
              <a:rPr lang="en-US" sz="4500" dirty="0" smtClean="0"/>
              <a:t>REST communicates only VIA HTTP.</a:t>
            </a:r>
          </a:p>
          <a:p>
            <a:r>
              <a:rPr lang="en-US" sz="4500" dirty="0" smtClean="0"/>
              <a:t>Can be implemented using any Tool.</a:t>
            </a:r>
          </a:p>
          <a:p>
            <a:r>
              <a:rPr lang="en-US" sz="4500" dirty="0" smtClean="0"/>
              <a:t>Supports, JSON, XML CSV </a:t>
            </a:r>
            <a:r>
              <a:rPr lang="en-US" sz="4500" dirty="0" err="1" smtClean="0"/>
              <a:t>etc</a:t>
            </a:r>
            <a:r>
              <a:rPr lang="en-US" sz="4500" dirty="0" smtClean="0"/>
              <a:t> formats..</a:t>
            </a:r>
          </a:p>
          <a:p>
            <a:r>
              <a:rPr lang="en-US" sz="4500" dirty="0" smtClean="0"/>
              <a:t>Takes full advantage of web caching.</a:t>
            </a:r>
          </a:p>
          <a:p>
            <a:endParaRPr lang="en-US" dirty="0" smtClean="0"/>
          </a:p>
          <a:p>
            <a:endParaRPr lang="en-US" dirty="0"/>
          </a:p>
        </p:txBody>
      </p:sp>
    </p:spTree>
    <p:extLst>
      <p:ext uri="{BB962C8B-B14F-4D97-AF65-F5344CB8AC3E}">
        <p14:creationId xmlns:p14="http://schemas.microsoft.com/office/powerpoint/2010/main" val="238738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 for </a:t>
            </a:r>
            <a:r>
              <a:rPr lang="en-US" dirty="0" err="1" smtClean="0"/>
              <a:t>RESTFul</a:t>
            </a:r>
            <a:r>
              <a:rPr lang="en-US" dirty="0" smtClean="0"/>
              <a:t> Services</a:t>
            </a:r>
            <a:endParaRPr lang="en-US" dirty="0"/>
          </a:p>
        </p:txBody>
      </p:sp>
      <p:sp>
        <p:nvSpPr>
          <p:cNvPr id="3" name="Content Placeholder 2"/>
          <p:cNvSpPr>
            <a:spLocks noGrp="1"/>
          </p:cNvSpPr>
          <p:nvPr>
            <p:ph idx="1"/>
          </p:nvPr>
        </p:nvSpPr>
        <p:spPr>
          <a:xfrm>
            <a:off x="152400" y="1600200"/>
            <a:ext cx="8534400" cy="4525963"/>
          </a:xfrm>
        </p:spPr>
        <p:txBody>
          <a:bodyPr/>
          <a:lstStyle/>
          <a:p>
            <a:r>
              <a:rPr lang="en-US" dirty="0" smtClean="0">
                <a:solidFill>
                  <a:srgbClr val="333333"/>
                </a:solidFill>
                <a:latin typeface="Helvetica Neue"/>
              </a:rPr>
              <a:t>The </a:t>
            </a:r>
            <a:r>
              <a:rPr lang="en-US" dirty="0">
                <a:solidFill>
                  <a:srgbClr val="333333"/>
                </a:solidFill>
                <a:latin typeface="Helvetica Neue"/>
              </a:rPr>
              <a:t>HTTP verbs comprise a major portion of our “uniform interface” constraint and provide us the action counterpart to the noun-based resource</a:t>
            </a:r>
            <a:r>
              <a:rPr lang="en-US" dirty="0" smtClean="0">
                <a:solidFill>
                  <a:srgbClr val="333333"/>
                </a:solidFill>
                <a:latin typeface="Helvetica Neue"/>
              </a:rPr>
              <a:t>.</a:t>
            </a:r>
          </a:p>
          <a:p>
            <a:r>
              <a:rPr lang="en-US" dirty="0" smtClean="0">
                <a:solidFill>
                  <a:srgbClr val="333333"/>
                </a:solidFill>
                <a:latin typeface="Helvetica Neue"/>
              </a:rPr>
              <a:t>The most commonly used Verbs are POST, GET, PUT, DELETE and PATCH (CRUD) operations.</a:t>
            </a:r>
            <a:endParaRPr lang="en-US" dirty="0">
              <a:solidFill>
                <a:srgbClr val="333333"/>
              </a:solidFill>
              <a:latin typeface="Helvetica Neue"/>
            </a:endParaRPr>
          </a:p>
          <a:p>
            <a:endParaRPr lang="en-US" dirty="0"/>
          </a:p>
        </p:txBody>
      </p:sp>
    </p:spTree>
    <p:extLst>
      <p:ext uri="{BB962C8B-B14F-4D97-AF65-F5344CB8AC3E}">
        <p14:creationId xmlns:p14="http://schemas.microsoft.com/office/powerpoint/2010/main" val="31973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Recommended return values of the Primary HTTP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7104731"/>
              </p:ext>
            </p:extLst>
          </p:nvPr>
        </p:nvGraphicFramePr>
        <p:xfrm>
          <a:off x="228600" y="1752600"/>
          <a:ext cx="8610600" cy="6349524"/>
        </p:xfrm>
        <a:graphic>
          <a:graphicData uri="http://schemas.openxmlformats.org/drawingml/2006/table">
            <a:tbl>
              <a:tblPr/>
              <a:tblGrid>
                <a:gridCol w="2152650"/>
                <a:gridCol w="2152650"/>
                <a:gridCol w="2152650"/>
                <a:gridCol w="2152650"/>
              </a:tblGrid>
              <a:tr h="381308">
                <a:tc>
                  <a:txBody>
                    <a:bodyPr/>
                    <a:lstStyle/>
                    <a:p>
                      <a:pPr algn="l" fontAlgn="b"/>
                      <a:r>
                        <a:rPr lang="en-US" sz="1600" b="1" dirty="0">
                          <a:effectLst/>
                        </a:rPr>
                        <a:t>HTTP Verb</a:t>
                      </a:r>
                    </a:p>
                  </a:txBody>
                  <a:tcPr marL="41447" marR="41447" marT="41447" marB="4144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US" sz="1600" b="1">
                          <a:effectLst/>
                        </a:rPr>
                        <a:t>CRUD</a:t>
                      </a:r>
                    </a:p>
                  </a:txBody>
                  <a:tcPr marL="41447" marR="41447" marT="41447" marB="4144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US" sz="1600" b="1">
                          <a:effectLst/>
                        </a:rPr>
                        <a:t>Entire Collection (e.g. /customers)</a:t>
                      </a:r>
                    </a:p>
                  </a:txBody>
                  <a:tcPr marL="41447" marR="41447" marT="41447" marB="4144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US" sz="1600" b="1">
                          <a:effectLst/>
                        </a:rPr>
                        <a:t>Specific Item (e.g. /customers/{id})</a:t>
                      </a:r>
                    </a:p>
                  </a:txBody>
                  <a:tcPr marL="41447" marR="41447" marT="41447" marB="41447" anchor="b">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tcPr>
                </a:tc>
              </a:tr>
              <a:tr h="828931">
                <a:tc>
                  <a:txBody>
                    <a:bodyPr/>
                    <a:lstStyle/>
                    <a:p>
                      <a:pPr algn="l" fontAlgn="t"/>
                      <a:r>
                        <a:rPr lang="en-US" sz="1600" dirty="0">
                          <a:effectLst/>
                        </a:rPr>
                        <a:t>POST</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Create</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201 (Created), 'Location' header with link to /customers/{id} containing new ID.</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404 (Not Found), 409 (Conflict) if resource already exists..</a:t>
                      </a:r>
                    </a:p>
                  </a:txBody>
                  <a:tcPr marL="41447" marR="41447" marT="41447" marB="41447">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828931">
                <a:tc>
                  <a:txBody>
                    <a:bodyPr/>
                    <a:lstStyle/>
                    <a:p>
                      <a:pPr algn="l" fontAlgn="t"/>
                      <a:r>
                        <a:rPr lang="en-US" sz="1600" dirty="0">
                          <a:effectLst/>
                        </a:rPr>
                        <a:t>GET</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600" dirty="0">
                          <a:effectLst/>
                        </a:rPr>
                        <a:t>Read</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600" dirty="0">
                          <a:effectLst/>
                        </a:rPr>
                        <a:t>200 (OK), list of customers. Use pagination, sorting and filtering to navigate big lists.</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600">
                          <a:effectLst/>
                        </a:rPr>
                        <a:t>200 (OK), single customer. 404 (Not Found), if ID not found or invalid.</a:t>
                      </a:r>
                    </a:p>
                  </a:txBody>
                  <a:tcPr marL="41447" marR="41447" marT="41447" marB="41447">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978139">
                <a:tc>
                  <a:txBody>
                    <a:bodyPr/>
                    <a:lstStyle/>
                    <a:p>
                      <a:pPr algn="l" fontAlgn="t"/>
                      <a:r>
                        <a:rPr lang="en-US" sz="1600">
                          <a:effectLst/>
                        </a:rPr>
                        <a:t>PUT</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Update/Replace</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404 (Not Found), unless you want to update/replace every resource in the entire collection.</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200 (OK) or 204 (No Content). 404 (Not Found), if ID not found or invalid.</a:t>
                      </a:r>
                    </a:p>
                  </a:txBody>
                  <a:tcPr marL="41447" marR="41447" marT="41447" marB="41447">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79723">
                <a:tc>
                  <a:txBody>
                    <a:bodyPr/>
                    <a:lstStyle/>
                    <a:p>
                      <a:pPr algn="l" fontAlgn="t"/>
                      <a:r>
                        <a:rPr lang="en-US" sz="1600">
                          <a:effectLst/>
                        </a:rPr>
                        <a:t>PATCH</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Update/Modify</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effectLst/>
                        </a:rPr>
                        <a:t>404 (Not Found), unless you want to modify the collection itself.</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200 (OK) or 204 (No Content). 404 (Not Found), if ID not found or invalid.</a:t>
                      </a:r>
                    </a:p>
                  </a:txBody>
                  <a:tcPr marL="41447" marR="41447" marT="41447" marB="41447">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8931">
                <a:tc>
                  <a:txBody>
                    <a:bodyPr/>
                    <a:lstStyle/>
                    <a:p>
                      <a:pPr algn="l" fontAlgn="t"/>
                      <a:r>
                        <a:rPr lang="en-US" sz="1600">
                          <a:effectLst/>
                        </a:rPr>
                        <a:t>DELETE</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600">
                          <a:effectLst/>
                        </a:rPr>
                        <a:t>Delete</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600">
                          <a:effectLst/>
                        </a:rPr>
                        <a:t>404 (Not Found), unless you want to delete the whole collection—not often desirable.</a:t>
                      </a:r>
                    </a:p>
                  </a:txBody>
                  <a:tcPr marL="41447" marR="41447" marT="41447" marB="41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600" dirty="0">
                          <a:effectLst/>
                        </a:rPr>
                        <a:t>200 (OK). 404 (Not Found), if ID not found or invalid.</a:t>
                      </a:r>
                    </a:p>
                  </a:txBody>
                  <a:tcPr marL="41447" marR="41447" marT="41447" marB="41447">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65710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Supported Response Format</a:t>
            </a:r>
            <a:endParaRPr lang="en-US" dirty="0"/>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r>
              <a:rPr lang="en-US" dirty="0" smtClean="0"/>
              <a:t>REST service supports a variety of response formats in order to offers users with max flexibility. Few of the commonly supported formats are </a:t>
            </a:r>
          </a:p>
          <a:p>
            <a:endParaRPr lang="en-US" dirty="0"/>
          </a:p>
          <a:p>
            <a:r>
              <a:rPr lang="en-US" dirty="0"/>
              <a:t>Extensible Markup Language (XML) is a general purpose text-based structured data specification for data interchange.</a:t>
            </a:r>
          </a:p>
          <a:p>
            <a:r>
              <a:rPr lang="en-US" dirty="0" smtClean="0"/>
              <a:t/>
            </a:r>
            <a:br>
              <a:rPr lang="en-US" dirty="0" smtClean="0"/>
            </a:br>
            <a:r>
              <a:rPr lang="en-US" dirty="0" smtClean="0"/>
              <a:t>JavaScript </a:t>
            </a:r>
            <a:r>
              <a:rPr lang="en-US" dirty="0"/>
              <a:t>Object Notation (JSON) is a newer data interchange format that is increasing in popularity since it can be evaluated by JSON parsers into native JavaScript objects </a:t>
            </a:r>
            <a:endParaRPr lang="en-US" dirty="0" smtClean="0"/>
          </a:p>
          <a:p>
            <a:endParaRPr lang="en-US" dirty="0"/>
          </a:p>
          <a:p>
            <a:r>
              <a:rPr lang="en-US" dirty="0" smtClean="0"/>
              <a:t>PJSON </a:t>
            </a:r>
            <a:r>
              <a:rPr lang="en-US" dirty="0"/>
              <a:t>refers to "Prettified" JSON. It formats JSON with spaces, tabs, and carriage returns in order to improve its human readability, especially during application development and testing. All JSON request and response examples given in this documentation are represented as PJSON for readability. </a:t>
            </a:r>
            <a:endParaRPr lang="en-US" dirty="0" smtClean="0"/>
          </a:p>
          <a:p>
            <a:endParaRPr lang="en-US" dirty="0" smtClean="0"/>
          </a:p>
          <a:p>
            <a:r>
              <a:rPr lang="en-US" dirty="0" err="1" smtClean="0"/>
              <a:t>HyperText</a:t>
            </a:r>
            <a:r>
              <a:rPr lang="en-US" dirty="0" smtClean="0"/>
              <a:t> </a:t>
            </a:r>
            <a:r>
              <a:rPr lang="en-US" dirty="0"/>
              <a:t>Mark-up Language (HTML) is the most popular way to describe the structure and text of a Web page and is a response format supported by the REST services. While it may not be useful as a data interchange format, it may be useful for developing and testing applications with REST </a:t>
            </a:r>
            <a:r>
              <a:rPr lang="en-US" dirty="0" smtClean="0"/>
              <a:t>services</a:t>
            </a:r>
            <a:endParaRPr lang="en-US" dirty="0"/>
          </a:p>
        </p:txBody>
      </p:sp>
    </p:spTree>
    <p:extLst>
      <p:ext uri="{BB962C8B-B14F-4D97-AF65-F5344CB8AC3E}">
        <p14:creationId xmlns:p14="http://schemas.microsoft.com/office/powerpoint/2010/main" val="246490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152400"/>
            <a:ext cx="8229600" cy="1143000"/>
          </a:xfrm>
        </p:spPr>
        <p:txBody>
          <a:bodyPr/>
          <a:lstStyle/>
          <a:p>
            <a:r>
              <a:rPr lang="en-US" dirty="0" smtClean="0"/>
              <a:t>HTTP POST (CREATE)</a:t>
            </a:r>
            <a:endParaRPr lang="en-US" dirty="0"/>
          </a:p>
        </p:txBody>
      </p:sp>
      <p:sp>
        <p:nvSpPr>
          <p:cNvPr id="3" name="Content Placeholder 2"/>
          <p:cNvSpPr>
            <a:spLocks noGrp="1"/>
          </p:cNvSpPr>
          <p:nvPr>
            <p:ph idx="1"/>
          </p:nvPr>
        </p:nvSpPr>
        <p:spPr/>
        <p:txBody>
          <a:bodyPr>
            <a:normAutofit/>
          </a:bodyPr>
          <a:lstStyle/>
          <a:p>
            <a:r>
              <a:rPr lang="en-US" sz="2400" dirty="0" smtClean="0"/>
              <a:t>The POST verb is most often utilized to CREATE new resource. On Successful Creation return HTTP Status code 201. </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14" y="2667000"/>
            <a:ext cx="8054686" cy="4252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57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779</Words>
  <Application>Microsoft Office PowerPoint</Application>
  <PresentationFormat>On-screen Show (4:3)</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REST (Representational State Transfer)</vt:lpstr>
      <vt:lpstr>What is REST ?</vt:lpstr>
      <vt:lpstr>REST as a Service</vt:lpstr>
      <vt:lpstr>PowerPoint Presentation</vt:lpstr>
      <vt:lpstr>REST VS SOAP</vt:lpstr>
      <vt:lpstr>HTTP methods for RESTFul Services</vt:lpstr>
      <vt:lpstr>Recommended return values of the Primary HTTP methods.</vt:lpstr>
      <vt:lpstr>REST Supported Response Format</vt:lpstr>
      <vt:lpstr>HTTP POST (CREATE)</vt:lpstr>
      <vt:lpstr>HTTP GET (Read)</vt:lpstr>
      <vt:lpstr>REST Clients available in the Market</vt:lpstr>
      <vt:lpstr>REST can be Implemented using Technologies like.</vt:lpstr>
      <vt:lpstr>Frameworks for creating REST ful services</vt:lpstr>
    </vt:vector>
  </TitlesOfParts>
  <Company>Tesco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(Representational State Transfer)</dc:title>
  <dcterms:created xsi:type="dcterms:W3CDTF">2016-04-21T17:27:49Z</dcterms:created>
  <dcterms:modified xsi:type="dcterms:W3CDTF">2016-04-23T09:00:37Z</dcterms:modified>
</cp:coreProperties>
</file>