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Open Sans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4" roundtripDataSignature="AMtx7mgLqKHMqbw0fc8U6hEEYXf8gyto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ExtraBold-boldItalic.fntdata"/><Relationship Id="rId10" Type="http://schemas.openxmlformats.org/officeDocument/2006/relationships/slide" Target="slides/slide5.xml"/><Relationship Id="rId32" Type="http://schemas.openxmlformats.org/officeDocument/2006/relationships/font" Target="fonts/OpenSansExtraBold-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ca04feed9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dca04feed9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2dca04feed9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a04feed9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dca04feed9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2dca04feed9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ca04feed9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dca04feed9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2dca04feed9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ca04feed9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dca04feed9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dca04feed9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ca04feed9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2dca04feed9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dca04feed9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dc1be290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ddc1be290a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ddc1be290a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dc1be290a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ddc1be290a_0_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ddc1be290a_0_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ca04feed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dca04feed9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2dca04feed9_0_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ca04feed9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dca04feed9_0_1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2dca04feed9_0_1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ca04feed9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2dca04feed9_0_1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2dca04feed9_0_1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a04feed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dca04feed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dca04feed9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a04feed9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dca04feed9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dca04feed9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ca04feed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dca04feed9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dca04feed9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29"/>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Department of Computer Science and Engineering</a:t>
            </a:r>
            <a:endParaRPr b="0" i="0" sz="1600" u="none" cap="none" strike="noStrike">
              <a:solidFill>
                <a:srgbClr val="FFFFFF"/>
              </a:solidFill>
              <a:latin typeface="Calibri"/>
              <a:ea typeface="Calibri"/>
              <a:cs typeface="Calibri"/>
              <a:sym typeface="Calibri"/>
            </a:endParaRPr>
          </a:p>
        </p:txBody>
      </p:sp>
      <p:cxnSp>
        <p:nvCxnSpPr>
          <p:cNvPr id="23" name="Google Shape;23;p29"/>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29"/>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Calibri"/>
                <a:ea typeface="Calibri"/>
                <a:cs typeface="Calibri"/>
                <a:sym typeface="Calibri"/>
              </a:rPr>
              <a:t>Rajalakshmi Engineering College 		</a:t>
            </a:r>
            <a:fld id="{00000000-1234-1234-1234-123412341234}" type="slidenum">
              <a:rPr b="0" i="0" lang="en-US" sz="1600" u="none" cap="none" strike="noStrike">
                <a:solidFill>
                  <a:srgbClr val="FFFFFF"/>
                </a:solidFill>
                <a:latin typeface="Calibri"/>
                <a:ea typeface="Calibri"/>
                <a:cs typeface="Calibri"/>
                <a:sym typeface="Calibri"/>
              </a:rPr>
              <a:t>‹#›</a:t>
            </a:fld>
            <a:endParaRPr b="0" i="0" sz="16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Open Sans ExtraBold"/>
              <a:buNone/>
              <a:defRPr b="1">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8" name="Google Shape;2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
          <p:cNvGrpSpPr/>
          <p:nvPr/>
        </p:nvGrpSpPr>
        <p:grpSpPr>
          <a:xfrm>
            <a:off x="-511150" y="751705"/>
            <a:ext cx="9655149" cy="6246455"/>
            <a:chOff x="-511149" y="986564"/>
            <a:chExt cx="9655149" cy="6588393"/>
          </a:xfrm>
        </p:grpSpPr>
        <p:sp>
          <p:nvSpPr>
            <p:cNvPr id="90" name="Google Shape;90;p1"/>
            <p:cNvSpPr txBox="1"/>
            <p:nvPr/>
          </p:nvSpPr>
          <p:spPr>
            <a:xfrm>
              <a:off x="177776" y="4690757"/>
              <a:ext cx="5083800" cy="2884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BHARATHEESHWAR S (2116210701041)</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GOKULA KRISHNA H (2116210701062)</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PROJECT COORDINATOR:</a:t>
              </a:r>
              <a:endParaRPr b="1" i="0" sz="18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US" sz="1700" u="none" cap="none" strike="noStrike">
                  <a:solidFill>
                    <a:schemeClr val="dk1"/>
                  </a:solidFill>
                  <a:latin typeface="Times New Roman"/>
                  <a:ea typeface="Times New Roman"/>
                  <a:cs typeface="Times New Roman"/>
                  <a:sym typeface="Times New Roman"/>
                </a:rPr>
                <a:t>Dr.</a:t>
              </a:r>
              <a:r>
                <a:rPr b="1" lang="en-US" sz="1700">
                  <a:solidFill>
                    <a:schemeClr val="dk1"/>
                  </a:solidFill>
                  <a:latin typeface="Times New Roman"/>
                  <a:ea typeface="Times New Roman"/>
                  <a:cs typeface="Times New Roman"/>
                  <a:sym typeface="Times New Roman"/>
                </a:rPr>
                <a:t>S.Vinod Kumar</a:t>
              </a:r>
              <a:endParaRPr b="1" i="0" sz="2100" u="none" cap="none" strike="noStrike">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1100"/>
                <a:buFont typeface="Arial"/>
                <a:buNone/>
              </a:pPr>
              <a:r>
                <a:rPr b="1" i="0" lang="en-US" sz="1800" u="none" cap="none" strike="noStrike">
                  <a:solidFill>
                    <a:schemeClr val="dk1"/>
                  </a:solidFill>
                  <a:latin typeface="Times New Roman"/>
                  <a:ea typeface="Times New Roman"/>
                  <a:cs typeface="Times New Roman"/>
                  <a:sym typeface="Times New Roman"/>
                </a:rPr>
                <a:t>Professor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chemeClr val="dk1"/>
                  </a:solidFill>
                  <a:latin typeface="Times New Roman"/>
                  <a:ea typeface="Times New Roman"/>
                  <a:cs typeface="Times New Roman"/>
                  <a:sym typeface="Times New Roman"/>
                </a:rPr>
                <a:t>SCIENCE AND ENGINEERING</a:t>
              </a:r>
              <a:endParaRPr b="1"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grpSp>
          <p:nvGrpSpPr>
            <p:cNvPr id="91" name="Google Shape;91;p1"/>
            <p:cNvGrpSpPr/>
            <p:nvPr/>
          </p:nvGrpSpPr>
          <p:grpSpPr>
            <a:xfrm>
              <a:off x="-511149" y="986564"/>
              <a:ext cx="9655149" cy="3628907"/>
              <a:chOff x="-511149" y="986564"/>
              <a:chExt cx="9655149" cy="3628907"/>
            </a:xfrm>
          </p:grpSpPr>
          <p:sp>
            <p:nvSpPr>
              <p:cNvPr id="92" name="Google Shape;92;p1"/>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4" name="Google Shape;94;p1"/>
              <p:cNvGrpSpPr/>
              <p:nvPr/>
            </p:nvGrpSpPr>
            <p:grpSpPr>
              <a:xfrm>
                <a:off x="-14748" y="986564"/>
                <a:ext cx="5098354" cy="1622816"/>
                <a:chOff x="-19391" y="1011603"/>
                <a:chExt cx="6703393" cy="1622816"/>
              </a:xfrm>
            </p:grpSpPr>
            <p:sp>
              <p:nvSpPr>
                <p:cNvPr id="95" name="Google Shape;95;p1"/>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6" name="Google Shape;96;p1"/>
                <p:cNvSpPr txBox="1"/>
                <p:nvPr/>
              </p:nvSpPr>
              <p:spPr>
                <a:xfrm>
                  <a:off x="2" y="2277419"/>
                  <a:ext cx="6684000" cy="357000"/>
                </a:xfrm>
                <a:prstGeom prst="rect">
                  <a:avLst/>
                </a:prstGeom>
                <a:noFill/>
                <a:ln>
                  <a:noFill/>
                </a:ln>
              </p:spPr>
              <p:txBody>
                <a:bodyPr anchorCtr="0" anchor="ctr" bIns="45700" lIns="91425" spcFirstLastPara="1" rIns="91425" wrap="square" tIns="45700">
                  <a:spAutoFit/>
                </a:bodyPr>
                <a:lstStyle/>
                <a:p>
                  <a:pPr indent="0" lvl="0" marL="0" rtl="0" algn="ctr">
                    <a:lnSpc>
                      <a:spcPct val="150000"/>
                    </a:lnSpc>
                    <a:spcBef>
                      <a:spcPts val="0"/>
                    </a:spcBef>
                    <a:spcAft>
                      <a:spcPts val="0"/>
                    </a:spcAft>
                    <a:buClr>
                      <a:schemeClr val="dk1"/>
                    </a:buClr>
                    <a:buSzPts val="1100"/>
                    <a:buFont typeface="Arial"/>
                    <a:buNone/>
                  </a:pPr>
                  <a:r>
                    <a:rPr b="1" lang="en-US" sz="1600">
                      <a:solidFill>
                        <a:schemeClr val="lt1"/>
                      </a:solidFill>
                      <a:latin typeface="Times New Roman"/>
                      <a:ea typeface="Times New Roman"/>
                      <a:cs typeface="Times New Roman"/>
                      <a:sym typeface="Times New Roman"/>
                    </a:rPr>
                    <a:t>CS19643-FOUNDATIONS OF MACHINE LEARNING</a:t>
                  </a:r>
                  <a:endParaRPr b="1" sz="1600">
                    <a:solidFill>
                      <a:schemeClr val="lt1"/>
                    </a:solidFill>
                    <a:latin typeface="Times New Roman"/>
                    <a:ea typeface="Times New Roman"/>
                    <a:cs typeface="Times New Roman"/>
                    <a:sym typeface="Times New Roman"/>
                  </a:endParaRPr>
                </a:p>
              </p:txBody>
            </p:sp>
          </p:grpSp>
          <p:sp>
            <p:nvSpPr>
              <p:cNvPr id="97" name="Google Shape;97;p1"/>
              <p:cNvSpPr txBox="1"/>
              <p:nvPr/>
            </p:nvSpPr>
            <p:spPr>
              <a:xfrm>
                <a:off x="-511149" y="2718259"/>
                <a:ext cx="6166500" cy="949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1100"/>
                  <a:buFont typeface="Arial"/>
                  <a:buNone/>
                </a:pPr>
                <a:r>
                  <a:rPr b="1" i="0" lang="en-US" sz="2100" u="none" cap="none" strike="noStrike">
                    <a:solidFill>
                      <a:schemeClr val="lt1"/>
                    </a:solidFill>
                    <a:latin typeface="Times New Roman"/>
                    <a:ea typeface="Times New Roman"/>
                    <a:cs typeface="Times New Roman"/>
                    <a:sym typeface="Times New Roman"/>
                  </a:rPr>
                  <a:t>URCAREER: </a:t>
                </a:r>
                <a:r>
                  <a:rPr b="1" lang="en-US" sz="2100">
                    <a:solidFill>
                      <a:schemeClr val="lt1"/>
                    </a:solidFill>
                    <a:latin typeface="Times New Roman"/>
                    <a:ea typeface="Times New Roman"/>
                    <a:cs typeface="Times New Roman"/>
                    <a:sym typeface="Times New Roman"/>
                  </a:rPr>
                  <a:t>JOB RECOMMENDATION </a:t>
                </a:r>
                <a:endParaRPr b="1" sz="2100">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chemeClr val="dk1"/>
                  </a:buClr>
                  <a:buSzPts val="1100"/>
                  <a:buFont typeface="Arial"/>
                  <a:buNone/>
                </a:pPr>
                <a:r>
                  <a:rPr b="1" lang="en-US" sz="2100">
                    <a:solidFill>
                      <a:schemeClr val="lt1"/>
                    </a:solidFill>
                    <a:latin typeface="Times New Roman"/>
                    <a:ea typeface="Times New Roman"/>
                    <a:cs typeface="Times New Roman"/>
                    <a:sym typeface="Times New Roman"/>
                  </a:rPr>
                  <a:t>SYSTEM</a:t>
                </a:r>
                <a:endParaRPr b="1" sz="2100">
                  <a:solidFill>
                    <a:schemeClr val="lt1"/>
                  </a:solidFill>
                  <a:latin typeface="Times New Roman"/>
                  <a:ea typeface="Times New Roman"/>
                  <a:cs typeface="Times New Roman"/>
                  <a:sym typeface="Times New Roman"/>
                </a:endParaRPr>
              </a:p>
            </p:txBody>
          </p:sp>
          <p:sp>
            <p:nvSpPr>
              <p:cNvPr id="98" name="Google Shape;98;p1"/>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pic>
        <p:nvPicPr>
          <p:cNvPr id="99" name="Google Shape;99;p1"/>
          <p:cNvPicPr preferRelativeResize="0"/>
          <p:nvPr/>
        </p:nvPicPr>
        <p:blipFill rotWithShape="1">
          <a:blip r:embed="rId4">
            <a:alphaModFix/>
          </a:blip>
          <a:srcRect b="0" l="0" r="0" t="0"/>
          <a:stretch/>
        </p:blipFill>
        <p:spPr>
          <a:xfrm>
            <a:off x="6063547" y="4425797"/>
            <a:ext cx="2500350" cy="2125300"/>
          </a:xfrm>
          <a:prstGeom prst="rect">
            <a:avLst/>
          </a:prstGeom>
          <a:noFill/>
          <a:ln>
            <a:noFill/>
          </a:ln>
        </p:spPr>
      </p:pic>
      <p:pic>
        <p:nvPicPr>
          <p:cNvPr id="100" name="Google Shape;100;p1"/>
          <p:cNvPicPr preferRelativeResize="0"/>
          <p:nvPr/>
        </p:nvPicPr>
        <p:blipFill rotWithShape="1">
          <a:blip r:embed="rId5">
            <a:alphaModFix/>
          </a:blip>
          <a:srcRect b="26578" l="0" r="0" t="30244"/>
          <a:stretch/>
        </p:blipFill>
        <p:spPr>
          <a:xfrm>
            <a:off x="6228000" y="1953900"/>
            <a:ext cx="2916010" cy="147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Architecture Diagram</a:t>
            </a:r>
            <a:endParaRPr>
              <a:latin typeface="Times New Roman"/>
              <a:ea typeface="Times New Roman"/>
              <a:cs typeface="Times New Roman"/>
              <a:sym typeface="Times New Roman"/>
            </a:endParaRPr>
          </a:p>
        </p:txBody>
      </p:sp>
      <p:sp>
        <p:nvSpPr>
          <p:cNvPr id="163" name="Google Shape;163;p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0"/>
              </a:spcBef>
              <a:spcAft>
                <a:spcPts val="0"/>
              </a:spcAft>
              <a:buSzPts val="2400"/>
              <a:buNone/>
            </a:pPr>
            <a:r>
              <a:t/>
            </a:r>
            <a:endParaRPr/>
          </a:p>
        </p:txBody>
      </p:sp>
      <p:pic>
        <p:nvPicPr>
          <p:cNvPr id="164" name="Google Shape;164;p8"/>
          <p:cNvPicPr preferRelativeResize="0"/>
          <p:nvPr/>
        </p:nvPicPr>
        <p:blipFill>
          <a:blip r:embed="rId3">
            <a:alphaModFix/>
          </a:blip>
          <a:stretch>
            <a:fillRect/>
          </a:stretch>
        </p:blipFill>
        <p:spPr>
          <a:xfrm>
            <a:off x="302700" y="1057275"/>
            <a:ext cx="8533375" cy="520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SEQUENCE DIAGRAM</a:t>
            </a:r>
            <a:endParaRPr>
              <a:latin typeface="Times New Roman"/>
              <a:ea typeface="Times New Roman"/>
              <a:cs typeface="Times New Roman"/>
              <a:sym typeface="Times New Roman"/>
            </a:endParaRPr>
          </a:p>
        </p:txBody>
      </p:sp>
      <p:sp>
        <p:nvSpPr>
          <p:cNvPr id="171" name="Google Shape;171;p1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72" name="Google Shape;172;p15"/>
          <p:cNvPicPr preferRelativeResize="0"/>
          <p:nvPr/>
        </p:nvPicPr>
        <p:blipFill>
          <a:blip r:embed="rId3">
            <a:alphaModFix/>
          </a:blip>
          <a:stretch>
            <a:fillRect/>
          </a:stretch>
        </p:blipFill>
        <p:spPr>
          <a:xfrm>
            <a:off x="485375" y="1262075"/>
            <a:ext cx="8207174" cy="479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Flow Diagram</a:t>
            </a:r>
            <a:endParaRPr>
              <a:latin typeface="Times New Roman"/>
              <a:ea typeface="Times New Roman"/>
              <a:cs typeface="Times New Roman"/>
              <a:sym typeface="Times New Roman"/>
            </a:endParaRPr>
          </a:p>
        </p:txBody>
      </p:sp>
      <p:sp>
        <p:nvSpPr>
          <p:cNvPr id="179" name="Google Shape;179;p1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SzPts val="2400"/>
              <a:buNone/>
            </a:pPr>
            <a:r>
              <a:t/>
            </a:r>
            <a:endParaRPr/>
          </a:p>
          <a:p>
            <a:pPr indent="0" lvl="0" marL="342900" rtl="0" algn="l">
              <a:lnSpc>
                <a:spcPct val="114000"/>
              </a:lnSpc>
              <a:spcBef>
                <a:spcPts val="480"/>
              </a:spcBef>
              <a:spcAft>
                <a:spcPts val="0"/>
              </a:spcAft>
              <a:buSzPts val="2400"/>
              <a:buNone/>
            </a:pPr>
            <a:r>
              <a:t/>
            </a:r>
            <a:endParaRPr/>
          </a:p>
        </p:txBody>
      </p:sp>
      <p:pic>
        <p:nvPicPr>
          <p:cNvPr id="180" name="Google Shape;180;p14"/>
          <p:cNvPicPr preferRelativeResize="0"/>
          <p:nvPr/>
        </p:nvPicPr>
        <p:blipFill>
          <a:blip r:embed="rId3">
            <a:alphaModFix/>
          </a:blip>
          <a:stretch>
            <a:fillRect/>
          </a:stretch>
        </p:blipFill>
        <p:spPr>
          <a:xfrm>
            <a:off x="1091825" y="1287575"/>
            <a:ext cx="6426376" cy="509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87" name="Google Shape;187;p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MODULES</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1. Data Preprocessing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This module is responsible for processing and cleaning the raw data obtained from job listings and user profiles. It utilizes natural language processing (NLP) techniques through libraries such as spaCy to tokenize, lemmatize, and remove stop words from job descriptions. Additionally, it implements data cleaning operations to handle missing values, incorrect formats, and outliers in the dataset. Libraries like pandas and NumPy are employed for efficient data manipulation and preprocessing operations.</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2. Feature Extraction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60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Feature Extraction Module extracts relevant features from the preprocessed data to represent job descriptions and user profiles. It utilizes techniques such as TF-IDF (Term Frequency-Inverse Document Frequency) vectorization to convert textual data into numerical feature vectors. The module also employs libraries like scikit-learn for implementing feature extraction algorithms and generating feature matrices.</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dca04feed9_0_4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194" name="Google Shape;194;g2dca04feed9_0_4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3. Content-Based Filtering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This module implements content-based recommendation algorithms to suggest jobs based on the similarity between job descriptions and user profiles. It utilizes cosine similarity or other distance metrics to measure the similarity between feature vectors representing job descriptions and user profiles.The module relies on libraries like scikit-learn for implementing similarity calculations and integrating NLP models.</a:t>
            </a:r>
            <a:r>
              <a:rPr lang="en-US" sz="1600">
                <a:solidFill>
                  <a:srgbClr val="0D0D0D"/>
                </a:solidFill>
                <a:highlight>
                  <a:srgbClr val="FFFFFF"/>
                </a:highlight>
                <a:latin typeface="Times New Roman"/>
                <a:ea typeface="Times New Roman"/>
                <a:cs typeface="Times New Roman"/>
                <a:sym typeface="Times New Roman"/>
              </a:rPr>
              <a:t>By focusing on the content of the jobs, including skills required, job titles, and descriptions, this module excels at suggesting relevant opportunities that align with the user's expertise and interests. </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4. Collaborative Filtering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Collaborative Filtering Module implements collaborative filtering algorithms to recommend jobs based on user interaction data and similarities between users. It utilizes user-item matrices to capture user preferences and interactions with job listings..</a:t>
            </a:r>
            <a:r>
              <a:rPr lang="en-US" sz="1600">
                <a:solidFill>
                  <a:srgbClr val="0D0D0D"/>
                </a:solidFill>
                <a:highlight>
                  <a:srgbClr val="FFFFFF"/>
                </a:highlight>
                <a:latin typeface="Times New Roman"/>
                <a:ea typeface="Times New Roman"/>
                <a:cs typeface="Times New Roman"/>
                <a:sym typeface="Times New Roman"/>
              </a:rPr>
              <a:t>Techniques such as matrix factorization, including Singular Value Decomposition (SVD) or Alternating Least Squares (ALS), are employed to uncover latent features representing user preferences and job characteristics.</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600"/>
              </a:spcAft>
              <a:buClr>
                <a:schemeClr val="dk1"/>
              </a:buClr>
              <a:buSzPts val="1100"/>
              <a:buFont typeface="Arial"/>
              <a:buNone/>
            </a:pPr>
            <a:r>
              <a:t/>
            </a:r>
            <a:endParaRPr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dca04feed9_0_5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Functional Description</a:t>
            </a:r>
            <a:endParaRPr>
              <a:latin typeface="Times New Roman"/>
              <a:ea typeface="Times New Roman"/>
              <a:cs typeface="Times New Roman"/>
              <a:sym typeface="Times New Roman"/>
            </a:endParaRPr>
          </a:p>
        </p:txBody>
      </p:sp>
      <p:sp>
        <p:nvSpPr>
          <p:cNvPr id="201" name="Google Shape;201;g2dca04feed9_0_5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5. Hybrid Recommendation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Hybrid Recommendation Module integrates content-based and collaborative filtering approaches to provide enhanced job recommendations. It combines the strengths of both approaches to mitigate their respective weaknesses and provide more accurate and diverse recommendations. Ensemble techniques or weighted combination strategies are implemented to fuse recommendation scores from content-based and collaborative filtering algorithms. The module utilizes libraries like NumPy for efficient array manipulation and ensemble modeling.</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600"/>
              </a:spcBef>
              <a:spcAft>
                <a:spcPts val="0"/>
              </a:spcAft>
              <a:buClr>
                <a:schemeClr val="dk1"/>
              </a:buClr>
              <a:buSzPts val="1100"/>
              <a:buFont typeface="Arial"/>
              <a:buNone/>
            </a:pPr>
            <a:r>
              <a:rPr b="1" lang="en-US" sz="1600">
                <a:solidFill>
                  <a:srgbClr val="0D0D0D"/>
                </a:solidFill>
                <a:latin typeface="Times New Roman"/>
                <a:ea typeface="Times New Roman"/>
                <a:cs typeface="Times New Roman"/>
                <a:sym typeface="Times New Roman"/>
              </a:rPr>
              <a:t>6. User Interface Module:</a:t>
            </a:r>
            <a:endParaRPr b="1" sz="16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600">
                <a:solidFill>
                  <a:srgbClr val="0D0D0D"/>
                </a:solidFill>
                <a:latin typeface="Times New Roman"/>
                <a:ea typeface="Times New Roman"/>
                <a:cs typeface="Times New Roman"/>
                <a:sym typeface="Times New Roman"/>
              </a:rPr>
              <a:t>The User Interface Module develops a user-friendly interface for users to interact with the recommendation system. It implements web-based or desktop GUIs using frameworks like Flask or Django for seamless integration with backend modules. HTML, CSS, and JavaScript are utilized for designing responsive and visually appealing user interfaces. Interactive elements and real-time updates are incorporated to enhance user experience and engagement.</a:t>
            </a:r>
            <a:endParaRPr sz="16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600">
              <a:solidFill>
                <a:srgbClr val="0D0D0D"/>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dca04feed9_0_5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08" name="Google Shape;208;g2dca04feed9_0_5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urcareer.py</a:t>
            </a:r>
            <a:endParaRPr b="1"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app = Flask(__name__)</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CORS(app)</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def preprocess(text):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doc = nlp(text)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tokens = [token.lemma_ for token in doc if not token.is_stop and token.is_alpha]</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return ' '.join(tokens)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job_data['processed_description'] = job_data['description'].apply(preprocess)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vectorizer = TfidfVectorizer(max_features=1000)</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tfidf_matrix = vectorizer.fit_transform(job_data['processed_description'])</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similarity_matrix = cosine_similarity(tfidf_matrix, tfidf_matrix)</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user_item_matrix = np.random.rand(user_data.shape[0], job_data.shape[0])</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def hybrid_recommendations(user_id):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content_scores = similarity_matrix.dot(user_item_matrix[user_id])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collaborative_scores = user_item_matrix[user_id]</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combined_scores = 0.5 * content_scores + 0.5 * collaborative_scores</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return np.argsort(combined_scores)[::-1][:3]</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if __name__ == '__main__':</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    app.run(debug=True)</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200">
              <a:solidFill>
                <a:srgbClr val="0D0D0D"/>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dca04feed9_0_66"/>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Sample coding</a:t>
            </a:r>
            <a:endParaRPr>
              <a:latin typeface="Times New Roman"/>
              <a:ea typeface="Times New Roman"/>
              <a:cs typeface="Times New Roman"/>
              <a:sym typeface="Times New Roman"/>
            </a:endParaRPr>
          </a:p>
        </p:txBody>
      </p:sp>
      <p:sp>
        <p:nvSpPr>
          <p:cNvPr id="215" name="Google Shape;215;g2dca04feed9_0_6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300">
                <a:latin typeface="Times New Roman"/>
                <a:ea typeface="Times New Roman"/>
                <a:cs typeface="Times New Roman"/>
                <a:sym typeface="Times New Roman"/>
              </a:rPr>
              <a:t>urcareerapp.ipynb</a:t>
            </a:r>
            <a:endParaRPr b="1"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get_collaborative_recommendations(user_id, user_similarity,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list(enumerate(user_similarity[user_id]))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similar_users = sorted(similar_users, key=lambda x: x[1], reverse=True)[1:top_n+1]</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set()</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for user, score in similar_users: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user_jobs = set(interaction_df[interaction_df['Resume_ID'] == user]['Job_ID'])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recommended_jobs.union(user_jobs)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def get_content_based_recommendations(resume_id, cosine_similarities, top_n=3):</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list(enumerate(cosine_similarities[resume_id]))</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sim_scores = sorted(sim_scores, key=lambda x: x[1], reverse=True)[:top_n]</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recommended_jobs = [job[0] for job in sim_scores]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    return recommended_jobs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content_recommendations = get_content_based_recommendations(0, cosine_similarities)</a:t>
            </a:r>
            <a:endParaRPr sz="13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300">
                <a:latin typeface="Times New Roman"/>
                <a:ea typeface="Times New Roman"/>
                <a:cs typeface="Times New Roman"/>
                <a:sym typeface="Times New Roman"/>
              </a:rPr>
              <a:t>print("Content-Based Filtering Recommendations for Resume 0:", content_recommendations)</a:t>
            </a:r>
            <a:endParaRPr sz="1300">
              <a:latin typeface="Times New Roman"/>
              <a:ea typeface="Times New Roman"/>
              <a:cs typeface="Times New Roman"/>
              <a:sym typeface="Times New Roman"/>
            </a:endParaRPr>
          </a:p>
          <a:p>
            <a:pPr indent="0" lvl="0" marL="0" rtl="0" algn="just">
              <a:lnSpc>
                <a:spcPct val="150000"/>
              </a:lnSpc>
              <a:spcBef>
                <a:spcPts val="1500"/>
              </a:spcBef>
              <a:spcAft>
                <a:spcPts val="1500"/>
              </a:spcAft>
              <a:buClr>
                <a:schemeClr val="dk1"/>
              </a:buClr>
              <a:buSzPts val="1100"/>
              <a:buFont typeface="Arial"/>
              <a:buNone/>
            </a:pPr>
            <a:r>
              <a:t/>
            </a:r>
            <a:endParaRPr b="1" sz="1300">
              <a:solidFill>
                <a:srgbClr val="0D0D0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dca04feed9_0_7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22" name="Google Shape;222;g2dca04feed9_0_7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Filter by user-id</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23" name="Google Shape;223;g2dca04feed9_0_72"/>
          <p:cNvPicPr preferRelativeResize="0"/>
          <p:nvPr/>
        </p:nvPicPr>
        <p:blipFill>
          <a:blip r:embed="rId3">
            <a:alphaModFix/>
          </a:blip>
          <a:stretch>
            <a:fillRect/>
          </a:stretch>
        </p:blipFill>
        <p:spPr>
          <a:xfrm>
            <a:off x="775450" y="1555375"/>
            <a:ext cx="7541550" cy="462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ddc1be290a_0_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0" name="Google Shape;230;g2ddc1be290a_0_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Job recommendation for User 1</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231" name="Google Shape;231;g2ddc1be290a_0_8"/>
          <p:cNvPicPr preferRelativeResize="0"/>
          <p:nvPr/>
        </p:nvPicPr>
        <p:blipFill>
          <a:blip r:embed="rId3">
            <a:alphaModFix/>
          </a:blip>
          <a:stretch>
            <a:fillRect/>
          </a:stretch>
        </p:blipFill>
        <p:spPr>
          <a:xfrm>
            <a:off x="959225" y="1499350"/>
            <a:ext cx="7357775" cy="4551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07" name="Google Shape;107;p2"/>
          <p:cNvSpPr txBox="1"/>
          <p:nvPr>
            <p:ph idx="1" type="body"/>
          </p:nvPr>
        </p:nvSpPr>
        <p:spPr>
          <a:xfrm>
            <a:off x="190500" y="990600"/>
            <a:ext cx="8953500" cy="5576100"/>
          </a:xfrm>
          <a:prstGeom prst="rect">
            <a:avLst/>
          </a:prstGeom>
          <a:noFill/>
          <a:ln>
            <a:noFill/>
          </a:ln>
        </p:spPr>
        <p:txBody>
          <a:bodyPr anchorCtr="0" anchor="t" bIns="45700" lIns="91425" spcFirstLastPara="1" rIns="91425" wrap="square" tIns="45700">
            <a:noAutofit/>
          </a:bodyPr>
          <a:lstStyle/>
          <a:p>
            <a:pPr indent="0" lvl="0" marL="0" rtl="0" algn="just">
              <a:lnSpc>
                <a:spcPct val="175000"/>
              </a:lnSpc>
              <a:spcBef>
                <a:spcPts val="1500"/>
              </a:spcBef>
              <a:spcAft>
                <a:spcPts val="150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"urcareer: Job Recommendation System" presents a groundbreaking approach to revolutionize the job search experience through the integration of advanced machine learning (ML) algorithms. Traditional job search platforms typically rely on rudimentary keyword matching and simplistic filters, which may not adequately capture the nuanced preferences and skills of individual users.The "urcareer" system addresses these challenges by leveraging a hybrid approach that combines content-based and collaborative filtering ML algorithms. Content-based filtering utilizes natural language processing (NLP) techniques to analyze job descriptions and user profiles, ensuring that recommended jobs closely align with the skills, qualifications, and preferences of each user. Concurrently, collaborative filtering harnesses user interaction data to identify similarities between users and recommend jobs that have been positively received by users with comparable profiles..</a:t>
            </a:r>
            <a:r>
              <a:rPr lang="en-US" sz="1700">
                <a:solidFill>
                  <a:srgbClr val="0D0D0D"/>
                </a:solidFill>
                <a:highlight>
                  <a:srgbClr val="FFFFFF"/>
                </a:highlight>
                <a:latin typeface="Times New Roman"/>
                <a:ea typeface="Times New Roman"/>
                <a:cs typeface="Times New Roman"/>
                <a:sym typeface="Times New Roman"/>
              </a:rPr>
              <a:t>In summary, the "urcareer: Job Recommendation System" represents a significant advancement in job search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ddc1be290a_0_1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38" name="Google Shape;238;g2ddc1be290a_0_1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700">
                <a:latin typeface="Times New Roman"/>
                <a:ea typeface="Times New Roman"/>
                <a:cs typeface="Times New Roman"/>
                <a:sym typeface="Times New Roman"/>
              </a:rPr>
              <a:t>urcareer Front-end: </a:t>
            </a:r>
            <a:r>
              <a:rPr lang="en-US" sz="1700">
                <a:latin typeface="Times New Roman"/>
                <a:ea typeface="Times New Roman"/>
                <a:cs typeface="Times New Roman"/>
                <a:sym typeface="Times New Roman"/>
              </a:rPr>
              <a:t>Job recommendation for User 2</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239" name="Google Shape;239;g2ddc1be290a_0_19"/>
          <p:cNvPicPr preferRelativeResize="0"/>
          <p:nvPr/>
        </p:nvPicPr>
        <p:blipFill>
          <a:blip r:embed="rId3">
            <a:alphaModFix/>
          </a:blip>
          <a:stretch>
            <a:fillRect/>
          </a:stretch>
        </p:blipFill>
        <p:spPr>
          <a:xfrm>
            <a:off x="607350" y="1530725"/>
            <a:ext cx="8045825" cy="450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dca04feed9_0_10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46" name="Google Shape;246;g2dca04feed9_0_10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Dataset used</a:t>
            </a:r>
            <a:r>
              <a:rPr b="1" lang="en-US" sz="1600">
                <a:latin typeface="Times New Roman"/>
                <a:ea typeface="Times New Roman"/>
                <a:cs typeface="Times New Roman"/>
                <a:sym typeface="Times New Roman"/>
              </a:rPr>
              <a:t>: job_listings.csv,user_profiles.csv</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47" name="Google Shape;247;g2dca04feed9_0_103"/>
          <p:cNvPicPr preferRelativeResize="0"/>
          <p:nvPr/>
        </p:nvPicPr>
        <p:blipFill>
          <a:blip r:embed="rId3">
            <a:alphaModFix/>
          </a:blip>
          <a:stretch>
            <a:fillRect/>
          </a:stretch>
        </p:blipFill>
        <p:spPr>
          <a:xfrm>
            <a:off x="573750" y="1643750"/>
            <a:ext cx="7922549" cy="2044975"/>
          </a:xfrm>
          <a:prstGeom prst="rect">
            <a:avLst/>
          </a:prstGeom>
          <a:noFill/>
          <a:ln>
            <a:noFill/>
          </a:ln>
        </p:spPr>
      </p:pic>
      <p:pic>
        <p:nvPicPr>
          <p:cNvPr id="248" name="Google Shape;248;g2dca04feed9_0_103"/>
          <p:cNvPicPr preferRelativeResize="0"/>
          <p:nvPr/>
        </p:nvPicPr>
        <p:blipFill>
          <a:blip r:embed="rId4">
            <a:alphaModFix/>
          </a:blip>
          <a:stretch>
            <a:fillRect/>
          </a:stretch>
        </p:blipFill>
        <p:spPr>
          <a:xfrm>
            <a:off x="573750" y="3968875"/>
            <a:ext cx="7922551" cy="218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dca04feed9_0_17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55" name="Google Shape;255;g2dca04feed9_0_17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urcareer Jupiter Notebook: Content-based Filtering</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56" name="Google Shape;256;g2dca04feed9_0_175"/>
          <p:cNvPicPr preferRelativeResize="0"/>
          <p:nvPr/>
        </p:nvPicPr>
        <p:blipFill rotWithShape="1">
          <a:blip r:embed="rId3">
            <a:alphaModFix/>
          </a:blip>
          <a:srcRect b="0" l="0" r="0" t="0"/>
          <a:stretch/>
        </p:blipFill>
        <p:spPr>
          <a:xfrm>
            <a:off x="588975" y="1501775"/>
            <a:ext cx="8017525" cy="451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dca04feed9_0_18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Outputs and Final Results</a:t>
            </a:r>
            <a:endParaRPr>
              <a:latin typeface="Times New Roman"/>
              <a:ea typeface="Times New Roman"/>
              <a:cs typeface="Times New Roman"/>
              <a:sym typeface="Times New Roman"/>
            </a:endParaRPr>
          </a:p>
        </p:txBody>
      </p:sp>
      <p:sp>
        <p:nvSpPr>
          <p:cNvPr id="263" name="Google Shape;263;g2dca04feed9_0_18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b="1" lang="en-US" sz="1600">
                <a:latin typeface="Times New Roman"/>
                <a:ea typeface="Times New Roman"/>
                <a:cs typeface="Times New Roman"/>
                <a:sym typeface="Times New Roman"/>
              </a:rPr>
              <a:t>urcareer Jupiter Notebook: Content-based Filtering</a:t>
            </a:r>
            <a:endParaRPr sz="16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pic>
        <p:nvPicPr>
          <p:cNvPr id="264" name="Google Shape;264;g2dca04feed9_0_184"/>
          <p:cNvPicPr preferRelativeResize="0"/>
          <p:nvPr/>
        </p:nvPicPr>
        <p:blipFill rotWithShape="1">
          <a:blip r:embed="rId3">
            <a:alphaModFix/>
          </a:blip>
          <a:srcRect b="0" l="0" r="0" t="0"/>
          <a:stretch/>
        </p:blipFill>
        <p:spPr>
          <a:xfrm>
            <a:off x="721250" y="1607600"/>
            <a:ext cx="7970551" cy="4488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 and Future Enhancements</a:t>
            </a:r>
            <a:endParaRPr>
              <a:latin typeface="Times New Roman"/>
              <a:ea typeface="Times New Roman"/>
              <a:cs typeface="Times New Roman"/>
              <a:sym typeface="Times New Roman"/>
            </a:endParaRPr>
          </a:p>
        </p:txBody>
      </p:sp>
      <p:sp>
        <p:nvSpPr>
          <p:cNvPr id="271" name="Google Shape;271;p2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In conclusion, the urcareer: Job Recommendation System presents a comprehensive solution for assisting users in their job search endeavors. Through the integration of advanced machine learning algorithms, including hybrid content-based and collaborative filtering techniques, the system delivers personalized job recommendations tailored to individual preferences and expertise. The project successfully addresses the challenge of information overload in the job market by providing users with relevant and targeted job suggestions based on their profiles and interactions.Looking ahead, several avenues for future enhancements and expansions exist to further enrich the capabilities of the system. Firstly, the integration of additional data sources, such as social media profiles or professional networks, could enhance the system's understanding of user preferences and improve recommendation accuracy. Furthermore, incorporating contextual information, such as industry trends or geographical considerations, could enable the system to offer more contextualized recommendations that align with evolving user needs and market dynamics.</a:t>
            </a:r>
            <a:endParaRPr sz="1800">
              <a:solidFill>
                <a:srgbClr val="0D0D0D"/>
              </a:solidFill>
              <a:latin typeface="Times New Roman"/>
              <a:ea typeface="Times New Roman"/>
              <a:cs typeface="Times New Roman"/>
              <a:sym typeface="Times New Roman"/>
            </a:endParaRPr>
          </a:p>
          <a:p>
            <a:pPr indent="-190500" lvl="0" marL="342900" rtl="0" algn="just">
              <a:lnSpc>
                <a:spcPct val="114000"/>
              </a:lnSpc>
              <a:spcBef>
                <a:spcPts val="2100"/>
              </a:spcBef>
              <a:spcAft>
                <a:spcPts val="0"/>
              </a:spcAft>
              <a:buClr>
                <a:schemeClr val="dk1"/>
              </a:buClr>
              <a:buSzPts val="2400"/>
              <a:buFont typeface="Noto Sans Symbols"/>
              <a:buNone/>
            </a:pPr>
            <a:r>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78" name="Google Shape;278;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Stephen Marsland, “Machine Learning – An Algorithmic Perspective”, Second Edition, Chapman and Hall/CRC Machine Learning and Pattern Recognition Series, 2014.</a:t>
            </a:r>
            <a:endParaRPr sz="1400">
              <a:solidFill>
                <a:srgbClr val="222222"/>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Peter Flach, “Machine Learning: The Art and Science of Algorithms that Make Sense of Data‖”, First Edition,Cambridge University Press, 2012.</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Tom M Mitchell, “Machine Learning”, First Edition, McGraw Hill Education, 2013.</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Trevor Hastie, Robert Tibshirani and Jerome Friedman, “The Elements of Statistical Learning (ESL)”, 2nd edition,Springer, 2016. ISBN 978-0387848570.</a:t>
            </a:r>
            <a:endParaRPr>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S. Russell and P. Norvig, Artificial Intelligence: A Modern Approach, Prentice Hall, Third Edition, 2015.</a:t>
            </a:r>
            <a:endParaRPr sz="1400">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rgbClr val="222222"/>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22222"/>
              </a:buClr>
              <a:buSzPts val="1400"/>
              <a:buFont typeface="Times New Roman"/>
              <a:buChar char="●"/>
            </a:pPr>
            <a:r>
              <a:rPr lang="en-US" sz="1400">
                <a:solidFill>
                  <a:srgbClr val="222222"/>
                </a:solidFill>
                <a:latin typeface="Times New Roman"/>
                <a:ea typeface="Times New Roman"/>
                <a:cs typeface="Times New Roman"/>
                <a:sym typeface="Times New Roman"/>
              </a:rPr>
              <a:t>Nils J. Nilsson, Artificial Intelligence: A New Synthesis (1 ed.), Morgan-Kaufmann, 1998. ISBN 978- 1558605350.</a:t>
            </a:r>
            <a:endParaRPr sz="1400">
              <a:solidFill>
                <a:srgbClr val="222222"/>
              </a:solidFill>
              <a:latin typeface="Times New Roman"/>
              <a:ea typeface="Times New Roman"/>
              <a:cs typeface="Times New Roman"/>
              <a:sym typeface="Times New Roman"/>
            </a:endParaRPr>
          </a:p>
          <a:p>
            <a:pPr indent="0" lvl="0" marL="0" rtl="0" algn="l">
              <a:lnSpc>
                <a:spcPct val="114000"/>
              </a:lnSpc>
              <a:spcBef>
                <a:spcPts val="0"/>
              </a:spcBef>
              <a:spcAft>
                <a:spcPts val="0"/>
              </a:spcAft>
              <a:buSzPts val="2400"/>
              <a:buNone/>
            </a:pPr>
            <a:r>
              <a:t/>
            </a:r>
            <a:endParaRPr sz="1700">
              <a:solidFill>
                <a:srgbClr val="22222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nvSpPr>
        <p:spPr>
          <a:xfrm>
            <a:off x="1602749" y="2374650"/>
            <a:ext cx="6073500" cy="156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US" sz="96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Times New Roman"/>
              <a:ea typeface="Times New Roman"/>
              <a:cs typeface="Times New Roman"/>
              <a:sym typeface="Times New Roman"/>
            </a:endParaRPr>
          </a:p>
        </p:txBody>
      </p:sp>
      <p:pic>
        <p:nvPicPr>
          <p:cNvPr id="285" name="Google Shape;285;p26"/>
          <p:cNvPicPr preferRelativeResize="0"/>
          <p:nvPr/>
        </p:nvPicPr>
        <p:blipFill rotWithShape="1">
          <a:blip r:embed="rId3">
            <a:alphaModFix/>
          </a:blip>
          <a:srcRect b="26578" l="0" r="0" t="30244"/>
          <a:stretch/>
        </p:blipFill>
        <p:spPr>
          <a:xfrm>
            <a:off x="2692425" y="3944250"/>
            <a:ext cx="4354200" cy="2202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4" name="Google Shape;114;p3"/>
          <p:cNvSpPr txBox="1"/>
          <p:nvPr>
            <p:ph idx="1" type="body"/>
          </p:nvPr>
        </p:nvSpPr>
        <p:spPr>
          <a:xfrm>
            <a:off x="190500" y="990600"/>
            <a:ext cx="8878500" cy="5497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1700">
                <a:latin typeface="Times New Roman"/>
                <a:ea typeface="Times New Roman"/>
                <a:cs typeface="Times New Roman"/>
                <a:sym typeface="Times New Roman"/>
              </a:rPr>
              <a:t>In today's rapidly evolving job market, the process of finding suitable employment opportunities is often fraught with challenges and inefficiencies. Traditional job search methods rely heavily on manual efforts and generic algorithms, resulting in a lack of personalized recommendations and suboptimal matches between job seekers and available positions. Moreover, existing job search platforms often struggle to adapt to the diverse needs and preferences of individual users, leading to frustration and dissatisfaction among job seekers.The "urcareer: Job Recommendation System" seeks to address these shortcomings by leveraging advanced machine learning (ML) algorithms to deliver highly personalized job recommendations tailored to each user's unique skills, qualifications, and preferences. The primary challenge lies in developing a robust recommendation engine that can effectively analyze and interpret complex job descriptions and user profiles, extracting meaningful insights to facilitate accurate matching.Additionally, the system must overcome the inherent limitations of traditional recommendation approaches by integrating a hybrid model that combines content-based and collaborative filtering techniques. This hybrid approach presents its own set of challenges, including algorithmic complexity, data integration, and scalability issues.</a:t>
            </a:r>
            <a:endParaRPr sz="1700">
              <a:latin typeface="Times New Roman"/>
              <a:ea typeface="Times New Roman"/>
              <a:cs typeface="Times New Roman"/>
              <a:sym typeface="Times New Roman"/>
            </a:endParaRPr>
          </a:p>
          <a:p>
            <a:pPr indent="0" lvl="0" marL="342900" rtl="0" algn="just">
              <a:lnSpc>
                <a:spcPct val="115000"/>
              </a:lnSpc>
              <a:spcBef>
                <a:spcPts val="1500"/>
              </a:spcBef>
              <a:spcAft>
                <a:spcPts val="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dca04feed9_0_1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21" name="Google Shape;121;g2dca04feed9_0_12"/>
          <p:cNvSpPr txBox="1"/>
          <p:nvPr>
            <p:ph idx="1" type="body"/>
          </p:nvPr>
        </p:nvSpPr>
        <p:spPr>
          <a:xfrm>
            <a:off x="190500" y="990600"/>
            <a:ext cx="8763000" cy="5483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In the current landscape of job search platforms, the process of finding suitable employment opportunities is often characterized by inefficiencies and limitations. Traditional job search platforms primarily rely on basic keyword matching and simplistic filters, which may lead to irrelevant or inadequate job recommendations for users. These platforms often lack the ability to provide personalized recommendations that align closely with the skills, qualifications, and preferences of individual users. Additionally, they may not effectively leverage user interaction data to improve the relevance and accuracy of job suggestions over time.Moreover, existing job search systems typically lack advanced machine learning (ML) capabilities, which are essential for delivering highly personalized recommendations. Without ML algorithms, these systems struggle to analyze and interpret complex job descriptions and user profiles, resulting in suboptimal matching between job seekers and job opportunities.</a:t>
            </a:r>
            <a:r>
              <a:rPr lang="en-US" sz="1700">
                <a:solidFill>
                  <a:srgbClr val="0D0D0D"/>
                </a:solidFill>
                <a:highlight>
                  <a:srgbClr val="FFFFFF"/>
                </a:highlight>
                <a:latin typeface="Times New Roman"/>
                <a:ea typeface="Times New Roman"/>
                <a:cs typeface="Times New Roman"/>
                <a:sym typeface="Times New Roman"/>
              </a:rPr>
              <a:t>As such, there is a pressing need for a more sophisticated and efficient job recommendation system.</a:t>
            </a:r>
            <a:r>
              <a:rPr lang="en-US" sz="1700">
                <a:solidFill>
                  <a:srgbClr val="0D0D0D"/>
                </a:solidFill>
                <a:latin typeface="Times New Roman"/>
                <a:ea typeface="Times New Roman"/>
                <a:cs typeface="Times New Roman"/>
                <a:sym typeface="Times New Roman"/>
              </a:rPr>
              <a:t>Overall, the existing job search landscape is characterized by its limitations in providing personalized and accurate job recommendations.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dca04feed9_0_1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Proposed System</a:t>
            </a:r>
            <a:endParaRPr>
              <a:latin typeface="Times New Roman"/>
              <a:ea typeface="Times New Roman"/>
              <a:cs typeface="Times New Roman"/>
              <a:sym typeface="Times New Roman"/>
            </a:endParaRPr>
          </a:p>
        </p:txBody>
      </p:sp>
      <p:sp>
        <p:nvSpPr>
          <p:cNvPr id="128" name="Google Shape;128;g2dca04feed9_0_1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proposed "urcareer: Job Recommendation System" aims to revolutionize the job search process by introducing an advanced platform that harnesses the power of machine learning (ML) algorithms. Unlike traditional job search platforms that often provide generic and impersonalized recommendations, the proposed system will offer highly tailored job suggestions based on the unique skills, preferences, and career objectives of each user.</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At the core of the proposed system lies a hybrid approach that integrates content-based and collaborative filtering ML algorithms. Content-based filtering utilizes natural language processing (NLP) techniques to analyze job descriptions and user profiles, enabling the system to identify relevant job opportunities that closely match the user's qualifications and interests. Meanwhile, collaborative filtering leverages user interaction data to identify patterns and similarities between users, allowing the system to recommend jobs that have been positively received by users with similar profiles.</a:t>
            </a:r>
            <a:endParaRPr sz="1700">
              <a:solidFill>
                <a:srgbClr val="0D0D0D"/>
              </a:solidFill>
              <a:latin typeface="Times New Roman"/>
              <a:ea typeface="Times New Roman"/>
              <a:cs typeface="Times New Roman"/>
              <a:sym typeface="Times New Roman"/>
            </a:endParaRPr>
          </a:p>
          <a:p>
            <a:pPr indent="0" lvl="0" marL="342900" rtl="0" algn="just">
              <a:lnSpc>
                <a:spcPct val="115000"/>
              </a:lnSpc>
              <a:spcBef>
                <a:spcPts val="2100"/>
              </a:spcBef>
              <a:spcAft>
                <a:spcPts val="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Aim and Objectives </a:t>
            </a:r>
            <a:endParaRPr>
              <a:latin typeface="Times New Roman"/>
              <a:ea typeface="Times New Roman"/>
              <a:cs typeface="Times New Roman"/>
              <a:sym typeface="Times New Roman"/>
            </a:endParaRPr>
          </a:p>
        </p:txBody>
      </p:sp>
      <p:sp>
        <p:nvSpPr>
          <p:cNvPr id="135" name="Google Shape;135;p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Aim:</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The aim of the "urcareer: Job Recommendation System" is to provide a comprehensive and personalized solution to enhance the job search process for users. The primary objective is to develop a sophisticated recommendation system that leverages machine learning algorithms to deliver tailored job suggestions based on users' skills, qualifications, and preferences.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rPr b="1" lang="en-US" sz="1700">
                <a:solidFill>
                  <a:srgbClr val="0D0D0D"/>
                </a:solidFill>
                <a:latin typeface="Times New Roman"/>
                <a:ea typeface="Times New Roman"/>
                <a:cs typeface="Times New Roman"/>
                <a:sym typeface="Times New Roman"/>
              </a:rPr>
              <a:t>Objectives:</a:t>
            </a:r>
            <a:endParaRPr b="1"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1. Implementing a hybrid approach combining content-based and collaborative filtering algorithms to ensure highly relevant job recommendations.</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0"/>
              </a:spcAft>
              <a:buClr>
                <a:schemeClr val="dk1"/>
              </a:buClr>
              <a:buSzPts val="1100"/>
              <a:buFont typeface="Arial"/>
              <a:buNone/>
            </a:pPr>
            <a:r>
              <a:rPr lang="en-US" sz="1700">
                <a:solidFill>
                  <a:srgbClr val="0D0D0D"/>
                </a:solidFill>
                <a:latin typeface="Times New Roman"/>
                <a:ea typeface="Times New Roman"/>
                <a:cs typeface="Times New Roman"/>
                <a:sym typeface="Times New Roman"/>
              </a:rPr>
              <a:t>2. Integrating natural language processing (NLP) techniques to analyze job descriptions and user profiles effectively.</a:t>
            </a:r>
            <a:endParaRPr sz="1700">
              <a:solidFill>
                <a:srgbClr val="0D0D0D"/>
              </a:solidFill>
              <a:latin typeface="Times New Roman"/>
              <a:ea typeface="Times New Roman"/>
              <a:cs typeface="Times New Roman"/>
              <a:sym typeface="Times New Roman"/>
            </a:endParaRPr>
          </a:p>
          <a:p>
            <a:pPr indent="0" lvl="0" marL="0" rtl="0" algn="just">
              <a:lnSpc>
                <a:spcPct val="150000"/>
              </a:lnSpc>
              <a:spcBef>
                <a:spcPts val="2100"/>
              </a:spcBef>
              <a:spcAft>
                <a:spcPts val="2100"/>
              </a:spcAft>
              <a:buSzPts val="2400"/>
              <a:buNone/>
            </a:pPr>
            <a:r>
              <a:t/>
            </a:r>
            <a:endParaRPr sz="1700">
              <a:solidFill>
                <a:srgbClr val="0D0D0D"/>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2" name="Google Shape;142;p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field of career guidance and job recommendation has evolved significantly in recent years, driven by advancements in technology and a growing demand for personalized and data-driven solutions. Historically, career counseling has relied on traditional models such as trait-factor theory and Holland's theory of vocational choice. These models focus on matching individuals with careers based on personality traits, interests, and aptitudes. While these approaches have provided valuable insights into career decision-making processes, they often lack the flexibility and customization needed to address the diverse needs of today's workforce.Recent research has highlighted the potential of technology to enhance career guidance services. Tools such as online career assessments, virtual career fairs, and AI-powered chatbots have emerged as effective means of delivering personalized career advice and resources to individuals. For example, studies by Savickas (2019) and Sampson et al. (2020) emphasize the importance of integrating technology into career counseling to reach a wider audience and provide scalable solutions.</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dca04feed9_0_2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49" name="Google Shape;149;g2dca04feed9_0_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500"/>
              </a:spcBef>
              <a:spcAft>
                <a:spcPts val="1500"/>
              </a:spcAft>
              <a:buClr>
                <a:schemeClr val="dk1"/>
              </a:buClr>
              <a:buSzPts val="1100"/>
              <a:buFont typeface="Arial"/>
              <a:buNone/>
            </a:pPr>
            <a:r>
              <a:rPr lang="en-US" sz="1800">
                <a:solidFill>
                  <a:srgbClr val="0D0D0D"/>
                </a:solidFill>
                <a:latin typeface="Times New Roman"/>
                <a:ea typeface="Times New Roman"/>
                <a:cs typeface="Times New Roman"/>
                <a:sym typeface="Times New Roman"/>
              </a:rPr>
              <a:t>The use of natural language processing (NLP) techniques for resume analysis has gained traction in the field of human resources and career guidance. Research by Gugnani et al. (2018) demonstrates the effectiveness of NLP in extracting key information from resumes, such as skills, experiences, and qualifications. By automating the resume screening process, NLP algorithms can save time and resources for both job seekers and employers.Machine learning (ML) algorithms offer promising opportunities for assessing individual skills and competencies in a data-driven manner. Studies by AlZoubi et al. (2021) and Sina et al. (2020) explore the use of ML models for predicting job performance and identifying skill gaps. Personalized job recommendation systems leverage user data and machine learning algorithms to match individuals with relevant job opportunities. Research by Li et al. (2019) and Zhou et al. (2021) demonstrates the effectiveness of recommendation algorithms in improving job search outcomes and user satisfaction. </a:t>
            </a:r>
            <a:endParaRPr sz="1800">
              <a:solidFill>
                <a:srgbClr val="0D0D0D"/>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Hardware &amp; Software Requirements</a:t>
            </a:r>
            <a:endParaRPr>
              <a:latin typeface="Times New Roman"/>
              <a:ea typeface="Times New Roman"/>
              <a:cs typeface="Times New Roman"/>
              <a:sym typeface="Times New Roman"/>
            </a:endParaRPr>
          </a:p>
        </p:txBody>
      </p:sp>
      <p:sp>
        <p:nvSpPr>
          <p:cNvPr id="156" name="Google Shape;156;p7"/>
          <p:cNvSpPr txBox="1"/>
          <p:nvPr>
            <p:ph idx="1" type="body"/>
          </p:nvPr>
        </p:nvSpPr>
        <p:spPr>
          <a:xfrm>
            <a:off x="190500" y="990600"/>
            <a:ext cx="8763000" cy="55596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100"/>
              <a:buNone/>
            </a:pPr>
            <a:r>
              <a:rPr b="1" lang="en-US" sz="1500">
                <a:solidFill>
                  <a:srgbClr val="0D0D0D"/>
                </a:solidFill>
                <a:latin typeface="Times New Roman"/>
                <a:ea typeface="Times New Roman"/>
                <a:cs typeface="Times New Roman"/>
                <a:sym typeface="Times New Roman"/>
              </a:rPr>
              <a:t>Hardware Requirements:</a:t>
            </a:r>
            <a:endParaRPr sz="1500">
              <a:solidFill>
                <a:srgbClr val="0D0D0D"/>
              </a:solidFill>
              <a:latin typeface="Times New Roman"/>
              <a:ea typeface="Times New Roman"/>
              <a:cs typeface="Times New Roman"/>
              <a:sym typeface="Times New Roman"/>
            </a:endParaRPr>
          </a:p>
          <a:p>
            <a:pPr indent="-323850" lvl="0" marL="457200" rtl="0" algn="just">
              <a:lnSpc>
                <a:spcPct val="150000"/>
              </a:lnSpc>
              <a:spcBef>
                <a:spcPts val="150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Processor: Intel Core i3 or equivalent</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RAM: 4GB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Storage: 128GB SSD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Display: 15-inch monitor or larger</a:t>
            </a:r>
            <a:endParaRPr sz="1500">
              <a:solidFill>
                <a:srgbClr val="0D0D0D"/>
              </a:solidFill>
              <a:latin typeface="Times New Roman"/>
              <a:ea typeface="Times New Roman"/>
              <a:cs typeface="Times New Roman"/>
              <a:sym typeface="Times New Roman"/>
            </a:endParaRPr>
          </a:p>
          <a:p>
            <a:pPr indent="0" lvl="0" marL="0" rtl="0" algn="l">
              <a:lnSpc>
                <a:spcPct val="100000"/>
              </a:lnSpc>
              <a:spcBef>
                <a:spcPts val="5100"/>
              </a:spcBef>
              <a:spcAft>
                <a:spcPts val="0"/>
              </a:spcAft>
              <a:buNone/>
            </a:pPr>
            <a:r>
              <a:rPr b="1" lang="en-US" sz="1500">
                <a:solidFill>
                  <a:srgbClr val="0D0D0D"/>
                </a:solidFill>
                <a:latin typeface="Times New Roman"/>
                <a:ea typeface="Times New Roman"/>
                <a:cs typeface="Times New Roman"/>
                <a:sym typeface="Times New Roman"/>
              </a:rPr>
              <a:t>Software Requirements:</a:t>
            </a:r>
            <a:endParaRPr b="1" sz="1500">
              <a:solidFill>
                <a:srgbClr val="0D0D0D"/>
              </a:solidFill>
              <a:latin typeface="Times New Roman"/>
              <a:ea typeface="Times New Roman"/>
              <a:cs typeface="Times New Roman"/>
              <a:sym typeface="Times New Roman"/>
            </a:endParaRPr>
          </a:p>
          <a:p>
            <a:pPr indent="-323850" lvl="0" marL="457200" rtl="0" algn="l">
              <a:lnSpc>
                <a:spcPct val="150000"/>
              </a:lnSpc>
              <a:spcBef>
                <a:spcPts val="510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a:t>
            </a:r>
            <a:r>
              <a:rPr lang="en-US" sz="1500">
                <a:solidFill>
                  <a:srgbClr val="0D0D0D"/>
                </a:solidFill>
                <a:latin typeface="Times New Roman"/>
                <a:ea typeface="Times New Roman"/>
                <a:cs typeface="Times New Roman"/>
                <a:sym typeface="Times New Roman"/>
              </a:rPr>
              <a:t>ython 3.8 or higher</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Flask Framework</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Pandas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Scikit-learn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Spacy Library</a:t>
            </a:r>
            <a:endParaRPr sz="1500">
              <a:solidFill>
                <a:srgbClr val="0D0D0D"/>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rgbClr val="0D0D0D"/>
              </a:buClr>
              <a:buSzPts val="1500"/>
              <a:buFont typeface="Times New Roman"/>
              <a:buChar char="▪"/>
            </a:pPr>
            <a:r>
              <a:rPr lang="en-US" sz="1500">
                <a:solidFill>
                  <a:srgbClr val="0D0D0D"/>
                </a:solidFill>
                <a:latin typeface="Times New Roman"/>
                <a:ea typeface="Times New Roman"/>
                <a:cs typeface="Times New Roman"/>
                <a:sym typeface="Times New Roman"/>
              </a:rPr>
              <a:t>HTML/CSS/JS for Frontend Development</a:t>
            </a:r>
            <a:endParaRPr sz="1500">
              <a:solidFill>
                <a:srgbClr val="0D0D0D"/>
              </a:solidFill>
              <a:latin typeface="Times New Roman"/>
              <a:ea typeface="Times New Roman"/>
              <a:cs typeface="Times New Roman"/>
              <a:sym typeface="Times New Roman"/>
            </a:endParaRPr>
          </a:p>
          <a:p>
            <a:pPr indent="0" lvl="0" marL="0" rtl="0" algn="l">
              <a:lnSpc>
                <a:spcPct val="114000"/>
              </a:lnSpc>
              <a:spcBef>
                <a:spcPts val="3600"/>
              </a:spcBef>
              <a:spcAft>
                <a:spcPts val="0"/>
              </a:spcAft>
              <a:buSzPts val="2400"/>
              <a:buNone/>
            </a:pPr>
            <a:r>
              <a:t/>
            </a:r>
            <a:endParaRPr sz="1500">
              <a:solidFill>
                <a:srgbClr val="0D0D0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