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8" r:id="rId3"/>
    <p:sldId id="274" r:id="rId4"/>
    <p:sldId id="259" r:id="rId5"/>
    <p:sldId id="260" r:id="rId6"/>
    <p:sldId id="261" r:id="rId7"/>
    <p:sldId id="275" r:id="rId8"/>
    <p:sldId id="262" r:id="rId9"/>
    <p:sldId id="297" r:id="rId10"/>
    <p:sldId id="296" r:id="rId11"/>
    <p:sldId id="280" r:id="rId12"/>
    <p:sldId id="281" r:id="rId13"/>
    <p:sldId id="298" r:id="rId14"/>
    <p:sldId id="263" r:id="rId15"/>
    <p:sldId id="284" r:id="rId16"/>
    <p:sldId id="264" r:id="rId17"/>
    <p:sldId id="276" r:id="rId18"/>
    <p:sldId id="265" r:id="rId19"/>
    <p:sldId id="290" r:id="rId20"/>
    <p:sldId id="291" r:id="rId21"/>
    <p:sldId id="292" r:id="rId22"/>
    <p:sldId id="293" r:id="rId23"/>
    <p:sldId id="294" r:id="rId24"/>
    <p:sldId id="295" r:id="rId25"/>
    <p:sldId id="273" r:id="rId26"/>
    <p:sldId id="299" r:id="rId27"/>
    <p:sldId id="300" r:id="rId28"/>
    <p:sldId id="301" r:id="rId29"/>
    <p:sldId id="302" r:id="rId30"/>
    <p:sldId id="303"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F1397A6-A7B5-4E3A-841F-741541141395}">
          <p14:sldIdLst>
            <p14:sldId id="256"/>
            <p14:sldId id="258"/>
            <p14:sldId id="274"/>
            <p14:sldId id="259"/>
            <p14:sldId id="260"/>
            <p14:sldId id="261"/>
            <p14:sldId id="275"/>
            <p14:sldId id="262"/>
            <p14:sldId id="297"/>
            <p14:sldId id="296"/>
            <p14:sldId id="280"/>
            <p14:sldId id="281"/>
            <p14:sldId id="298"/>
            <p14:sldId id="263"/>
            <p14:sldId id="284"/>
            <p14:sldId id="264"/>
            <p14:sldId id="276"/>
            <p14:sldId id="265"/>
            <p14:sldId id="290"/>
            <p14:sldId id="291"/>
            <p14:sldId id="292"/>
            <p14:sldId id="293"/>
            <p14:sldId id="294"/>
            <p14:sldId id="295"/>
            <p14:sldId id="273"/>
            <p14:sldId id="299"/>
          </p14:sldIdLst>
        </p14:section>
        <p14:section name="Untitled Section" id="{8662FF76-8551-43E9-83C8-97E3139BC3D9}">
          <p14:sldIdLst>
            <p14:sldId id="300"/>
            <p14:sldId id="301"/>
            <p14:sldId id="302"/>
            <p14:sldId id="30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4" autoAdjust="0"/>
  </p:normalViewPr>
  <p:slideViewPr>
    <p:cSldViewPr snapToGrid="0">
      <p:cViewPr varScale="1">
        <p:scale>
          <a:sx n="113" d="100"/>
          <a:sy n="113" d="100"/>
        </p:scale>
        <p:origin x="614"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blogger.com/blog/posts/548954005186376172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9OgQsO4VISM&amp;feature=youtu.b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youtu.be/9OgQsO4VIS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cs.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wipro.com/" TargetMode="External"/><Relationship Id="rId4" Type="http://schemas.openxmlformats.org/officeDocument/2006/relationships/hyperlink" Target="https://www.infosy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21107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Comprehensive Digital Marketing </a:t>
            </a:r>
            <a:endParaRPr sz="2900" b="1">
              <a:solidFill>
                <a:srgbClr val="434343"/>
              </a:solidFill>
            </a:endParaRPr>
          </a:p>
          <a:p>
            <a:pPr marL="0" lvl="0" indent="0" algn="ctr" rtl="0">
              <a:lnSpc>
                <a:spcPct val="115000"/>
              </a:lnSpc>
              <a:spcBef>
                <a:spcPts val="0"/>
              </a:spcBef>
              <a:spcAft>
                <a:spcPts val="0"/>
              </a:spcAft>
              <a:buNone/>
            </a:pPr>
            <a:r>
              <a:rPr lang="en-GB" sz="2900" b="1" dirty="0">
                <a:solidFill>
                  <a:srgbClr val="434343"/>
                </a:solidFill>
              </a:rPr>
              <a:t>Project Work-Tech Mahindra</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5BED5C-7779-A770-0091-1EEFD3CE4642}"/>
              </a:ext>
            </a:extLst>
          </p:cNvPr>
          <p:cNvSpPr txBox="1"/>
          <p:nvPr/>
        </p:nvSpPr>
        <p:spPr>
          <a:xfrm>
            <a:off x="564356" y="348788"/>
            <a:ext cx="7965282" cy="5170646"/>
          </a:xfrm>
          <a:prstGeom prst="rect">
            <a:avLst/>
          </a:prstGeom>
          <a:noFill/>
        </p:spPr>
        <p:txBody>
          <a:bodyPr wrap="square">
            <a:spAutoFit/>
          </a:bodyPr>
          <a:lstStyle/>
          <a:p>
            <a:pPr marL="139700">
              <a:buSzPts val="1400"/>
            </a:pPr>
            <a:r>
              <a:rPr lang="en-US" sz="1600" b="1" dirty="0">
                <a:solidFill>
                  <a:srgbClr val="434343"/>
                </a:solidFill>
              </a:rPr>
              <a:t>                           Part 2: SEO &amp; Keyword Research</a:t>
            </a:r>
          </a:p>
          <a:p>
            <a:pPr marL="139700">
              <a:buSzPts val="1400"/>
            </a:pPr>
            <a:endParaRPr lang="en-US" sz="1600" b="1" dirty="0">
              <a:solidFill>
                <a:srgbClr val="434343"/>
              </a:solidFill>
            </a:endParaRPr>
          </a:p>
          <a:p>
            <a:pPr marL="139700">
              <a:buSzPts val="1400"/>
            </a:pPr>
            <a:r>
              <a:rPr lang="en-IN" sz="1600" b="1" dirty="0">
                <a:solidFill>
                  <a:schemeClr val="tx1"/>
                </a:solidFill>
              </a:rPr>
              <a:t>Company</a:t>
            </a:r>
            <a:r>
              <a:rPr lang="en-IN" sz="1600" b="1" dirty="0">
                <a:solidFill>
                  <a:srgbClr val="434343"/>
                </a:solidFill>
              </a:rPr>
              <a:t> :</a:t>
            </a:r>
            <a:r>
              <a:rPr lang="en-IN" sz="1600" b="1" dirty="0">
                <a:solidFill>
                  <a:schemeClr val="tx1"/>
                </a:solidFill>
              </a:rPr>
              <a:t>Tech Mahindra </a:t>
            </a:r>
            <a:endParaRPr lang="en-US" sz="1600" b="1" dirty="0">
              <a:solidFill>
                <a:schemeClr val="tx1"/>
              </a:solidFill>
            </a:endParaRPr>
          </a:p>
          <a:p>
            <a:pPr marL="457200" indent="-317500">
              <a:buSzPts val="1400"/>
              <a:buFont typeface="Arial"/>
              <a:buChar char="●"/>
            </a:pPr>
            <a:endParaRPr lang="en-US" sz="1400" b="1" dirty="0"/>
          </a:p>
          <a:p>
            <a:pPr marL="139700">
              <a:buSzPts val="1400"/>
            </a:pPr>
            <a:r>
              <a:rPr lang="en-US" b="1" dirty="0">
                <a:solidFill>
                  <a:schemeClr val="tx1"/>
                </a:solidFill>
              </a:rPr>
              <a:t>Keyword </a:t>
            </a:r>
            <a:r>
              <a:rPr lang="en-IN" b="1" dirty="0">
                <a:solidFill>
                  <a:schemeClr val="tx1"/>
                </a:solidFill>
              </a:rPr>
              <a:t>Research Objective:</a:t>
            </a:r>
          </a:p>
          <a:p>
            <a:pPr marL="139700">
              <a:buSzPts val="1400"/>
            </a:pPr>
            <a:r>
              <a:rPr lang="en-US" b="0" i="0" dirty="0">
                <a:solidFill>
                  <a:schemeClr val="tx1"/>
                </a:solidFill>
                <a:effectLst/>
                <a:latin typeface="Söhne"/>
              </a:rPr>
              <a:t>Keyword research is a crucial step in developing an effective SEO strategy for Tech Mahindra. Below, I'll provide you with a general process to conduct keyword research. Keep in mind that the specific keywords you target should align with Tech Mahindra's services, industry, and target audience. Also, using a keyword research tool, like Google Keyword Planner or SEMrush, can help you gather more accurate data.</a:t>
            </a:r>
          </a:p>
          <a:p>
            <a:pPr marL="139700">
              <a:buSzPts val="1400"/>
            </a:pPr>
            <a:r>
              <a:rPr lang="en-IN" sz="1600" b="1" dirty="0">
                <a:solidFill>
                  <a:schemeClr val="tx1"/>
                </a:solidFill>
                <a:latin typeface="Söhne"/>
              </a:rPr>
              <a:t>Keyword research:</a:t>
            </a:r>
            <a:r>
              <a:rPr lang="en-US" b="0" i="0" dirty="0">
                <a:solidFill>
                  <a:schemeClr val="tx1"/>
                </a:solidFill>
                <a:effectLst/>
                <a:latin typeface="Söhne"/>
              </a:rPr>
              <a:t>Keyword research objectives for Tech Mahindra should align with the company's broader business goals and marketing objectives. Here are some key objectives for conducting keyword research</a:t>
            </a:r>
            <a:endParaRPr lang="en-US" b="1" i="0" dirty="0">
              <a:solidFill>
                <a:schemeClr val="tx1"/>
              </a:solidFill>
              <a:effectLst/>
              <a:latin typeface="Söhne"/>
            </a:endParaRPr>
          </a:p>
          <a:p>
            <a:pPr marL="139700">
              <a:buSzPts val="1400"/>
            </a:pPr>
            <a:r>
              <a:rPr lang="en-US" b="1" dirty="0">
                <a:solidFill>
                  <a:schemeClr val="tx1"/>
                </a:solidFill>
                <a:latin typeface="Söhne"/>
              </a:rPr>
              <a:t>Brand –Related </a:t>
            </a:r>
            <a:r>
              <a:rPr lang="en-IN" b="1" dirty="0">
                <a:solidFill>
                  <a:schemeClr val="tx1"/>
                </a:solidFill>
                <a:latin typeface="Söhne"/>
              </a:rPr>
              <a:t>keywords:</a:t>
            </a:r>
          </a:p>
          <a:p>
            <a:pPr algn="l"/>
            <a:r>
              <a:rPr lang="en-IN" b="0" i="0" dirty="0">
                <a:solidFill>
                  <a:schemeClr val="tx1"/>
                </a:solidFill>
                <a:effectLst/>
                <a:latin typeface="Söhne"/>
              </a:rPr>
              <a:t>     Tech Mahindra</a:t>
            </a:r>
          </a:p>
          <a:p>
            <a:pPr algn="l"/>
            <a:r>
              <a:rPr lang="en-IN" b="0" i="0" dirty="0">
                <a:solidFill>
                  <a:schemeClr val="tx1"/>
                </a:solidFill>
                <a:effectLst/>
                <a:latin typeface="Söhne"/>
              </a:rPr>
              <a:t>     Tech Mahindra services</a:t>
            </a:r>
          </a:p>
          <a:p>
            <a:pPr algn="l"/>
            <a:r>
              <a:rPr lang="en-IN" b="0" i="0" dirty="0">
                <a:solidFill>
                  <a:schemeClr val="tx1"/>
                </a:solidFill>
                <a:effectLst/>
                <a:latin typeface="Söhne"/>
              </a:rPr>
              <a:t>     Tech Mahindra solutions</a:t>
            </a:r>
          </a:p>
          <a:p>
            <a:pPr algn="l"/>
            <a:r>
              <a:rPr lang="en-IN" b="0" i="0" dirty="0">
                <a:solidFill>
                  <a:schemeClr val="tx1"/>
                </a:solidFill>
                <a:effectLst/>
                <a:latin typeface="Söhne"/>
              </a:rPr>
              <a:t>     IT services</a:t>
            </a:r>
          </a:p>
          <a:p>
            <a:pPr algn="l"/>
            <a:r>
              <a:rPr lang="en-IN" b="0" i="0" dirty="0">
                <a:solidFill>
                  <a:schemeClr val="tx1"/>
                </a:solidFill>
                <a:effectLst/>
                <a:latin typeface="Söhne"/>
              </a:rPr>
              <a:t>     IT consulting</a:t>
            </a:r>
          </a:p>
          <a:p>
            <a:pPr algn="l"/>
            <a:r>
              <a:rPr lang="en-IN" b="0" i="0" dirty="0">
                <a:solidFill>
                  <a:schemeClr val="tx1"/>
                </a:solidFill>
                <a:effectLst/>
                <a:latin typeface="Söhne"/>
              </a:rPr>
              <a:t>     Digital transformation</a:t>
            </a:r>
          </a:p>
          <a:p>
            <a:pPr marL="139700">
              <a:buSzPts val="1400"/>
            </a:pPr>
            <a:endParaRPr lang="en-US" b="1" i="0" dirty="0">
              <a:solidFill>
                <a:schemeClr val="tx1"/>
              </a:solidFill>
              <a:effectLst/>
              <a:latin typeface="Söhne"/>
            </a:endParaRPr>
          </a:p>
          <a:p>
            <a:pPr marL="139700" lvl="0" algn="l" rtl="0">
              <a:spcBef>
                <a:spcPts val="0"/>
              </a:spcBef>
              <a:spcAft>
                <a:spcPts val="0"/>
              </a:spcAft>
              <a:buSzPts val="1400"/>
            </a:pPr>
            <a:endParaRPr lang="en-US" b="1" dirty="0">
              <a:solidFill>
                <a:schemeClr val="tx1"/>
              </a:solidFill>
            </a:endParaRPr>
          </a:p>
          <a:p>
            <a:pPr marL="139700" lvl="0" algn="l" rtl="0">
              <a:spcBef>
                <a:spcPts val="0"/>
              </a:spcBef>
              <a:spcAft>
                <a:spcPts val="0"/>
              </a:spcAft>
              <a:buSzPts val="1400"/>
            </a:pPr>
            <a:r>
              <a:rPr lang="en-US" dirty="0"/>
              <a:t>.</a:t>
            </a:r>
          </a:p>
        </p:txBody>
      </p:sp>
      <p:sp>
        <p:nvSpPr>
          <p:cNvPr id="6" name="Rectangle 1">
            <a:extLst>
              <a:ext uri="{FF2B5EF4-FFF2-40B4-BE49-F238E27FC236}">
                <a16:creationId xmlns:a16="http://schemas.microsoft.com/office/drawing/2014/main" id="{525B73C8-DA72-9C2E-DA7F-409A35C833C2}"/>
              </a:ext>
            </a:extLst>
          </p:cNvPr>
          <p:cNvSpPr>
            <a:spLocks noChangeArrowheads="1"/>
          </p:cNvSpPr>
          <p:nvPr/>
        </p:nvSpPr>
        <p:spPr bwMode="auto">
          <a:xfrm>
            <a:off x="0" y="-387215"/>
            <a:ext cx="65"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AF5E840-0BE9-4AE1-CB38-7EA4F837D615}"/>
              </a:ext>
            </a:extLst>
          </p:cNvPr>
          <p:cNvSpPr>
            <a:spLocks noChangeArrowheads="1"/>
          </p:cNvSpPr>
          <p:nvPr/>
        </p:nvSpPr>
        <p:spPr bwMode="auto">
          <a:xfrm>
            <a:off x="0" y="-387210"/>
            <a:ext cx="65"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7B3DC69-660B-95E7-510E-349EEABB3E2E}"/>
              </a:ext>
            </a:extLst>
          </p:cNvPr>
          <p:cNvSpPr>
            <a:spLocks noChangeArrowheads="1"/>
          </p:cNvSpPr>
          <p:nvPr/>
        </p:nvSpPr>
        <p:spPr bwMode="auto">
          <a:xfrm>
            <a:off x="0" y="-387210"/>
            <a:ext cx="65"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276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79E1BD-395E-4B9D-A0B8-B2FCA48FFA33}"/>
              </a:ext>
            </a:extLst>
          </p:cNvPr>
          <p:cNvPicPr>
            <a:picLocks noChangeAspect="1"/>
          </p:cNvPicPr>
          <p:nvPr/>
        </p:nvPicPr>
        <p:blipFill>
          <a:blip r:embed="rId2"/>
          <a:stretch>
            <a:fillRect/>
          </a:stretch>
        </p:blipFill>
        <p:spPr>
          <a:xfrm>
            <a:off x="621852" y="0"/>
            <a:ext cx="7900295" cy="5143500"/>
          </a:xfrm>
          <a:prstGeom prst="rect">
            <a:avLst/>
          </a:prstGeom>
        </p:spPr>
      </p:pic>
    </p:spTree>
    <p:extLst>
      <p:ext uri="{BB962C8B-B14F-4D97-AF65-F5344CB8AC3E}">
        <p14:creationId xmlns:p14="http://schemas.microsoft.com/office/powerpoint/2010/main" val="326583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973F-3842-1609-2786-55D239E94DC8}"/>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58FDB26-C597-B73B-B867-F48E03B04A34}"/>
              </a:ext>
            </a:extLst>
          </p:cNvPr>
          <p:cNvPicPr>
            <a:picLocks noChangeAspect="1"/>
          </p:cNvPicPr>
          <p:nvPr/>
        </p:nvPicPr>
        <p:blipFill>
          <a:blip r:embed="rId2"/>
          <a:stretch>
            <a:fillRect/>
          </a:stretch>
        </p:blipFill>
        <p:spPr>
          <a:xfrm>
            <a:off x="0" y="262128"/>
            <a:ext cx="9144000" cy="4952810"/>
          </a:xfrm>
          <a:prstGeom prst="rect">
            <a:avLst/>
          </a:prstGeom>
        </p:spPr>
      </p:pic>
    </p:spTree>
    <p:extLst>
      <p:ext uri="{BB962C8B-B14F-4D97-AF65-F5344CB8AC3E}">
        <p14:creationId xmlns:p14="http://schemas.microsoft.com/office/powerpoint/2010/main" val="20363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D5F5A-87FF-4C5C-BED8-83E171DC448A}"/>
              </a:ext>
            </a:extLst>
          </p:cNvPr>
          <p:cNvSpPr txBox="1"/>
          <p:nvPr/>
        </p:nvSpPr>
        <p:spPr>
          <a:xfrm>
            <a:off x="124968" y="136482"/>
            <a:ext cx="8516112" cy="4770537"/>
          </a:xfrm>
          <a:prstGeom prst="rect">
            <a:avLst/>
          </a:prstGeom>
          <a:noFill/>
        </p:spPr>
        <p:txBody>
          <a:bodyPr wrap="square">
            <a:spAutoFit/>
          </a:bodyPr>
          <a:lstStyle/>
          <a:p>
            <a:pPr marL="139700" lvl="0" algn="l" rtl="0">
              <a:spcBef>
                <a:spcPts val="0"/>
              </a:spcBef>
              <a:spcAft>
                <a:spcPts val="0"/>
              </a:spcAft>
              <a:buSzPts val="1400"/>
            </a:pPr>
            <a:r>
              <a:rPr lang="en-US" sz="1400" b="1" dirty="0">
                <a:solidFill>
                  <a:srgbClr val="434343"/>
                </a:solidFill>
              </a:rPr>
              <a:t>                                               </a:t>
            </a:r>
            <a:r>
              <a:rPr lang="en-US" sz="1600" b="1" dirty="0">
                <a:solidFill>
                  <a:srgbClr val="434343"/>
                </a:solidFill>
              </a:rPr>
              <a:t>Part 2: SEO &amp; Keyword Research</a:t>
            </a:r>
            <a:endParaRPr lang="en-US" sz="1400" b="1" dirty="0">
              <a:solidFill>
                <a:srgbClr val="434343"/>
              </a:solidFill>
            </a:endParaRPr>
          </a:p>
          <a:p>
            <a:pPr marL="139700" lvl="0" algn="l" rtl="0">
              <a:spcBef>
                <a:spcPts val="0"/>
              </a:spcBef>
              <a:spcAft>
                <a:spcPts val="0"/>
              </a:spcAft>
              <a:buSzPts val="1400"/>
            </a:pPr>
            <a:r>
              <a:rPr lang="en-US" sz="1600" b="1" dirty="0"/>
              <a:t>On page Optimization:</a:t>
            </a:r>
          </a:p>
          <a:p>
            <a:pPr marL="139700" lvl="0" rtl="0">
              <a:spcBef>
                <a:spcPts val="0"/>
              </a:spcBef>
              <a:spcAft>
                <a:spcPts val="0"/>
              </a:spcAft>
              <a:buSzPts val="1400"/>
            </a:pPr>
            <a:endParaRPr lang="en-US" sz="1600" b="1" dirty="0"/>
          </a:p>
          <a:p>
            <a:pPr marL="139700" lvl="0" rtl="0">
              <a:spcBef>
                <a:spcPts val="0"/>
              </a:spcBef>
              <a:spcAft>
                <a:spcPts val="0"/>
              </a:spcAft>
              <a:buSzPts val="1400"/>
            </a:pPr>
            <a:r>
              <a:rPr lang="en-US" sz="1600" b="1" dirty="0"/>
              <a:t> Meta Tag optimization</a:t>
            </a:r>
            <a:r>
              <a:rPr lang="en-US" sz="1600" b="1" dirty="0">
                <a:solidFill>
                  <a:schemeClr val="tx1"/>
                </a:solidFill>
              </a:rPr>
              <a:t>: </a:t>
            </a:r>
            <a:r>
              <a:rPr lang="en-US" sz="1600" b="0" i="0" dirty="0">
                <a:solidFill>
                  <a:schemeClr val="tx1"/>
                </a:solidFill>
                <a:effectLst/>
                <a:latin typeface="Söhne"/>
              </a:rPr>
              <a:t>Optimizing meta tags is an important aspect of on-page SEO for any website, including Tech Mahindra. Here's a guide to optimizing meta tags for the company's web pages</a:t>
            </a:r>
            <a:endParaRPr lang="en-US" sz="1600" b="1" dirty="0">
              <a:solidFill>
                <a:schemeClr val="tx1"/>
              </a:solidFill>
            </a:endParaRPr>
          </a:p>
          <a:p>
            <a:pPr marL="0" lvl="0" indent="0" rtl="0">
              <a:spcBef>
                <a:spcPts val="0"/>
              </a:spcBef>
              <a:spcAft>
                <a:spcPts val="0"/>
              </a:spcAft>
              <a:buNone/>
            </a:pPr>
            <a:r>
              <a:rPr lang="en-US" sz="1600" b="0" i="0" dirty="0">
                <a:solidFill>
                  <a:schemeClr val="tx1"/>
                </a:solidFill>
                <a:effectLst/>
                <a:latin typeface="Söhne"/>
              </a:rPr>
              <a:t>   Remember to optimize each page's meta tags individually, tailoring them to the specific content and target     audience of that page. Regularly monitor your website's performance in search results and make adjustments to the meta tags as needed to improve click-through rates and search visibility</a:t>
            </a:r>
            <a:r>
              <a:rPr lang="en-US" sz="1600" b="0" i="0" dirty="0">
                <a:solidFill>
                  <a:srgbClr val="374151"/>
                </a:solidFill>
                <a:effectLst/>
                <a:latin typeface="Söhne"/>
              </a:rPr>
              <a:t>.</a:t>
            </a:r>
          </a:p>
          <a:p>
            <a:pPr marL="0" lvl="0" indent="0" rtl="0">
              <a:spcBef>
                <a:spcPts val="0"/>
              </a:spcBef>
              <a:spcAft>
                <a:spcPts val="0"/>
              </a:spcAft>
              <a:buNone/>
            </a:pPr>
            <a:r>
              <a:rPr lang="en-US" sz="1600" b="1" dirty="0">
                <a:solidFill>
                  <a:schemeClr val="tx1"/>
                </a:solidFill>
                <a:latin typeface="Söhne"/>
              </a:rPr>
              <a:t>   Title/Meta Tag:</a:t>
            </a:r>
          </a:p>
          <a:p>
            <a:pPr algn="l"/>
            <a:r>
              <a:rPr lang="en-US" sz="1600" i="0" dirty="0">
                <a:solidFill>
                  <a:schemeClr val="tx1"/>
                </a:solidFill>
                <a:effectLst/>
                <a:latin typeface="Söhne"/>
              </a:rPr>
              <a:t>Write compelling meta descriptions that summarize the page's content (around 150-160 characters).</a:t>
            </a:r>
          </a:p>
          <a:p>
            <a:pPr algn="l"/>
            <a:r>
              <a:rPr lang="en-US" sz="1600" i="0" dirty="0">
                <a:solidFill>
                  <a:schemeClr val="tx1"/>
                </a:solidFill>
                <a:effectLst/>
                <a:latin typeface="Söhne"/>
              </a:rPr>
              <a:t>Include relevant keywords naturally, but don't overstuff.</a:t>
            </a:r>
          </a:p>
          <a:p>
            <a:pPr algn="l"/>
            <a:r>
              <a:rPr lang="en-US" sz="1600" i="0" dirty="0">
                <a:solidFill>
                  <a:schemeClr val="tx1"/>
                </a:solidFill>
                <a:effectLst/>
                <a:latin typeface="Söhne"/>
              </a:rPr>
              <a:t>Use action-oriented language to encourage clicks (e.g., "Discover top-notch IT services at Tech Mahindra!").</a:t>
            </a:r>
          </a:p>
          <a:p>
            <a:pPr algn="l"/>
            <a:r>
              <a:rPr lang="en-US" sz="1600" b="0" i="0" dirty="0">
                <a:solidFill>
                  <a:schemeClr val="tx1"/>
                </a:solidFill>
                <a:effectLst/>
                <a:latin typeface="Söhne"/>
              </a:rPr>
              <a:t>Meta Keywords (Optional):</a:t>
            </a:r>
          </a:p>
          <a:p>
            <a:pPr algn="l">
              <a:buFont typeface="Arial" panose="020B0604020202020204" pitchFamily="34" charset="0"/>
              <a:buChar char="•"/>
            </a:pPr>
            <a:r>
              <a:rPr lang="en-US" sz="1600" b="0" i="0" dirty="0">
                <a:solidFill>
                  <a:schemeClr val="tx1"/>
                </a:solidFill>
                <a:effectLst/>
                <a:latin typeface="Söhne"/>
              </a:rPr>
              <a:t>Note that search engines like Google don't use meta keywords for ranking.</a:t>
            </a:r>
          </a:p>
          <a:p>
            <a:pPr algn="l">
              <a:buFont typeface="Arial" panose="020B0604020202020204" pitchFamily="34" charset="0"/>
              <a:buChar char="•"/>
            </a:pPr>
            <a:r>
              <a:rPr lang="en-US" sz="1600" b="0" i="0" dirty="0">
                <a:solidFill>
                  <a:schemeClr val="tx1"/>
                </a:solidFill>
                <a:effectLst/>
                <a:latin typeface="Söhne"/>
              </a:rPr>
              <a:t>If used, include a few relevant keywords related to the page's content</a:t>
            </a:r>
            <a:r>
              <a:rPr lang="en-US" sz="1600" b="0" i="0" dirty="0">
                <a:solidFill>
                  <a:srgbClr val="374151"/>
                </a:solidFill>
                <a:effectLst/>
                <a:latin typeface="Söhne"/>
              </a:rPr>
              <a:t>.</a:t>
            </a:r>
          </a:p>
          <a:p>
            <a:pPr marL="0" lvl="0" indent="0" rtl="0">
              <a:spcBef>
                <a:spcPts val="0"/>
              </a:spcBef>
              <a:spcAft>
                <a:spcPts val="0"/>
              </a:spcAft>
              <a:buNone/>
            </a:pPr>
            <a:endParaRPr lang="en-US" sz="1600" b="1" dirty="0">
              <a:solidFill>
                <a:schemeClr val="tx1"/>
              </a:solidFill>
            </a:endParaRPr>
          </a:p>
        </p:txBody>
      </p:sp>
    </p:spTree>
    <p:extLst>
      <p:ext uri="{BB962C8B-B14F-4D97-AF65-F5344CB8AC3E}">
        <p14:creationId xmlns:p14="http://schemas.microsoft.com/office/powerpoint/2010/main" val="406023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2000" y="134377"/>
            <a:ext cx="7615050" cy="48548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98" name="Google Shape;98;p20"/>
          <p:cNvSpPr txBox="1"/>
          <p:nvPr/>
        </p:nvSpPr>
        <p:spPr>
          <a:xfrm>
            <a:off x="200520" y="882671"/>
            <a:ext cx="8557400" cy="4278064"/>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GB" b="1" dirty="0"/>
              <a:t>Content Idea Generation &amp; Strategy:</a:t>
            </a:r>
          </a:p>
          <a:p>
            <a:pPr marL="457200" lvl="0" indent="-317500" algn="l" rtl="0">
              <a:spcBef>
                <a:spcPts val="0"/>
              </a:spcBef>
              <a:spcAft>
                <a:spcPts val="0"/>
              </a:spcAft>
              <a:buSzPts val="1400"/>
              <a:buChar char="●"/>
            </a:pPr>
            <a:endParaRPr lang="en-GB" b="1" dirty="0"/>
          </a:p>
          <a:p>
            <a:pPr marL="139700" lvl="0" algn="l" rtl="0">
              <a:spcBef>
                <a:spcPts val="0"/>
              </a:spcBef>
              <a:spcAft>
                <a:spcPts val="0"/>
              </a:spcAft>
              <a:buSzPts val="1400"/>
            </a:pPr>
            <a:r>
              <a:rPr lang="en-GB" b="1" dirty="0"/>
              <a:t>Content </a:t>
            </a:r>
            <a:r>
              <a:rPr lang="en-GB" b="1" dirty="0" err="1"/>
              <a:t>Calender</a:t>
            </a:r>
            <a:r>
              <a:rPr lang="en-GB" b="1" dirty="0"/>
              <a:t>:</a:t>
            </a:r>
            <a:r>
              <a:rPr lang="en-GB" dirty="0"/>
              <a:t> The </a:t>
            </a:r>
            <a:r>
              <a:rPr lang="en-IN" dirty="0"/>
              <a:t>remaining month of July content calendar</a:t>
            </a:r>
          </a:p>
          <a:p>
            <a:pPr marL="139700" lvl="0" algn="l" rtl="0">
              <a:spcBef>
                <a:spcPts val="0"/>
              </a:spcBef>
              <a:spcAft>
                <a:spcPts val="0"/>
              </a:spcAft>
              <a:buSzPts val="1400"/>
            </a:pPr>
            <a:r>
              <a:rPr lang="en-IN" dirty="0"/>
              <a:t> </a:t>
            </a:r>
          </a:p>
          <a:p>
            <a:pPr marL="139700" lvl="0" algn="l" rtl="0">
              <a:spcBef>
                <a:spcPts val="0"/>
              </a:spcBef>
              <a:spcAft>
                <a:spcPts val="0"/>
              </a:spcAft>
              <a:buSzPts val="1400"/>
            </a:pPr>
            <a:r>
              <a:rPr lang="en-US" b="0" i="0" dirty="0">
                <a:solidFill>
                  <a:schemeClr val="tx1"/>
                </a:solidFill>
                <a:effectLst/>
                <a:latin typeface="Söhne"/>
              </a:rPr>
              <a:t>Tech Mahindra involves planning and organizing the company's content marketing efforts over a specified period. Here's a step-by-step guide to creating a content calendar:</a:t>
            </a:r>
          </a:p>
          <a:p>
            <a:pPr algn="l"/>
            <a:br>
              <a:rPr lang="en-GB" dirty="0">
                <a:solidFill>
                  <a:schemeClr val="tx1"/>
                </a:solidFill>
              </a:rPr>
            </a:br>
            <a:r>
              <a:rPr lang="en-US" b="0" i="0" dirty="0">
                <a:solidFill>
                  <a:schemeClr val="tx1"/>
                </a:solidFill>
                <a:effectLst/>
                <a:latin typeface="Söhne"/>
              </a:rPr>
              <a:t>Define Content Marketing Goals: Determine the objectives of Tech Mahindra's content marketing strategy. Common goals may include increasing website traffic, generating leads, improving brand awareness, showcasing thought leadership, or promoting specific services.</a:t>
            </a:r>
          </a:p>
          <a:p>
            <a:pPr algn="l"/>
            <a:endParaRPr lang="en-US" b="0" i="0" dirty="0">
              <a:solidFill>
                <a:schemeClr val="tx1"/>
              </a:solidFill>
              <a:effectLst/>
              <a:latin typeface="Söhne"/>
            </a:endParaRPr>
          </a:p>
          <a:p>
            <a:pPr algn="l"/>
            <a:r>
              <a:rPr lang="en-US" b="0" i="0" dirty="0">
                <a:solidFill>
                  <a:schemeClr val="tx1"/>
                </a:solidFill>
                <a:effectLst/>
                <a:latin typeface="Söhne"/>
              </a:rPr>
              <a:t>Identify Target Audience: Understand the target audience's needs, preferences, pain points, and interests. This information will help tailor the content to resonate with the intended audience.</a:t>
            </a:r>
          </a:p>
          <a:p>
            <a:pPr algn="l"/>
            <a:endParaRPr lang="en-US" b="0" i="0" dirty="0">
              <a:solidFill>
                <a:schemeClr val="tx1"/>
              </a:solidFill>
              <a:effectLst/>
              <a:latin typeface="Söhne"/>
            </a:endParaRPr>
          </a:p>
          <a:p>
            <a:pPr algn="l"/>
            <a:r>
              <a:rPr lang="en-US" b="0" i="0" dirty="0">
                <a:solidFill>
                  <a:schemeClr val="tx1"/>
                </a:solidFill>
                <a:effectLst/>
                <a:latin typeface="Söhne"/>
              </a:rPr>
              <a:t>Research Keywords and Topics: Conduct keyword research to identify relevant topics and high-potential keywords related to Tech Mahindra's services and industry. Focus on creating valuable, informative, and engaging content around these topics.</a:t>
            </a:r>
          </a:p>
          <a:p>
            <a:br>
              <a:rPr lang="en-US" dirty="0"/>
            </a:b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0C00-FC13-FF31-F3E3-1CA735834111}"/>
              </a:ext>
            </a:extLst>
          </p:cNvPr>
          <p:cNvSpPr>
            <a:spLocks noGrp="1"/>
          </p:cNvSpPr>
          <p:nvPr>
            <p:ph type="title"/>
          </p:nvPr>
        </p:nvSpPr>
        <p:spPr>
          <a:xfrm>
            <a:off x="311700" y="20829"/>
            <a:ext cx="8520600" cy="564356"/>
          </a:xfrm>
        </p:spPr>
        <p:txBody>
          <a:bodyPr>
            <a:normAutofit/>
          </a:bodyPr>
          <a:lstStyle/>
          <a:p>
            <a:r>
              <a:rPr lang="en-IN" sz="2400" dirty="0"/>
              <a:t>CONTENT CALLANDER </a:t>
            </a:r>
          </a:p>
        </p:txBody>
      </p:sp>
      <p:pic>
        <p:nvPicPr>
          <p:cNvPr id="5" name="Picture 4">
            <a:extLst>
              <a:ext uri="{FF2B5EF4-FFF2-40B4-BE49-F238E27FC236}">
                <a16:creationId xmlns:a16="http://schemas.microsoft.com/office/drawing/2014/main" id="{72C91ED3-41CF-1B86-876C-518F92A85BF5}"/>
              </a:ext>
            </a:extLst>
          </p:cNvPr>
          <p:cNvPicPr>
            <a:picLocks noChangeAspect="1"/>
          </p:cNvPicPr>
          <p:nvPr/>
        </p:nvPicPr>
        <p:blipFill>
          <a:blip r:embed="rId2"/>
          <a:stretch>
            <a:fillRect/>
          </a:stretch>
        </p:blipFill>
        <p:spPr>
          <a:xfrm>
            <a:off x="311700" y="591282"/>
            <a:ext cx="8690060" cy="4372894"/>
          </a:xfrm>
          <a:prstGeom prst="rect">
            <a:avLst/>
          </a:prstGeom>
        </p:spPr>
      </p:pic>
    </p:spTree>
    <p:extLst>
      <p:ext uri="{BB962C8B-B14F-4D97-AF65-F5344CB8AC3E}">
        <p14:creationId xmlns:p14="http://schemas.microsoft.com/office/powerpoint/2010/main" val="385183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859536" y="10548"/>
            <a:ext cx="7638936" cy="48548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104" name="Google Shape;104;p21"/>
          <p:cNvSpPr txBox="1"/>
          <p:nvPr/>
        </p:nvSpPr>
        <p:spPr>
          <a:xfrm>
            <a:off x="48768" y="177780"/>
            <a:ext cx="8449704" cy="4647396"/>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endParaRPr lang="en-GB" dirty="0"/>
          </a:p>
          <a:p>
            <a:pPr marL="139700" lvl="0">
              <a:buSzPts val="1400"/>
            </a:pPr>
            <a:r>
              <a:rPr lang="en-US" sz="1600" b="1" dirty="0"/>
              <a:t>Challenges Encountered:</a:t>
            </a:r>
          </a:p>
          <a:p>
            <a:pPr marL="457200" lvl="0" indent="-317500">
              <a:buSzPts val="1400"/>
            </a:pPr>
            <a:endParaRPr lang="en-US" b="1" dirty="0"/>
          </a:p>
          <a:p>
            <a:r>
              <a:rPr lang="en-US" b="1" dirty="0"/>
              <a:t>Rapid Technological Advancements: </a:t>
            </a:r>
            <a:r>
              <a:rPr lang="en-US" dirty="0"/>
              <a:t>Staying up-to-date with the latest technologies and ensuring employees have the necessary skills and training to work on cutting-edge projects can be a challenge in the fast-paced tech industry.</a:t>
            </a:r>
          </a:p>
          <a:p>
            <a:r>
              <a:rPr lang="en-US" b="1" dirty="0"/>
              <a:t>Global Competition: </a:t>
            </a:r>
            <a:r>
              <a:rPr lang="en-US" dirty="0"/>
              <a:t>The technology services sector is highly competitive, with many global players vying for the same projects and clients. Standing out and differentiating from competitors can be a significant challenge.</a:t>
            </a:r>
          </a:p>
          <a:p>
            <a:r>
              <a:rPr lang="en-US" b="1" dirty="0"/>
              <a:t>Client Expectations and Project Scope: </a:t>
            </a:r>
            <a:r>
              <a:rPr lang="en-US" dirty="0"/>
              <a:t>Meeting and managing client expectations, especially in complex and large-scale projects, can be demanding. Ensuring clear communication and scope definition is critical to project success.</a:t>
            </a:r>
          </a:p>
          <a:p>
            <a:r>
              <a:rPr lang="en-US" b="1" dirty="0"/>
              <a:t>Data Security and Privacy: </a:t>
            </a:r>
            <a:r>
              <a:rPr lang="en-US" dirty="0"/>
              <a:t>As companies handle sensitive client data, maintaining robust data security measures and compliance with privacy regulations is of utmost importance</a:t>
            </a:r>
          </a:p>
          <a:p>
            <a:pPr algn="l"/>
            <a:r>
              <a:rPr lang="en-US" sz="1600" b="1" i="0" dirty="0">
                <a:solidFill>
                  <a:schemeClr val="tx1"/>
                </a:solidFill>
                <a:effectLst/>
                <a:latin typeface="Söhne"/>
              </a:rPr>
              <a:t>Integration Challenges:</a:t>
            </a:r>
            <a:r>
              <a:rPr lang="en-US" sz="1600" b="0" i="0" dirty="0">
                <a:solidFill>
                  <a:schemeClr val="tx1"/>
                </a:solidFill>
                <a:effectLst/>
                <a:latin typeface="Söhne"/>
              </a:rPr>
              <a:t> When working on large-scale projects, integrating new technology solutions with existing systems can be complex and time-consuming.</a:t>
            </a:r>
          </a:p>
          <a:p>
            <a:pPr algn="l"/>
            <a:r>
              <a:rPr lang="en-US" sz="1600" b="1" i="0" dirty="0">
                <a:solidFill>
                  <a:schemeClr val="tx1"/>
                </a:solidFill>
                <a:effectLst/>
                <a:latin typeface="Söhne"/>
              </a:rPr>
              <a:t>Digital Transformation:</a:t>
            </a:r>
            <a:r>
              <a:rPr lang="en-US" sz="1600" b="0" i="0" dirty="0">
                <a:solidFill>
                  <a:schemeClr val="tx1"/>
                </a:solidFill>
                <a:effectLst/>
                <a:latin typeface="Söhne"/>
              </a:rPr>
              <a:t> Tech Mahindra may face challenges when assisting clients in their digital transformation journey, as it involves cultural shifts, process changes, and technological upgrades</a:t>
            </a:r>
            <a:r>
              <a:rPr lang="en-US" b="0" i="0" dirty="0">
                <a:solidFill>
                  <a:schemeClr val="tx1"/>
                </a:solidFill>
                <a:effectLst/>
                <a:latin typeface="Söhne"/>
              </a:rPr>
              <a:t>.</a:t>
            </a:r>
          </a:p>
          <a:p>
            <a:endParaRPr lang="en-US" dirty="0">
              <a:solidFill>
                <a:schemeClr val="tx1"/>
              </a:solidFill>
            </a:endParaRPr>
          </a:p>
          <a:p>
            <a:pPr marL="457200" lvl="0" indent="-317500">
              <a:buSzPts val="1400"/>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240" y="595901"/>
            <a:ext cx="8219327" cy="4616648"/>
          </a:xfrm>
          <a:prstGeom prst="rect">
            <a:avLst/>
          </a:prstGeom>
        </p:spPr>
        <p:txBody>
          <a:bodyPr wrap="square">
            <a:spAutoFit/>
          </a:bodyPr>
          <a:lstStyle/>
          <a:p>
            <a:r>
              <a:rPr lang="en-US" sz="1600" b="1" dirty="0"/>
              <a:t>Lessons Learned</a:t>
            </a:r>
            <a:r>
              <a:rPr lang="en-US" sz="1600" dirty="0"/>
              <a:t>:</a:t>
            </a:r>
          </a:p>
          <a:p>
            <a:endParaRPr lang="en-US" dirty="0"/>
          </a:p>
          <a:p>
            <a:r>
              <a:rPr lang="en-US" dirty="0"/>
              <a:t> </a:t>
            </a:r>
            <a:r>
              <a:rPr lang="en-US" sz="1600" b="1" dirty="0"/>
              <a:t>Adaptability and Innovation: </a:t>
            </a:r>
            <a:r>
              <a:rPr lang="en-US" sz="1600" dirty="0"/>
              <a:t>Embrace a culture of adaptability and innovation to respond to changing market demands and technological advancements effectively.</a:t>
            </a:r>
          </a:p>
          <a:p>
            <a:r>
              <a:rPr lang="en-US" sz="1600" b="1" dirty="0"/>
              <a:t>Client-Centric Approach</a:t>
            </a:r>
            <a:r>
              <a:rPr lang="en-US" sz="1600" dirty="0"/>
              <a:t>: Focus on understanding and addressing clients' specific needs and pain points to build long-lasting and successful partnerships.</a:t>
            </a:r>
          </a:p>
          <a:p>
            <a:r>
              <a:rPr lang="en-US" sz="1600" b="1" dirty="0"/>
              <a:t>Talent Development and Training: </a:t>
            </a:r>
            <a:r>
              <a:rPr lang="en-US" sz="1600" dirty="0"/>
              <a:t>Invest in continuous learning and training programs to </a:t>
            </a:r>
            <a:r>
              <a:rPr lang="en-US" sz="1600" dirty="0" err="1"/>
              <a:t>upskill</a:t>
            </a:r>
            <a:r>
              <a:rPr lang="en-US" sz="1600" dirty="0"/>
              <a:t> employees and equip them with the latest knowledge and tools.</a:t>
            </a:r>
          </a:p>
          <a:p>
            <a:r>
              <a:rPr lang="en-US" sz="1600" b="1" dirty="0"/>
              <a:t>Collaboration and Partnerships: </a:t>
            </a:r>
            <a:r>
              <a:rPr lang="en-US" sz="1600" dirty="0"/>
              <a:t>Forge strategic collaborations and partnerships with other companies and technology providers to expand service offerings and gain access to new markets.</a:t>
            </a:r>
          </a:p>
          <a:p>
            <a:r>
              <a:rPr lang="en-US" sz="1600" b="1" dirty="0"/>
              <a:t>Quality Assurance and Project Management</a:t>
            </a:r>
            <a:r>
              <a:rPr lang="en-US" sz="1600" dirty="0"/>
              <a:t>: Implement robust quality assurance and project management processes to ensure consistent and successful project delivery.</a:t>
            </a:r>
          </a:p>
          <a:p>
            <a:r>
              <a:rPr lang="en-US" sz="1600" b="1" dirty="0"/>
              <a:t>Ethical and Social Responsibility</a:t>
            </a:r>
            <a:r>
              <a:rPr lang="en-US" sz="1600" dirty="0"/>
              <a:t>: Prioritize ethical business practices and social responsibility initiatives to build trust with clients and stakeholders.</a:t>
            </a:r>
          </a:p>
          <a:p>
            <a:endParaRPr lang="en-US" dirty="0"/>
          </a:p>
          <a:p>
            <a:endParaRPr lang="en-US" dirty="0"/>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a:t>
            </a:r>
            <a:r>
              <a:rPr lang="en-GB" b="1" dirty="0" err="1">
                <a:solidFill>
                  <a:srgbClr val="434343"/>
                </a:solidFill>
              </a:rPr>
              <a:t>Curation</a:t>
            </a:r>
            <a:r>
              <a:rPr lang="en-GB" b="1" dirty="0">
                <a:solidFill>
                  <a:srgbClr val="434343"/>
                </a:solidFill>
              </a:rPr>
              <a:t> (Post creations, Designs/Video Editing, Ad Campaigns over Social Media and Email Ideation and Creation) </a:t>
            </a:r>
            <a:endParaRPr dirty="0"/>
          </a:p>
        </p:txBody>
      </p:sp>
      <p:sp>
        <p:nvSpPr>
          <p:cNvPr id="110" name="Google Shape;110;p22"/>
          <p:cNvSpPr txBox="1"/>
          <p:nvPr/>
        </p:nvSpPr>
        <p:spPr>
          <a:xfrm>
            <a:off x="956400" y="1213456"/>
            <a:ext cx="8187600" cy="29854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Post Creation:</a:t>
            </a:r>
            <a:r>
              <a:rPr lang="en-GB"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Format 1:Blog Article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Aim  : Boost SEO &amp; Provide information about TECH MAHINDRA.</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Date:24</a:t>
            </a:r>
            <a:r>
              <a:rPr lang="en-GB" baseline="30000" dirty="0"/>
              <a:t>th</a:t>
            </a:r>
            <a:r>
              <a:rPr lang="en-GB" dirty="0"/>
              <a:t> </a:t>
            </a:r>
            <a:r>
              <a:rPr lang="en-GB" dirty="0" err="1"/>
              <a:t>july</a:t>
            </a:r>
            <a:r>
              <a:rPr lang="en-GB" dirty="0"/>
              <a:t> 2023</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Topic: Tech Mahindra software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a:r>
              <a:rPr lang="en-US" dirty="0">
                <a:hlinkClick r:id="rId3"/>
              </a:rPr>
              <a:t>https://www.blogger.com/blog/posts/5489540051863761729</a:t>
            </a:r>
            <a:endParaRPr lang="en-US" dirty="0"/>
          </a:p>
          <a:p>
            <a:pPr marL="457200" lvl="0"/>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CDC3B8-572B-FEDB-1EB3-08F0A27EB545}"/>
              </a:ext>
            </a:extLst>
          </p:cNvPr>
          <p:cNvSpPr>
            <a:spLocks noGrp="1"/>
          </p:cNvSpPr>
          <p:nvPr>
            <p:ph type="title"/>
          </p:nvPr>
        </p:nvSpPr>
        <p:spPr>
          <a:xfrm>
            <a:off x="311150" y="233681"/>
            <a:ext cx="8521700" cy="1117600"/>
          </a:xfrm>
        </p:spPr>
        <p:txBody>
          <a:bodyPr>
            <a:noAutofit/>
          </a:bodyPr>
          <a:lstStyle/>
          <a:p>
            <a:r>
              <a:rPr lang="en-US" sz="1600" b="1" dirty="0">
                <a:solidFill>
                  <a:schemeClr val="tx1"/>
                </a:solidFill>
              </a:rPr>
              <a:t>Part 4: Content Creation and Curation (Post creations, Designs/Video Editing,          </a:t>
            </a:r>
            <a:br>
              <a:rPr lang="en-US" sz="1600" b="1" dirty="0">
                <a:solidFill>
                  <a:schemeClr val="tx1"/>
                </a:solidFill>
              </a:rPr>
            </a:br>
            <a:r>
              <a:rPr lang="en-US" sz="1600" b="1" dirty="0">
                <a:solidFill>
                  <a:schemeClr val="tx1"/>
                </a:solidFill>
              </a:rPr>
              <a:t>    Ad Campaigns over Social Media and Email Ideation and Creation</a:t>
            </a:r>
            <a:r>
              <a:rPr lang="en-US" sz="1800" b="1" dirty="0">
                <a:solidFill>
                  <a:srgbClr val="434343"/>
                </a:solidFill>
              </a:rPr>
              <a:t>)</a:t>
            </a:r>
            <a:endParaRPr lang="en-IN" sz="2000" dirty="0">
              <a:solidFill>
                <a:schemeClr val="tx1"/>
              </a:solidFill>
            </a:endParaRPr>
          </a:p>
        </p:txBody>
      </p:sp>
      <p:sp>
        <p:nvSpPr>
          <p:cNvPr id="5" name="TextBox 4">
            <a:extLst>
              <a:ext uri="{FF2B5EF4-FFF2-40B4-BE49-F238E27FC236}">
                <a16:creationId xmlns:a16="http://schemas.microsoft.com/office/drawing/2014/main" id="{BC61693F-29D3-6682-3B26-747A5AE4C265}"/>
              </a:ext>
            </a:extLst>
          </p:cNvPr>
          <p:cNvSpPr txBox="1"/>
          <p:nvPr/>
        </p:nvSpPr>
        <p:spPr>
          <a:xfrm>
            <a:off x="664464" y="1351281"/>
            <a:ext cx="7851648" cy="2431435"/>
          </a:xfrm>
          <a:prstGeom prst="rect">
            <a:avLst/>
          </a:prstGeom>
          <a:noFill/>
        </p:spPr>
        <p:txBody>
          <a:bodyPr wrap="square">
            <a:spAutoFit/>
          </a:bodyPr>
          <a:lstStyle/>
          <a:p>
            <a:pPr>
              <a:buFont typeface="Wingdings" panose="05000000000000000000" pitchFamily="2" charset="2"/>
              <a:buChar char="q"/>
            </a:pPr>
            <a:r>
              <a:rPr lang="en-IN" sz="2000" b="1" dirty="0">
                <a:solidFill>
                  <a:schemeClr val="tx1"/>
                </a:solidFill>
              </a:rPr>
              <a:t>Format 2</a:t>
            </a:r>
            <a:r>
              <a:rPr lang="en-IN" sz="2000" dirty="0">
                <a:solidFill>
                  <a:schemeClr val="tx1"/>
                </a:solidFill>
              </a:rPr>
              <a:t>: Video</a:t>
            </a:r>
          </a:p>
          <a:p>
            <a:pPr marL="114300" indent="0">
              <a:buNone/>
            </a:pPr>
            <a:r>
              <a:rPr lang="en-IN" sz="2000" dirty="0">
                <a:solidFill>
                  <a:schemeClr val="tx1"/>
                </a:solidFill>
              </a:rPr>
              <a:t>Date : 29</a:t>
            </a:r>
            <a:r>
              <a:rPr lang="en-IN" sz="2000" baseline="30000" dirty="0">
                <a:solidFill>
                  <a:schemeClr val="tx1"/>
                </a:solidFill>
              </a:rPr>
              <a:t>th</a:t>
            </a:r>
            <a:r>
              <a:rPr lang="en-IN" sz="2000" dirty="0">
                <a:solidFill>
                  <a:schemeClr val="tx1"/>
                </a:solidFill>
              </a:rPr>
              <a:t> July 2023</a:t>
            </a:r>
          </a:p>
          <a:p>
            <a:pPr marL="114300" indent="0">
              <a:buNone/>
            </a:pPr>
            <a:r>
              <a:rPr lang="en-IN" sz="2000" dirty="0">
                <a:solidFill>
                  <a:schemeClr val="tx1"/>
                </a:solidFill>
              </a:rPr>
              <a:t>Topic:  Brand advertisement </a:t>
            </a:r>
          </a:p>
          <a:p>
            <a:pPr marL="114300"/>
            <a:r>
              <a:rPr lang="en-IN" sz="2000" dirty="0">
                <a:solidFill>
                  <a:schemeClr val="tx1"/>
                </a:solidFill>
              </a:rPr>
              <a:t>Drive Link: </a:t>
            </a:r>
          </a:p>
          <a:p>
            <a:pPr marL="114300"/>
            <a:r>
              <a:rPr lang="en-IN" sz="2400" dirty="0">
                <a:solidFill>
                  <a:schemeClr val="tx1"/>
                </a:solidFill>
                <a:hlinkClick r:id="rId2"/>
              </a:rPr>
              <a:t>https://www.youtube.com/watch?v=9OgQsO4VISM&amp;feature=youtu.be</a:t>
            </a:r>
            <a:r>
              <a:rPr lang="en-IN" sz="2400" dirty="0">
                <a:solidFill>
                  <a:schemeClr val="tx1"/>
                </a:solidFill>
              </a:rPr>
              <a:t> </a:t>
            </a:r>
          </a:p>
          <a:p>
            <a:pPr marL="114300"/>
            <a:r>
              <a:rPr lang="en-IN" sz="2400" dirty="0">
                <a:solidFill>
                  <a:schemeClr val="tx1"/>
                </a:solidFill>
              </a:rPr>
              <a:t>                                   </a:t>
            </a:r>
          </a:p>
        </p:txBody>
      </p:sp>
    </p:spTree>
    <p:extLst>
      <p:ext uri="{BB962C8B-B14F-4D97-AF65-F5344CB8AC3E}">
        <p14:creationId xmlns:p14="http://schemas.microsoft.com/office/powerpoint/2010/main" val="35183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66950" y="8734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68" name="Google Shape;68;p15"/>
          <p:cNvSpPr txBox="1"/>
          <p:nvPr/>
        </p:nvSpPr>
        <p:spPr>
          <a:xfrm>
            <a:off x="766950" y="1740438"/>
            <a:ext cx="7380000" cy="6278612"/>
          </a:xfrm>
          <a:prstGeom prst="rect">
            <a:avLst/>
          </a:prstGeom>
          <a:noFill/>
          <a:ln>
            <a:noFill/>
          </a:ln>
        </p:spPr>
        <p:txBody>
          <a:bodyPr spcFirstLastPara="1" wrap="square" lIns="91425" tIns="91425" rIns="91425" bIns="91425" anchor="t" anchorCtr="0">
            <a:spAutoFit/>
          </a:bodyPr>
          <a:lstStyle/>
          <a:p>
            <a:pPr marL="457200" lvl="0" indent="-317500" rtl="0">
              <a:spcBef>
                <a:spcPts val="0"/>
              </a:spcBef>
              <a:spcAft>
                <a:spcPts val="0"/>
              </a:spcAft>
              <a:buSzPts val="1400"/>
            </a:pPr>
            <a:r>
              <a:rPr lang="en-GB" b="1" dirty="0"/>
              <a:t>Research Brand Identity</a:t>
            </a:r>
            <a:r>
              <a:rPr lang="en-GB" sz="1600" b="1" dirty="0"/>
              <a:t>: </a:t>
            </a:r>
            <a:r>
              <a:rPr lang="en-GB" dirty="0"/>
              <a:t>Study the brand's mission, values, vision, and unique selling propositions (USPs).</a:t>
            </a:r>
          </a:p>
          <a:p>
            <a:pPr marL="457200" lvl="0" indent="-317500" rtl="0">
              <a:spcBef>
                <a:spcPts val="0"/>
              </a:spcBef>
              <a:spcAft>
                <a:spcPts val="0"/>
              </a:spcAft>
              <a:buSzPts val="1400"/>
            </a:pPr>
            <a:endParaRPr lang="en-GB" b="1" dirty="0"/>
          </a:p>
          <a:p>
            <a:pPr marL="457200" lvl="0" indent="-317500" rtl="0">
              <a:spcBef>
                <a:spcPts val="0"/>
              </a:spcBef>
              <a:spcAft>
                <a:spcPts val="0"/>
              </a:spcAft>
              <a:buSzPts val="1400"/>
            </a:pPr>
            <a:r>
              <a:rPr lang="en-GB" b="1" dirty="0"/>
              <a:t>Brand colours: </a:t>
            </a:r>
            <a:r>
              <a:rPr lang="en-GB" dirty="0"/>
              <a:t>Purple, Red</a:t>
            </a:r>
          </a:p>
          <a:p>
            <a:pPr marL="457200" lvl="0" indent="-317500" rtl="0">
              <a:spcBef>
                <a:spcPts val="0"/>
              </a:spcBef>
              <a:spcAft>
                <a:spcPts val="0"/>
              </a:spcAft>
              <a:buSzPts val="1400"/>
              <a:buChar char="●"/>
            </a:pPr>
            <a:endParaRPr lang="en-GB" b="1" dirty="0"/>
          </a:p>
          <a:p>
            <a:pPr marL="457200" lvl="0" indent="-317500" rtl="0">
              <a:spcBef>
                <a:spcPts val="0"/>
              </a:spcBef>
              <a:spcAft>
                <a:spcPts val="0"/>
              </a:spcAft>
              <a:buSzPts val="1400"/>
              <a:buChar char="●"/>
            </a:pPr>
            <a:endParaRPr lang="en-GB" b="1" dirty="0"/>
          </a:p>
          <a:p>
            <a:pPr marL="457200" lvl="0" indent="-317500" rtl="0">
              <a:spcBef>
                <a:spcPts val="0"/>
              </a:spcBef>
              <a:spcAft>
                <a:spcPts val="0"/>
              </a:spcAft>
              <a:buSzPts val="1400"/>
            </a:pPr>
            <a:r>
              <a:rPr lang="en-GB" b="1" dirty="0"/>
              <a:t>Logo</a:t>
            </a:r>
            <a:r>
              <a:rPr lang="en-GB" sz="1600" b="1" dirty="0"/>
              <a:t>:</a:t>
            </a:r>
          </a:p>
          <a:p>
            <a:pPr marL="457200" lvl="0" indent="-317500" rtl="0">
              <a:spcBef>
                <a:spcPts val="0"/>
              </a:spcBef>
              <a:spcAft>
                <a:spcPts val="0"/>
              </a:spcAft>
              <a:buSzPts val="1400"/>
              <a:buChar char="●"/>
            </a:pPr>
            <a:endParaRPr lang="en-GB" b="1" dirty="0"/>
          </a:p>
          <a:p>
            <a:pPr marL="457200" lvl="0" indent="-317500" rtl="0">
              <a:spcBef>
                <a:spcPts val="0"/>
              </a:spcBef>
              <a:spcAft>
                <a:spcPts val="0"/>
              </a:spcAft>
              <a:buSzPts val="1400"/>
            </a:pPr>
            <a:endParaRPr lang="en-GB" b="1" dirty="0"/>
          </a:p>
          <a:p>
            <a:pPr marL="457200" lvl="0" indent="-317500" rtl="0">
              <a:spcBef>
                <a:spcPts val="0"/>
              </a:spcBef>
              <a:spcAft>
                <a:spcPts val="0"/>
              </a:spcAft>
              <a:buSzPts val="1400"/>
              <a:buChar char="●"/>
            </a:pPr>
            <a:endParaRPr lang="en-GB" b="1" dirty="0"/>
          </a:p>
          <a:p>
            <a:pPr marL="457200" lvl="0" indent="-317500">
              <a:buSzPts val="1400"/>
            </a:pPr>
            <a:endParaRPr lang="en-US" dirty="0"/>
          </a:p>
          <a:p>
            <a:pPr marL="457200" lvl="0" indent="-317500">
              <a:buSzPts val="1400"/>
            </a:pPr>
            <a:r>
              <a:rPr lang="en-US" dirty="0"/>
              <a:t>Tech Mahindra is an Indian multinational technology company that provides information technology (IT) services and solutions. It is a subsidiary of the Mahindra Group, a diversified conglomerate based in India.</a:t>
            </a:r>
          </a:p>
          <a:p>
            <a:pPr marL="457200" lvl="0" indent="-317500" algn="l" rtl="0">
              <a:spcBef>
                <a:spcPts val="0"/>
              </a:spcBef>
              <a:spcAft>
                <a:spcPts val="0"/>
              </a:spcAft>
              <a:buSzPts val="1400"/>
              <a:buChar char="●"/>
            </a:pPr>
            <a:endParaRPr lang="en-US" dirty="0"/>
          </a:p>
          <a:p>
            <a:pPr marL="457200" lvl="0" indent="-317500"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a:p>
          <a:p>
            <a:endParaRPr lang="en-US" b="1" dirty="0"/>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 name="Picture 3" descr="download (1).png"/>
          <p:cNvPicPr>
            <a:picLocks noChangeAspect="1"/>
          </p:cNvPicPr>
          <p:nvPr/>
        </p:nvPicPr>
        <p:blipFill>
          <a:blip r:embed="rId3"/>
          <a:stretch>
            <a:fillRect/>
          </a:stretch>
        </p:blipFill>
        <p:spPr>
          <a:xfrm>
            <a:off x="2116477" y="2856216"/>
            <a:ext cx="2537717" cy="12534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0D0B-A73D-D10E-DC3C-3C91619A2F19}"/>
              </a:ext>
            </a:extLst>
          </p:cNvPr>
          <p:cNvSpPr>
            <a:spLocks noGrp="1"/>
          </p:cNvSpPr>
          <p:nvPr>
            <p:ph type="title"/>
          </p:nvPr>
        </p:nvSpPr>
        <p:spPr>
          <a:xfrm>
            <a:off x="311700" y="454130"/>
            <a:ext cx="8520600" cy="841800"/>
          </a:xfrm>
        </p:spPr>
        <p:txBody>
          <a:bodyPr>
            <a:noAutofit/>
          </a:bodyPr>
          <a:lstStyle/>
          <a:p>
            <a:r>
              <a:rPr lang="en-US" sz="2000" b="1" dirty="0">
                <a:solidFill>
                  <a:schemeClr val="tx1"/>
                </a:solidFill>
              </a:rPr>
              <a:t>Part 4: Content Creation and Curation (Post creations, Designs/Video Editing,          </a:t>
            </a:r>
            <a:br>
              <a:rPr lang="en-US" sz="2000" b="1" dirty="0">
                <a:solidFill>
                  <a:schemeClr val="tx1"/>
                </a:solidFill>
              </a:rPr>
            </a:br>
            <a:r>
              <a:rPr lang="en-US" sz="2000" b="1" dirty="0">
                <a:solidFill>
                  <a:schemeClr val="tx1"/>
                </a:solidFill>
              </a:rPr>
              <a:t>    Ad Campaigns over Social Media and Email Ideation and Creation</a:t>
            </a:r>
            <a:r>
              <a:rPr lang="en-US" sz="2000" b="1" dirty="0">
                <a:solidFill>
                  <a:srgbClr val="434343"/>
                </a:solidFill>
              </a:rPr>
              <a:t>)</a:t>
            </a:r>
            <a:endParaRPr lang="en-IN" sz="2000" dirty="0"/>
          </a:p>
        </p:txBody>
      </p:sp>
      <p:sp>
        <p:nvSpPr>
          <p:cNvPr id="6" name="TextBox 5">
            <a:extLst>
              <a:ext uri="{FF2B5EF4-FFF2-40B4-BE49-F238E27FC236}">
                <a16:creationId xmlns:a16="http://schemas.microsoft.com/office/drawing/2014/main" id="{B77F7026-D503-B361-0F8D-FFB27D54A67A}"/>
              </a:ext>
            </a:extLst>
          </p:cNvPr>
          <p:cNvSpPr txBox="1"/>
          <p:nvPr/>
        </p:nvSpPr>
        <p:spPr>
          <a:xfrm>
            <a:off x="711200" y="1942040"/>
            <a:ext cx="5486400" cy="1569660"/>
          </a:xfrm>
          <a:prstGeom prst="rect">
            <a:avLst/>
          </a:prstGeom>
          <a:noFill/>
        </p:spPr>
        <p:txBody>
          <a:bodyPr wrap="square">
            <a:spAutoFit/>
          </a:bodyPr>
          <a:lstStyle/>
          <a:p>
            <a:pPr>
              <a:buFont typeface="Wingdings" panose="05000000000000000000" pitchFamily="2" charset="2"/>
              <a:buChar char="q"/>
            </a:pPr>
            <a:r>
              <a:rPr lang="en-IN" sz="2400" b="1" dirty="0">
                <a:solidFill>
                  <a:schemeClr val="tx1"/>
                </a:solidFill>
              </a:rPr>
              <a:t>Format 3: </a:t>
            </a:r>
            <a:r>
              <a:rPr lang="en-IN" sz="2400" dirty="0">
                <a:solidFill>
                  <a:schemeClr val="tx1"/>
                </a:solidFill>
              </a:rPr>
              <a:t>Creative Meme</a:t>
            </a:r>
          </a:p>
          <a:p>
            <a:pPr marL="114300" indent="0">
              <a:buNone/>
            </a:pPr>
            <a:r>
              <a:rPr lang="en-IN" sz="2400" dirty="0">
                <a:solidFill>
                  <a:schemeClr val="tx1"/>
                </a:solidFill>
              </a:rPr>
              <a:t>Date:20</a:t>
            </a:r>
            <a:r>
              <a:rPr lang="en-IN" sz="2400" baseline="30000" dirty="0">
                <a:solidFill>
                  <a:schemeClr val="tx1"/>
                </a:solidFill>
              </a:rPr>
              <a:t>th</a:t>
            </a:r>
            <a:r>
              <a:rPr lang="en-IN" sz="2400" dirty="0">
                <a:solidFill>
                  <a:schemeClr val="tx1"/>
                </a:solidFill>
              </a:rPr>
              <a:t> July 2023</a:t>
            </a:r>
          </a:p>
          <a:p>
            <a:pPr marL="114300" indent="0">
              <a:buNone/>
            </a:pPr>
            <a:r>
              <a:rPr lang="en-IN" sz="2400" dirty="0">
                <a:solidFill>
                  <a:schemeClr val="tx1"/>
                </a:solidFill>
              </a:rPr>
              <a:t>Topic: Tech </a:t>
            </a:r>
            <a:r>
              <a:rPr lang="en-IN" sz="2400" dirty="0" err="1">
                <a:solidFill>
                  <a:schemeClr val="tx1"/>
                </a:solidFill>
              </a:rPr>
              <a:t>mahindra</a:t>
            </a:r>
            <a:r>
              <a:rPr lang="en-IN" sz="2400" dirty="0">
                <a:solidFill>
                  <a:schemeClr val="tx1"/>
                </a:solidFill>
              </a:rPr>
              <a:t> </a:t>
            </a:r>
          </a:p>
          <a:p>
            <a:pPr marL="114300" indent="0">
              <a:buNone/>
            </a:pPr>
            <a:r>
              <a:rPr lang="en-IN" sz="2400" dirty="0">
                <a:solidFill>
                  <a:schemeClr val="tx1"/>
                </a:solidFill>
              </a:rPr>
              <a:t>Meme: </a:t>
            </a:r>
            <a:r>
              <a:rPr lang="en-IN" sz="2400" dirty="0" err="1">
                <a:solidFill>
                  <a:schemeClr val="tx1"/>
                </a:solidFill>
              </a:rPr>
              <a:t>Innavation</a:t>
            </a:r>
            <a:r>
              <a:rPr lang="en-IN" sz="2400" dirty="0">
                <a:solidFill>
                  <a:schemeClr val="tx1"/>
                </a:solidFill>
              </a:rPr>
              <a:t> to you </a:t>
            </a:r>
          </a:p>
        </p:txBody>
      </p:sp>
      <p:pic>
        <p:nvPicPr>
          <p:cNvPr id="1026" name="Picture 2" descr="I.T Memes - Zoho, , CTS, Tech Mahindra are Hiring Freshers... | Facebook">
            <a:extLst>
              <a:ext uri="{FF2B5EF4-FFF2-40B4-BE49-F238E27FC236}">
                <a16:creationId xmlns:a16="http://schemas.microsoft.com/office/drawing/2014/main" id="{00D08779-9FB4-CCC8-7AB3-BC7AB7B1A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337" y="1500187"/>
            <a:ext cx="2757487"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28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FD13-993E-0EA2-B9D9-8D435F783C63}"/>
              </a:ext>
            </a:extLst>
          </p:cNvPr>
          <p:cNvSpPr>
            <a:spLocks noGrp="1"/>
          </p:cNvSpPr>
          <p:nvPr>
            <p:ph type="title"/>
          </p:nvPr>
        </p:nvSpPr>
        <p:spPr>
          <a:xfrm>
            <a:off x="311700" y="477520"/>
            <a:ext cx="8520600" cy="1005840"/>
          </a:xfrm>
        </p:spPr>
        <p:txBody>
          <a:bodyPr>
            <a:noAutofit/>
          </a:bodyPr>
          <a:lstStyle/>
          <a:p>
            <a:r>
              <a:rPr lang="en-US" sz="2400" b="1" dirty="0">
                <a:solidFill>
                  <a:schemeClr val="tx1"/>
                </a:solidFill>
              </a:rPr>
              <a:t>Part 4: Content Creation and Curation (Post creations, Designs/Video Editing, Ad Campaigns over Social Media and Email Ideation and Creation</a:t>
            </a:r>
            <a:r>
              <a:rPr lang="en-US" sz="2400" b="1" dirty="0">
                <a:solidFill>
                  <a:srgbClr val="434343"/>
                </a:solidFill>
              </a:rPr>
              <a:t>) </a:t>
            </a:r>
            <a:br>
              <a:rPr lang="en-US" sz="2400" dirty="0"/>
            </a:br>
            <a:endParaRPr lang="en-IN" sz="2400" dirty="0"/>
          </a:p>
        </p:txBody>
      </p:sp>
      <p:sp>
        <p:nvSpPr>
          <p:cNvPr id="4" name="TextBox 3">
            <a:extLst>
              <a:ext uri="{FF2B5EF4-FFF2-40B4-BE49-F238E27FC236}">
                <a16:creationId xmlns:a16="http://schemas.microsoft.com/office/drawing/2014/main" id="{1322EDC9-4EF5-D770-2315-FC80AE71120A}"/>
              </a:ext>
            </a:extLst>
          </p:cNvPr>
          <p:cNvSpPr txBox="1"/>
          <p:nvPr/>
        </p:nvSpPr>
        <p:spPr>
          <a:xfrm>
            <a:off x="1148080" y="1968552"/>
            <a:ext cx="5709920" cy="1831976"/>
          </a:xfrm>
          <a:prstGeom prst="rect">
            <a:avLst/>
          </a:prstGeom>
          <a:noFill/>
        </p:spPr>
        <p:txBody>
          <a:bodyPr wrap="square">
            <a:spAutoFit/>
          </a:bodyPr>
          <a:lstStyle/>
          <a:p>
            <a:pPr marL="0" lvl="0" indent="0" algn="ctr" rtl="0">
              <a:lnSpc>
                <a:spcPct val="115000"/>
              </a:lnSpc>
              <a:spcBef>
                <a:spcPts val="0"/>
              </a:spcBef>
              <a:spcAft>
                <a:spcPts val="0"/>
              </a:spcAft>
              <a:buNone/>
            </a:pPr>
            <a:r>
              <a:rPr lang="en-GB" sz="2000" b="1" dirty="0">
                <a:solidFill>
                  <a:schemeClr val="tx1"/>
                </a:solidFill>
              </a:rPr>
              <a:t>Instagram Story</a:t>
            </a:r>
          </a:p>
          <a:p>
            <a:pPr marL="0" lvl="0" indent="0" algn="ctr" rtl="0">
              <a:lnSpc>
                <a:spcPct val="115000"/>
              </a:lnSpc>
              <a:spcBef>
                <a:spcPts val="0"/>
              </a:spcBef>
              <a:spcAft>
                <a:spcPts val="0"/>
              </a:spcAft>
              <a:buNone/>
            </a:pPr>
            <a:endParaRPr lang="en-GB" sz="2000" b="1" dirty="0">
              <a:solidFill>
                <a:schemeClr val="tx1"/>
              </a:solidFill>
            </a:endParaRPr>
          </a:p>
          <a:p>
            <a:pPr lvl="0" algn="ctr">
              <a:lnSpc>
                <a:spcPct val="115000"/>
              </a:lnSpc>
            </a:pPr>
            <a:r>
              <a:rPr lang="en-US" sz="2000" dirty="0">
                <a:latin typeface="Arial" panose="020B0604020202020204" pitchFamily="34" charset="0"/>
                <a:cs typeface="Arial" panose="020B0604020202020204" pitchFamily="34" charset="0"/>
                <a:sym typeface="+mn-ea"/>
              </a:rPr>
              <a:t>We have created three Instagram stories on Tech Mahindra and screenshots and those are provided below:   </a:t>
            </a:r>
            <a:endParaRPr lang="en-IN" sz="2000" dirty="0"/>
          </a:p>
        </p:txBody>
      </p:sp>
    </p:spTree>
    <p:extLst>
      <p:ext uri="{BB962C8B-B14F-4D97-AF65-F5344CB8AC3E}">
        <p14:creationId xmlns:p14="http://schemas.microsoft.com/office/powerpoint/2010/main" val="313706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E6177F-6890-73F4-A458-933115F1DC34}"/>
              </a:ext>
            </a:extLst>
          </p:cNvPr>
          <p:cNvPicPr>
            <a:picLocks noChangeAspect="1"/>
          </p:cNvPicPr>
          <p:nvPr/>
        </p:nvPicPr>
        <p:blipFill>
          <a:blip r:embed="rId2"/>
          <a:stretch>
            <a:fillRect/>
          </a:stretch>
        </p:blipFill>
        <p:spPr>
          <a:xfrm>
            <a:off x="357188" y="264318"/>
            <a:ext cx="2507455" cy="4672013"/>
          </a:xfrm>
          <a:prstGeom prst="rect">
            <a:avLst/>
          </a:prstGeom>
        </p:spPr>
      </p:pic>
      <p:pic>
        <p:nvPicPr>
          <p:cNvPr id="6" name="Picture 5">
            <a:extLst>
              <a:ext uri="{FF2B5EF4-FFF2-40B4-BE49-F238E27FC236}">
                <a16:creationId xmlns:a16="http://schemas.microsoft.com/office/drawing/2014/main" id="{C44465B3-DB6F-3BB3-7DF5-93E578339D72}"/>
              </a:ext>
            </a:extLst>
          </p:cNvPr>
          <p:cNvPicPr>
            <a:picLocks noChangeAspect="1"/>
          </p:cNvPicPr>
          <p:nvPr/>
        </p:nvPicPr>
        <p:blipFill>
          <a:blip r:embed="rId3"/>
          <a:stretch>
            <a:fillRect/>
          </a:stretch>
        </p:blipFill>
        <p:spPr>
          <a:xfrm>
            <a:off x="3350419" y="264318"/>
            <a:ext cx="2578894" cy="4672013"/>
          </a:xfrm>
          <a:prstGeom prst="rect">
            <a:avLst/>
          </a:prstGeom>
        </p:spPr>
      </p:pic>
      <p:pic>
        <p:nvPicPr>
          <p:cNvPr id="8" name="Picture 7">
            <a:extLst>
              <a:ext uri="{FF2B5EF4-FFF2-40B4-BE49-F238E27FC236}">
                <a16:creationId xmlns:a16="http://schemas.microsoft.com/office/drawing/2014/main" id="{BF735DDE-D5BB-2BE4-EEE1-8E8F97EFA913}"/>
              </a:ext>
            </a:extLst>
          </p:cNvPr>
          <p:cNvPicPr>
            <a:picLocks noChangeAspect="1"/>
          </p:cNvPicPr>
          <p:nvPr/>
        </p:nvPicPr>
        <p:blipFill>
          <a:blip r:embed="rId4"/>
          <a:stretch>
            <a:fillRect/>
          </a:stretch>
        </p:blipFill>
        <p:spPr>
          <a:xfrm>
            <a:off x="6372225" y="264318"/>
            <a:ext cx="2314575" cy="4672013"/>
          </a:xfrm>
          <a:prstGeom prst="rect">
            <a:avLst/>
          </a:prstGeom>
        </p:spPr>
      </p:pic>
    </p:spTree>
    <p:extLst>
      <p:ext uri="{BB962C8B-B14F-4D97-AF65-F5344CB8AC3E}">
        <p14:creationId xmlns:p14="http://schemas.microsoft.com/office/powerpoint/2010/main" val="283328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784855-BCF4-3ECE-A775-BEB5346B2CE2}"/>
              </a:ext>
            </a:extLst>
          </p:cNvPr>
          <p:cNvSpPr txBox="1"/>
          <p:nvPr/>
        </p:nvSpPr>
        <p:spPr>
          <a:xfrm>
            <a:off x="254000" y="229643"/>
            <a:ext cx="8432800" cy="702372"/>
          </a:xfrm>
          <a:prstGeom prst="rect">
            <a:avLst/>
          </a:prstGeom>
          <a:noFill/>
        </p:spPr>
        <p:txBody>
          <a:bodyPr wrap="square">
            <a:spAutoFit/>
          </a:bodyPr>
          <a:lstStyle/>
          <a:p>
            <a:pPr marL="0" lvl="0" indent="0" algn="ctr" rtl="0">
              <a:lnSpc>
                <a:spcPct val="115000"/>
              </a:lnSpc>
              <a:spcBef>
                <a:spcPts val="0"/>
              </a:spcBef>
              <a:spcAft>
                <a:spcPts val="0"/>
              </a:spcAft>
              <a:buNone/>
            </a:pPr>
            <a:r>
              <a:rPr lang="en-US" sz="1800" b="1" dirty="0">
                <a:solidFill>
                  <a:schemeClr val="tx1"/>
                </a:solidFill>
              </a:rPr>
              <a:t>Part 4: Content Creation and Curation (Post creations, Designs/Video Editing, Ad Campaigns over Social Media and Email Ideation and Creation) </a:t>
            </a:r>
            <a:endParaRPr lang="en-US" sz="1800" dirty="0">
              <a:solidFill>
                <a:schemeClr val="tx1"/>
              </a:solidFill>
            </a:endParaRPr>
          </a:p>
        </p:txBody>
      </p:sp>
      <p:sp>
        <p:nvSpPr>
          <p:cNvPr id="8" name="TextBox 7">
            <a:extLst>
              <a:ext uri="{FF2B5EF4-FFF2-40B4-BE49-F238E27FC236}">
                <a16:creationId xmlns:a16="http://schemas.microsoft.com/office/drawing/2014/main" id="{9248BED2-3152-2272-1598-0863D196CC0F}"/>
              </a:ext>
            </a:extLst>
          </p:cNvPr>
          <p:cNvSpPr txBox="1"/>
          <p:nvPr/>
        </p:nvSpPr>
        <p:spPr>
          <a:xfrm>
            <a:off x="407194" y="1200512"/>
            <a:ext cx="8329611" cy="3817968"/>
          </a:xfrm>
          <a:prstGeom prst="rect">
            <a:avLst/>
          </a:prstGeom>
          <a:noFill/>
        </p:spPr>
        <p:txBody>
          <a:bodyPr wrap="square">
            <a:spAutoFit/>
          </a:bodyPr>
          <a:lstStyle/>
          <a:p>
            <a:pPr marL="0" lvl="0" indent="0" algn="ctr" rtl="0">
              <a:lnSpc>
                <a:spcPct val="115000"/>
              </a:lnSpc>
              <a:spcBef>
                <a:spcPts val="0"/>
              </a:spcBef>
              <a:spcAft>
                <a:spcPts val="0"/>
              </a:spcAft>
              <a:buNone/>
            </a:pPr>
            <a:r>
              <a:rPr lang="en-GB" sz="1600" b="1" dirty="0">
                <a:solidFill>
                  <a:schemeClr val="tx1"/>
                </a:solidFill>
              </a:rPr>
              <a:t>  </a:t>
            </a:r>
            <a:r>
              <a:rPr lang="en-GB" sz="1800" b="1" dirty="0">
                <a:solidFill>
                  <a:schemeClr val="tx1"/>
                </a:solidFill>
              </a:rPr>
              <a:t>Designs/Video Editing</a:t>
            </a:r>
          </a:p>
          <a:p>
            <a:pPr marL="0" lvl="0" indent="0" algn="ctr" rtl="0">
              <a:lnSpc>
                <a:spcPct val="115000"/>
              </a:lnSpc>
              <a:spcBef>
                <a:spcPts val="0"/>
              </a:spcBef>
              <a:spcAft>
                <a:spcPts val="0"/>
              </a:spcAft>
              <a:buNone/>
            </a:pPr>
            <a:endParaRPr lang="en-GB" sz="1800" b="1" dirty="0">
              <a:solidFill>
                <a:schemeClr val="tx1"/>
              </a:solidFill>
            </a:endParaRPr>
          </a:p>
          <a:p>
            <a:pPr marL="0" lvl="0" indent="0" algn="ctr" rtl="0">
              <a:lnSpc>
                <a:spcPct val="115000"/>
              </a:lnSpc>
              <a:spcBef>
                <a:spcPts val="0"/>
              </a:spcBef>
              <a:spcAft>
                <a:spcPts val="0"/>
              </a:spcAft>
              <a:buNone/>
            </a:pPr>
            <a:endParaRPr lang="en-GB" sz="1800" b="1" dirty="0">
              <a:solidFill>
                <a:schemeClr val="tx1"/>
              </a:solidFill>
            </a:endParaRPr>
          </a:p>
          <a:p>
            <a:pPr marL="0" lvl="0" indent="0" algn="l" rtl="0">
              <a:spcBef>
                <a:spcPts val="0"/>
              </a:spcBef>
              <a:spcAft>
                <a:spcPts val="0"/>
              </a:spcAft>
              <a:buNone/>
            </a:pPr>
            <a:r>
              <a:rPr lang="en-IN" sz="1800" dirty="0">
                <a:solidFill>
                  <a:schemeClr val="tx1"/>
                </a:solidFill>
              </a:rPr>
              <a:t>Design:</a:t>
            </a:r>
          </a:p>
          <a:p>
            <a:pPr marL="0" lvl="0" indent="0" algn="l" rtl="0">
              <a:spcBef>
                <a:spcPts val="0"/>
              </a:spcBef>
              <a:spcAft>
                <a:spcPts val="0"/>
              </a:spcAft>
              <a:buNone/>
            </a:pPr>
            <a:endParaRPr lang="en-IN" sz="1800" dirty="0">
              <a:solidFill>
                <a:schemeClr val="tx1"/>
              </a:solidFill>
            </a:endParaRPr>
          </a:p>
          <a:p>
            <a:pPr marL="0" lvl="0" indent="0" algn="l" rtl="0">
              <a:spcBef>
                <a:spcPts val="0"/>
              </a:spcBef>
              <a:spcAft>
                <a:spcPts val="0"/>
              </a:spcAft>
              <a:buNone/>
            </a:pPr>
            <a:endParaRPr lang="en-IN" sz="1800" dirty="0">
              <a:solidFill>
                <a:schemeClr val="tx1"/>
              </a:solidFill>
            </a:endParaRPr>
          </a:p>
          <a:p>
            <a:pPr marL="0" lvl="0" indent="0" algn="l" rtl="0">
              <a:spcBef>
                <a:spcPts val="0"/>
              </a:spcBef>
              <a:spcAft>
                <a:spcPts val="0"/>
              </a:spcAft>
              <a:buNone/>
            </a:pPr>
            <a:endParaRPr lang="en-IN" sz="1800" dirty="0">
              <a:solidFill>
                <a:schemeClr val="tx1"/>
              </a:solidFill>
            </a:endParaRPr>
          </a:p>
          <a:p>
            <a:pPr marL="0" lvl="0" indent="0" algn="l" rtl="0">
              <a:spcBef>
                <a:spcPts val="0"/>
              </a:spcBef>
              <a:spcAft>
                <a:spcPts val="0"/>
              </a:spcAft>
              <a:buNone/>
            </a:pPr>
            <a:endParaRPr lang="en-IN" sz="1800" dirty="0">
              <a:solidFill>
                <a:schemeClr val="tx1"/>
              </a:solidFill>
            </a:endParaRPr>
          </a:p>
          <a:p>
            <a:pPr marL="0" lvl="0" indent="0" algn="l" rtl="0">
              <a:spcBef>
                <a:spcPts val="0"/>
              </a:spcBef>
              <a:spcAft>
                <a:spcPts val="0"/>
              </a:spcAft>
              <a:buNone/>
            </a:pPr>
            <a:endParaRPr lang="en-IN" sz="1800" dirty="0">
              <a:solidFill>
                <a:schemeClr val="tx1"/>
              </a:solidFill>
            </a:endParaRPr>
          </a:p>
          <a:p>
            <a:pPr marL="0" lvl="0" indent="0" algn="l" rtl="0">
              <a:spcBef>
                <a:spcPts val="0"/>
              </a:spcBef>
              <a:spcAft>
                <a:spcPts val="0"/>
              </a:spcAft>
              <a:buNone/>
            </a:pPr>
            <a:endParaRPr lang="en-IN" sz="1800" dirty="0">
              <a:solidFill>
                <a:schemeClr val="tx1"/>
              </a:solidFill>
            </a:endParaRPr>
          </a:p>
          <a:p>
            <a:pPr marL="0" lvl="0" indent="0" algn="l" rtl="0">
              <a:spcBef>
                <a:spcPts val="0"/>
              </a:spcBef>
              <a:spcAft>
                <a:spcPts val="0"/>
              </a:spcAft>
              <a:buNone/>
            </a:pPr>
            <a:r>
              <a:rPr lang="en-IN" sz="1800" dirty="0">
                <a:solidFill>
                  <a:schemeClr val="tx1"/>
                </a:solidFill>
              </a:rPr>
              <a:t>Video Creation: Advertisement video on TECH MAHINDRA</a:t>
            </a:r>
          </a:p>
          <a:p>
            <a:pPr marL="0" lvl="0" indent="0" algn="l" rtl="0">
              <a:spcBef>
                <a:spcPts val="0"/>
              </a:spcBef>
              <a:spcAft>
                <a:spcPts val="0"/>
              </a:spcAft>
              <a:buNone/>
            </a:pPr>
            <a:endParaRPr lang="en-IN" sz="1800" dirty="0">
              <a:solidFill>
                <a:schemeClr val="tx1"/>
              </a:solidFill>
            </a:endParaRPr>
          </a:p>
          <a:p>
            <a:pPr marL="0" lvl="0" indent="0" algn="l" rtl="0">
              <a:spcBef>
                <a:spcPts val="0"/>
              </a:spcBef>
              <a:spcAft>
                <a:spcPts val="0"/>
              </a:spcAft>
              <a:buNone/>
            </a:pPr>
            <a:r>
              <a:rPr lang="en-IN" sz="1800" dirty="0">
                <a:solidFill>
                  <a:schemeClr val="tx1"/>
                </a:solidFill>
                <a:hlinkClick r:id="rId2"/>
              </a:rPr>
              <a:t>https://youtu.be/9OgQsO4VISM</a:t>
            </a:r>
            <a:r>
              <a:rPr lang="en-IN" sz="1800" dirty="0">
                <a:solidFill>
                  <a:schemeClr val="tx1"/>
                </a:solidFill>
              </a:rPr>
              <a:t> </a:t>
            </a:r>
          </a:p>
        </p:txBody>
      </p:sp>
      <p:pic>
        <p:nvPicPr>
          <p:cNvPr id="3" name="Picture 2">
            <a:extLst>
              <a:ext uri="{FF2B5EF4-FFF2-40B4-BE49-F238E27FC236}">
                <a16:creationId xmlns:a16="http://schemas.microsoft.com/office/drawing/2014/main" id="{63427797-5019-FA61-93CA-5184DCBF2CA4}"/>
              </a:ext>
            </a:extLst>
          </p:cNvPr>
          <p:cNvPicPr>
            <a:picLocks noChangeAspect="1"/>
          </p:cNvPicPr>
          <p:nvPr/>
        </p:nvPicPr>
        <p:blipFill>
          <a:blip r:embed="rId3"/>
          <a:stretch>
            <a:fillRect/>
          </a:stretch>
        </p:blipFill>
        <p:spPr>
          <a:xfrm>
            <a:off x="1735931" y="1871663"/>
            <a:ext cx="2721769" cy="1921668"/>
          </a:xfrm>
          <a:prstGeom prst="rect">
            <a:avLst/>
          </a:prstGeom>
        </p:spPr>
      </p:pic>
    </p:spTree>
    <p:extLst>
      <p:ext uri="{BB962C8B-B14F-4D97-AF65-F5344CB8AC3E}">
        <p14:creationId xmlns:p14="http://schemas.microsoft.com/office/powerpoint/2010/main" val="49568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76BA-1C0A-212F-A036-EB3B968E198D}"/>
              </a:ext>
            </a:extLst>
          </p:cNvPr>
          <p:cNvSpPr>
            <a:spLocks noGrp="1"/>
          </p:cNvSpPr>
          <p:nvPr>
            <p:ph type="title"/>
          </p:nvPr>
        </p:nvSpPr>
        <p:spPr>
          <a:xfrm>
            <a:off x="504740" y="154940"/>
            <a:ext cx="8520600" cy="1466110"/>
          </a:xfrm>
        </p:spPr>
        <p:txBody>
          <a:bodyPr>
            <a:normAutofit/>
          </a:bodyPr>
          <a:lstStyle/>
          <a:p>
            <a:r>
              <a:rPr lang="en-GB" sz="2400" b="1" dirty="0">
                <a:solidFill>
                  <a:schemeClr val="tx1"/>
                </a:solidFill>
              </a:rPr>
              <a:t>Social Media Ad Campaigns (Facebook)</a:t>
            </a:r>
            <a:br>
              <a:rPr lang="en-GB" sz="2400" b="1" dirty="0">
                <a:solidFill>
                  <a:schemeClr val="tx1"/>
                </a:solidFill>
              </a:rPr>
            </a:br>
            <a:endParaRPr lang="en-IN" sz="2400" dirty="0"/>
          </a:p>
        </p:txBody>
      </p:sp>
      <p:pic>
        <p:nvPicPr>
          <p:cNvPr id="4" name="Picture 3">
            <a:extLst>
              <a:ext uri="{FF2B5EF4-FFF2-40B4-BE49-F238E27FC236}">
                <a16:creationId xmlns:a16="http://schemas.microsoft.com/office/drawing/2014/main" id="{D434F4DD-55C3-4F95-0086-4399D366C9C6}"/>
              </a:ext>
            </a:extLst>
          </p:cNvPr>
          <p:cNvPicPr>
            <a:picLocks noChangeAspect="1"/>
          </p:cNvPicPr>
          <p:nvPr/>
        </p:nvPicPr>
        <p:blipFill>
          <a:blip r:embed="rId2"/>
          <a:stretch>
            <a:fillRect/>
          </a:stretch>
        </p:blipFill>
        <p:spPr>
          <a:xfrm>
            <a:off x="2032000" y="975359"/>
            <a:ext cx="2539999" cy="3752427"/>
          </a:xfrm>
          <a:prstGeom prst="rect">
            <a:avLst/>
          </a:prstGeom>
        </p:spPr>
      </p:pic>
      <p:pic>
        <p:nvPicPr>
          <p:cNvPr id="6" name="Picture 5">
            <a:extLst>
              <a:ext uri="{FF2B5EF4-FFF2-40B4-BE49-F238E27FC236}">
                <a16:creationId xmlns:a16="http://schemas.microsoft.com/office/drawing/2014/main" id="{EEA83E33-0ACC-C1B5-F162-B4F9158D1011}"/>
              </a:ext>
            </a:extLst>
          </p:cNvPr>
          <p:cNvPicPr>
            <a:picLocks noChangeAspect="1"/>
          </p:cNvPicPr>
          <p:nvPr/>
        </p:nvPicPr>
        <p:blipFill>
          <a:blip r:embed="rId3"/>
          <a:stretch>
            <a:fillRect/>
          </a:stretch>
        </p:blipFill>
        <p:spPr>
          <a:xfrm>
            <a:off x="5065454" y="975360"/>
            <a:ext cx="2304931" cy="3752427"/>
          </a:xfrm>
          <a:prstGeom prst="rect">
            <a:avLst/>
          </a:prstGeom>
        </p:spPr>
      </p:pic>
    </p:spTree>
    <p:extLst>
      <p:ext uri="{BB962C8B-B14F-4D97-AF65-F5344CB8AC3E}">
        <p14:creationId xmlns:p14="http://schemas.microsoft.com/office/powerpoint/2010/main" val="4136686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67732" y="37171"/>
            <a:ext cx="8725583" cy="552302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chemeClr val="tx1"/>
                </a:solidFill>
              </a:rPr>
              <a:t>Part 4: Content Creation and Curation (Post creations, Designs/Video </a:t>
            </a:r>
            <a:endParaRPr b="1" dirty="0">
              <a:solidFill>
                <a:schemeClr val="tx1"/>
              </a:solidFill>
            </a:endParaRPr>
          </a:p>
          <a:p>
            <a:pPr marL="0" lvl="0" indent="0" algn="ctr" rtl="0">
              <a:lnSpc>
                <a:spcPct val="115000"/>
              </a:lnSpc>
              <a:spcBef>
                <a:spcPts val="0"/>
              </a:spcBef>
              <a:spcAft>
                <a:spcPts val="0"/>
              </a:spcAft>
              <a:buNone/>
            </a:pPr>
            <a:r>
              <a:rPr lang="en-GB" b="1" dirty="0">
                <a:solidFill>
                  <a:schemeClr val="tx1"/>
                </a:solidFill>
              </a:rPr>
              <a:t>Editing, Ad Campaigns over Social Media and Email Ideation and Creation)</a:t>
            </a:r>
          </a:p>
          <a:p>
            <a:pPr marL="0" lvl="0" indent="0" rtl="0">
              <a:lnSpc>
                <a:spcPct val="115000"/>
              </a:lnSpc>
              <a:spcBef>
                <a:spcPts val="0"/>
              </a:spcBef>
              <a:spcAft>
                <a:spcPts val="0"/>
              </a:spcAft>
              <a:buNone/>
            </a:pPr>
            <a:r>
              <a:rPr lang="en-GB" b="1" dirty="0">
                <a:solidFill>
                  <a:schemeClr val="tx1"/>
                </a:solidFill>
              </a:rPr>
              <a:t>E mail Ad </a:t>
            </a:r>
            <a:r>
              <a:rPr lang="en-IN" b="1" dirty="0">
                <a:solidFill>
                  <a:schemeClr val="tx1"/>
                </a:solidFill>
              </a:rPr>
              <a:t>Campaigns</a:t>
            </a:r>
          </a:p>
          <a:p>
            <a:pPr marL="0" lvl="0" indent="0" rtl="0">
              <a:lnSpc>
                <a:spcPct val="115000"/>
              </a:lnSpc>
              <a:spcBef>
                <a:spcPts val="0"/>
              </a:spcBef>
              <a:spcAft>
                <a:spcPts val="0"/>
              </a:spcAft>
              <a:buNone/>
            </a:pPr>
            <a:r>
              <a:rPr lang="en-IN" b="1" dirty="0">
                <a:solidFill>
                  <a:schemeClr val="tx1"/>
                </a:solidFill>
              </a:rPr>
              <a:t>Ad Campaign for email marketing</a:t>
            </a:r>
            <a:r>
              <a:rPr lang="en-IN" b="1" dirty="0">
                <a:solidFill>
                  <a:srgbClr val="434343"/>
                </a:solidFill>
              </a:rPr>
              <a:t>:</a:t>
            </a:r>
          </a:p>
          <a:p>
            <a:pPr marL="0" lvl="0" indent="0" rtl="0">
              <a:lnSpc>
                <a:spcPct val="115000"/>
              </a:lnSpc>
              <a:spcBef>
                <a:spcPts val="0"/>
              </a:spcBef>
              <a:spcAft>
                <a:spcPts val="0"/>
              </a:spcAft>
              <a:buNone/>
            </a:pPr>
            <a:r>
              <a:rPr lang="en-IN" b="1" dirty="0">
                <a:solidFill>
                  <a:schemeClr val="tx1"/>
                </a:solidFill>
              </a:rPr>
              <a:t>Brand awareness</a:t>
            </a:r>
            <a:r>
              <a:rPr lang="en-IN" sz="1600" b="1" dirty="0">
                <a:solidFill>
                  <a:schemeClr val="tx1"/>
                </a:solidFill>
              </a:rPr>
              <a:t>:</a:t>
            </a:r>
          </a:p>
          <a:p>
            <a:pPr marL="0" lvl="0" indent="0" rtl="0">
              <a:lnSpc>
                <a:spcPct val="115000"/>
              </a:lnSpc>
              <a:spcBef>
                <a:spcPts val="0"/>
              </a:spcBef>
              <a:spcAft>
                <a:spcPts val="0"/>
              </a:spcAft>
              <a:buNone/>
            </a:pPr>
            <a:r>
              <a:rPr lang="en-US" sz="1600" b="0" i="0" dirty="0">
                <a:solidFill>
                  <a:schemeClr val="tx1"/>
                </a:solidFill>
                <a:effectLst/>
                <a:latin typeface="Söhne"/>
              </a:rPr>
              <a:t>Tech Mahindra's brand awareness campaign aims to establish itself as a global leader in innovative technology solutions and digital transformation services. The goal is to create a strong brand presence, increase visibility, and reinforce the company's reputation as a reliable and forward-thinking partner for businesses worldwide.</a:t>
            </a:r>
          </a:p>
          <a:p>
            <a:pPr marL="0" lvl="0" indent="0" rtl="0">
              <a:lnSpc>
                <a:spcPct val="115000"/>
              </a:lnSpc>
              <a:spcBef>
                <a:spcPts val="0"/>
              </a:spcBef>
              <a:spcAft>
                <a:spcPts val="0"/>
              </a:spcAft>
              <a:buNone/>
            </a:pPr>
            <a:r>
              <a:rPr lang="en-US" sz="1600" b="0" i="0" dirty="0">
                <a:solidFill>
                  <a:schemeClr val="tx1"/>
                </a:solidFill>
                <a:effectLst/>
                <a:latin typeface="Söhne"/>
              </a:rPr>
              <a:t>Tech Mahindra is at the forefront of cutting-edge technology, empowering businesses to thrive in the digital era. We are your strategic partner in achieving success through tailored solutions and a commitment to excellence.</a:t>
            </a:r>
          </a:p>
          <a:p>
            <a:pPr algn="l">
              <a:buFont typeface="Arial" panose="020B0604020202020204" pitchFamily="34" charset="0"/>
              <a:buChar char="•"/>
            </a:pPr>
            <a:r>
              <a:rPr lang="en-US" sz="1600" b="0" i="0" dirty="0">
                <a:solidFill>
                  <a:schemeClr val="tx1"/>
                </a:solidFill>
                <a:effectLst/>
                <a:latin typeface="Söhne"/>
              </a:rPr>
              <a:t>The logo of Tech Mahindra will be prominently featured in all marketing materials to reinforce brand recognition.</a:t>
            </a:r>
          </a:p>
          <a:p>
            <a:pPr algn="l">
              <a:buFont typeface="Arial" panose="020B0604020202020204" pitchFamily="34" charset="0"/>
              <a:buChar char="•"/>
            </a:pPr>
            <a:r>
              <a:rPr lang="en-US" sz="1600" b="0" i="0" dirty="0">
                <a:solidFill>
                  <a:schemeClr val="tx1"/>
                </a:solidFill>
                <a:effectLst/>
                <a:latin typeface="Söhne"/>
              </a:rPr>
              <a:t>Imagery and graphics will depict futuristic technologies, happy clients, and diverse teams collaborating on innovative projects.</a:t>
            </a:r>
          </a:p>
          <a:p>
            <a:pPr marL="0" lvl="0" indent="0" rtl="0">
              <a:lnSpc>
                <a:spcPct val="115000"/>
              </a:lnSpc>
              <a:spcBef>
                <a:spcPts val="0"/>
              </a:spcBef>
              <a:spcAft>
                <a:spcPts val="0"/>
              </a:spcAft>
              <a:buNone/>
            </a:pPr>
            <a:endParaRPr lang="en-IN" sz="1600" b="1" dirty="0">
              <a:solidFill>
                <a:schemeClr val="tx1"/>
              </a:solidFill>
            </a:endParaRPr>
          </a:p>
          <a:p>
            <a:pPr marL="0" lvl="0" indent="0" algn="ctr" rtl="0">
              <a:lnSpc>
                <a:spcPct val="115000"/>
              </a:lnSpc>
              <a:spcBef>
                <a:spcPts val="0"/>
              </a:spcBef>
              <a:spcAft>
                <a:spcPts val="0"/>
              </a:spcAft>
              <a:buNone/>
            </a:pPr>
            <a:r>
              <a:rPr lang="en-IN" sz="1600" b="1" dirty="0">
                <a:solidFill>
                  <a:schemeClr val="tx1"/>
                </a:solidFill>
              </a:rPr>
              <a:t> </a:t>
            </a:r>
          </a:p>
          <a:p>
            <a:pPr marL="0" lvl="0" indent="0" algn="ctr" rtl="0">
              <a:lnSpc>
                <a:spcPct val="115000"/>
              </a:lnSpc>
              <a:spcBef>
                <a:spcPts val="0"/>
              </a:spcBef>
              <a:spcAft>
                <a:spcPts val="0"/>
              </a:spcAft>
              <a:buNone/>
            </a:pPr>
            <a:endParaRPr lang="en-GB" sz="1600" b="1" dirty="0">
              <a:solidFill>
                <a:srgbClr val="434343"/>
              </a:solidFill>
            </a:endParaRPr>
          </a:p>
          <a:p>
            <a:pPr marL="0" lvl="0" indent="0" algn="ctr" rtl="0">
              <a:lnSpc>
                <a:spcPct val="115000"/>
              </a:lnSpc>
              <a:spcBef>
                <a:spcPts val="0"/>
              </a:spcBef>
              <a:spcAft>
                <a:spcPts val="0"/>
              </a:spcAft>
              <a:buNone/>
            </a:pPr>
            <a:endParaRPr dirty="0"/>
          </a:p>
        </p:txBody>
      </p:sp>
      <p:sp>
        <p:nvSpPr>
          <p:cNvPr id="160" name="Google Shape;160;p30"/>
          <p:cNvSpPr txBox="1"/>
          <p:nvPr/>
        </p:nvSpPr>
        <p:spPr>
          <a:xfrm>
            <a:off x="1683853" y="2454247"/>
            <a:ext cx="8187600" cy="615523"/>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endParaRPr dirty="0"/>
          </a:p>
          <a:p>
            <a:pPr marL="457200" lvl="0" indent="0" algn="l" rtl="0">
              <a:spcBef>
                <a:spcPts val="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7EFE84-D501-5332-7DD4-E61AA5E94EB3}"/>
              </a:ext>
            </a:extLst>
          </p:cNvPr>
          <p:cNvSpPr txBox="1"/>
          <p:nvPr/>
        </p:nvSpPr>
        <p:spPr>
          <a:xfrm>
            <a:off x="292608" y="438912"/>
            <a:ext cx="8089392" cy="4708981"/>
          </a:xfrm>
          <a:prstGeom prst="rect">
            <a:avLst/>
          </a:prstGeom>
          <a:noFill/>
        </p:spPr>
        <p:txBody>
          <a:bodyPr wrap="square">
            <a:spAutoFit/>
          </a:bodyPr>
          <a:lstStyle/>
          <a:p>
            <a:r>
              <a:rPr lang="en-US" sz="1800" b="0" i="0" dirty="0">
                <a:solidFill>
                  <a:schemeClr val="tx1"/>
                </a:solidFill>
                <a:effectLst/>
                <a:latin typeface="Söhne"/>
              </a:rPr>
              <a:t>Generating leads:</a:t>
            </a:r>
          </a:p>
          <a:p>
            <a:endParaRPr lang="en-US" b="0" i="0" dirty="0">
              <a:solidFill>
                <a:schemeClr val="tx1"/>
              </a:solidFill>
              <a:effectLst/>
              <a:latin typeface="Söhne"/>
            </a:endParaRPr>
          </a:p>
          <a:p>
            <a:r>
              <a:rPr lang="en-US" sz="1800" b="0" i="0" dirty="0">
                <a:solidFill>
                  <a:schemeClr val="tx1"/>
                </a:solidFill>
                <a:effectLst/>
                <a:latin typeface="Söhne"/>
              </a:rPr>
              <a:t>The lead generation campaign aims to attract potential clients and generate high-quality leads for Tech Mahindra's technology solutions and digital transformation services. The goal is to engage the target audience, showcase Tech Mahindra's expertise, and encourage them to take action towards initiating a business partnership.</a:t>
            </a:r>
          </a:p>
          <a:p>
            <a:r>
              <a:rPr lang="en-US" sz="1800" b="0" i="0" dirty="0">
                <a:solidFill>
                  <a:schemeClr val="tx1"/>
                </a:solidFill>
                <a:effectLst/>
                <a:latin typeface="Söhne"/>
              </a:rPr>
              <a:t>By implementing a strategic and multi-faceted lead generation campaign, Tech Mahindra can attract potential clients, build relationships, and demonstrate its expertise as a reliable technology partner. Consistent engagement, valuable content, and personalized interactions will help convert leads into satisfied clients, driving business growth for Tech Mahindra.</a:t>
            </a:r>
          </a:p>
          <a:p>
            <a:pPr algn="l"/>
            <a:r>
              <a:rPr lang="en-US" sz="1800" b="0" i="0" dirty="0">
                <a:solidFill>
                  <a:schemeClr val="tx1"/>
                </a:solidFill>
                <a:effectLst/>
                <a:latin typeface="Söhne"/>
              </a:rPr>
              <a:t>Referral program: Encourage satisfied clients to refer Tech Mahindra's services to others. Word-of-mouth marketing can be a powerful lead generation tool.</a:t>
            </a:r>
          </a:p>
          <a:p>
            <a:pPr algn="l"/>
            <a:r>
              <a:rPr lang="en-US" sz="1800" b="0" i="0" dirty="0">
                <a:solidFill>
                  <a:schemeClr val="tx1"/>
                </a:solidFill>
                <a:effectLst/>
                <a:latin typeface="Söhne"/>
              </a:rPr>
              <a:t>Analyze and refine: Regularly analyze lead generation efforts and their results. Identify what strategies are working best and refine the approach accordingly.</a:t>
            </a:r>
          </a:p>
          <a:p>
            <a:endParaRPr lang="en-IN" sz="1600" dirty="0">
              <a:solidFill>
                <a:schemeClr val="tx1"/>
              </a:solidFill>
            </a:endParaRPr>
          </a:p>
        </p:txBody>
      </p:sp>
    </p:spTree>
    <p:extLst>
      <p:ext uri="{BB962C8B-B14F-4D97-AF65-F5344CB8AC3E}">
        <p14:creationId xmlns:p14="http://schemas.microsoft.com/office/powerpoint/2010/main" val="330446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7A0C5-0D13-02A0-EB47-B62EBF6E8D65}"/>
              </a:ext>
            </a:extLst>
          </p:cNvPr>
          <p:cNvSpPr txBox="1"/>
          <p:nvPr/>
        </p:nvSpPr>
        <p:spPr>
          <a:xfrm>
            <a:off x="392854" y="631693"/>
            <a:ext cx="4660053" cy="707886"/>
          </a:xfrm>
          <a:prstGeom prst="rect">
            <a:avLst/>
          </a:prstGeom>
          <a:noFill/>
        </p:spPr>
        <p:txBody>
          <a:bodyPr wrap="square">
            <a:spAutoFit/>
          </a:bodyPr>
          <a:lstStyle/>
          <a:p>
            <a:pPr algn="l"/>
            <a:r>
              <a:rPr lang="en-US" sz="2000" b="1" dirty="0">
                <a:solidFill>
                  <a:schemeClr val="tx1"/>
                </a:solidFill>
                <a:latin typeface="Söhne"/>
              </a:rPr>
              <a:t>Email Ad Campaign 1- Brand </a:t>
            </a:r>
            <a:r>
              <a:rPr lang="en-IN" sz="2000" b="1" dirty="0">
                <a:solidFill>
                  <a:schemeClr val="tx1"/>
                </a:solidFill>
                <a:latin typeface="Söhne"/>
              </a:rPr>
              <a:t>Awareness</a:t>
            </a:r>
          </a:p>
          <a:p>
            <a:pPr algn="l"/>
            <a:r>
              <a:rPr lang="en-IN" sz="2000" b="1" dirty="0">
                <a:solidFill>
                  <a:srgbClr val="374151"/>
                </a:solidFill>
                <a:latin typeface="Söhne"/>
              </a:rPr>
              <a:t>(</a:t>
            </a:r>
            <a:r>
              <a:rPr lang="en-IN" sz="2000" b="1" dirty="0">
                <a:solidFill>
                  <a:schemeClr val="tx1"/>
                </a:solidFill>
                <a:latin typeface="Söhne"/>
              </a:rPr>
              <a:t>insert  emailer image)</a:t>
            </a:r>
            <a:endParaRPr lang="en-US" sz="2000" b="1" i="0" dirty="0">
              <a:solidFill>
                <a:schemeClr val="tx1"/>
              </a:solidFill>
              <a:effectLst/>
              <a:latin typeface="Söhne"/>
            </a:endParaRPr>
          </a:p>
        </p:txBody>
      </p:sp>
      <p:pic>
        <p:nvPicPr>
          <p:cNvPr id="4" name="Picture 3">
            <a:extLst>
              <a:ext uri="{FF2B5EF4-FFF2-40B4-BE49-F238E27FC236}">
                <a16:creationId xmlns:a16="http://schemas.microsoft.com/office/drawing/2014/main" id="{F7E6407E-C61B-D8B8-E2CF-820D7187B7AB}"/>
              </a:ext>
            </a:extLst>
          </p:cNvPr>
          <p:cNvPicPr>
            <a:picLocks noChangeAspect="1"/>
          </p:cNvPicPr>
          <p:nvPr/>
        </p:nvPicPr>
        <p:blipFill>
          <a:blip r:embed="rId2"/>
          <a:stretch>
            <a:fillRect/>
          </a:stretch>
        </p:blipFill>
        <p:spPr>
          <a:xfrm>
            <a:off x="4924212" y="122131"/>
            <a:ext cx="3088641" cy="4899238"/>
          </a:xfrm>
          <a:prstGeom prst="rect">
            <a:avLst/>
          </a:prstGeom>
        </p:spPr>
      </p:pic>
    </p:spTree>
    <p:extLst>
      <p:ext uri="{BB962C8B-B14F-4D97-AF65-F5344CB8AC3E}">
        <p14:creationId xmlns:p14="http://schemas.microsoft.com/office/powerpoint/2010/main" val="2600097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F556BF-B025-6A16-02AE-E1C4329B02C6}"/>
              </a:ext>
            </a:extLst>
          </p:cNvPr>
          <p:cNvSpPr txBox="1"/>
          <p:nvPr/>
        </p:nvSpPr>
        <p:spPr>
          <a:xfrm>
            <a:off x="135468" y="263328"/>
            <a:ext cx="5181598" cy="1046440"/>
          </a:xfrm>
          <a:prstGeom prst="rect">
            <a:avLst/>
          </a:prstGeom>
          <a:noFill/>
        </p:spPr>
        <p:txBody>
          <a:bodyPr wrap="square">
            <a:spAutoFit/>
          </a:bodyPr>
          <a:lstStyle/>
          <a:p>
            <a:r>
              <a:rPr lang="en-US" sz="2400" b="1" i="0" dirty="0">
                <a:solidFill>
                  <a:srgbClr val="374151"/>
                </a:solidFill>
                <a:effectLst/>
                <a:latin typeface="Söhne"/>
              </a:rPr>
              <a:t>Email Ad Campaign 2 –Lead </a:t>
            </a:r>
            <a:r>
              <a:rPr lang="en-US" sz="2400" b="1" i="0" dirty="0" err="1">
                <a:solidFill>
                  <a:srgbClr val="374151"/>
                </a:solidFill>
                <a:effectLst/>
                <a:latin typeface="Söhne"/>
              </a:rPr>
              <a:t>Genaration</a:t>
            </a:r>
            <a:endParaRPr lang="en-US" sz="2400" b="1" i="0" dirty="0">
              <a:solidFill>
                <a:srgbClr val="374151"/>
              </a:solidFill>
              <a:effectLst/>
              <a:latin typeface="Söhne"/>
            </a:endParaRPr>
          </a:p>
          <a:p>
            <a:r>
              <a:rPr lang="en-US" sz="2000" b="1" dirty="0">
                <a:solidFill>
                  <a:schemeClr val="tx1"/>
                </a:solidFill>
                <a:latin typeface="Söhne"/>
              </a:rPr>
              <a:t>(</a:t>
            </a:r>
            <a:r>
              <a:rPr lang="en-IN" sz="2000" b="1" dirty="0">
                <a:solidFill>
                  <a:schemeClr val="tx1"/>
                </a:solidFill>
                <a:latin typeface="Söhne"/>
              </a:rPr>
              <a:t>insert emailer images</a:t>
            </a:r>
            <a:r>
              <a:rPr lang="en-IN" sz="2400" b="1" dirty="0">
                <a:solidFill>
                  <a:srgbClr val="374151"/>
                </a:solidFill>
                <a:latin typeface="Söhne"/>
              </a:rPr>
              <a:t>)</a:t>
            </a:r>
            <a:endParaRPr lang="en-US" sz="2400" b="1" i="0" dirty="0">
              <a:solidFill>
                <a:srgbClr val="374151"/>
              </a:solidFill>
              <a:effectLst/>
              <a:latin typeface="Söhne"/>
            </a:endParaRPr>
          </a:p>
          <a:p>
            <a:endParaRPr lang="en-IN" dirty="0"/>
          </a:p>
        </p:txBody>
      </p:sp>
      <p:pic>
        <p:nvPicPr>
          <p:cNvPr id="4" name="Picture 3">
            <a:extLst>
              <a:ext uri="{FF2B5EF4-FFF2-40B4-BE49-F238E27FC236}">
                <a16:creationId xmlns:a16="http://schemas.microsoft.com/office/drawing/2014/main" id="{12C8C785-BEDD-B54F-0A0F-C54A9DD8CB1A}"/>
              </a:ext>
            </a:extLst>
          </p:cNvPr>
          <p:cNvPicPr>
            <a:picLocks noChangeAspect="1"/>
          </p:cNvPicPr>
          <p:nvPr/>
        </p:nvPicPr>
        <p:blipFill>
          <a:blip r:embed="rId2"/>
          <a:stretch>
            <a:fillRect/>
          </a:stretch>
        </p:blipFill>
        <p:spPr>
          <a:xfrm>
            <a:off x="5872480" y="189653"/>
            <a:ext cx="2722880" cy="4605867"/>
          </a:xfrm>
          <a:prstGeom prst="rect">
            <a:avLst/>
          </a:prstGeom>
        </p:spPr>
      </p:pic>
    </p:spTree>
    <p:extLst>
      <p:ext uri="{BB962C8B-B14F-4D97-AF65-F5344CB8AC3E}">
        <p14:creationId xmlns:p14="http://schemas.microsoft.com/office/powerpoint/2010/main" val="3431778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0AFB18-1B97-5760-37DB-02D450442899}"/>
              </a:ext>
            </a:extLst>
          </p:cNvPr>
          <p:cNvSpPr txBox="1"/>
          <p:nvPr/>
        </p:nvSpPr>
        <p:spPr>
          <a:xfrm>
            <a:off x="541867" y="339240"/>
            <a:ext cx="8168640" cy="5451172"/>
          </a:xfrm>
          <a:prstGeom prst="rect">
            <a:avLst/>
          </a:prstGeom>
          <a:noFill/>
        </p:spPr>
        <p:txBody>
          <a:bodyPr wrap="square">
            <a:spAutoFit/>
          </a:bodyPr>
          <a:lstStyle/>
          <a:p>
            <a:pPr marL="0" lvl="0" indent="0" algn="ctr" rtl="0">
              <a:lnSpc>
                <a:spcPct val="115000"/>
              </a:lnSpc>
              <a:spcBef>
                <a:spcPts val="0"/>
              </a:spcBef>
              <a:spcAft>
                <a:spcPts val="0"/>
              </a:spcAft>
              <a:buNone/>
            </a:pPr>
            <a:r>
              <a:rPr lang="en-US" sz="1600" b="1" dirty="0">
                <a:solidFill>
                  <a:schemeClr val="tx1"/>
                </a:solidFill>
              </a:rPr>
              <a:t>Part 4: Content Creation and Curation (Post creations, Designs/Video </a:t>
            </a:r>
          </a:p>
          <a:p>
            <a:pPr marL="0" lvl="0" indent="0" algn="ctr" rtl="0">
              <a:lnSpc>
                <a:spcPct val="115000"/>
              </a:lnSpc>
              <a:spcBef>
                <a:spcPts val="0"/>
              </a:spcBef>
              <a:spcAft>
                <a:spcPts val="0"/>
              </a:spcAft>
              <a:buNone/>
            </a:pPr>
            <a:r>
              <a:rPr lang="en-US" sz="1600" b="1" dirty="0">
                <a:solidFill>
                  <a:schemeClr val="tx1"/>
                </a:solidFill>
              </a:rPr>
              <a:t>Editing, Ad Campaigns over Social Media and Email Ideation and Creation</a:t>
            </a:r>
          </a:p>
          <a:p>
            <a:pPr marL="0" lvl="0" indent="0" algn="ctr" rtl="0">
              <a:lnSpc>
                <a:spcPct val="115000"/>
              </a:lnSpc>
              <a:spcBef>
                <a:spcPts val="0"/>
              </a:spcBef>
              <a:spcAft>
                <a:spcPts val="0"/>
              </a:spcAft>
              <a:buNone/>
            </a:pPr>
            <a:endParaRPr lang="en-US" sz="1600" b="1" dirty="0">
              <a:solidFill>
                <a:schemeClr val="tx1"/>
              </a:solidFill>
            </a:endParaRPr>
          </a:p>
          <a:p>
            <a:pPr marL="0" lvl="0" indent="0" rtl="0">
              <a:lnSpc>
                <a:spcPct val="115000"/>
              </a:lnSpc>
              <a:spcBef>
                <a:spcPts val="0"/>
              </a:spcBef>
              <a:spcAft>
                <a:spcPts val="0"/>
              </a:spcAft>
              <a:buNone/>
            </a:pPr>
            <a:r>
              <a:rPr lang="en-US" sz="1600" dirty="0">
                <a:solidFill>
                  <a:schemeClr val="tx1"/>
                </a:solidFill>
              </a:rPr>
              <a:t>Reflect on the content creation and curation </a:t>
            </a:r>
            <a:r>
              <a:rPr lang="en-US" sz="1600" dirty="0" err="1">
                <a:solidFill>
                  <a:schemeClr val="tx1"/>
                </a:solidFill>
              </a:rPr>
              <a:t>process,discussing</a:t>
            </a:r>
            <a:r>
              <a:rPr lang="en-US" sz="1600" dirty="0">
                <a:solidFill>
                  <a:schemeClr val="tx1"/>
                </a:solidFill>
              </a:rPr>
              <a:t> the challenges</a:t>
            </a:r>
          </a:p>
          <a:p>
            <a:pPr marL="0" lvl="0" indent="0" rtl="0">
              <a:lnSpc>
                <a:spcPct val="115000"/>
              </a:lnSpc>
              <a:spcBef>
                <a:spcPts val="0"/>
              </a:spcBef>
              <a:spcAft>
                <a:spcPts val="0"/>
              </a:spcAft>
              <a:buNone/>
            </a:pPr>
            <a:r>
              <a:rPr lang="en-US" sz="1600" dirty="0">
                <a:solidFill>
                  <a:schemeClr val="tx1"/>
                </a:solidFill>
              </a:rPr>
              <a:t>Faced and lessons learned</a:t>
            </a:r>
            <a:r>
              <a:rPr lang="en-US" sz="1600" b="1" dirty="0">
                <a:solidFill>
                  <a:schemeClr val="tx1"/>
                </a:solidFill>
              </a:rPr>
              <a:t>.</a:t>
            </a:r>
          </a:p>
          <a:p>
            <a:pPr marL="0" lvl="0" indent="0" rtl="0">
              <a:lnSpc>
                <a:spcPct val="115000"/>
              </a:lnSpc>
              <a:spcBef>
                <a:spcPts val="0"/>
              </a:spcBef>
              <a:spcAft>
                <a:spcPts val="0"/>
              </a:spcAft>
              <a:buNone/>
            </a:pPr>
            <a:r>
              <a:rPr lang="en-US" b="0" i="0" dirty="0">
                <a:solidFill>
                  <a:schemeClr val="tx1"/>
                </a:solidFill>
                <a:effectLst/>
                <a:latin typeface="Söhne"/>
              </a:rPr>
              <a:t>The content creation and curation process at Tech Mahindra typically involves a structured approach to developing and sharing valuable content with the target audience. Here's an outline of the general process:</a:t>
            </a:r>
            <a:endParaRPr lang="en-US" b="1" i="0" dirty="0">
              <a:solidFill>
                <a:schemeClr val="tx1"/>
              </a:solidFill>
              <a:effectLst/>
              <a:latin typeface="Söhne"/>
            </a:endParaRPr>
          </a:p>
          <a:p>
            <a:pPr marL="0" lvl="0" indent="0" rtl="0">
              <a:lnSpc>
                <a:spcPct val="115000"/>
              </a:lnSpc>
              <a:spcBef>
                <a:spcPts val="0"/>
              </a:spcBef>
              <a:spcAft>
                <a:spcPts val="0"/>
              </a:spcAft>
              <a:buNone/>
            </a:pPr>
            <a:r>
              <a:rPr lang="en-US" b="0" i="0" dirty="0">
                <a:solidFill>
                  <a:schemeClr val="tx1"/>
                </a:solidFill>
                <a:effectLst/>
                <a:latin typeface="Söhne"/>
              </a:rPr>
              <a:t>By following a structured content creation and curation process, Tech Mahindra can establish itself as an authoritative voice in the industry and effectively engage with its target audience.</a:t>
            </a:r>
          </a:p>
          <a:p>
            <a:pPr marL="0" lvl="0" indent="0" rtl="0">
              <a:lnSpc>
                <a:spcPct val="115000"/>
              </a:lnSpc>
              <a:spcBef>
                <a:spcPts val="0"/>
              </a:spcBef>
              <a:spcAft>
                <a:spcPts val="0"/>
              </a:spcAft>
              <a:buNone/>
            </a:pPr>
            <a:endParaRPr lang="en-US" sz="1400" dirty="0">
              <a:solidFill>
                <a:schemeClr val="tx1"/>
              </a:solidFill>
              <a:latin typeface="Söhne"/>
            </a:endParaRPr>
          </a:p>
          <a:p>
            <a:pPr marL="0" lvl="0" indent="0" rtl="0">
              <a:lnSpc>
                <a:spcPct val="115000"/>
              </a:lnSpc>
              <a:spcBef>
                <a:spcPts val="0"/>
              </a:spcBef>
              <a:spcAft>
                <a:spcPts val="0"/>
              </a:spcAft>
              <a:buNone/>
            </a:pPr>
            <a:r>
              <a:rPr lang="en-US" sz="1400" b="1" dirty="0">
                <a:solidFill>
                  <a:schemeClr val="tx1"/>
                </a:solidFill>
              </a:rPr>
              <a:t>Challenges faced</a:t>
            </a:r>
            <a:r>
              <a:rPr lang="en-US" sz="1400" dirty="0">
                <a:solidFill>
                  <a:schemeClr val="tx1"/>
                </a:solidFill>
              </a:rPr>
              <a:t>: </a:t>
            </a:r>
            <a:r>
              <a:rPr lang="en-US" b="0" i="0" dirty="0">
                <a:solidFill>
                  <a:schemeClr val="tx1"/>
                </a:solidFill>
                <a:effectLst/>
                <a:latin typeface="Söhne"/>
              </a:rPr>
              <a:t>Tech Mahindra's strong reputation, global presence, and continuous focus on innovation have enabled it to remain competitive and maintain its position as a leading player in the IT services industry. The company's ability to adapt, evolve, and address these challenges will be crucial to its future success</a:t>
            </a:r>
            <a:r>
              <a:rPr lang="en-US" b="0" i="0" dirty="0">
                <a:solidFill>
                  <a:srgbClr val="374151"/>
                </a:solidFill>
                <a:effectLst/>
                <a:latin typeface="Söhne"/>
              </a:rPr>
              <a:t>.</a:t>
            </a:r>
            <a:endParaRPr lang="en-US" sz="1400" dirty="0">
              <a:solidFill>
                <a:srgbClr val="374151"/>
              </a:solidFill>
              <a:latin typeface="Söhne"/>
            </a:endParaRPr>
          </a:p>
          <a:p>
            <a:pPr marL="0" lvl="0" indent="0" rtl="0">
              <a:lnSpc>
                <a:spcPct val="115000"/>
              </a:lnSpc>
              <a:spcBef>
                <a:spcPts val="0"/>
              </a:spcBef>
              <a:spcAft>
                <a:spcPts val="0"/>
              </a:spcAft>
              <a:buNone/>
            </a:pPr>
            <a:r>
              <a:rPr lang="en-US" b="0" i="0" dirty="0">
                <a:solidFill>
                  <a:schemeClr val="tx1"/>
                </a:solidFill>
                <a:effectLst/>
                <a:latin typeface="Söhne"/>
              </a:rPr>
              <a:t>Economic downturns and market fluctuations can impact the demand for IT services. Tech Mahindra needs to navigate through these uncertainties while maintaining a stable revenue stream.</a:t>
            </a:r>
          </a:p>
          <a:p>
            <a:pPr marL="0" lvl="0" indent="0" rtl="0">
              <a:lnSpc>
                <a:spcPct val="115000"/>
              </a:lnSpc>
              <a:spcBef>
                <a:spcPts val="0"/>
              </a:spcBef>
              <a:spcAft>
                <a:spcPts val="0"/>
              </a:spcAft>
              <a:buNone/>
            </a:pPr>
            <a:r>
              <a:rPr lang="en-US" b="0" i="0" dirty="0">
                <a:solidFill>
                  <a:schemeClr val="tx1"/>
                </a:solidFill>
                <a:effectLst/>
                <a:latin typeface="Söhne"/>
              </a:rPr>
              <a:t>Clients' expectations are continually increasing, and they demand cost-effective, innovative, and timely solutions. Tech Mahindra must consistently meet and exceed these expectations to retain clients and secure new business.</a:t>
            </a:r>
            <a:endParaRPr lang="en-US" sz="1400" b="1" dirty="0">
              <a:solidFill>
                <a:schemeClr val="tx1"/>
              </a:solidFill>
            </a:endParaRPr>
          </a:p>
          <a:p>
            <a:pPr marL="0" lvl="0" indent="0" rtl="0">
              <a:lnSpc>
                <a:spcPct val="115000"/>
              </a:lnSpc>
              <a:spcBef>
                <a:spcPts val="0"/>
              </a:spcBef>
              <a:spcAft>
                <a:spcPts val="0"/>
              </a:spcAft>
              <a:buNone/>
            </a:pPr>
            <a:endParaRPr lang="en-US" b="0" i="0" dirty="0">
              <a:solidFill>
                <a:schemeClr val="tx1"/>
              </a:solidFill>
              <a:effectLst/>
              <a:latin typeface="Söhne"/>
            </a:endParaRPr>
          </a:p>
          <a:p>
            <a:pPr marL="0" lvl="0" indent="0" rtl="0">
              <a:lnSpc>
                <a:spcPct val="115000"/>
              </a:lnSpc>
              <a:spcBef>
                <a:spcPts val="0"/>
              </a:spcBef>
              <a:spcAft>
                <a:spcPts val="0"/>
              </a:spcAft>
              <a:buNone/>
            </a:pPr>
            <a:endParaRPr lang="en-US" b="0" i="0" dirty="0">
              <a:solidFill>
                <a:schemeClr val="tx1"/>
              </a:solidFill>
              <a:effectLst/>
              <a:latin typeface="Söhne"/>
            </a:endParaRPr>
          </a:p>
          <a:p>
            <a:pPr marL="0" lvl="0" indent="0" rtl="0">
              <a:lnSpc>
                <a:spcPct val="115000"/>
              </a:lnSpc>
              <a:spcBef>
                <a:spcPts val="0"/>
              </a:spcBef>
              <a:spcAft>
                <a:spcPts val="0"/>
              </a:spcAft>
              <a:buNone/>
            </a:pPr>
            <a:endParaRPr lang="en-IN" dirty="0">
              <a:solidFill>
                <a:schemeClr val="tx1"/>
              </a:solidFill>
            </a:endParaRPr>
          </a:p>
        </p:txBody>
      </p:sp>
    </p:spTree>
    <p:extLst>
      <p:ext uri="{BB962C8B-B14F-4D97-AF65-F5344CB8AC3E}">
        <p14:creationId xmlns:p14="http://schemas.microsoft.com/office/powerpoint/2010/main" val="218695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coronavirus: Tech Mahindra tweaks brand logo to convey solidarity in fight  against COVID-19 - The Economic Ti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oronavirus: Tech Mahindra tweaks brand logo to convey solidarity in fight  against COVID-19 - The Economic Ti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88369" y="657546"/>
            <a:ext cx="7715892" cy="4942892"/>
          </a:xfrm>
          <a:prstGeom prst="rect">
            <a:avLst/>
          </a:prstGeom>
        </p:spPr>
        <p:txBody>
          <a:bodyPr wrap="square">
            <a:spAutoFit/>
          </a:bodyPr>
          <a:lstStyle/>
          <a:p>
            <a:pPr lvl="0" algn="ctr">
              <a:lnSpc>
                <a:spcPct val="115000"/>
              </a:lnSpc>
            </a:pPr>
            <a:r>
              <a:rPr lang="en-US" sz="1600" b="1" dirty="0">
                <a:solidFill>
                  <a:srgbClr val="434343"/>
                </a:solidFill>
              </a:rPr>
              <a:t>Part 1: Brand study, Competitor Analysis &amp; Buyer’s/Audience’s Persona</a:t>
            </a:r>
          </a:p>
          <a:p>
            <a:pPr lvl="0" algn="ctr">
              <a:lnSpc>
                <a:spcPct val="115000"/>
              </a:lnSpc>
            </a:pPr>
            <a:endParaRPr lang="en-US" sz="1600" b="1" dirty="0">
              <a:solidFill>
                <a:srgbClr val="434343"/>
              </a:solidFill>
            </a:endParaRPr>
          </a:p>
          <a:p>
            <a:pPr lvl="0" algn="ctr">
              <a:lnSpc>
                <a:spcPct val="115000"/>
              </a:lnSpc>
            </a:pPr>
            <a:endParaRPr lang="en-US" sz="1600" b="1" dirty="0">
              <a:solidFill>
                <a:srgbClr val="434343"/>
              </a:solidFill>
            </a:endParaRPr>
          </a:p>
          <a:p>
            <a:r>
              <a:rPr lang="en-US" b="1" dirty="0">
                <a:solidFill>
                  <a:schemeClr val="tx1"/>
                </a:solidFill>
              </a:rPr>
              <a:t>Mission/Value</a:t>
            </a:r>
            <a:r>
              <a:rPr lang="en-US" b="1" dirty="0">
                <a:solidFill>
                  <a:srgbClr val="434343"/>
                </a:solidFill>
              </a:rPr>
              <a:t>:</a:t>
            </a:r>
          </a:p>
          <a:p>
            <a:r>
              <a:rPr lang="en-US" dirty="0"/>
              <a:t>Tech Mahindra, a leading technology services and consulting company, aims to empower individuals, organizations, and societies to achieve their full potential through the innovative use of technology and digital solutions. Their mission reflects a commitment to creating a positive impact on people's lives by leveraging technology to drive growth, efficiency, and transformation</a:t>
            </a:r>
            <a:r>
              <a:rPr lang="en-US" sz="1600" dirty="0"/>
              <a:t>.</a:t>
            </a:r>
          </a:p>
          <a:p>
            <a:endParaRPr lang="en-US" sz="1600" dirty="0"/>
          </a:p>
          <a:p>
            <a:r>
              <a:rPr lang="en-US" b="1" dirty="0"/>
              <a:t>USP:</a:t>
            </a:r>
          </a:p>
          <a:p>
            <a:r>
              <a:rPr lang="en-US" dirty="0"/>
              <a:t>Tech Mahindra has a strong focus on providing IT services and solutions to the telecommunications industry. They have extensive domain expertise in this sector, allowing them to understand the unique challenges and requirements faced by telecom companies and offer tailored solutions.</a:t>
            </a:r>
          </a:p>
          <a:p>
            <a:endParaRPr lang="en-US" dirty="0"/>
          </a:p>
          <a:p>
            <a:r>
              <a:rPr lang="en-US" b="1" dirty="0"/>
              <a:t>Tagline: </a:t>
            </a:r>
            <a:r>
              <a:rPr lang="en-US" dirty="0"/>
              <a:t>"Connected World. Connected Experiences."</a:t>
            </a:r>
            <a:endParaRPr lang="en-US" b="1" dirty="0"/>
          </a:p>
          <a:p>
            <a:endParaRPr lang="en-US" b="1" dirty="0"/>
          </a:p>
          <a:p>
            <a:endParaRPr lang="en-US" b="1" dirty="0"/>
          </a:p>
          <a:p>
            <a:br>
              <a:rPr lang="en-US" sz="1600" dirty="0"/>
            </a:b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7D7689-2D07-9DC5-E070-3C58F3F4B716}"/>
              </a:ext>
            </a:extLst>
          </p:cNvPr>
          <p:cNvSpPr txBox="1"/>
          <p:nvPr/>
        </p:nvSpPr>
        <p:spPr>
          <a:xfrm>
            <a:off x="284479" y="517587"/>
            <a:ext cx="8202507" cy="4216539"/>
          </a:xfrm>
          <a:prstGeom prst="rect">
            <a:avLst/>
          </a:prstGeom>
          <a:noFill/>
        </p:spPr>
        <p:txBody>
          <a:bodyPr wrap="square">
            <a:spAutoFit/>
          </a:bodyPr>
          <a:lstStyle/>
          <a:p>
            <a:pPr algn="l"/>
            <a:r>
              <a:rPr lang="en-US" sz="1800" b="1" dirty="0">
                <a:solidFill>
                  <a:srgbClr val="374151"/>
                </a:solidFill>
                <a:latin typeface="Söhne"/>
              </a:rPr>
              <a:t>Lessons learned</a:t>
            </a:r>
            <a:r>
              <a:rPr lang="en-US" sz="1600" b="1" dirty="0">
                <a:solidFill>
                  <a:srgbClr val="374151"/>
                </a:solidFill>
                <a:latin typeface="Söhne"/>
              </a:rPr>
              <a:t>:</a:t>
            </a:r>
          </a:p>
          <a:p>
            <a:pPr algn="l"/>
            <a:endParaRPr lang="en-US" b="1" dirty="0">
              <a:solidFill>
                <a:srgbClr val="374151"/>
              </a:solidFill>
              <a:latin typeface="Söhne"/>
            </a:endParaRPr>
          </a:p>
          <a:p>
            <a:pPr algn="l">
              <a:buFont typeface="+mj-lt"/>
              <a:buAutoNum type="arabicPeriod"/>
            </a:pPr>
            <a:r>
              <a:rPr lang="en-US" b="1" i="0" dirty="0">
                <a:solidFill>
                  <a:schemeClr val="tx1"/>
                </a:solidFill>
                <a:effectLst/>
                <a:latin typeface="Söhne"/>
              </a:rPr>
              <a:t>Client-Centric Approach</a:t>
            </a:r>
            <a:r>
              <a:rPr lang="en-US" b="1" i="0" dirty="0">
                <a:solidFill>
                  <a:srgbClr val="374151"/>
                </a:solidFill>
                <a:effectLst/>
                <a:latin typeface="Söhne"/>
              </a:rPr>
              <a:t>:</a:t>
            </a:r>
            <a:r>
              <a:rPr lang="en-US" b="0" i="0" dirty="0">
                <a:solidFill>
                  <a:srgbClr val="374151"/>
                </a:solidFill>
                <a:effectLst/>
                <a:latin typeface="Söhne"/>
              </a:rPr>
              <a:t> </a:t>
            </a:r>
            <a:r>
              <a:rPr lang="en-US" b="0" i="0" dirty="0">
                <a:solidFill>
                  <a:schemeClr val="tx1"/>
                </a:solidFill>
                <a:effectLst/>
                <a:latin typeface="Söhne"/>
              </a:rPr>
              <a:t>Putting clients at the center of everything they do and deeply understanding their needs and challenges is crucial. This enables Tech Mahindra to provide tailored solutions and build long-term relationships.</a:t>
            </a:r>
          </a:p>
          <a:p>
            <a:pPr algn="l">
              <a:buFont typeface="+mj-lt"/>
              <a:buAutoNum type="arabicPeriod"/>
            </a:pPr>
            <a:r>
              <a:rPr lang="en-US" b="1" i="0" dirty="0">
                <a:solidFill>
                  <a:schemeClr val="tx1"/>
                </a:solidFill>
                <a:effectLst/>
                <a:latin typeface="Söhne"/>
              </a:rPr>
              <a:t>Embrace Innovation</a:t>
            </a:r>
            <a:r>
              <a:rPr lang="en-US" b="1" i="0" dirty="0">
                <a:solidFill>
                  <a:srgbClr val="374151"/>
                </a:solidFill>
                <a:effectLst/>
                <a:latin typeface="Söhne"/>
              </a:rPr>
              <a:t>:</a:t>
            </a:r>
            <a:r>
              <a:rPr lang="en-US" b="0" i="0" dirty="0">
                <a:solidFill>
                  <a:srgbClr val="374151"/>
                </a:solidFill>
                <a:effectLst/>
                <a:latin typeface="Söhne"/>
              </a:rPr>
              <a:t> </a:t>
            </a:r>
            <a:r>
              <a:rPr lang="en-US" b="0" i="0" dirty="0">
                <a:solidFill>
                  <a:schemeClr val="tx1"/>
                </a:solidFill>
                <a:effectLst/>
                <a:latin typeface="Söhne"/>
              </a:rPr>
              <a:t>In the rapidly evolving technology landscape, embracing innovation and staying at the forefront of emerging trends is vital. Tech Mahindra must invest in research and development to offer innovative solutions to clients.</a:t>
            </a:r>
          </a:p>
          <a:p>
            <a:pPr algn="l">
              <a:buFont typeface="+mj-lt"/>
              <a:buAutoNum type="arabicPeriod"/>
            </a:pPr>
            <a:r>
              <a:rPr lang="en-US" b="1" i="0" dirty="0">
                <a:solidFill>
                  <a:schemeClr val="tx1"/>
                </a:solidFill>
                <a:effectLst/>
                <a:latin typeface="Söhne"/>
              </a:rPr>
              <a:t>Agility and Adaptability:</a:t>
            </a:r>
            <a:r>
              <a:rPr lang="en-US" b="0" i="0" dirty="0">
                <a:solidFill>
                  <a:schemeClr val="tx1"/>
                </a:solidFill>
                <a:effectLst/>
                <a:latin typeface="Söhne"/>
              </a:rPr>
              <a:t> Being agile and adaptable to changing market dynamics and customer demands helps Tech Mahindra maintain a competitive edge. Quick adaptation to new technologies and business models is essential.</a:t>
            </a:r>
          </a:p>
          <a:p>
            <a:pPr algn="l">
              <a:buFont typeface="+mj-lt"/>
              <a:buAutoNum type="arabicPeriod"/>
            </a:pPr>
            <a:r>
              <a:rPr lang="en-US" b="1" i="0" dirty="0">
                <a:solidFill>
                  <a:schemeClr val="tx1"/>
                </a:solidFill>
                <a:effectLst/>
                <a:latin typeface="Söhne"/>
              </a:rPr>
              <a:t>Talent Development:</a:t>
            </a:r>
            <a:r>
              <a:rPr lang="en-US" b="0" i="0" dirty="0">
                <a:solidFill>
                  <a:schemeClr val="tx1"/>
                </a:solidFill>
                <a:effectLst/>
                <a:latin typeface="Söhne"/>
              </a:rPr>
              <a:t> Nurturing and retaining top talent is critical for sustained growth. Investing in continuous training and development programs ensures that Tech Mahindra’s</a:t>
            </a:r>
          </a:p>
          <a:p>
            <a:pPr algn="l">
              <a:buFont typeface="+mj-lt"/>
              <a:buAutoNum type="arabicPeriod"/>
            </a:pPr>
            <a:r>
              <a:rPr lang="en-US" b="1" i="0" dirty="0">
                <a:solidFill>
                  <a:schemeClr val="tx1"/>
                </a:solidFill>
                <a:effectLst/>
                <a:latin typeface="Söhne"/>
              </a:rPr>
              <a:t>Digital Transformation:</a:t>
            </a:r>
            <a:r>
              <a:rPr lang="en-US" b="0" i="0" dirty="0">
                <a:solidFill>
                  <a:schemeClr val="tx1"/>
                </a:solidFill>
                <a:effectLst/>
                <a:latin typeface="Söhne"/>
              </a:rPr>
              <a:t> As a technology company, Tech Mahindra should be a role model in its own digital transformation journey, leveraging technology to improve internal processes and customer experiences</a:t>
            </a:r>
            <a:r>
              <a:rPr lang="en-US" b="0" i="0" dirty="0">
                <a:solidFill>
                  <a:srgbClr val="374151"/>
                </a:solidFill>
                <a:effectLst/>
                <a:latin typeface="Söhne"/>
              </a:rPr>
              <a:t>.</a:t>
            </a:r>
          </a:p>
          <a:p>
            <a:pPr algn="l">
              <a:buFont typeface="+mj-lt"/>
              <a:buAutoNum type="arabicPeriod"/>
            </a:pPr>
            <a:r>
              <a:rPr lang="en-US" b="1" i="0" dirty="0">
                <a:solidFill>
                  <a:schemeClr val="tx1"/>
                </a:solidFill>
                <a:effectLst/>
                <a:latin typeface="Söhne"/>
              </a:rPr>
              <a:t>Resilience in Uncertain Times:</a:t>
            </a:r>
            <a:r>
              <a:rPr lang="en-US" b="0" i="0" dirty="0">
                <a:solidFill>
                  <a:schemeClr val="tx1"/>
                </a:solidFill>
                <a:effectLst/>
                <a:latin typeface="Söhne"/>
              </a:rPr>
              <a:t> Economic uncertainties and global crises can arise unexpectedly. Being resilient and adaptable during such times is crucial to overcoming challenges and sustaining business continuity.</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66827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95031" y="297951"/>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74" name="Google Shape;74;p16"/>
          <p:cNvSpPr txBox="1"/>
          <p:nvPr/>
        </p:nvSpPr>
        <p:spPr>
          <a:xfrm>
            <a:off x="441789" y="832207"/>
            <a:ext cx="8157681" cy="51706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pPr>
            <a:r>
              <a:rPr lang="en-GB" b="1" dirty="0"/>
              <a:t>Analyze Brand Messaging:</a:t>
            </a:r>
            <a:endParaRPr lang="en-GB" dirty="0"/>
          </a:p>
          <a:p>
            <a:endParaRPr lang="en-US" sz="1600" dirty="0"/>
          </a:p>
          <a:p>
            <a:r>
              <a:rPr lang="en-US" dirty="0"/>
              <a:t> Tech Mahindra positioned itself as a forward-thinking technology company, emphasizing its focus on innovation and cutting-edge solutions. The brand messaging highlighted the company's ability to leverage emerging technologies to drive digital transformation for its clients and help them stay ahead in a rapidly evolving digital landscape.</a:t>
            </a:r>
          </a:p>
          <a:p>
            <a:r>
              <a:rPr lang="en-US" dirty="0"/>
              <a:t>The brand messaging emphasized Tech Mahindra's commitment to creating a connected world. This theme underscores the company's expertise in providing connectivity solutions, enabling seamless communication and integration across various industries and domains.</a:t>
            </a:r>
          </a:p>
          <a:p>
            <a:pPr marL="0" lvl="0" indent="0" algn="l" rtl="0">
              <a:spcBef>
                <a:spcPts val="0"/>
              </a:spcBef>
              <a:spcAft>
                <a:spcPts val="0"/>
              </a:spcAft>
              <a:buNone/>
            </a:pPr>
            <a:endParaRPr/>
          </a:p>
          <a:p>
            <a:pPr marL="457200" lvl="0" indent="-317500">
              <a:buSzPts val="1400"/>
            </a:pPr>
            <a:r>
              <a:rPr lang="en-GB" b="1" dirty="0"/>
              <a:t>Examine the brand's tagline:</a:t>
            </a:r>
            <a:r>
              <a:rPr lang="en-US" dirty="0"/>
              <a:t>"Connected World,“"Connected Experiences" </a:t>
            </a:r>
          </a:p>
          <a:p>
            <a:pPr marL="457200" lvl="0" indent="-317500">
              <a:buSzPts val="1400"/>
            </a:pPr>
            <a:endParaRPr lang="en-US" dirty="0"/>
          </a:p>
          <a:p>
            <a:pPr marL="457200" lvl="0" indent="-317500">
              <a:buSzPts val="1400"/>
            </a:pPr>
            <a:r>
              <a:rPr lang="en-US" dirty="0"/>
              <a:t>The tagline starts with "Connected World," which immediately highlights Tech Mahindra's focus on connectivity. It suggests that the company plays a crucial role in enabling communication and collaboration in an increasingly interconnected global landscape..</a:t>
            </a:r>
          </a:p>
          <a:p>
            <a:pPr marL="457200" lvl="0" indent="-317500">
              <a:buSzPts val="1400"/>
            </a:pPr>
            <a:endParaRPr lang="en-GB" b="1" dirty="0"/>
          </a:p>
          <a:p>
            <a:pPr marL="457200" lvl="0" indent="-317500" algn="l" rtl="0">
              <a:spcBef>
                <a:spcPts val="0"/>
              </a:spcBef>
              <a:spcAft>
                <a:spcPts val="0"/>
              </a:spcAft>
              <a:buSzPts val="1400"/>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246580"/>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80" name="Google Shape;80;p17"/>
          <p:cNvSpPr txBox="1"/>
          <p:nvPr/>
        </p:nvSpPr>
        <p:spPr>
          <a:xfrm>
            <a:off x="390419" y="770562"/>
            <a:ext cx="8393986" cy="42780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Competitor Analysis:</a:t>
            </a:r>
            <a:r>
              <a:rPr lang="en-GB" dirty="0"/>
              <a:t> Select three competitors operating in the same industry or niche as the chosen brand, examine their USPs and online communication.</a:t>
            </a:r>
            <a:endParaRPr dirty="0"/>
          </a:p>
          <a:p>
            <a:pPr marL="0" lvl="0" indent="0" algn="l" rtl="0">
              <a:spcBef>
                <a:spcPts val="0"/>
              </a:spcBef>
              <a:spcAft>
                <a:spcPts val="0"/>
              </a:spcAft>
              <a:buNone/>
            </a:pPr>
            <a:endParaRPr b="1" dirty="0"/>
          </a:p>
          <a:p>
            <a:pPr lvl="0"/>
            <a:r>
              <a:rPr lang="en-GB" b="1" dirty="0"/>
              <a:t>Competitor 1: </a:t>
            </a:r>
            <a:r>
              <a:rPr lang="en-GB" b="1" dirty="0">
                <a:hlinkClick r:id="rId3"/>
              </a:rPr>
              <a:t>https://www.tcs.com/</a:t>
            </a:r>
            <a:endParaRPr b="1" dirty="0"/>
          </a:p>
          <a:p>
            <a:pPr lvl="0"/>
            <a:r>
              <a:rPr lang="en-US" b="1" dirty="0"/>
              <a:t>Tata Consultancy Services (TCS):</a:t>
            </a:r>
            <a:r>
              <a:rPr lang="en-US" dirty="0"/>
              <a:t>TCS emphasizes thought leadership and innovation through its website and social media channels. They share insights on emerging technologies, industry trends, and case studies of successful projects to showcase their expertise</a:t>
            </a:r>
            <a:endParaRPr b="1" dirty="0"/>
          </a:p>
          <a:p>
            <a:pPr marL="0" lvl="0" indent="0" algn="l" rtl="0">
              <a:spcBef>
                <a:spcPts val="0"/>
              </a:spcBef>
              <a:spcAft>
                <a:spcPts val="0"/>
              </a:spcAft>
              <a:buNone/>
            </a:pPr>
            <a:endParaRPr b="1" dirty="0"/>
          </a:p>
          <a:p>
            <a:pPr lvl="0"/>
            <a:r>
              <a:rPr lang="en-GB" b="1" dirty="0"/>
              <a:t>Competitor 2: </a:t>
            </a:r>
            <a:r>
              <a:rPr lang="en-GB" b="1" dirty="0">
                <a:hlinkClick r:id="rId4"/>
              </a:rPr>
              <a:t>https://www.infosys.com</a:t>
            </a:r>
            <a:r>
              <a:rPr lang="en-GB" b="1" dirty="0"/>
              <a:t> </a:t>
            </a:r>
            <a:endParaRPr b="1" dirty="0"/>
          </a:p>
          <a:p>
            <a:pPr lvl="0"/>
            <a:r>
              <a:rPr lang="en-US" b="1" dirty="0" err="1"/>
              <a:t>Infosys:</a:t>
            </a:r>
            <a:r>
              <a:rPr lang="en-US" dirty="0" err="1"/>
              <a:t>TCS</a:t>
            </a:r>
            <a:r>
              <a:rPr lang="en-US" dirty="0"/>
              <a:t> emphasizes thought leadership and innovation through its website and social media channels. They share insights on emerging technologies, industry trends, and case studies of successful projects to showcase their expertise</a:t>
            </a:r>
            <a:endParaRPr b="1" dirty="0"/>
          </a:p>
          <a:p>
            <a:pPr marL="0" lvl="0" indent="0" algn="l" rtl="0">
              <a:spcBef>
                <a:spcPts val="0"/>
              </a:spcBef>
              <a:spcAft>
                <a:spcPts val="0"/>
              </a:spcAft>
              <a:buNone/>
            </a:pPr>
            <a:endParaRPr b="1" dirty="0"/>
          </a:p>
          <a:p>
            <a:pPr lvl="0"/>
            <a:r>
              <a:rPr lang="en-GB" b="1" dirty="0"/>
              <a:t>Competitor 3:  </a:t>
            </a:r>
            <a:r>
              <a:rPr lang="en-GB" b="1" dirty="0">
                <a:hlinkClick r:id="rId5"/>
              </a:rPr>
              <a:t>https://www.wipro.com</a:t>
            </a:r>
            <a:r>
              <a:rPr lang="en-GB" b="1" dirty="0"/>
              <a:t> </a:t>
            </a:r>
          </a:p>
          <a:p>
            <a:pPr lvl="0"/>
            <a:r>
              <a:rPr lang="en-US" b="1" dirty="0" err="1"/>
              <a:t>Wipro:</a:t>
            </a:r>
            <a:r>
              <a:rPr lang="en-US" dirty="0" err="1"/>
              <a:t>Wipro</a:t>
            </a:r>
            <a:r>
              <a:rPr lang="en-US" dirty="0"/>
              <a:t> showcases its thought leadership and digital capabilities through its website and social media platforms. They share insights on industry trends, emerging technologies, and their approach to solving complex business challenges.</a:t>
            </a:r>
            <a:endParaRPr lang="en-GB" b="1" dirty="0"/>
          </a:p>
          <a:p>
            <a:pPr marL="0" lvl="0" indent="0" algn="l" rtl="0">
              <a:spcBef>
                <a:spcPts val="0"/>
              </a:spcBef>
              <a:spcAft>
                <a:spcPts val="0"/>
              </a:spcAft>
              <a:buNone/>
            </a:pP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544530" y="246581"/>
            <a:ext cx="8188504"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86" name="Google Shape;86;p18"/>
          <p:cNvSpPr txBox="1"/>
          <p:nvPr/>
        </p:nvSpPr>
        <p:spPr>
          <a:xfrm>
            <a:off x="236306" y="729466"/>
            <a:ext cx="8691937" cy="44935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a:t>Buyer's/Audience's Persona:</a:t>
            </a:r>
            <a:r>
              <a:rPr lang="en-GB" dirty="0"/>
              <a:t> Clearly define the target audience for the chosen brand. Consider demographics, psychographics, </a:t>
            </a:r>
            <a:r>
              <a:rPr lang="en-GB" dirty="0" err="1"/>
              <a:t>behaviors</a:t>
            </a:r>
            <a:r>
              <a:rPr lang="en-GB" dirty="0"/>
              <a:t>, and interests.</a:t>
            </a:r>
          </a:p>
          <a:p>
            <a:pPr marL="457200" lvl="0" indent="-317500" algn="l" rtl="0">
              <a:spcBef>
                <a:spcPts val="0"/>
              </a:spcBef>
              <a:spcAft>
                <a:spcPts val="0"/>
              </a:spcAft>
              <a:buSzPts val="1400"/>
              <a:buChar char="●"/>
            </a:pPr>
            <a:endParaRPr lang="en-GB" b="1" dirty="0"/>
          </a:p>
          <a:p>
            <a:r>
              <a:rPr lang="en-US" b="1" dirty="0"/>
              <a:t>Demographics:</a:t>
            </a:r>
          </a:p>
          <a:p>
            <a:endParaRPr lang="en-US" b="1" dirty="0"/>
          </a:p>
          <a:p>
            <a:r>
              <a:rPr lang="en-US" dirty="0"/>
              <a:t>Professionals and decision-makers in various industries, including IT, telecommunications, finance, healthcare, retail, and more.</a:t>
            </a:r>
          </a:p>
          <a:p>
            <a:r>
              <a:rPr lang="en-US" dirty="0"/>
              <a:t>Business leaders, executives, and C-level management looking for technology solutions to drive growth and efficiency.</a:t>
            </a:r>
          </a:p>
          <a:p>
            <a:r>
              <a:rPr lang="en-US" dirty="0"/>
              <a:t>Government agencies and public sector organizations seeking digital transformation and IT services.</a:t>
            </a:r>
          </a:p>
          <a:p>
            <a:endParaRPr lang="en-US" dirty="0"/>
          </a:p>
          <a:p>
            <a:r>
              <a:rPr lang="en-US" b="1" dirty="0"/>
              <a:t>Psychographics</a:t>
            </a:r>
            <a:r>
              <a:rPr lang="en-US" dirty="0"/>
              <a:t>:</a:t>
            </a:r>
          </a:p>
          <a:p>
            <a:endParaRPr lang="en-US" dirty="0"/>
          </a:p>
          <a:p>
            <a:r>
              <a:rPr lang="en-US" dirty="0"/>
              <a:t>Technology enthusiasts and early adopters interested in innovative solutions and emerging technologies.</a:t>
            </a:r>
          </a:p>
          <a:p>
            <a:r>
              <a:rPr lang="en-US" dirty="0"/>
              <a:t>Clients seeking reliable and trustworthy partners with a track record of successful projects and long-term relationships.</a:t>
            </a:r>
          </a:p>
          <a:p>
            <a:r>
              <a:rPr lang="en-US" dirty="0"/>
              <a:t>Organizations with a global outlook and a willingness to embrace digitalization and modernization.</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145" y="380144"/>
            <a:ext cx="8455630" cy="5047536"/>
          </a:xfrm>
          <a:prstGeom prst="rect">
            <a:avLst/>
          </a:prstGeom>
        </p:spPr>
        <p:txBody>
          <a:bodyPr wrap="square">
            <a:spAutoFit/>
          </a:bodyPr>
          <a:lstStyle/>
          <a:p>
            <a:endParaRPr lang="en-GB" b="1" dirty="0"/>
          </a:p>
          <a:p>
            <a:endParaRPr lang="en-GB" b="1" dirty="0"/>
          </a:p>
          <a:p>
            <a:endParaRPr lang="en-GB" b="1" dirty="0"/>
          </a:p>
          <a:p>
            <a:r>
              <a:rPr lang="en-US" b="1" dirty="0"/>
              <a:t>Behaviors</a:t>
            </a:r>
            <a:r>
              <a:rPr lang="en-US" dirty="0"/>
              <a:t>:</a:t>
            </a:r>
          </a:p>
          <a:p>
            <a:endParaRPr lang="en-US" dirty="0"/>
          </a:p>
          <a:p>
            <a:r>
              <a:rPr lang="en-US" dirty="0"/>
              <a:t>Actively searching for technology services and solutions to address specific business challenges.</a:t>
            </a:r>
          </a:p>
          <a:p>
            <a:r>
              <a:rPr lang="en-US" dirty="0"/>
              <a:t>Conducting research and seeking expert advice before making decisions on technology investments.</a:t>
            </a:r>
          </a:p>
          <a:p>
            <a:r>
              <a:rPr lang="en-US" dirty="0"/>
              <a:t>Seeking partners who can provide end-to-end solutions, from consulting and implementation to support and maintenance.</a:t>
            </a:r>
          </a:p>
          <a:p>
            <a:endParaRPr lang="en-US" dirty="0"/>
          </a:p>
          <a:p>
            <a:r>
              <a:rPr lang="en-US" b="1" dirty="0"/>
              <a:t>Interests:</a:t>
            </a:r>
          </a:p>
          <a:p>
            <a:endParaRPr lang="en-US" b="1" dirty="0"/>
          </a:p>
          <a:p>
            <a:r>
              <a:rPr lang="en-US" dirty="0"/>
              <a:t>Interest in the latest trends and advancements in technology, such as AI, </a:t>
            </a:r>
            <a:r>
              <a:rPr lang="en-US" dirty="0" err="1"/>
              <a:t>IoT</a:t>
            </a:r>
            <a:r>
              <a:rPr lang="en-US" dirty="0"/>
              <a:t>, cloud computing, </a:t>
            </a:r>
            <a:r>
              <a:rPr lang="en-US" dirty="0" err="1"/>
              <a:t>cybersecurity</a:t>
            </a:r>
            <a:r>
              <a:rPr lang="en-US" dirty="0"/>
              <a:t>, and data analytics.</a:t>
            </a:r>
          </a:p>
          <a:p>
            <a:r>
              <a:rPr lang="en-US" dirty="0"/>
              <a:t>Focus on digital transformation initiatives to improve operational efficiency and customer experiences.</a:t>
            </a:r>
          </a:p>
          <a:p>
            <a:r>
              <a:rPr lang="en-US" dirty="0"/>
              <a:t>Interest in sustainable and socially responsible business practices.</a:t>
            </a:r>
          </a:p>
          <a:p>
            <a:r>
              <a:rPr lang="en-US" dirty="0"/>
              <a:t>Please note that Tech Mahindra's target audience may vary based on the specific services and solutions they offer, as well as their marketing strategies. For the most accurate and up-to-date information about Tech Mahindra's target audience, I recommend referring to their official website or consulting their marketing materials and market research.</a:t>
            </a:r>
          </a:p>
          <a:p>
            <a:br>
              <a:rPr lang="en-US" dirty="0"/>
            </a:br>
            <a:endParaRPr lang="en-GB" b="1" dirty="0"/>
          </a:p>
          <a:p>
            <a:endParaRPr lang="en-US" dirty="0"/>
          </a:p>
        </p:txBody>
      </p:sp>
      <p:sp>
        <p:nvSpPr>
          <p:cNvPr id="4" name="Rectangle 3"/>
          <p:cNvSpPr/>
          <p:nvPr/>
        </p:nvSpPr>
        <p:spPr>
          <a:xfrm>
            <a:off x="1058237" y="215758"/>
            <a:ext cx="6688477" cy="702372"/>
          </a:xfrm>
          <a:prstGeom prst="rect">
            <a:avLst/>
          </a:prstGeom>
        </p:spPr>
        <p:txBody>
          <a:bodyPr wrap="square">
            <a:spAutoFit/>
          </a:bodyPr>
          <a:lstStyle/>
          <a:p>
            <a:pPr lvl="0" algn="ctr">
              <a:lnSpc>
                <a:spcPct val="115000"/>
              </a:lnSpc>
            </a:pPr>
            <a:r>
              <a:rPr lang="en-US" sz="1800" b="1" dirty="0">
                <a:solidFill>
                  <a:srgbClr val="434343"/>
                </a:solidFill>
              </a:rPr>
              <a:t>Part 1: Brand study, Competitor Analysis &amp; Buyer’s/Audience’s Persona</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3378" y="464363"/>
            <a:ext cx="7610100" cy="52088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2: SEO &amp; Keyword Research</a:t>
            </a:r>
            <a:endParaRPr sz="1900" dirty="0"/>
          </a:p>
        </p:txBody>
      </p:sp>
      <p:sp>
        <p:nvSpPr>
          <p:cNvPr id="92" name="Google Shape;92;p19"/>
          <p:cNvSpPr txBox="1"/>
          <p:nvPr/>
        </p:nvSpPr>
        <p:spPr>
          <a:xfrm>
            <a:off x="564356" y="1262347"/>
            <a:ext cx="8008144" cy="35394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GB" b="1" dirty="0"/>
              <a:t>SEO Audit:</a:t>
            </a:r>
            <a:r>
              <a:rPr lang="en-GB" dirty="0"/>
              <a:t> Do an SEO audit of the brands website</a:t>
            </a:r>
          </a:p>
          <a:p>
            <a:pPr marL="139700" lvl="0" algn="l" rtl="0">
              <a:spcBef>
                <a:spcPts val="0"/>
              </a:spcBef>
              <a:spcAft>
                <a:spcPts val="0"/>
              </a:spcAft>
              <a:buSzPts val="1400"/>
            </a:pPr>
            <a:endParaRPr dirty="0"/>
          </a:p>
          <a:p>
            <a:pPr marL="139700" lvl="0" algn="l" rtl="0">
              <a:spcBef>
                <a:spcPts val="0"/>
              </a:spcBef>
              <a:spcAft>
                <a:spcPts val="0"/>
              </a:spcAft>
              <a:buSzPts val="1400"/>
            </a:pPr>
            <a:r>
              <a:rPr lang="en-US" sz="1600" b="0" i="0" dirty="0">
                <a:solidFill>
                  <a:schemeClr val="tx1"/>
                </a:solidFill>
                <a:effectLst/>
                <a:latin typeface="Söhne"/>
              </a:rPr>
              <a:t>SEO audit for Tech Mahindra or any other website might entail. Keep in mind that specific details and strategies would require a thorough analysis and the latest data</a:t>
            </a:r>
            <a:r>
              <a:rPr lang="en-US" sz="1600" b="0" i="0" dirty="0">
                <a:solidFill>
                  <a:srgbClr val="374151"/>
                </a:solidFill>
                <a:effectLst/>
                <a:latin typeface="Söhne"/>
              </a:rPr>
              <a:t>.</a:t>
            </a:r>
          </a:p>
          <a:p>
            <a:pPr marL="139700" lvl="0" algn="l" rtl="0">
              <a:spcBef>
                <a:spcPts val="0"/>
              </a:spcBef>
              <a:spcAft>
                <a:spcPts val="0"/>
              </a:spcAft>
              <a:buSzPts val="1400"/>
            </a:pPr>
            <a:r>
              <a:rPr lang="en-US" sz="1600" b="0" i="0" dirty="0">
                <a:solidFill>
                  <a:schemeClr val="tx1"/>
                </a:solidFill>
                <a:effectLst/>
                <a:latin typeface="Söhne"/>
              </a:rPr>
              <a:t>SEO audit is an ongoing process, and search engine algorithms may change over time. Regularly updating and optimizing your website based on new trends and data is essential to maintain a strong online presence.</a:t>
            </a:r>
          </a:p>
          <a:p>
            <a:pPr marL="139700" lvl="0" algn="l" rtl="0">
              <a:spcBef>
                <a:spcPts val="0"/>
              </a:spcBef>
              <a:spcAft>
                <a:spcPts val="0"/>
              </a:spcAft>
              <a:buSzPts val="1400"/>
            </a:pPr>
            <a:endParaRPr sz="1600" dirty="0">
              <a:solidFill>
                <a:schemeClr val="tx1"/>
              </a:solidFill>
            </a:endParaRPr>
          </a:p>
          <a:p>
            <a:pPr algn="l"/>
            <a:r>
              <a:rPr lang="en-IN" b="1" dirty="0"/>
              <a:t>Technical SEO</a:t>
            </a:r>
            <a:r>
              <a:rPr lang="en-IN" sz="1600" b="1" dirty="0">
                <a:solidFill>
                  <a:schemeClr val="tx1"/>
                </a:solidFill>
              </a:rPr>
              <a:t>: </a:t>
            </a:r>
            <a:r>
              <a:rPr lang="en-IN" sz="1600" b="0" i="0" dirty="0">
                <a:solidFill>
                  <a:schemeClr val="tx1"/>
                </a:solidFill>
                <a:effectLst/>
                <a:latin typeface="Söhne"/>
              </a:rPr>
              <a:t>Verify website accessibility for search engines (robots.txt, XML sitemap).</a:t>
            </a:r>
          </a:p>
          <a:p>
            <a:pPr algn="l"/>
            <a:r>
              <a:rPr lang="en-IN" sz="1600" b="0" i="0" dirty="0">
                <a:solidFill>
                  <a:schemeClr val="tx1"/>
                </a:solidFill>
                <a:effectLst/>
                <a:latin typeface="Söhne"/>
              </a:rPr>
              <a:t>Check for crawl errors and broken links.</a:t>
            </a:r>
          </a:p>
          <a:p>
            <a:pPr algn="l"/>
            <a:r>
              <a:rPr lang="en-IN" sz="1600" b="0" i="0" dirty="0">
                <a:solidFill>
                  <a:schemeClr val="tx1"/>
                </a:solidFill>
                <a:effectLst/>
                <a:latin typeface="Söhne"/>
              </a:rPr>
              <a:t>Ensure the website is mobile-friendly and responsive.</a:t>
            </a:r>
          </a:p>
          <a:p>
            <a:pPr algn="l"/>
            <a:r>
              <a:rPr lang="en-IN" sz="1600" b="0" i="0" dirty="0">
                <a:solidFill>
                  <a:schemeClr val="tx1"/>
                </a:solidFill>
                <a:effectLst/>
                <a:latin typeface="Söhne"/>
              </a:rPr>
              <a:t>Improve website speed and performance.</a:t>
            </a:r>
          </a:p>
          <a:p>
            <a:pPr algn="l"/>
            <a:r>
              <a:rPr lang="en-IN" sz="1600" b="0" i="0" dirty="0">
                <a:solidFill>
                  <a:schemeClr val="tx1"/>
                </a:solidFill>
                <a:effectLst/>
                <a:latin typeface="Söhne"/>
              </a:rPr>
              <a:t>Implement HTTPS for a secure connection.</a:t>
            </a:r>
          </a:p>
          <a:p>
            <a:pPr marL="139700" lvl="0" algn="l" rtl="0">
              <a:spcBef>
                <a:spcPts val="0"/>
              </a:spcBef>
              <a:spcAft>
                <a:spcPts val="0"/>
              </a:spcAft>
              <a:buSzPts val="1400"/>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238A-1CAC-3DA7-89DD-48B8B9AB8E4F}"/>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0B24912-86A6-A675-FE09-E78D8A0A29C8}"/>
              </a:ext>
            </a:extLst>
          </p:cNvPr>
          <p:cNvPicPr>
            <a:picLocks noChangeAspect="1"/>
          </p:cNvPicPr>
          <p:nvPr/>
        </p:nvPicPr>
        <p:blipFill>
          <a:blip r:embed="rId2"/>
          <a:stretch>
            <a:fillRect/>
          </a:stretch>
        </p:blipFill>
        <p:spPr>
          <a:xfrm>
            <a:off x="2046" y="0"/>
            <a:ext cx="9141954" cy="5143500"/>
          </a:xfrm>
          <a:prstGeom prst="rect">
            <a:avLst/>
          </a:prstGeom>
        </p:spPr>
      </p:pic>
    </p:spTree>
    <p:extLst>
      <p:ext uri="{BB962C8B-B14F-4D97-AF65-F5344CB8AC3E}">
        <p14:creationId xmlns:p14="http://schemas.microsoft.com/office/powerpoint/2010/main" val="1872829337"/>
      </p:ext>
    </p:extLst>
  </p:cSld>
  <p:clrMapOvr>
    <a:masterClrMapping/>
  </p:clrMapOvr>
</p:sld>
</file>

<file path=ppt/theme/theme1.xml><?xml version="1.0" encoding="utf-8"?>
<a:theme xmlns:a="http://schemas.openxmlformats.org/drawingml/2006/main" name="5b2a1cd2-c029-4137-a7a6-8e814cc6d5d3_Template _ Digital Marketing Project  (9) [Autosaved]">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5b2a1cd2-c029-4137-a7a6-8e814cc6d5d3_Template _ Digital Marketing Project  (9) [Autosaved]</Template>
  <TotalTime>661</TotalTime>
  <Words>2856</Words>
  <Application>Microsoft Office PowerPoint</Application>
  <PresentationFormat>On-screen Show (16:9)</PresentationFormat>
  <Paragraphs>262</Paragraphs>
  <Slides>30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Söhne</vt:lpstr>
      <vt:lpstr>Wingdings</vt:lpstr>
      <vt:lpstr>5b2a1cd2-c029-4137-a7a6-8e814cc6d5d3_Template _ Digital Marketing Project  (9) [Autosaved]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CALLANDER </vt:lpstr>
      <vt:lpstr>PowerPoint Presentation</vt:lpstr>
      <vt:lpstr>PowerPoint Presentation</vt:lpstr>
      <vt:lpstr>PowerPoint Presentation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  </vt:lpstr>
      <vt:lpstr>PowerPoint Presentation</vt:lpstr>
      <vt:lpstr>PowerPoint Presentation</vt:lpstr>
      <vt:lpstr>Social Media Ad Campaigns (Facebook)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Teja Doddi</cp:lastModifiedBy>
  <cp:revision>37</cp:revision>
  <dcterms:created xsi:type="dcterms:W3CDTF">2023-07-29T07:10:57Z</dcterms:created>
  <dcterms:modified xsi:type="dcterms:W3CDTF">2023-07-31T10:26:16Z</dcterms:modified>
</cp:coreProperties>
</file>