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42" r:id="rId5"/>
    <p:sldId id="359" r:id="rId6"/>
    <p:sldId id="374" r:id="rId7"/>
    <p:sldId id="375" r:id="rId8"/>
    <p:sldId id="386" r:id="rId9"/>
    <p:sldId id="382" r:id="rId10"/>
    <p:sldId id="383" r:id="rId11"/>
    <p:sldId id="384" r:id="rId12"/>
    <p:sldId id="365" r:id="rId13"/>
    <p:sldId id="385" r:id="rId14"/>
    <p:sldId id="387" r:id="rId15"/>
    <p:sldId id="388" r:id="rId16"/>
    <p:sldId id="390" r:id="rId17"/>
    <p:sldId id="389" r:id="rId18"/>
    <p:sldId id="391" r:id="rId19"/>
    <p:sldId id="393" r:id="rId20"/>
    <p:sldId id="392" r:id="rId21"/>
    <p:sldId id="394" r:id="rId22"/>
    <p:sldId id="396" r:id="rId23"/>
    <p:sldId id="395" r:id="rId24"/>
    <p:sldId id="397" r:id="rId25"/>
    <p:sldId id="3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59" d="100"/>
          <a:sy n="59" d="100"/>
        </p:scale>
        <p:origin x="964" y="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8/11/2024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0457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03473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79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272143" y="1088571"/>
            <a:ext cx="12464143" cy="5159829"/>
          </a:xfrm>
        </p:spPr>
        <p:txBody>
          <a:bodyPr/>
          <a:lstStyle/>
          <a:p>
            <a:r>
              <a:rPr lang="en-US" dirty="0"/>
              <a:t> </a:t>
            </a:r>
            <a:r>
              <a:rPr lang="en-US" sz="5400" dirty="0"/>
              <a:t>Smart Fridge with Integrated Smart Mirror and Advanced Lifestyle Features</a:t>
            </a:r>
          </a:p>
        </p:txBody>
      </p:sp>
      <p:sp>
        <p:nvSpPr>
          <p:cNvPr id="3" name="TextBox 2">
            <a:extLst>
              <a:ext uri="{FF2B5EF4-FFF2-40B4-BE49-F238E27FC236}">
                <a16:creationId xmlns:a16="http://schemas.microsoft.com/office/drawing/2014/main" id="{C42DC3F2-30B9-A78D-00BC-EEDD417D7F93}"/>
              </a:ext>
            </a:extLst>
          </p:cNvPr>
          <p:cNvSpPr txBox="1"/>
          <p:nvPr/>
        </p:nvSpPr>
        <p:spPr>
          <a:xfrm>
            <a:off x="9982200" y="5519057"/>
            <a:ext cx="2090057" cy="646331"/>
          </a:xfrm>
          <a:prstGeom prst="rect">
            <a:avLst/>
          </a:prstGeom>
          <a:noFill/>
        </p:spPr>
        <p:txBody>
          <a:bodyPr wrap="square" rtlCol="0">
            <a:spAutoFit/>
          </a:bodyPr>
          <a:lstStyle/>
          <a:p>
            <a:r>
              <a:rPr lang="en-US" dirty="0">
                <a:solidFill>
                  <a:schemeClr val="accent3">
                    <a:lumMod val="75000"/>
                  </a:schemeClr>
                </a:solidFill>
              </a:rPr>
              <a:t>BY</a:t>
            </a:r>
            <a:br>
              <a:rPr lang="en-US" dirty="0">
                <a:solidFill>
                  <a:schemeClr val="accent3">
                    <a:lumMod val="75000"/>
                  </a:schemeClr>
                </a:solidFill>
              </a:rPr>
            </a:br>
            <a:r>
              <a:rPr lang="en-US" dirty="0">
                <a:solidFill>
                  <a:schemeClr val="accent3">
                    <a:lumMod val="75000"/>
                  </a:schemeClr>
                </a:solidFill>
              </a:rPr>
              <a:t>S.BHARATHI</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E54B-A487-6298-BC22-8B831D440C71}"/>
              </a:ext>
            </a:extLst>
          </p:cNvPr>
          <p:cNvSpPr>
            <a:spLocks noGrp="1"/>
          </p:cNvSpPr>
          <p:nvPr>
            <p:ph type="title"/>
          </p:nvPr>
        </p:nvSpPr>
        <p:spPr>
          <a:xfrm>
            <a:off x="3305669" y="113097"/>
            <a:ext cx="8026360" cy="1656304"/>
          </a:xfrm>
        </p:spPr>
        <p:txBody>
          <a:bodyPr/>
          <a:lstStyle/>
          <a:p>
            <a:r>
              <a:rPr lang="en-US" dirty="0"/>
              <a:t>4.1 Inventory and Nutritional Management</a:t>
            </a:r>
          </a:p>
        </p:txBody>
      </p:sp>
      <p:sp>
        <p:nvSpPr>
          <p:cNvPr id="3" name="Content Placeholder 2">
            <a:extLst>
              <a:ext uri="{FF2B5EF4-FFF2-40B4-BE49-F238E27FC236}">
                <a16:creationId xmlns:a16="http://schemas.microsoft.com/office/drawing/2014/main" id="{4381AD4C-F075-0BCB-7DA1-D1BA21058B04}"/>
              </a:ext>
            </a:extLst>
          </p:cNvPr>
          <p:cNvSpPr>
            <a:spLocks noGrp="1"/>
          </p:cNvSpPr>
          <p:nvPr>
            <p:ph sz="quarter" idx="31"/>
          </p:nvPr>
        </p:nvSpPr>
        <p:spPr/>
        <p:txBody>
          <a:bodyPr/>
          <a:lstStyle/>
          <a:p>
            <a:pPr>
              <a:buFont typeface="Wingdings" panose="05000000000000000000" pitchFamily="2" charset="2"/>
              <a:buChar char="Ø"/>
            </a:pPr>
            <a:r>
              <a:rPr lang="en-US" b="1" dirty="0"/>
              <a:t>Grocery Bill Parsing: </a:t>
            </a:r>
            <a:r>
              <a:rPr lang="en-US" dirty="0"/>
              <a:t>Extract item details from uploaded receipts.    </a:t>
            </a:r>
          </a:p>
          <a:p>
            <a:pPr>
              <a:buFont typeface="Wingdings" panose="05000000000000000000" pitchFamily="2" charset="2"/>
              <a:buChar char="Ø"/>
            </a:pPr>
            <a:r>
              <a:rPr lang="en-US" b="1" dirty="0"/>
              <a:t>Inventory Update: </a:t>
            </a:r>
            <a:r>
              <a:rPr lang="en-US" dirty="0"/>
              <a:t>Automatically update the fridge’s inventory with purchased items. </a:t>
            </a:r>
          </a:p>
          <a:p>
            <a:pPr>
              <a:buFont typeface="Wingdings" panose="05000000000000000000" pitchFamily="2" charset="2"/>
              <a:buChar char="Ø"/>
            </a:pPr>
            <a:r>
              <a:rPr lang="en-US" b="1" dirty="0"/>
              <a:t>Nutritional Analysis: </a:t>
            </a:r>
            <a:r>
              <a:rPr lang="en-US" dirty="0"/>
              <a:t>Calculate the nutritional content of ingredients to suggest balanced meals.</a:t>
            </a:r>
          </a:p>
          <a:p>
            <a:pPr>
              <a:buFont typeface="Wingdings" panose="05000000000000000000" pitchFamily="2" charset="2"/>
              <a:buChar char="Ø"/>
            </a:pPr>
            <a:r>
              <a:rPr lang="en-US" b="1" dirty="0"/>
              <a:t>Meal Suggestions: </a:t>
            </a:r>
            <a:r>
              <a:rPr lang="en-US" dirty="0"/>
              <a:t>Recommend recipes based on available ingredients and dietary needs.</a:t>
            </a:r>
          </a:p>
        </p:txBody>
      </p:sp>
      <p:sp>
        <p:nvSpPr>
          <p:cNvPr id="4" name="Slide Number Placeholder 3">
            <a:extLst>
              <a:ext uri="{FF2B5EF4-FFF2-40B4-BE49-F238E27FC236}">
                <a16:creationId xmlns:a16="http://schemas.microsoft.com/office/drawing/2014/main" id="{E4D6AC0D-7699-DEAC-734A-9A7739B65CB6}"/>
              </a:ext>
            </a:extLst>
          </p:cNvPr>
          <p:cNvSpPr>
            <a:spLocks noGrp="1"/>
          </p:cNvSpPr>
          <p:nvPr>
            <p:ph type="sldNum" sz="quarter" idx="12"/>
          </p:nvPr>
        </p:nvSpPr>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26673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E54B-A487-6298-BC22-8B831D440C71}"/>
              </a:ext>
            </a:extLst>
          </p:cNvPr>
          <p:cNvSpPr>
            <a:spLocks noGrp="1"/>
          </p:cNvSpPr>
          <p:nvPr>
            <p:ph type="title"/>
          </p:nvPr>
        </p:nvSpPr>
        <p:spPr>
          <a:xfrm>
            <a:off x="3305669" y="113097"/>
            <a:ext cx="8026360" cy="1656304"/>
          </a:xfrm>
        </p:spPr>
        <p:txBody>
          <a:bodyPr/>
          <a:lstStyle/>
          <a:p>
            <a:r>
              <a:rPr lang="en-US" dirty="0"/>
              <a:t>4.2 Smart Mirror and Schedule Planning</a:t>
            </a:r>
          </a:p>
        </p:txBody>
      </p:sp>
      <p:sp>
        <p:nvSpPr>
          <p:cNvPr id="3" name="Content Placeholder 2">
            <a:extLst>
              <a:ext uri="{FF2B5EF4-FFF2-40B4-BE49-F238E27FC236}">
                <a16:creationId xmlns:a16="http://schemas.microsoft.com/office/drawing/2014/main" id="{4381AD4C-F075-0BCB-7DA1-D1BA21058B04}"/>
              </a:ext>
            </a:extLst>
          </p:cNvPr>
          <p:cNvSpPr>
            <a:spLocks noGrp="1"/>
          </p:cNvSpPr>
          <p:nvPr>
            <p:ph sz="quarter" idx="31"/>
          </p:nvPr>
        </p:nvSpPr>
        <p:spPr>
          <a:xfrm>
            <a:off x="3091543" y="2122714"/>
            <a:ext cx="7892143" cy="4278086"/>
          </a:xfrm>
        </p:spPr>
        <p:txBody>
          <a:bodyPr/>
          <a:lstStyle/>
          <a:p>
            <a:pPr>
              <a:buFont typeface="Wingdings" panose="05000000000000000000" pitchFamily="2" charset="2"/>
              <a:buChar char="Ø"/>
            </a:pPr>
            <a:r>
              <a:rPr lang="en-US" dirty="0"/>
              <a:t> </a:t>
            </a:r>
            <a:r>
              <a:rPr lang="en-US" b="1" dirty="0"/>
              <a:t>Schedule Planner </a:t>
            </a:r>
            <a:r>
              <a:rPr lang="en-US" dirty="0"/>
              <a:t>:Manage personal and professional schedules with integrated calendar syncing.  </a:t>
            </a:r>
          </a:p>
          <a:p>
            <a:pPr>
              <a:buFont typeface="Wingdings" panose="05000000000000000000" pitchFamily="2" charset="2"/>
              <a:buChar char="Ø"/>
            </a:pPr>
            <a:r>
              <a:rPr lang="en-US" b="1" dirty="0"/>
              <a:t>Outfit Recommendations: </a:t>
            </a:r>
            <a:r>
              <a:rPr lang="en-US" dirty="0"/>
              <a:t>Suggest outfits from the wardrobe based on the user's schedule.   </a:t>
            </a:r>
          </a:p>
          <a:p>
            <a:pPr>
              <a:buFont typeface="Wingdings" panose="05000000000000000000" pitchFamily="2" charset="2"/>
              <a:buChar char="Ø"/>
            </a:pPr>
            <a:r>
              <a:rPr lang="en-US" b="1" dirty="0"/>
              <a:t>Event Suitability: </a:t>
            </a:r>
            <a:r>
              <a:rPr lang="en-US" dirty="0"/>
              <a:t>Recommend attire suitable for different events (e.g., business meetings, casual outings</a:t>
            </a:r>
          </a:p>
          <a:p>
            <a:pPr>
              <a:buFont typeface="Wingdings" panose="05000000000000000000" pitchFamily="2" charset="2"/>
              <a:buChar char="Ø"/>
            </a:pPr>
            <a:r>
              <a:rPr lang="en-US" b="1" dirty="0"/>
              <a:t>Virtual Try-On: </a:t>
            </a:r>
            <a:r>
              <a:rPr lang="en-US" dirty="0"/>
              <a:t>Use the camera to simulate how outfits will look on the user.  </a:t>
            </a:r>
          </a:p>
          <a:p>
            <a:pPr>
              <a:buFont typeface="Wingdings" panose="05000000000000000000" pitchFamily="2" charset="2"/>
              <a:buChar char="Ø"/>
            </a:pPr>
            <a:r>
              <a:rPr lang="en-US" b="1" dirty="0"/>
              <a:t>Alternative Outfit Suggestions: </a:t>
            </a:r>
            <a:r>
              <a:rPr lang="en-US" dirty="0"/>
              <a:t>Provide links to rental shops and online stores if the user wants new options, analyzing their style preferences.</a:t>
            </a:r>
          </a:p>
        </p:txBody>
      </p:sp>
      <p:sp>
        <p:nvSpPr>
          <p:cNvPr id="4" name="Slide Number Placeholder 3">
            <a:extLst>
              <a:ext uri="{FF2B5EF4-FFF2-40B4-BE49-F238E27FC236}">
                <a16:creationId xmlns:a16="http://schemas.microsoft.com/office/drawing/2014/main" id="{E4D6AC0D-7699-DEAC-734A-9A7739B65CB6}"/>
              </a:ext>
            </a:extLst>
          </p:cNvPr>
          <p:cNvSpPr>
            <a:spLocks noGrp="1"/>
          </p:cNvSpPr>
          <p:nvPr>
            <p:ph type="sldNum" sz="quarter" idx="12"/>
          </p:nvPr>
        </p:nvSpPr>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166357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CB2-8E29-1640-EB42-645D746F87BC}"/>
              </a:ext>
            </a:extLst>
          </p:cNvPr>
          <p:cNvSpPr>
            <a:spLocks noGrp="1"/>
          </p:cNvSpPr>
          <p:nvPr>
            <p:ph type="title"/>
          </p:nvPr>
        </p:nvSpPr>
        <p:spPr/>
        <p:txBody>
          <a:bodyPr/>
          <a:lstStyle/>
          <a:p>
            <a:r>
              <a:rPr lang="en-US" dirty="0"/>
              <a:t>4.3 User Interaction:</a:t>
            </a:r>
          </a:p>
        </p:txBody>
      </p:sp>
      <p:sp>
        <p:nvSpPr>
          <p:cNvPr id="3" name="Content Placeholder 2">
            <a:extLst>
              <a:ext uri="{FF2B5EF4-FFF2-40B4-BE49-F238E27FC236}">
                <a16:creationId xmlns:a16="http://schemas.microsoft.com/office/drawing/2014/main" id="{B866FC6C-48BA-FF55-3AD2-13FC7D7BDBFE}"/>
              </a:ext>
            </a:extLst>
          </p:cNvPr>
          <p:cNvSpPr>
            <a:spLocks noGrp="1"/>
          </p:cNvSpPr>
          <p:nvPr>
            <p:ph sz="quarter" idx="31"/>
          </p:nvPr>
        </p:nvSpPr>
        <p:spPr/>
        <p:txBody>
          <a:bodyPr/>
          <a:lstStyle/>
          <a:p>
            <a:pPr>
              <a:buFont typeface="Wingdings" panose="05000000000000000000" pitchFamily="2" charset="2"/>
              <a:buChar char="Ø"/>
            </a:pPr>
            <a:r>
              <a:rPr lang="en-US" b="1" dirty="0"/>
              <a:t>Touchscreen Interface: </a:t>
            </a:r>
            <a:r>
              <a:rPr lang="en-US" dirty="0"/>
              <a:t>A user-friendly interface for interacting with both fridge and smart mirror functions.</a:t>
            </a:r>
          </a:p>
          <a:p>
            <a:pPr>
              <a:buFont typeface="Wingdings" panose="05000000000000000000" pitchFamily="2" charset="2"/>
              <a:buChar char="Ø"/>
            </a:pPr>
            <a:r>
              <a:rPr lang="en-US" b="1" dirty="0"/>
              <a:t>Voice Commands: </a:t>
            </a:r>
            <a:r>
              <a:rPr lang="en-US" dirty="0"/>
              <a:t>Optional voice assistant for hands-free control. </a:t>
            </a:r>
          </a:p>
          <a:p>
            <a:pPr>
              <a:buFont typeface="Wingdings" panose="05000000000000000000" pitchFamily="2" charset="2"/>
              <a:buChar char="Ø"/>
            </a:pPr>
            <a:r>
              <a:rPr lang="en-US" dirty="0"/>
              <a:t> </a:t>
            </a:r>
            <a:r>
              <a:rPr lang="en-US" b="1" dirty="0"/>
              <a:t>Notifications and Reminders: </a:t>
            </a:r>
            <a:r>
              <a:rPr lang="en-US" dirty="0"/>
              <a:t>Push notifications for upcoming events, meal prep times, and new recipe suggestions.</a:t>
            </a:r>
          </a:p>
        </p:txBody>
      </p:sp>
      <p:sp>
        <p:nvSpPr>
          <p:cNvPr id="4" name="Slide Number Placeholder 3">
            <a:extLst>
              <a:ext uri="{FF2B5EF4-FFF2-40B4-BE49-F238E27FC236}">
                <a16:creationId xmlns:a16="http://schemas.microsoft.com/office/drawing/2014/main" id="{2D2E47B3-7773-D546-816E-80ABA06AE354}"/>
              </a:ext>
            </a:extLst>
          </p:cNvPr>
          <p:cNvSpPr>
            <a:spLocks noGrp="1"/>
          </p:cNvSpPr>
          <p:nvPr>
            <p:ph type="sldNum" sz="quarter" idx="12"/>
          </p:nvPr>
        </p:nvSpPr>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391756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1513114" y="264160"/>
            <a:ext cx="8948057" cy="3164839"/>
          </a:xfrm>
        </p:spPr>
        <p:txBody>
          <a:bodyPr anchor="b"/>
          <a:lstStyle/>
          <a:p>
            <a:r>
              <a:rPr lang="en-US" dirty="0"/>
              <a:t>5. User Interface Design</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318656" y="3559629"/>
            <a:ext cx="6940897" cy="3056277"/>
          </a:xfrm>
        </p:spPr>
        <p:txBody>
          <a:bodyPr/>
          <a:lstStyle/>
          <a:p>
            <a:pPr algn="l"/>
            <a:r>
              <a:rPr lang="en-US" dirty="0"/>
              <a:t>5.1 Touchscreen Interface</a:t>
            </a:r>
          </a:p>
          <a:p>
            <a:pPr algn="l"/>
            <a:r>
              <a:rPr lang="en-US" dirty="0"/>
              <a:t>5.2 Mobile App Interface</a:t>
            </a:r>
          </a:p>
        </p:txBody>
      </p:sp>
    </p:spTree>
    <p:extLst>
      <p:ext uri="{BB962C8B-B14F-4D97-AF65-F5344CB8AC3E}">
        <p14:creationId xmlns:p14="http://schemas.microsoft.com/office/powerpoint/2010/main" val="1014053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1F69-2E8E-46F5-3C86-A7887E21E5A0}"/>
              </a:ext>
            </a:extLst>
          </p:cNvPr>
          <p:cNvSpPr>
            <a:spLocks noGrp="1"/>
          </p:cNvSpPr>
          <p:nvPr>
            <p:ph type="title"/>
          </p:nvPr>
        </p:nvSpPr>
        <p:spPr/>
        <p:txBody>
          <a:bodyPr/>
          <a:lstStyle/>
          <a:p>
            <a:r>
              <a:rPr lang="en-US" dirty="0"/>
              <a:t>5.1 Touchscreen Interface:</a:t>
            </a:r>
          </a:p>
        </p:txBody>
      </p:sp>
      <p:sp>
        <p:nvSpPr>
          <p:cNvPr id="3" name="Content Placeholder 2">
            <a:extLst>
              <a:ext uri="{FF2B5EF4-FFF2-40B4-BE49-F238E27FC236}">
                <a16:creationId xmlns:a16="http://schemas.microsoft.com/office/drawing/2014/main" id="{A0C92498-2782-6AB6-E928-8A8AD67465AD}"/>
              </a:ext>
            </a:extLst>
          </p:cNvPr>
          <p:cNvSpPr>
            <a:spLocks noGrp="1"/>
          </p:cNvSpPr>
          <p:nvPr>
            <p:ph sz="quarter" idx="31"/>
          </p:nvPr>
        </p:nvSpPr>
        <p:spPr/>
        <p:txBody>
          <a:bodyPr/>
          <a:lstStyle/>
          <a:p>
            <a:pPr>
              <a:buFont typeface="Wingdings" panose="05000000000000000000" pitchFamily="2" charset="2"/>
              <a:buChar char="Ø"/>
            </a:pPr>
            <a:r>
              <a:rPr lang="en-US" b="1" dirty="0"/>
              <a:t>Home Screen: </a:t>
            </a:r>
            <a:r>
              <a:rPr lang="en-US" dirty="0"/>
              <a:t>Displays current inventory, daily schedule, and outfit recommendations.   </a:t>
            </a:r>
          </a:p>
          <a:p>
            <a:pPr>
              <a:buFont typeface="Wingdings" panose="05000000000000000000" pitchFamily="2" charset="2"/>
              <a:buChar char="Ø"/>
            </a:pPr>
            <a:r>
              <a:rPr lang="en-US" b="1" dirty="0"/>
              <a:t>Inventory View: </a:t>
            </a:r>
            <a:r>
              <a:rPr lang="en-US" dirty="0"/>
              <a:t>List of items in the fridge, with nutritional breakdowns.</a:t>
            </a:r>
          </a:p>
          <a:p>
            <a:pPr>
              <a:buFont typeface="Wingdings" panose="05000000000000000000" pitchFamily="2" charset="2"/>
              <a:buChar char="Ø"/>
            </a:pPr>
            <a:r>
              <a:rPr lang="en-US" dirty="0"/>
              <a:t>Sche</a:t>
            </a:r>
            <a:r>
              <a:rPr lang="en-US" b="1" dirty="0"/>
              <a:t>dule Planner: </a:t>
            </a:r>
            <a:r>
              <a:rPr lang="en-US" dirty="0"/>
              <a:t>Drag-and-drop interface for planning meals and events.   </a:t>
            </a:r>
          </a:p>
          <a:p>
            <a:pPr>
              <a:buFont typeface="Wingdings" panose="05000000000000000000" pitchFamily="2" charset="2"/>
              <a:buChar char="Ø"/>
            </a:pPr>
            <a:r>
              <a:rPr lang="en-US" b="1" dirty="0"/>
              <a:t>Smart Mirror Mode: </a:t>
            </a:r>
            <a:r>
              <a:rPr lang="en-US" dirty="0"/>
              <a:t>Switches the display to mirror mode, showing the user’s reflection and overlaying outfit options.</a:t>
            </a:r>
          </a:p>
        </p:txBody>
      </p:sp>
      <p:sp>
        <p:nvSpPr>
          <p:cNvPr id="4" name="Slide Number Placeholder 3">
            <a:extLst>
              <a:ext uri="{FF2B5EF4-FFF2-40B4-BE49-F238E27FC236}">
                <a16:creationId xmlns:a16="http://schemas.microsoft.com/office/drawing/2014/main" id="{ADAC6E94-6BE9-6A06-66E6-E52334BCF0D0}"/>
              </a:ext>
            </a:extLst>
          </p:cNvPr>
          <p:cNvSpPr>
            <a:spLocks noGrp="1"/>
          </p:cNvSpPr>
          <p:nvPr>
            <p:ph type="sldNum" sz="quarter" idx="12"/>
          </p:nvPr>
        </p:nvSpPr>
        <p:spPr/>
        <p:txBody>
          <a:bodyPr/>
          <a:lstStyle/>
          <a:p>
            <a:fld id="{FE024F78-56A6-7740-B68D-8D4D026EDF3F}" type="slidenum">
              <a:rPr lang="en-US" smtClean="0"/>
              <a:pPr/>
              <a:t>14</a:t>
            </a:fld>
            <a:endParaRPr lang="en-US" dirty="0"/>
          </a:p>
        </p:txBody>
      </p:sp>
    </p:spTree>
    <p:extLst>
      <p:ext uri="{BB962C8B-B14F-4D97-AF65-F5344CB8AC3E}">
        <p14:creationId xmlns:p14="http://schemas.microsoft.com/office/powerpoint/2010/main" val="171824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98F6-7B19-6F17-9BB8-EE40185EF3A9}"/>
              </a:ext>
            </a:extLst>
          </p:cNvPr>
          <p:cNvSpPr>
            <a:spLocks noGrp="1"/>
          </p:cNvSpPr>
          <p:nvPr>
            <p:ph type="title"/>
          </p:nvPr>
        </p:nvSpPr>
        <p:spPr/>
        <p:txBody>
          <a:bodyPr/>
          <a:lstStyle/>
          <a:p>
            <a:r>
              <a:rPr lang="en-US" dirty="0"/>
              <a:t>5.2 Mobile App Interface:</a:t>
            </a:r>
          </a:p>
        </p:txBody>
      </p:sp>
      <p:sp>
        <p:nvSpPr>
          <p:cNvPr id="3" name="Content Placeholder 2">
            <a:extLst>
              <a:ext uri="{FF2B5EF4-FFF2-40B4-BE49-F238E27FC236}">
                <a16:creationId xmlns:a16="http://schemas.microsoft.com/office/drawing/2014/main" id="{E9032393-9DD7-5A6B-260C-6322924AD0CC}"/>
              </a:ext>
            </a:extLst>
          </p:cNvPr>
          <p:cNvSpPr>
            <a:spLocks noGrp="1"/>
          </p:cNvSpPr>
          <p:nvPr>
            <p:ph sz="quarter" idx="31"/>
          </p:nvPr>
        </p:nvSpPr>
        <p:spPr/>
        <p:txBody>
          <a:bodyPr/>
          <a:lstStyle/>
          <a:p>
            <a:pPr>
              <a:buFont typeface="Wingdings" panose="05000000000000000000" pitchFamily="2" charset="2"/>
              <a:buChar char="Ø"/>
            </a:pPr>
            <a:r>
              <a:rPr lang="en-US" b="1" dirty="0"/>
              <a:t>Grocery and Wardrobe Management: </a:t>
            </a:r>
            <a:r>
              <a:rPr lang="en-US" dirty="0"/>
              <a:t>Easy interface for adding items to the fridge or wardrobe. </a:t>
            </a:r>
          </a:p>
          <a:p>
            <a:pPr>
              <a:buFont typeface="Wingdings" panose="05000000000000000000" pitchFamily="2" charset="2"/>
              <a:buChar char="Ø"/>
            </a:pPr>
            <a:r>
              <a:rPr lang="en-US" b="1" dirty="0"/>
              <a:t>Schedule Syncing: </a:t>
            </a:r>
            <a:r>
              <a:rPr lang="en-US" dirty="0"/>
              <a:t>Syncs with the user’s calendar and suggests attire based on the day’s events.   </a:t>
            </a:r>
          </a:p>
          <a:p>
            <a:pPr>
              <a:buFont typeface="Wingdings" panose="05000000000000000000" pitchFamily="2" charset="2"/>
              <a:buChar char="Ø"/>
            </a:pPr>
            <a:r>
              <a:rPr lang="en-US" b="1" dirty="0"/>
              <a:t>Remote Access: </a:t>
            </a:r>
            <a:r>
              <a:rPr lang="en-US" dirty="0"/>
              <a:t>Allows users to check the fridge inventory and wardrobe from anywhere.</a:t>
            </a:r>
          </a:p>
        </p:txBody>
      </p:sp>
      <p:sp>
        <p:nvSpPr>
          <p:cNvPr id="4" name="Slide Number Placeholder 3">
            <a:extLst>
              <a:ext uri="{FF2B5EF4-FFF2-40B4-BE49-F238E27FC236}">
                <a16:creationId xmlns:a16="http://schemas.microsoft.com/office/drawing/2014/main" id="{4610058A-34CF-5924-6D7A-1D7CDA5A237D}"/>
              </a:ext>
            </a:extLst>
          </p:cNvPr>
          <p:cNvSpPr>
            <a:spLocks noGrp="1"/>
          </p:cNvSpPr>
          <p:nvPr>
            <p:ph type="sldNum" sz="quarter" idx="12"/>
          </p:nvPr>
        </p:nvSpPr>
        <p:spPr/>
        <p:txBody>
          <a:bodyPr/>
          <a:lstStyle/>
          <a:p>
            <a:fld id="{FE024F78-56A6-7740-B68D-8D4D026EDF3F}" type="slidenum">
              <a:rPr lang="en-US" smtClean="0"/>
              <a:pPr/>
              <a:t>15</a:t>
            </a:fld>
            <a:endParaRPr lang="en-US" dirty="0"/>
          </a:p>
        </p:txBody>
      </p:sp>
    </p:spTree>
    <p:extLst>
      <p:ext uri="{BB962C8B-B14F-4D97-AF65-F5344CB8AC3E}">
        <p14:creationId xmlns:p14="http://schemas.microsoft.com/office/powerpoint/2010/main" val="398151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4732-0167-89B8-6D30-44F338B68781}"/>
              </a:ext>
            </a:extLst>
          </p:cNvPr>
          <p:cNvSpPr>
            <a:spLocks noGrp="1"/>
          </p:cNvSpPr>
          <p:nvPr>
            <p:ph type="title"/>
          </p:nvPr>
        </p:nvSpPr>
        <p:spPr>
          <a:xfrm>
            <a:off x="2100943" y="783771"/>
            <a:ext cx="9481457" cy="2854362"/>
          </a:xfrm>
        </p:spPr>
        <p:txBody>
          <a:bodyPr/>
          <a:lstStyle/>
          <a:p>
            <a:r>
              <a:rPr lang="en-US" dirty="0"/>
              <a:t>6. Technical Implementation</a:t>
            </a:r>
          </a:p>
        </p:txBody>
      </p:sp>
      <p:sp>
        <p:nvSpPr>
          <p:cNvPr id="3" name="Subtitle 2">
            <a:extLst>
              <a:ext uri="{FF2B5EF4-FFF2-40B4-BE49-F238E27FC236}">
                <a16:creationId xmlns:a16="http://schemas.microsoft.com/office/drawing/2014/main" id="{714A1D19-FBA1-AF3D-3868-CC2B7B3F8999}"/>
              </a:ext>
            </a:extLst>
          </p:cNvPr>
          <p:cNvSpPr>
            <a:spLocks noGrp="1"/>
          </p:cNvSpPr>
          <p:nvPr>
            <p:ph type="subTitle" idx="1"/>
          </p:nvPr>
        </p:nvSpPr>
        <p:spPr/>
        <p:txBody>
          <a:bodyPr/>
          <a:lstStyle/>
          <a:p>
            <a:pPr algn="l"/>
            <a:r>
              <a:rPr lang="en-US" dirty="0"/>
              <a:t>6.1 Hardware</a:t>
            </a:r>
          </a:p>
          <a:p>
            <a:pPr algn="l"/>
            <a:br>
              <a:rPr lang="en-US" dirty="0"/>
            </a:br>
            <a:r>
              <a:rPr lang="en-US" dirty="0"/>
              <a:t>6.2 Software</a:t>
            </a:r>
          </a:p>
        </p:txBody>
      </p:sp>
    </p:spTree>
    <p:extLst>
      <p:ext uri="{BB962C8B-B14F-4D97-AF65-F5344CB8AC3E}">
        <p14:creationId xmlns:p14="http://schemas.microsoft.com/office/powerpoint/2010/main" val="3033477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6B4A-02C0-5E9D-DFFA-9ED157CD4961}"/>
              </a:ext>
            </a:extLst>
          </p:cNvPr>
          <p:cNvSpPr>
            <a:spLocks noGrp="1"/>
          </p:cNvSpPr>
          <p:nvPr>
            <p:ph type="title"/>
          </p:nvPr>
        </p:nvSpPr>
        <p:spPr/>
        <p:txBody>
          <a:bodyPr/>
          <a:lstStyle/>
          <a:p>
            <a:r>
              <a:rPr lang="en-US" dirty="0"/>
              <a:t>6.1 Hardware:</a:t>
            </a:r>
          </a:p>
        </p:txBody>
      </p:sp>
      <p:sp>
        <p:nvSpPr>
          <p:cNvPr id="3" name="Content Placeholder 2">
            <a:extLst>
              <a:ext uri="{FF2B5EF4-FFF2-40B4-BE49-F238E27FC236}">
                <a16:creationId xmlns:a16="http://schemas.microsoft.com/office/drawing/2014/main" id="{9D83E591-D8F9-A567-F760-AE3A2EBEF822}"/>
              </a:ext>
            </a:extLst>
          </p:cNvPr>
          <p:cNvSpPr>
            <a:spLocks noGrp="1"/>
          </p:cNvSpPr>
          <p:nvPr>
            <p:ph sz="quarter" idx="31"/>
          </p:nvPr>
        </p:nvSpPr>
        <p:spPr/>
        <p:txBody>
          <a:bodyPr/>
          <a:lstStyle/>
          <a:p>
            <a:pPr>
              <a:buFont typeface="Wingdings" panose="05000000000000000000" pitchFamily="2" charset="2"/>
              <a:buChar char="Ø"/>
            </a:pPr>
            <a:r>
              <a:rPr lang="en-US" dirty="0"/>
              <a:t>Touchscreen Module: Capacitive touchscreen with a high-definition display.  </a:t>
            </a:r>
          </a:p>
          <a:p>
            <a:pPr>
              <a:buFont typeface="Wingdings" panose="05000000000000000000" pitchFamily="2" charset="2"/>
              <a:buChar char="Ø"/>
            </a:pPr>
            <a:r>
              <a:rPr lang="en-US" dirty="0"/>
              <a:t>Camera Module:  Integrated camera for virtual try-on functionality.</a:t>
            </a:r>
          </a:p>
          <a:p>
            <a:pPr>
              <a:buFont typeface="Wingdings" panose="05000000000000000000" pitchFamily="2" charset="2"/>
              <a:buChar char="Ø"/>
            </a:pPr>
            <a:r>
              <a:rPr lang="en-US" dirty="0"/>
              <a:t> Sensors:  RFID/barcode scanner for inventory and wardrobe item tracking.  </a:t>
            </a:r>
          </a:p>
          <a:p>
            <a:pPr>
              <a:buFont typeface="Wingdings" panose="05000000000000000000" pitchFamily="2" charset="2"/>
              <a:buChar char="Ø"/>
            </a:pPr>
            <a:r>
              <a:rPr lang="en-US" dirty="0"/>
              <a:t>Connectivity Modules: Wi-Fi, Bluetooth, and NFC for data exchange and device integration.</a:t>
            </a:r>
          </a:p>
        </p:txBody>
      </p:sp>
      <p:sp>
        <p:nvSpPr>
          <p:cNvPr id="4" name="Slide Number Placeholder 3">
            <a:extLst>
              <a:ext uri="{FF2B5EF4-FFF2-40B4-BE49-F238E27FC236}">
                <a16:creationId xmlns:a16="http://schemas.microsoft.com/office/drawing/2014/main" id="{76BBF50D-B18B-CA76-2BD6-E25912C420D0}"/>
              </a:ext>
            </a:extLst>
          </p:cNvPr>
          <p:cNvSpPr>
            <a:spLocks noGrp="1"/>
          </p:cNvSpPr>
          <p:nvPr>
            <p:ph type="sldNum" sz="quarter" idx="12"/>
          </p:nvPr>
        </p:nvSpPr>
        <p:spPr/>
        <p:txBody>
          <a:bodyPr/>
          <a:lstStyle/>
          <a:p>
            <a:fld id="{FE024F78-56A6-7740-B68D-8D4D026EDF3F}" type="slidenum">
              <a:rPr lang="en-US" smtClean="0"/>
              <a:pPr/>
              <a:t>17</a:t>
            </a:fld>
            <a:endParaRPr lang="en-US" dirty="0"/>
          </a:p>
        </p:txBody>
      </p:sp>
    </p:spTree>
    <p:extLst>
      <p:ext uri="{BB962C8B-B14F-4D97-AF65-F5344CB8AC3E}">
        <p14:creationId xmlns:p14="http://schemas.microsoft.com/office/powerpoint/2010/main" val="404254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EDEE-2BC2-3898-7C49-36C55B26BD2D}"/>
              </a:ext>
            </a:extLst>
          </p:cNvPr>
          <p:cNvSpPr>
            <a:spLocks noGrp="1"/>
          </p:cNvSpPr>
          <p:nvPr>
            <p:ph type="title"/>
          </p:nvPr>
        </p:nvSpPr>
        <p:spPr/>
        <p:txBody>
          <a:bodyPr/>
          <a:lstStyle/>
          <a:p>
            <a:r>
              <a:rPr lang="en-US" dirty="0"/>
              <a:t>6.2 Software:</a:t>
            </a:r>
          </a:p>
        </p:txBody>
      </p:sp>
      <p:sp>
        <p:nvSpPr>
          <p:cNvPr id="3" name="Content Placeholder 2">
            <a:extLst>
              <a:ext uri="{FF2B5EF4-FFF2-40B4-BE49-F238E27FC236}">
                <a16:creationId xmlns:a16="http://schemas.microsoft.com/office/drawing/2014/main" id="{618705D9-46D1-166F-350A-5149B99943A3}"/>
              </a:ext>
            </a:extLst>
          </p:cNvPr>
          <p:cNvSpPr>
            <a:spLocks noGrp="1"/>
          </p:cNvSpPr>
          <p:nvPr>
            <p:ph sz="quarter" idx="31"/>
          </p:nvPr>
        </p:nvSpPr>
        <p:spPr/>
        <p:txBody>
          <a:bodyPr/>
          <a:lstStyle/>
          <a:p>
            <a:pPr>
              <a:buFont typeface="Wingdings" panose="05000000000000000000" pitchFamily="2" charset="2"/>
              <a:buChar char="Ø"/>
            </a:pPr>
            <a:r>
              <a:rPr lang="en-US" b="1" dirty="0"/>
              <a:t>Operating System: </a:t>
            </a:r>
            <a:r>
              <a:rPr lang="en-US" dirty="0"/>
              <a:t>Linux-based or Android for IoT devices.   </a:t>
            </a:r>
          </a:p>
          <a:p>
            <a:pPr>
              <a:buFont typeface="Wingdings" panose="05000000000000000000" pitchFamily="2" charset="2"/>
              <a:buChar char="Ø"/>
            </a:pPr>
            <a:r>
              <a:rPr lang="en-US" b="1" dirty="0"/>
              <a:t>Mobile App Development: </a:t>
            </a:r>
            <a:r>
              <a:rPr lang="en-US" dirty="0"/>
              <a:t>Using Flutter or React Native for cross-platform compatibility.   </a:t>
            </a:r>
          </a:p>
          <a:p>
            <a:pPr>
              <a:buFont typeface="Wingdings" panose="05000000000000000000" pitchFamily="2" charset="2"/>
              <a:buChar char="Ø"/>
            </a:pPr>
            <a:r>
              <a:rPr lang="en-US" b="1" dirty="0"/>
              <a:t>Backend Development:  </a:t>
            </a:r>
            <a:r>
              <a:rPr lang="en-US" dirty="0"/>
              <a:t>Node.js with Express for the API, MongoDB for the database, and Python for AI/ML models.   </a:t>
            </a:r>
          </a:p>
          <a:p>
            <a:pPr>
              <a:buFont typeface="Wingdings" panose="05000000000000000000" pitchFamily="2" charset="2"/>
              <a:buChar char="Ø"/>
            </a:pPr>
            <a:r>
              <a:rPr lang="en-US" b="1" dirty="0"/>
              <a:t>AI/ML Integration: </a:t>
            </a:r>
            <a:r>
              <a:rPr lang="en-US" dirty="0"/>
              <a:t>Models for recipe suggestions, nutritional analysis, outfit recommendations, and virtual try-on simulations.</a:t>
            </a:r>
          </a:p>
        </p:txBody>
      </p:sp>
      <p:sp>
        <p:nvSpPr>
          <p:cNvPr id="4" name="Slide Number Placeholder 3">
            <a:extLst>
              <a:ext uri="{FF2B5EF4-FFF2-40B4-BE49-F238E27FC236}">
                <a16:creationId xmlns:a16="http://schemas.microsoft.com/office/drawing/2014/main" id="{69522380-F469-C1BC-5555-9F1C532342DD}"/>
              </a:ext>
            </a:extLst>
          </p:cNvPr>
          <p:cNvSpPr>
            <a:spLocks noGrp="1"/>
          </p:cNvSpPr>
          <p:nvPr>
            <p:ph type="sldNum" sz="quarter" idx="12"/>
          </p:nvPr>
        </p:nvSpPr>
        <p:spPr/>
        <p:txBody>
          <a:bodyPr/>
          <a:lstStyle/>
          <a:p>
            <a:fld id="{FE024F78-56A6-7740-B68D-8D4D026EDF3F}" type="slidenum">
              <a:rPr lang="en-US" smtClean="0"/>
              <a:pPr/>
              <a:t>18</a:t>
            </a:fld>
            <a:endParaRPr lang="en-US" dirty="0"/>
          </a:p>
        </p:txBody>
      </p:sp>
    </p:spTree>
    <p:extLst>
      <p:ext uri="{BB962C8B-B14F-4D97-AF65-F5344CB8AC3E}">
        <p14:creationId xmlns:p14="http://schemas.microsoft.com/office/powerpoint/2010/main" val="2405660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301A-896F-4C41-F7DB-F09DE193E10C}"/>
              </a:ext>
            </a:extLst>
          </p:cNvPr>
          <p:cNvSpPr>
            <a:spLocks noGrp="1"/>
          </p:cNvSpPr>
          <p:nvPr>
            <p:ph type="title"/>
          </p:nvPr>
        </p:nvSpPr>
        <p:spPr/>
        <p:txBody>
          <a:bodyPr/>
          <a:lstStyle/>
          <a:p>
            <a:r>
              <a:rPr lang="en-US" dirty="0"/>
              <a:t>7. Testing and Validation</a:t>
            </a:r>
          </a:p>
        </p:txBody>
      </p:sp>
      <p:sp>
        <p:nvSpPr>
          <p:cNvPr id="3" name="Content Placeholder 2">
            <a:extLst>
              <a:ext uri="{FF2B5EF4-FFF2-40B4-BE49-F238E27FC236}">
                <a16:creationId xmlns:a16="http://schemas.microsoft.com/office/drawing/2014/main" id="{96396EAB-781E-6473-ED86-7F12C5BE4589}"/>
              </a:ext>
            </a:extLst>
          </p:cNvPr>
          <p:cNvSpPr>
            <a:spLocks noGrp="1"/>
          </p:cNvSpPr>
          <p:nvPr>
            <p:ph sz="quarter" idx="31"/>
          </p:nvPr>
        </p:nvSpPr>
        <p:spPr/>
        <p:txBody>
          <a:bodyPr/>
          <a:lstStyle/>
          <a:p>
            <a:pPr>
              <a:buFont typeface="Wingdings" panose="05000000000000000000" pitchFamily="2" charset="2"/>
              <a:buChar char="Ø"/>
            </a:pPr>
            <a:r>
              <a:rPr lang="en-US" b="1" dirty="0"/>
              <a:t>Unit Testing: </a:t>
            </a:r>
            <a:r>
              <a:rPr lang="en-US" dirty="0"/>
              <a:t>For individual features like inventory management, recipe suggestions, wardrobe management, and virtual try-on.</a:t>
            </a:r>
          </a:p>
          <a:p>
            <a:pPr>
              <a:buFont typeface="Wingdings" panose="05000000000000000000" pitchFamily="2" charset="2"/>
              <a:buChar char="Ø"/>
            </a:pPr>
            <a:r>
              <a:rPr lang="en-US" b="1" dirty="0"/>
              <a:t>Integration Testing: </a:t>
            </a:r>
            <a:r>
              <a:rPr lang="en-US" dirty="0"/>
              <a:t>Ensure seamless communication between the fridge, wardrobe, and schedule planner.</a:t>
            </a:r>
          </a:p>
          <a:p>
            <a:pPr>
              <a:buFont typeface="Wingdings" panose="05000000000000000000" pitchFamily="2" charset="2"/>
              <a:buChar char="Ø"/>
            </a:pPr>
            <a:r>
              <a:rPr lang="en-US" b="1" dirty="0"/>
              <a:t>User Testing: </a:t>
            </a:r>
            <a:r>
              <a:rPr lang="en-US" dirty="0"/>
              <a:t>Collect feedback on usability, accuracy of recommendations, and overall user experience.</a:t>
            </a:r>
          </a:p>
        </p:txBody>
      </p:sp>
      <p:sp>
        <p:nvSpPr>
          <p:cNvPr id="4" name="Slide Number Placeholder 3">
            <a:extLst>
              <a:ext uri="{FF2B5EF4-FFF2-40B4-BE49-F238E27FC236}">
                <a16:creationId xmlns:a16="http://schemas.microsoft.com/office/drawing/2014/main" id="{37517B23-14D7-0ED1-1462-C245705ED33C}"/>
              </a:ext>
            </a:extLst>
          </p:cNvPr>
          <p:cNvSpPr>
            <a:spLocks noGrp="1"/>
          </p:cNvSpPr>
          <p:nvPr>
            <p:ph type="sldNum" sz="quarter" idx="12"/>
          </p:nvPr>
        </p:nvSpPr>
        <p:spPr/>
        <p:txBody>
          <a:bodyPr/>
          <a:lstStyle/>
          <a:p>
            <a:fld id="{FE024F78-56A6-7740-B68D-8D4D026EDF3F}" type="slidenum">
              <a:rPr lang="en-US" smtClean="0"/>
              <a:pPr/>
              <a:t>19</a:t>
            </a:fld>
            <a:endParaRPr lang="en-US" dirty="0"/>
          </a:p>
        </p:txBody>
      </p:sp>
    </p:spTree>
    <p:extLst>
      <p:ext uri="{BB962C8B-B14F-4D97-AF65-F5344CB8AC3E}">
        <p14:creationId xmlns:p14="http://schemas.microsoft.com/office/powerpoint/2010/main" val="355811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108856" y="0"/>
            <a:ext cx="4139932" cy="1256962"/>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228600" y="1567543"/>
            <a:ext cx="5076105" cy="4935493"/>
          </a:xfrm>
        </p:spPr>
        <p:txBody>
          <a:bodyPr anchor="t"/>
          <a:lstStyle/>
          <a:p>
            <a:pPr marL="342900" indent="-342900">
              <a:buFont typeface="+mj-lt"/>
              <a:buAutoNum type="arabicPeriod"/>
            </a:pPr>
            <a:r>
              <a:rPr lang="en-US" dirty="0"/>
              <a:t>Introduction</a:t>
            </a:r>
          </a:p>
          <a:p>
            <a:pPr marL="342900" indent="-342900">
              <a:buFont typeface="+mj-lt"/>
              <a:buAutoNum type="arabicPeriod"/>
            </a:pPr>
            <a:r>
              <a:rPr lang="en-US" dirty="0"/>
              <a:t>Objectives</a:t>
            </a:r>
          </a:p>
          <a:p>
            <a:pPr marL="342900" indent="-342900">
              <a:buFont typeface="+mj-lt"/>
              <a:buAutoNum type="arabicPeriod"/>
            </a:pPr>
            <a:r>
              <a:rPr lang="en-US" dirty="0"/>
              <a:t> System Architecture</a:t>
            </a:r>
          </a:p>
          <a:p>
            <a:pPr marL="342900" indent="-342900">
              <a:buFont typeface="+mj-lt"/>
              <a:buAutoNum type="arabicPeriod"/>
            </a:pPr>
            <a:r>
              <a:rPr lang="en-US" dirty="0"/>
              <a:t>Functional Requirements</a:t>
            </a:r>
          </a:p>
          <a:p>
            <a:pPr marL="342900" indent="-342900">
              <a:buFont typeface="+mj-lt"/>
              <a:buAutoNum type="arabicPeriod"/>
            </a:pPr>
            <a:r>
              <a:rPr lang="en-US" dirty="0"/>
              <a:t>User Interface Design</a:t>
            </a:r>
          </a:p>
          <a:p>
            <a:pPr marL="342900" indent="-342900">
              <a:buFont typeface="+mj-lt"/>
              <a:buAutoNum type="arabicPeriod"/>
            </a:pPr>
            <a:r>
              <a:rPr lang="en-US" dirty="0"/>
              <a:t>Technical Implementation</a:t>
            </a:r>
          </a:p>
          <a:p>
            <a:pPr marL="342900" indent="-342900">
              <a:buFont typeface="+mj-lt"/>
              <a:buAutoNum type="arabicPeriod"/>
            </a:pPr>
            <a:r>
              <a:rPr lang="en-US" dirty="0"/>
              <a:t> Testing and Validation</a:t>
            </a:r>
          </a:p>
          <a:p>
            <a:pPr marL="342900" indent="-342900">
              <a:buFont typeface="+mj-lt"/>
              <a:buAutoNum type="arabicPeriod"/>
            </a:pPr>
            <a:r>
              <a:rPr lang="en-US" dirty="0"/>
              <a:t>Future Enhancements</a:t>
            </a:r>
          </a:p>
          <a:p>
            <a:pPr marL="342900" indent="-342900">
              <a:buFont typeface="+mj-lt"/>
              <a:buAutoNum type="arabicPeriod"/>
            </a:pPr>
            <a:r>
              <a:rPr lang="en-US" dirty="0"/>
              <a:t>Conclusion</a:t>
            </a:r>
            <a:br>
              <a:rPr lang="en-US" dirty="0"/>
            </a:br>
            <a:endParaRPr lang="en-US" dirty="0"/>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945B-C56C-925E-0216-A559EF038E35}"/>
              </a:ext>
            </a:extLst>
          </p:cNvPr>
          <p:cNvSpPr>
            <a:spLocks noGrp="1"/>
          </p:cNvSpPr>
          <p:nvPr>
            <p:ph type="title"/>
          </p:nvPr>
        </p:nvSpPr>
        <p:spPr/>
        <p:txBody>
          <a:bodyPr/>
          <a:lstStyle/>
          <a:p>
            <a:r>
              <a:rPr lang="en-US" dirty="0"/>
              <a:t>8. Future Enhancements</a:t>
            </a:r>
          </a:p>
        </p:txBody>
      </p:sp>
      <p:sp>
        <p:nvSpPr>
          <p:cNvPr id="3" name="Content Placeholder 2">
            <a:extLst>
              <a:ext uri="{FF2B5EF4-FFF2-40B4-BE49-F238E27FC236}">
                <a16:creationId xmlns:a16="http://schemas.microsoft.com/office/drawing/2014/main" id="{A42663A7-2F3F-89EB-C75F-349CDA58AD78}"/>
              </a:ext>
            </a:extLst>
          </p:cNvPr>
          <p:cNvSpPr>
            <a:spLocks noGrp="1"/>
          </p:cNvSpPr>
          <p:nvPr>
            <p:ph sz="quarter" idx="31"/>
          </p:nvPr>
        </p:nvSpPr>
        <p:spPr/>
        <p:txBody>
          <a:bodyPr/>
          <a:lstStyle/>
          <a:p>
            <a:pPr>
              <a:buFont typeface="Wingdings" panose="05000000000000000000" pitchFamily="2" charset="2"/>
              <a:buChar char="Ø"/>
            </a:pPr>
            <a:r>
              <a:rPr lang="en-US" b="1" dirty="0"/>
              <a:t>Voice Assistant Integration: </a:t>
            </a:r>
            <a:r>
              <a:rPr lang="en-US" dirty="0"/>
              <a:t>Expand voice control capabilities to include outfit suggestions and schedule management.</a:t>
            </a:r>
          </a:p>
          <a:p>
            <a:pPr>
              <a:buFont typeface="Wingdings" panose="05000000000000000000" pitchFamily="2" charset="2"/>
              <a:buChar char="Ø"/>
            </a:pPr>
            <a:r>
              <a:rPr lang="en-US" b="1" dirty="0"/>
              <a:t>Advanced Style Analysis: </a:t>
            </a:r>
            <a:r>
              <a:rPr lang="en-US" dirty="0"/>
              <a:t>Improve AI to better analyze the user’s style over time and make more personalized suggestions.</a:t>
            </a:r>
          </a:p>
          <a:p>
            <a:pPr>
              <a:buFont typeface="Wingdings" panose="05000000000000000000" pitchFamily="2" charset="2"/>
              <a:buChar char="Ø"/>
            </a:pPr>
            <a:r>
              <a:rPr lang="en-US" b="1" dirty="0"/>
              <a:t>Third-Party Service Integration: </a:t>
            </a:r>
            <a:r>
              <a:rPr lang="en-US" dirty="0"/>
              <a:t>Partner with more rental services, online retailers, and recipe databases to enhance the user experience.</a:t>
            </a:r>
          </a:p>
          <a:p>
            <a:pPr>
              <a:buFont typeface="Wingdings" panose="05000000000000000000" pitchFamily="2" charset="2"/>
              <a:buChar char="Ø"/>
            </a:pPr>
            <a:r>
              <a:rPr lang="en-US" b="1" dirty="0"/>
              <a:t>Enhanced Augmented Reality: </a:t>
            </a:r>
            <a:r>
              <a:rPr lang="en-US" dirty="0"/>
              <a:t>Develop more advanced AR features for virtual try-ons, including detailed fitting and material simulation.</a:t>
            </a:r>
          </a:p>
        </p:txBody>
      </p:sp>
      <p:sp>
        <p:nvSpPr>
          <p:cNvPr id="4" name="Slide Number Placeholder 3">
            <a:extLst>
              <a:ext uri="{FF2B5EF4-FFF2-40B4-BE49-F238E27FC236}">
                <a16:creationId xmlns:a16="http://schemas.microsoft.com/office/drawing/2014/main" id="{AEDAC430-3661-9863-26CE-51C2C513DEBD}"/>
              </a:ext>
            </a:extLst>
          </p:cNvPr>
          <p:cNvSpPr>
            <a:spLocks noGrp="1"/>
          </p:cNvSpPr>
          <p:nvPr>
            <p:ph type="sldNum" sz="quarter" idx="12"/>
          </p:nvPr>
        </p:nvSpPr>
        <p:spPr/>
        <p:txBody>
          <a:bodyPr/>
          <a:lstStyle/>
          <a:p>
            <a:fld id="{FE024F78-56A6-7740-B68D-8D4D026EDF3F}" type="slidenum">
              <a:rPr lang="en-US" smtClean="0"/>
              <a:pPr/>
              <a:t>20</a:t>
            </a:fld>
            <a:endParaRPr lang="en-US" dirty="0"/>
          </a:p>
        </p:txBody>
      </p:sp>
    </p:spTree>
    <p:extLst>
      <p:ext uri="{BB962C8B-B14F-4D97-AF65-F5344CB8AC3E}">
        <p14:creationId xmlns:p14="http://schemas.microsoft.com/office/powerpoint/2010/main" val="1187904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8B52-DAF8-8940-1930-36CEB67B95CB}"/>
              </a:ext>
            </a:extLst>
          </p:cNvPr>
          <p:cNvSpPr>
            <a:spLocks noGrp="1"/>
          </p:cNvSpPr>
          <p:nvPr>
            <p:ph type="title"/>
          </p:nvPr>
        </p:nvSpPr>
        <p:spPr/>
        <p:txBody>
          <a:bodyPr/>
          <a:lstStyle/>
          <a:p>
            <a:r>
              <a:rPr lang="en-US" dirty="0"/>
              <a:t>9. Conclusion</a:t>
            </a:r>
          </a:p>
        </p:txBody>
      </p:sp>
      <p:sp>
        <p:nvSpPr>
          <p:cNvPr id="3" name="Content Placeholder 2">
            <a:extLst>
              <a:ext uri="{FF2B5EF4-FFF2-40B4-BE49-F238E27FC236}">
                <a16:creationId xmlns:a16="http://schemas.microsoft.com/office/drawing/2014/main" id="{74E1B946-8A45-9911-6568-898102666E24}"/>
              </a:ext>
            </a:extLst>
          </p:cNvPr>
          <p:cNvSpPr>
            <a:spLocks noGrp="1"/>
          </p:cNvSpPr>
          <p:nvPr>
            <p:ph sz="quarter" idx="31"/>
          </p:nvPr>
        </p:nvSpPr>
        <p:spPr>
          <a:xfrm>
            <a:off x="3305669" y="2362200"/>
            <a:ext cx="7420819" cy="3784599"/>
          </a:xfrm>
        </p:spPr>
        <p:txBody>
          <a:bodyPr/>
          <a:lstStyle/>
          <a:p>
            <a:pPr marL="0" indent="0">
              <a:buNone/>
            </a:pPr>
            <a:r>
              <a:rPr lang="en-US" dirty="0"/>
              <a:t>This smart fridge with an integrated smart mirror is designed to be a multifunctional appliance that not only enhances kitchen management but also offers personalized lifestyle management. With features like nutritional meal planning, outfit recommendations, and a virtual try-on simulator, this project aims to bring convenience, efficiency, and style into the daily lives of users. This project outline can be further detailed with specific technical specifications, wireframes, or prototypes depending on the scope of development.</a:t>
            </a:r>
          </a:p>
        </p:txBody>
      </p:sp>
      <p:sp>
        <p:nvSpPr>
          <p:cNvPr id="4" name="Slide Number Placeholder 3">
            <a:extLst>
              <a:ext uri="{FF2B5EF4-FFF2-40B4-BE49-F238E27FC236}">
                <a16:creationId xmlns:a16="http://schemas.microsoft.com/office/drawing/2014/main" id="{9EDB6502-5C34-2CD9-CB0C-9DC33B56B8E9}"/>
              </a:ext>
            </a:extLst>
          </p:cNvPr>
          <p:cNvSpPr>
            <a:spLocks noGrp="1"/>
          </p:cNvSpPr>
          <p:nvPr>
            <p:ph type="sldNum" sz="quarter" idx="12"/>
          </p:nvPr>
        </p:nvSpPr>
        <p:spPr/>
        <p:txBody>
          <a:bodyPr/>
          <a:lstStyle/>
          <a:p>
            <a:fld id="{FE024F78-56A6-7740-B68D-8D4D026EDF3F}" type="slidenum">
              <a:rPr lang="en-US" smtClean="0"/>
              <a:pPr/>
              <a:t>21</a:t>
            </a:fld>
            <a:endParaRPr lang="en-US" dirty="0"/>
          </a:p>
        </p:txBody>
      </p:sp>
    </p:spTree>
    <p:extLst>
      <p:ext uri="{BB962C8B-B14F-4D97-AF65-F5344CB8AC3E}">
        <p14:creationId xmlns:p14="http://schemas.microsoft.com/office/powerpoint/2010/main" val="91714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S. Bharathi</a:t>
            </a:r>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97971" y="-239486"/>
            <a:ext cx="5662750" cy="1225005"/>
          </a:xfrm>
        </p:spPr>
        <p:txBody>
          <a:bodyPr/>
          <a:lstStyle/>
          <a:p>
            <a:r>
              <a:rPr lang="en-US" sz="3200" dirty="0">
                <a:solidFill>
                  <a:schemeClr val="accent3">
                    <a:lumMod val="75000"/>
                  </a:schemeClr>
                </a:solidFill>
              </a:rPr>
              <a:t>1.INTRODUCTION: </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217715" y="1839686"/>
            <a:ext cx="5543008" cy="4032795"/>
          </a:xfrm>
        </p:spPr>
        <p:txBody>
          <a:bodyPr/>
          <a:lstStyle/>
          <a:p>
            <a:r>
              <a:rPr lang="en-US" sz="1800" cap="none" spc="0" dirty="0">
                <a:solidFill>
                  <a:schemeClr val="bg1"/>
                </a:solidFill>
                <a:latin typeface="+mn-lt"/>
              </a:rPr>
              <a:t>The smart fridge is envisioned as a central hub for both kitchen and personal lifestyle management. This project outlines the development of a smart fridge with a touchscreen that not only manages groceries and meal planning but also incorporates A smart mirror with advanced features. The system will integrate with A mobile app to track consumables, suggest recipes based on nutritional needs, and assist with wardrobe management by simulating outfits and recommending attire for different occasions.</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59814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135087" y="-402771"/>
            <a:ext cx="7591402" cy="2195716"/>
          </a:xfrm>
        </p:spPr>
        <p:txBody>
          <a:bodyPr/>
          <a:lstStyle/>
          <a:p>
            <a:r>
              <a:rPr lang="en-US" dirty="0"/>
              <a:t>2.OBJECTIVES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058886" y="1872343"/>
            <a:ext cx="8164285" cy="4274457"/>
          </a:xfrm>
        </p:spPr>
        <p:txBody>
          <a:bodyPr/>
          <a:lstStyle/>
          <a:p>
            <a:pPr>
              <a:lnSpc>
                <a:spcPct val="100000"/>
              </a:lnSpc>
              <a:buFont typeface="Wingdings" panose="05000000000000000000" pitchFamily="2" charset="2"/>
              <a:buChar char="Ø"/>
            </a:pPr>
            <a:endParaRPr lang="en-US" dirty="0"/>
          </a:p>
          <a:p>
            <a:pPr>
              <a:lnSpc>
                <a:spcPct val="100000"/>
              </a:lnSpc>
              <a:buFont typeface="Wingdings" panose="05000000000000000000" pitchFamily="2" charset="2"/>
              <a:buChar char="Ø"/>
            </a:pPr>
            <a:r>
              <a:rPr lang="en-US" b="1" dirty="0"/>
              <a:t>Automated Inventory Management: </a:t>
            </a:r>
            <a:r>
              <a:rPr lang="en-US" dirty="0"/>
              <a:t>Track consumables through grocery bills uploaded via a mobile app.</a:t>
            </a:r>
          </a:p>
          <a:p>
            <a:pPr>
              <a:lnSpc>
                <a:spcPct val="100000"/>
              </a:lnSpc>
              <a:buFont typeface="Wingdings" panose="05000000000000000000" pitchFamily="2" charset="2"/>
              <a:buChar char="Ø"/>
            </a:pPr>
            <a:r>
              <a:rPr lang="en-US" b="1" dirty="0"/>
              <a:t>Personalized Meal Planning: </a:t>
            </a:r>
            <a:r>
              <a:rPr lang="en-US" dirty="0"/>
              <a:t>Provide meal suggestions based on available ingredients, protein requirements, and overall nutrition.</a:t>
            </a:r>
          </a:p>
          <a:p>
            <a:pPr>
              <a:lnSpc>
                <a:spcPct val="100000"/>
              </a:lnSpc>
              <a:buFont typeface="Wingdings" panose="05000000000000000000" pitchFamily="2" charset="2"/>
              <a:buChar char="Ø"/>
            </a:pPr>
            <a:r>
              <a:rPr lang="en-US" b="1" dirty="0"/>
              <a:t>Smart Mirror Integration: </a:t>
            </a:r>
            <a:r>
              <a:rPr lang="en-US" dirty="0"/>
              <a:t>Enable users to plan their schedules, simulate outfits, and receive wardrobe recommendations.</a:t>
            </a:r>
          </a:p>
          <a:p>
            <a:pPr>
              <a:lnSpc>
                <a:spcPct val="100000"/>
              </a:lnSpc>
              <a:buFont typeface="Wingdings" panose="05000000000000000000" pitchFamily="2" charset="2"/>
              <a:buChar char="Ø"/>
            </a:pPr>
            <a:r>
              <a:rPr lang="en-US" b="1" dirty="0"/>
              <a:t>Outfit Recommendations: </a:t>
            </a:r>
            <a:r>
              <a:rPr lang="en-US" dirty="0"/>
              <a:t>Suggest attire from the existing wardrobe or from rental and online stores based on the user's style and scheduled events.</a:t>
            </a:r>
          </a:p>
          <a:p>
            <a:pPr>
              <a:lnSpc>
                <a:spcPct val="100000"/>
              </a:lnSpc>
              <a:buFont typeface="Wingdings" panose="05000000000000000000" pitchFamily="2" charset="2"/>
              <a:buChar char="Ø"/>
            </a:pPr>
            <a:r>
              <a:rPr lang="en-US" dirty="0"/>
              <a:t> </a:t>
            </a:r>
            <a:r>
              <a:rPr lang="en-US" b="1" dirty="0"/>
              <a:t>Virtual Outfit Simulation</a:t>
            </a:r>
            <a:r>
              <a:rPr lang="en-US" dirty="0"/>
              <a:t>: Allow users to virtually try on outfits using the smart mirror.</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1513114" y="264160"/>
            <a:ext cx="8948057" cy="3164839"/>
          </a:xfrm>
        </p:spPr>
        <p:txBody>
          <a:bodyPr anchor="b"/>
          <a:lstStyle/>
          <a:p>
            <a:r>
              <a:rPr lang="en-US" dirty="0"/>
              <a:t>3. System Architecture</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318656" y="3559629"/>
            <a:ext cx="6940897" cy="3056277"/>
          </a:xfrm>
        </p:spPr>
        <p:txBody>
          <a:bodyPr/>
          <a:lstStyle/>
          <a:p>
            <a:pPr algn="l"/>
            <a:r>
              <a:rPr lang="en-US" dirty="0"/>
              <a:t>3.1 Smart Fridge Hardware</a:t>
            </a:r>
            <a:br>
              <a:rPr lang="en-US" dirty="0"/>
            </a:br>
            <a:br>
              <a:rPr lang="en-US" dirty="0"/>
            </a:br>
            <a:r>
              <a:rPr lang="en-US" dirty="0"/>
              <a:t>3.2 Mobile Application</a:t>
            </a:r>
            <a:br>
              <a:rPr lang="en-US" dirty="0"/>
            </a:br>
            <a:br>
              <a:rPr lang="en-US" dirty="0"/>
            </a:br>
            <a:r>
              <a:rPr lang="en-US" dirty="0"/>
              <a:t>3.3 Backend Server</a:t>
            </a:r>
          </a:p>
        </p:txBody>
      </p:sp>
    </p:spTree>
    <p:extLst>
      <p:ext uri="{BB962C8B-B14F-4D97-AF65-F5344CB8AC3E}">
        <p14:creationId xmlns:p14="http://schemas.microsoft.com/office/powerpoint/2010/main" val="18504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135087" y="-402771"/>
            <a:ext cx="7591402" cy="2195716"/>
          </a:xfrm>
        </p:spPr>
        <p:txBody>
          <a:bodyPr/>
          <a:lstStyle/>
          <a:p>
            <a:r>
              <a:rPr lang="en-US" dirty="0"/>
              <a:t>3.1Smart Fridge Hardware:</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058886" y="1872343"/>
            <a:ext cx="8164285" cy="4274457"/>
          </a:xfrm>
        </p:spPr>
        <p:txBody>
          <a:bodyPr/>
          <a:lstStyle/>
          <a:p>
            <a:pPr marL="0" indent="0">
              <a:lnSpc>
                <a:spcPct val="100000"/>
              </a:lnSpc>
              <a:buNone/>
            </a:pPr>
            <a:endParaRPr lang="en-US" b="1" dirty="0"/>
          </a:p>
          <a:p>
            <a:pPr>
              <a:lnSpc>
                <a:spcPct val="100000"/>
              </a:lnSpc>
              <a:buFont typeface="Wingdings" panose="05000000000000000000" pitchFamily="2" charset="2"/>
              <a:buChar char="Ø"/>
            </a:pPr>
            <a:r>
              <a:rPr lang="en-US" b="1" dirty="0"/>
              <a:t>Touchscreen Display</a:t>
            </a:r>
            <a:r>
              <a:rPr lang="en-US" dirty="0"/>
              <a:t>: 5-20 inch touchscreen for interactive user experience.</a:t>
            </a:r>
          </a:p>
          <a:p>
            <a:pPr>
              <a:lnSpc>
                <a:spcPct val="100000"/>
              </a:lnSpc>
              <a:buFont typeface="Wingdings" panose="05000000000000000000" pitchFamily="2" charset="2"/>
              <a:buChar char="Ø"/>
            </a:pPr>
            <a:r>
              <a:rPr lang="en-US" dirty="0"/>
              <a:t> </a:t>
            </a:r>
            <a:r>
              <a:rPr lang="en-US" b="1" dirty="0"/>
              <a:t>Internal Sensors</a:t>
            </a:r>
            <a:r>
              <a:rPr lang="en-US" dirty="0"/>
              <a:t>:1 RFID or barcode sensors for inventory tracking. </a:t>
            </a:r>
          </a:p>
          <a:p>
            <a:pPr>
              <a:lnSpc>
                <a:spcPct val="100000"/>
              </a:lnSpc>
              <a:buFont typeface="Wingdings" panose="05000000000000000000" pitchFamily="2" charset="2"/>
              <a:buChar char="Ø"/>
            </a:pPr>
            <a:r>
              <a:rPr lang="en-US" dirty="0"/>
              <a:t> </a:t>
            </a:r>
            <a:r>
              <a:rPr lang="en-US" b="1" dirty="0"/>
              <a:t>Processor and Memory: </a:t>
            </a:r>
            <a:r>
              <a:rPr lang="en-US" dirty="0"/>
              <a:t>Capable of running a robust OS with sufficient RAM and storage.   </a:t>
            </a:r>
          </a:p>
          <a:p>
            <a:pPr>
              <a:lnSpc>
                <a:spcPct val="100000"/>
              </a:lnSpc>
              <a:buFont typeface="Wingdings" panose="05000000000000000000" pitchFamily="2" charset="2"/>
              <a:buChar char="Ø"/>
            </a:pPr>
            <a:r>
              <a:rPr lang="en-US" b="1" dirty="0"/>
              <a:t>Camera Module: </a:t>
            </a:r>
            <a:r>
              <a:rPr lang="en-US" dirty="0"/>
              <a:t>High-definition camera integrated with the touchscreen for the smart mirror functionality.  </a:t>
            </a:r>
          </a:p>
          <a:p>
            <a:pPr>
              <a:lnSpc>
                <a:spcPct val="100000"/>
              </a:lnSpc>
              <a:buFont typeface="Wingdings" panose="05000000000000000000" pitchFamily="2" charset="2"/>
              <a:buChar char="Ø"/>
            </a:pPr>
            <a:r>
              <a:rPr lang="en-US" b="1" dirty="0"/>
              <a:t>Internet Connectivity: </a:t>
            </a:r>
            <a:r>
              <a:rPr lang="en-US" dirty="0"/>
              <a:t>Wi-Fi, Bluetooth, and NFC for connectivity.</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312544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4A89-B37B-94D8-2F88-CE4C059E05CC}"/>
              </a:ext>
            </a:extLst>
          </p:cNvPr>
          <p:cNvSpPr>
            <a:spLocks noGrp="1"/>
          </p:cNvSpPr>
          <p:nvPr>
            <p:ph type="title"/>
          </p:nvPr>
        </p:nvSpPr>
        <p:spPr/>
        <p:txBody>
          <a:bodyPr/>
          <a:lstStyle/>
          <a:p>
            <a:r>
              <a:rPr lang="en-US" dirty="0"/>
              <a:t>3.2 Mobile Application:</a:t>
            </a:r>
          </a:p>
        </p:txBody>
      </p:sp>
      <p:sp>
        <p:nvSpPr>
          <p:cNvPr id="3" name="Content Placeholder 2">
            <a:extLst>
              <a:ext uri="{FF2B5EF4-FFF2-40B4-BE49-F238E27FC236}">
                <a16:creationId xmlns:a16="http://schemas.microsoft.com/office/drawing/2014/main" id="{6F1EB021-7E3C-BAE4-BA7B-83372B3B7536}"/>
              </a:ext>
            </a:extLst>
          </p:cNvPr>
          <p:cNvSpPr>
            <a:spLocks noGrp="1"/>
          </p:cNvSpPr>
          <p:nvPr>
            <p:ph sz="quarter" idx="31"/>
          </p:nvPr>
        </p:nvSpPr>
        <p:spPr/>
        <p:txBody>
          <a:bodyPr/>
          <a:lstStyle/>
          <a:p>
            <a:pPr>
              <a:buFont typeface="Wingdings" panose="05000000000000000000" pitchFamily="2" charset="2"/>
              <a:buChar char="Ø"/>
            </a:pPr>
            <a:r>
              <a:rPr lang="en-US" b="1" dirty="0"/>
              <a:t>Grocery Bill Upload: </a:t>
            </a:r>
            <a:r>
              <a:rPr lang="en-US" dirty="0"/>
              <a:t>OCR feature to scan and upload grocery receipts.   </a:t>
            </a:r>
          </a:p>
          <a:p>
            <a:pPr>
              <a:buFont typeface="Wingdings" panose="05000000000000000000" pitchFamily="2" charset="2"/>
              <a:buChar char="Ø"/>
            </a:pPr>
            <a:r>
              <a:rPr lang="en-US" b="1" dirty="0"/>
              <a:t>Wardrobe Integration: </a:t>
            </a:r>
            <a:r>
              <a:rPr lang="en-US" dirty="0"/>
              <a:t>Syncs with the user's wardrobe, allowing inventory of clothing items.  </a:t>
            </a:r>
          </a:p>
          <a:p>
            <a:pPr>
              <a:buFont typeface="Wingdings" panose="05000000000000000000" pitchFamily="2" charset="2"/>
              <a:buChar char="Ø"/>
            </a:pPr>
            <a:r>
              <a:rPr lang="en-US" b="1" dirty="0"/>
              <a:t>Data Syncing: </a:t>
            </a:r>
            <a:r>
              <a:rPr lang="en-US" dirty="0"/>
              <a:t>Synchronizes data between the fridge, wardrobe, and schedule planner</a:t>
            </a:r>
          </a:p>
          <a:p>
            <a:pPr marL="0" indent="0">
              <a:buNone/>
            </a:pPr>
            <a:endParaRPr lang="en-US" dirty="0"/>
          </a:p>
        </p:txBody>
      </p:sp>
      <p:sp>
        <p:nvSpPr>
          <p:cNvPr id="4" name="Slide Number Placeholder 3">
            <a:extLst>
              <a:ext uri="{FF2B5EF4-FFF2-40B4-BE49-F238E27FC236}">
                <a16:creationId xmlns:a16="http://schemas.microsoft.com/office/drawing/2014/main" id="{C02FDF53-5F82-BDA2-187E-A7F60EB92870}"/>
              </a:ext>
            </a:extLst>
          </p:cNvPr>
          <p:cNvSpPr>
            <a:spLocks noGrp="1"/>
          </p:cNvSpPr>
          <p:nvPr>
            <p:ph type="sldNum" sz="quarter" idx="12"/>
          </p:nvPr>
        </p:nvSpPr>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16063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E54B-A487-6298-BC22-8B831D440C71}"/>
              </a:ext>
            </a:extLst>
          </p:cNvPr>
          <p:cNvSpPr>
            <a:spLocks noGrp="1"/>
          </p:cNvSpPr>
          <p:nvPr>
            <p:ph type="title"/>
          </p:nvPr>
        </p:nvSpPr>
        <p:spPr/>
        <p:txBody>
          <a:bodyPr/>
          <a:lstStyle/>
          <a:p>
            <a:r>
              <a:rPr lang="en-US" dirty="0"/>
              <a:t>3.3 Backend Server:</a:t>
            </a:r>
          </a:p>
        </p:txBody>
      </p:sp>
      <p:sp>
        <p:nvSpPr>
          <p:cNvPr id="3" name="Content Placeholder 2">
            <a:extLst>
              <a:ext uri="{FF2B5EF4-FFF2-40B4-BE49-F238E27FC236}">
                <a16:creationId xmlns:a16="http://schemas.microsoft.com/office/drawing/2014/main" id="{4381AD4C-F075-0BCB-7DA1-D1BA21058B04}"/>
              </a:ext>
            </a:extLst>
          </p:cNvPr>
          <p:cNvSpPr>
            <a:spLocks noGrp="1"/>
          </p:cNvSpPr>
          <p:nvPr>
            <p:ph sz="quarter" idx="31"/>
          </p:nvPr>
        </p:nvSpPr>
        <p:spPr/>
        <p:txBody>
          <a:bodyPr/>
          <a:lstStyle/>
          <a:p>
            <a:pPr>
              <a:buFont typeface="Wingdings" panose="05000000000000000000" pitchFamily="2" charset="2"/>
              <a:buChar char="Ø"/>
            </a:pPr>
            <a:r>
              <a:rPr lang="en-US" b="1" dirty="0"/>
              <a:t>Database Management: </a:t>
            </a:r>
            <a:r>
              <a:rPr lang="en-US" dirty="0"/>
              <a:t>Stores user data, inventory, nutritional information, wardrobe items, and schedule.   </a:t>
            </a:r>
          </a:p>
          <a:p>
            <a:pPr>
              <a:buFont typeface="Wingdings" panose="05000000000000000000" pitchFamily="2" charset="2"/>
              <a:buChar char="Ø"/>
            </a:pPr>
            <a:r>
              <a:rPr lang="en-US" b="1" dirty="0"/>
              <a:t>AI/ML Engine: </a:t>
            </a:r>
            <a:r>
              <a:rPr lang="en-US" dirty="0"/>
              <a:t>Analyzes data to suggest recipes, outfits, and event-appropriate attire.  </a:t>
            </a:r>
          </a:p>
          <a:p>
            <a:pPr>
              <a:buFont typeface="Wingdings" panose="05000000000000000000" pitchFamily="2" charset="2"/>
              <a:buChar char="Ø"/>
            </a:pPr>
            <a:r>
              <a:rPr lang="en-US" b="1" dirty="0"/>
              <a:t>API Integration: </a:t>
            </a:r>
            <a:r>
              <a:rPr lang="en-US" dirty="0"/>
              <a:t>Connects with external recipe databases, fashion retailers, rental services, and video platforms.</a:t>
            </a:r>
          </a:p>
        </p:txBody>
      </p:sp>
      <p:sp>
        <p:nvSpPr>
          <p:cNvPr id="4" name="Slide Number Placeholder 3">
            <a:extLst>
              <a:ext uri="{FF2B5EF4-FFF2-40B4-BE49-F238E27FC236}">
                <a16:creationId xmlns:a16="http://schemas.microsoft.com/office/drawing/2014/main" id="{E4D6AC0D-7699-DEAC-734A-9A7739B65CB6}"/>
              </a:ext>
            </a:extLst>
          </p:cNvPr>
          <p:cNvSpPr>
            <a:spLocks noGrp="1"/>
          </p:cNvSpPr>
          <p:nvPr>
            <p:ph type="sldNum" sz="quarter" idx="12"/>
          </p:nvPr>
        </p:nvSpPr>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215105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1513114" y="264160"/>
            <a:ext cx="8948057" cy="3164839"/>
          </a:xfrm>
        </p:spPr>
        <p:txBody>
          <a:bodyPr anchor="b"/>
          <a:lstStyle/>
          <a:p>
            <a:r>
              <a:rPr lang="en-US" dirty="0"/>
              <a:t>4. </a:t>
            </a:r>
            <a:r>
              <a:rPr lang="en-US" dirty="0" err="1"/>
              <a:t>FunctionalRequirements</a:t>
            </a:r>
            <a:endParaRPr lang="en-US" dirty="0"/>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318656" y="3559629"/>
            <a:ext cx="6940897" cy="3056277"/>
          </a:xfrm>
        </p:spPr>
        <p:txBody>
          <a:bodyPr/>
          <a:lstStyle/>
          <a:p>
            <a:pPr algn="l"/>
            <a:r>
              <a:rPr lang="en-US" dirty="0"/>
              <a:t>41. Inventory and Nutritional Management</a:t>
            </a:r>
            <a:br>
              <a:rPr lang="en-US" dirty="0"/>
            </a:br>
            <a:br>
              <a:rPr lang="en-US" dirty="0"/>
            </a:br>
            <a:r>
              <a:rPr lang="en-US" dirty="0"/>
              <a:t>4.2 Smart Mirror and Schedule Planning</a:t>
            </a:r>
            <a:br>
              <a:rPr lang="en-US" dirty="0"/>
            </a:br>
            <a:br>
              <a:rPr lang="en-US" dirty="0"/>
            </a:br>
            <a:r>
              <a:rPr lang="en-US" dirty="0"/>
              <a:t>4.3 User Interaction</a:t>
            </a:r>
          </a:p>
        </p:txBody>
      </p:sp>
    </p:spTree>
    <p:extLst>
      <p:ext uri="{BB962C8B-B14F-4D97-AF65-F5344CB8AC3E}">
        <p14:creationId xmlns:p14="http://schemas.microsoft.com/office/powerpoint/2010/main" val="133073390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89</TotalTime>
  <Words>1152</Words>
  <Application>Microsoft Office PowerPoint</Application>
  <PresentationFormat>Widescreen</PresentationFormat>
  <Paragraphs>117</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Nova</vt:lpstr>
      <vt:lpstr>Biome</vt:lpstr>
      <vt:lpstr>Calibri</vt:lpstr>
      <vt:lpstr>Wingdings</vt:lpstr>
      <vt:lpstr>Custom</vt:lpstr>
      <vt:lpstr>PowerPoint Presentation</vt:lpstr>
      <vt:lpstr>Agenda</vt:lpstr>
      <vt:lpstr>1.INTRODUCTION: </vt:lpstr>
      <vt:lpstr>2.OBJECTIVES</vt:lpstr>
      <vt:lpstr>3. System Architecture</vt:lpstr>
      <vt:lpstr>3.1Smart Fridge Hardware:</vt:lpstr>
      <vt:lpstr>3.2 Mobile Application:</vt:lpstr>
      <vt:lpstr>3.3 Backend Server:</vt:lpstr>
      <vt:lpstr>4. FunctionalRequirements</vt:lpstr>
      <vt:lpstr>4.1 Inventory and Nutritional Management</vt:lpstr>
      <vt:lpstr>4.2 Smart Mirror and Schedule Planning</vt:lpstr>
      <vt:lpstr>4.3 User Interaction:</vt:lpstr>
      <vt:lpstr>5. User Interface Design</vt:lpstr>
      <vt:lpstr>5.1 Touchscreen Interface:</vt:lpstr>
      <vt:lpstr>5.2 Mobile App Interface:</vt:lpstr>
      <vt:lpstr>6. Technical Implementation</vt:lpstr>
      <vt:lpstr>6.1 Hardware:</vt:lpstr>
      <vt:lpstr>6.2 Software:</vt:lpstr>
      <vt:lpstr>7. Testing and Validation</vt:lpstr>
      <vt:lpstr>8. Future Enhancements</vt:lpstr>
      <vt:lpstr>9.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MAHALINGAM, NITHILA</dc:creator>
  <cp:lastModifiedBy>MAHALINGAM, NITHILA</cp:lastModifiedBy>
  <cp:revision>1</cp:revision>
  <dcterms:created xsi:type="dcterms:W3CDTF">2024-08-11T04:38:09Z</dcterms:created>
  <dcterms:modified xsi:type="dcterms:W3CDTF">2024-08-11T06:07:57Z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