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9" r:id="rId6"/>
    <p:sldId id="261" r:id="rId7"/>
    <p:sldId id="262" r:id="rId8"/>
    <p:sldId id="263" r:id="rId9"/>
    <p:sldId id="264" r:id="rId10"/>
    <p:sldId id="265" r:id="rId11"/>
    <p:sldId id="266"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ADFDA5-E726-417D-B128-862DD75435CD}" type="slidenum">
              <a:rPr lang="en-IN" smtClean="0"/>
              <a:t>‹#›</a:t>
            </a:fld>
            <a:endParaRPr lang="en-IN" dirty="0"/>
          </a:p>
        </p:txBody>
      </p:sp>
    </p:spTree>
    <p:extLst>
      <p:ext uri="{BB962C8B-B14F-4D97-AF65-F5344CB8AC3E}">
        <p14:creationId xmlns:p14="http://schemas.microsoft.com/office/powerpoint/2010/main" val="3763010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ADFDA5-E726-417D-B128-862DD75435CD}" type="slidenum">
              <a:rPr lang="en-IN" smtClean="0"/>
              <a:t>‹#›</a:t>
            </a:fld>
            <a:endParaRPr lang="en-IN" dirty="0"/>
          </a:p>
        </p:txBody>
      </p:sp>
    </p:spTree>
    <p:extLst>
      <p:ext uri="{BB962C8B-B14F-4D97-AF65-F5344CB8AC3E}">
        <p14:creationId xmlns:p14="http://schemas.microsoft.com/office/powerpoint/2010/main" val="272222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ADFDA5-E726-417D-B128-862DD75435CD}"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1303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ADFDA5-E726-417D-B128-862DD75435CD}" type="slidenum">
              <a:rPr lang="en-IN" smtClean="0"/>
              <a:t>‹#›</a:t>
            </a:fld>
            <a:endParaRPr lang="en-IN" dirty="0"/>
          </a:p>
        </p:txBody>
      </p:sp>
    </p:spTree>
    <p:extLst>
      <p:ext uri="{BB962C8B-B14F-4D97-AF65-F5344CB8AC3E}">
        <p14:creationId xmlns:p14="http://schemas.microsoft.com/office/powerpoint/2010/main" val="226904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ADFDA5-E726-417D-B128-862DD75435CD}"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211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ADFDA5-E726-417D-B128-862DD75435CD}" type="slidenum">
              <a:rPr lang="en-IN" smtClean="0"/>
              <a:t>‹#›</a:t>
            </a:fld>
            <a:endParaRPr lang="en-IN" dirty="0"/>
          </a:p>
        </p:txBody>
      </p:sp>
    </p:spTree>
    <p:extLst>
      <p:ext uri="{BB962C8B-B14F-4D97-AF65-F5344CB8AC3E}">
        <p14:creationId xmlns:p14="http://schemas.microsoft.com/office/powerpoint/2010/main" val="4107386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ADFDA5-E726-417D-B128-862DD75435CD}" type="slidenum">
              <a:rPr lang="en-IN" smtClean="0"/>
              <a:t>‹#›</a:t>
            </a:fld>
            <a:endParaRPr lang="en-IN" dirty="0"/>
          </a:p>
        </p:txBody>
      </p:sp>
    </p:spTree>
    <p:extLst>
      <p:ext uri="{BB962C8B-B14F-4D97-AF65-F5344CB8AC3E}">
        <p14:creationId xmlns:p14="http://schemas.microsoft.com/office/powerpoint/2010/main" val="1396568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ADFDA5-E726-417D-B128-862DD75435CD}" type="slidenum">
              <a:rPr lang="en-IN" smtClean="0"/>
              <a:t>‹#›</a:t>
            </a:fld>
            <a:endParaRPr lang="en-IN" dirty="0"/>
          </a:p>
        </p:txBody>
      </p:sp>
    </p:spTree>
    <p:extLst>
      <p:ext uri="{BB962C8B-B14F-4D97-AF65-F5344CB8AC3E}">
        <p14:creationId xmlns:p14="http://schemas.microsoft.com/office/powerpoint/2010/main" val="145342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ADFDA5-E726-417D-B128-862DD75435CD}" type="slidenum">
              <a:rPr lang="en-IN" smtClean="0"/>
              <a:t>‹#›</a:t>
            </a:fld>
            <a:endParaRPr lang="en-IN" dirty="0"/>
          </a:p>
        </p:txBody>
      </p:sp>
    </p:spTree>
    <p:extLst>
      <p:ext uri="{BB962C8B-B14F-4D97-AF65-F5344CB8AC3E}">
        <p14:creationId xmlns:p14="http://schemas.microsoft.com/office/powerpoint/2010/main" val="311868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ADFDA5-E726-417D-B128-862DD75435CD}" type="slidenum">
              <a:rPr lang="en-IN" smtClean="0"/>
              <a:t>‹#›</a:t>
            </a:fld>
            <a:endParaRPr lang="en-IN" dirty="0"/>
          </a:p>
        </p:txBody>
      </p:sp>
    </p:spTree>
    <p:extLst>
      <p:ext uri="{BB962C8B-B14F-4D97-AF65-F5344CB8AC3E}">
        <p14:creationId xmlns:p14="http://schemas.microsoft.com/office/powerpoint/2010/main" val="357766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ADFDA5-E726-417D-B128-862DD75435CD}" type="slidenum">
              <a:rPr lang="en-IN" smtClean="0"/>
              <a:t>‹#›</a:t>
            </a:fld>
            <a:endParaRPr lang="en-IN" dirty="0"/>
          </a:p>
        </p:txBody>
      </p:sp>
    </p:spTree>
    <p:extLst>
      <p:ext uri="{BB962C8B-B14F-4D97-AF65-F5344CB8AC3E}">
        <p14:creationId xmlns:p14="http://schemas.microsoft.com/office/powerpoint/2010/main" val="238373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4ADFDA5-E726-417D-B128-862DD75435CD}" type="slidenum">
              <a:rPr lang="en-IN" smtClean="0"/>
              <a:t>‹#›</a:t>
            </a:fld>
            <a:endParaRPr lang="en-IN" dirty="0"/>
          </a:p>
        </p:txBody>
      </p:sp>
    </p:spTree>
    <p:extLst>
      <p:ext uri="{BB962C8B-B14F-4D97-AF65-F5344CB8AC3E}">
        <p14:creationId xmlns:p14="http://schemas.microsoft.com/office/powerpoint/2010/main" val="16909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4ADFDA5-E726-417D-B128-862DD75435CD}" type="slidenum">
              <a:rPr lang="en-IN" smtClean="0"/>
              <a:t>‹#›</a:t>
            </a:fld>
            <a:endParaRPr lang="en-IN" dirty="0"/>
          </a:p>
        </p:txBody>
      </p:sp>
    </p:spTree>
    <p:extLst>
      <p:ext uri="{BB962C8B-B14F-4D97-AF65-F5344CB8AC3E}">
        <p14:creationId xmlns:p14="http://schemas.microsoft.com/office/powerpoint/2010/main" val="37688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4ADFDA5-E726-417D-B128-862DD75435CD}" type="slidenum">
              <a:rPr lang="en-IN" smtClean="0"/>
              <a:t>‹#›</a:t>
            </a:fld>
            <a:endParaRPr lang="en-IN" dirty="0"/>
          </a:p>
        </p:txBody>
      </p:sp>
    </p:spTree>
    <p:extLst>
      <p:ext uri="{BB962C8B-B14F-4D97-AF65-F5344CB8AC3E}">
        <p14:creationId xmlns:p14="http://schemas.microsoft.com/office/powerpoint/2010/main" val="319670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C4D2C5-772D-43C0-83FE-BAE0F4F91A3C}" type="datetimeFigureOut">
              <a:rPr lang="en-IN" smtClean="0"/>
              <a:t>01-04-2024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ADFDA5-E726-417D-B128-862DD75435CD}" type="slidenum">
              <a:rPr lang="en-IN" smtClean="0"/>
              <a:t>‹#›</a:t>
            </a:fld>
            <a:endParaRPr lang="en-IN" dirty="0"/>
          </a:p>
        </p:txBody>
      </p:sp>
    </p:spTree>
    <p:extLst>
      <p:ext uri="{BB962C8B-B14F-4D97-AF65-F5344CB8AC3E}">
        <p14:creationId xmlns:p14="http://schemas.microsoft.com/office/powerpoint/2010/main" val="382622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ADFDA5-E726-417D-B128-862DD75435CD}" type="slidenum">
              <a:rPr lang="en-IN" smtClean="0"/>
              <a:t>‹#›</a:t>
            </a:fld>
            <a:endParaRPr lang="en-IN" dirty="0"/>
          </a:p>
        </p:txBody>
      </p:sp>
      <p:sp>
        <p:nvSpPr>
          <p:cNvPr id="5" name="Date Placeholder 4"/>
          <p:cNvSpPr>
            <a:spLocks noGrp="1"/>
          </p:cNvSpPr>
          <p:nvPr>
            <p:ph type="dt" sz="half" idx="10"/>
          </p:nvPr>
        </p:nvSpPr>
        <p:spPr/>
        <p:txBody>
          <a:bodyPr/>
          <a:lstStyle/>
          <a:p>
            <a:fld id="{EDC4D2C5-772D-43C0-83FE-BAE0F4F91A3C}" type="datetimeFigureOut">
              <a:rPr lang="en-IN" smtClean="0"/>
              <a:t>01-04-2024</a:t>
            </a:fld>
            <a:endParaRPr lang="en-IN" dirty="0"/>
          </a:p>
        </p:txBody>
      </p:sp>
    </p:spTree>
    <p:extLst>
      <p:ext uri="{BB962C8B-B14F-4D97-AF65-F5344CB8AC3E}">
        <p14:creationId xmlns:p14="http://schemas.microsoft.com/office/powerpoint/2010/main" val="73731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C4D2C5-772D-43C0-83FE-BAE0F4F91A3C}" type="datetimeFigureOut">
              <a:rPr lang="en-IN" smtClean="0"/>
              <a:t>01-04-2024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ADFDA5-E726-417D-B128-862DD75435CD}" type="slidenum">
              <a:rPr lang="en-IN" smtClean="0"/>
              <a:t>‹#›</a:t>
            </a:fld>
            <a:endParaRPr lang="en-IN" dirty="0"/>
          </a:p>
        </p:txBody>
      </p:sp>
    </p:spTree>
    <p:extLst>
      <p:ext uri="{BB962C8B-B14F-4D97-AF65-F5344CB8AC3E}">
        <p14:creationId xmlns:p14="http://schemas.microsoft.com/office/powerpoint/2010/main" val="75097442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ciencedirect.com/science/article/pii/S0167923621001329" TargetMode="External"/><Relationship Id="rId2" Type="http://schemas.openxmlformats.org/officeDocument/2006/relationships/hyperlink" Target="https://www.sciencedirect.com/science/article/pii/S095741742030167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C66C-9E84-9F26-6623-C1A1132010CF}"/>
              </a:ext>
            </a:extLst>
          </p:cNvPr>
          <p:cNvSpPr>
            <a:spLocks noGrp="1"/>
          </p:cNvSpPr>
          <p:nvPr>
            <p:ph type="ctrTitle"/>
          </p:nvPr>
        </p:nvSpPr>
        <p:spPr>
          <a:xfrm>
            <a:off x="800100" y="469900"/>
            <a:ext cx="9220200" cy="3580936"/>
          </a:xfrm>
        </p:spPr>
        <p:txBody>
          <a:bodyPr anchor="ctr">
            <a:normAutofit/>
          </a:bodyPr>
          <a:lstStyle/>
          <a:p>
            <a:pPr algn="ctr"/>
            <a:r>
              <a:rPr lang="en-IN" b="1" i="1" dirty="0">
                <a:solidFill>
                  <a:schemeClr val="tx1"/>
                </a:solidFill>
                <a:latin typeface="Times New Roman" panose="02020603050405020304" pitchFamily="18" charset="0"/>
                <a:cs typeface="Times New Roman" panose="02020603050405020304" pitchFamily="18" charset="0"/>
              </a:rPr>
              <a:t>PREDICTING CONSUMER BEHAVIOUR OF DIGITAL MARKETING IN DEEP LEARNING</a:t>
            </a:r>
          </a:p>
        </p:txBody>
      </p:sp>
      <p:sp>
        <p:nvSpPr>
          <p:cNvPr id="3" name="Subtitle 2">
            <a:extLst>
              <a:ext uri="{FF2B5EF4-FFF2-40B4-BE49-F238E27FC236}">
                <a16:creationId xmlns:a16="http://schemas.microsoft.com/office/drawing/2014/main" id="{04520EEE-B034-FE2A-46F2-61E18535906A}"/>
              </a:ext>
            </a:extLst>
          </p:cNvPr>
          <p:cNvSpPr>
            <a:spLocks noGrp="1"/>
          </p:cNvSpPr>
          <p:nvPr>
            <p:ph type="subTitle" idx="1"/>
          </p:nvPr>
        </p:nvSpPr>
        <p:spPr>
          <a:xfrm>
            <a:off x="5410200" y="4337490"/>
            <a:ext cx="4722741" cy="1811435"/>
          </a:xfrm>
        </p:spPr>
        <p:txBody>
          <a:bodyPr>
            <a:normAutofit fontScale="47500" lnSpcReduction="20000"/>
          </a:bodyPr>
          <a:lstStyle/>
          <a:p>
            <a:pPr algn="ctr"/>
            <a:r>
              <a:rPr lang="en-IN" sz="3600" b="1" u="sng" dirty="0">
                <a:solidFill>
                  <a:schemeClr val="tx1"/>
                </a:solidFill>
                <a:latin typeface="Times New Roman" panose="02020603050405020304" pitchFamily="18" charset="0"/>
                <a:cs typeface="Times New Roman" panose="02020603050405020304" pitchFamily="18" charset="0"/>
              </a:rPr>
              <a:t>Created By</a:t>
            </a:r>
          </a:p>
          <a:p>
            <a:pPr algn="ctr"/>
            <a:r>
              <a:rPr lang="en-IN" sz="3600" dirty="0">
                <a:solidFill>
                  <a:schemeClr val="tx1"/>
                </a:solidFill>
              </a:rPr>
              <a:t> </a:t>
            </a:r>
            <a:r>
              <a:rPr lang="en-IN" sz="3600" b="1" dirty="0">
                <a:solidFill>
                  <a:schemeClr val="tx1"/>
                </a:solidFill>
                <a:latin typeface="Times New Roman" panose="02020603050405020304" pitchFamily="18" charset="0"/>
                <a:cs typeface="Times New Roman" panose="02020603050405020304" pitchFamily="18" charset="0"/>
              </a:rPr>
              <a:t>M. Poorna Valli</a:t>
            </a:r>
          </a:p>
          <a:p>
            <a:pPr algn="ctr"/>
            <a:r>
              <a:rPr lang="en-IN" sz="3600" dirty="0">
                <a:solidFill>
                  <a:schemeClr val="tx1"/>
                </a:solidFill>
                <a:latin typeface="Times New Roman" panose="02020603050405020304" pitchFamily="18" charset="0"/>
                <a:cs typeface="Times New Roman" panose="02020603050405020304" pitchFamily="18" charset="0"/>
              </a:rPr>
              <a:t>Reg.No:912321104030</a:t>
            </a:r>
          </a:p>
          <a:p>
            <a:pPr algn="ctr"/>
            <a:r>
              <a:rPr lang="en-IN" sz="3600" dirty="0">
                <a:solidFill>
                  <a:schemeClr val="tx1"/>
                </a:solidFill>
                <a:latin typeface="Times New Roman" panose="02020603050405020304" pitchFamily="18" charset="0"/>
                <a:cs typeface="Times New Roman" panose="02020603050405020304" pitchFamily="18" charset="0"/>
              </a:rPr>
              <a:t>III year CSE</a:t>
            </a:r>
          </a:p>
          <a:p>
            <a:pPr algn="ctr"/>
            <a:r>
              <a:rPr lang="en-IN" sz="3600" dirty="0">
                <a:solidFill>
                  <a:schemeClr val="tx1"/>
                </a:solidFill>
                <a:latin typeface="Times New Roman" panose="02020603050405020304" pitchFamily="18" charset="0"/>
                <a:cs typeface="Times New Roman" panose="02020603050405020304" pitchFamily="18" charset="0"/>
              </a:rPr>
              <a:t>SACS MAVMM Engineering College, Madurai</a:t>
            </a:r>
          </a:p>
          <a:p>
            <a:endParaRPr lang="en-IN" dirty="0"/>
          </a:p>
        </p:txBody>
      </p:sp>
    </p:spTree>
    <p:extLst>
      <p:ext uri="{BB962C8B-B14F-4D97-AF65-F5344CB8AC3E}">
        <p14:creationId xmlns:p14="http://schemas.microsoft.com/office/powerpoint/2010/main" val="92243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C89E-F094-6DDD-5B26-9FDDB1544AF0}"/>
              </a:ext>
            </a:extLst>
          </p:cNvPr>
          <p:cNvSpPr>
            <a:spLocks noGrp="1"/>
          </p:cNvSpPr>
          <p:nvPr>
            <p:ph type="title"/>
          </p:nvPr>
        </p:nvSpPr>
        <p:spPr>
          <a:xfrm>
            <a:off x="677334" y="156237"/>
            <a:ext cx="8596668" cy="1320800"/>
          </a:xfrm>
        </p:spPr>
        <p:txBody>
          <a:bodyPr anchor="ctr">
            <a:normAutofit/>
          </a:bodyPr>
          <a:lstStyle/>
          <a:p>
            <a:r>
              <a:rPr lang="en-IN" sz="4000" b="1" i="1" u="sng" dirty="0">
                <a:solidFill>
                  <a:schemeClr val="tx1"/>
                </a:solidFill>
                <a:latin typeface="Times New Roman" panose="02020603050405020304" pitchFamily="18" charset="0"/>
                <a:cs typeface="Times New Roman" panose="02020603050405020304" pitchFamily="18" charset="0"/>
              </a:rPr>
              <a:t>Algorithm and deployment</a:t>
            </a:r>
          </a:p>
        </p:txBody>
      </p:sp>
      <p:sp>
        <p:nvSpPr>
          <p:cNvPr id="3" name="Content Placeholder 2">
            <a:extLst>
              <a:ext uri="{FF2B5EF4-FFF2-40B4-BE49-F238E27FC236}">
                <a16:creationId xmlns:a16="http://schemas.microsoft.com/office/drawing/2014/main" id="{01239CC9-2C66-CDF3-2027-8D5104DC78B4}"/>
              </a:ext>
            </a:extLst>
          </p:cNvPr>
          <p:cNvSpPr>
            <a:spLocks noGrp="1"/>
          </p:cNvSpPr>
          <p:nvPr>
            <p:ph idx="1"/>
          </p:nvPr>
        </p:nvSpPr>
        <p:spPr>
          <a:xfrm>
            <a:off x="677334" y="1800809"/>
            <a:ext cx="8596668" cy="4240554"/>
          </a:xfrm>
        </p:spPr>
        <p:txBody>
          <a:bodyPr>
            <a:normAutofit/>
          </a:bodyPr>
          <a:lstStyle/>
          <a:p>
            <a:pPr>
              <a:buClrTx/>
              <a:buFont typeface="Wingdings" panose="05000000000000000000" pitchFamily="2" charset="2"/>
              <a:buChar char="Ø"/>
            </a:pPr>
            <a:r>
              <a:rPr lang="en-US" sz="3200" b="1" u="sng" dirty="0">
                <a:latin typeface="Times New Roman" panose="02020603050405020304" pitchFamily="18" charset="0"/>
                <a:cs typeface="Times New Roman" panose="02020603050405020304" pitchFamily="18" charset="0"/>
              </a:rPr>
              <a:t>Algorithm</a:t>
            </a:r>
            <a:r>
              <a:rPr lang="en-US" u="sng" dirty="0"/>
              <a:t>:</a:t>
            </a:r>
            <a:endParaRPr lang="en-US" dirty="0"/>
          </a:p>
          <a:p>
            <a:pPr marL="0" indent="0" algn="just">
              <a:buNone/>
            </a:pPr>
            <a:r>
              <a:rPr lang="en-US" dirty="0"/>
              <a:t>		</a:t>
            </a:r>
            <a:r>
              <a:rPr lang="en-US" sz="2000" dirty="0">
                <a:solidFill>
                  <a:schemeClr val="tx1"/>
                </a:solidFill>
                <a:latin typeface="Times New Roman" panose="02020603050405020304" pitchFamily="18" charset="0"/>
                <a:cs typeface="Times New Roman" panose="02020603050405020304" pitchFamily="18" charset="0"/>
              </a:rPr>
              <a:t>Step 1. Identify your business problem.</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Step 2. Determine what metrics are necessary to address your problem.</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Step 3: Determine which analysis technique you’ll use (determine the 			            amount of data necessary).</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Step 4: Collect historical data on all necessary metrics.</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Step 5: Analyze the data including assessments of data quality.</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Step 6: Communicate findings to organizational decision-makers.</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Step 7: Implement decisions based on findings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99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629A-3922-1B96-C2F5-13A150926520}"/>
              </a:ext>
            </a:extLst>
          </p:cNvPr>
          <p:cNvSpPr>
            <a:spLocks noGrp="1"/>
          </p:cNvSpPr>
          <p:nvPr>
            <p:ph type="title"/>
          </p:nvPr>
        </p:nvSpPr>
        <p:spPr/>
        <p:txBody>
          <a:bodyPr/>
          <a:lstStyle/>
          <a:p>
            <a:r>
              <a:rPr lang="en-IN" sz="3600" b="1" i="1" u="sng" dirty="0">
                <a:solidFill>
                  <a:schemeClr val="tx1"/>
                </a:solidFill>
                <a:latin typeface="Times New Roman" panose="02020603050405020304" pitchFamily="18" charset="0"/>
                <a:cs typeface="Times New Roman" panose="02020603050405020304" pitchFamily="18" charset="0"/>
              </a:rPr>
              <a:t>Algorithm and deployment: (Cont.…)</a:t>
            </a:r>
            <a:endParaRPr lang="en-IN" dirty="0"/>
          </a:p>
        </p:txBody>
      </p:sp>
      <p:sp>
        <p:nvSpPr>
          <p:cNvPr id="3" name="Content Placeholder 2">
            <a:extLst>
              <a:ext uri="{FF2B5EF4-FFF2-40B4-BE49-F238E27FC236}">
                <a16:creationId xmlns:a16="http://schemas.microsoft.com/office/drawing/2014/main" id="{94D2E061-B4D7-06C6-0A8B-4DF8EC3F2481}"/>
              </a:ext>
            </a:extLst>
          </p:cNvPr>
          <p:cNvSpPr>
            <a:spLocks noGrp="1"/>
          </p:cNvSpPr>
          <p:nvPr>
            <p:ph idx="1"/>
          </p:nvPr>
        </p:nvSpPr>
        <p:spPr>
          <a:xfrm>
            <a:off x="894080" y="1930401"/>
            <a:ext cx="8379922" cy="4110962"/>
          </a:xfrm>
        </p:spPr>
        <p:txBody>
          <a:bodyPr/>
          <a:lstStyle/>
          <a:p>
            <a:pPr>
              <a:buClrTx/>
              <a:buFont typeface="Wingdings" panose="05000000000000000000" pitchFamily="2" charset="2"/>
              <a:buChar char="Ø"/>
            </a:pPr>
            <a:r>
              <a:rPr lang="en-IN" sz="3200" b="1" i="1" u="sng" dirty="0">
                <a:latin typeface="Times New Roman" panose="02020603050405020304" pitchFamily="18" charset="0"/>
                <a:cs typeface="Times New Roman" panose="02020603050405020304" pitchFamily="18" charset="0"/>
              </a:rPr>
              <a:t>Deployment: </a:t>
            </a:r>
          </a:p>
          <a:p>
            <a:pPr marL="0" indent="0" algn="just">
              <a:buClrTx/>
              <a:buNone/>
            </a:pPr>
            <a:r>
              <a:rPr lang="en-IN" sz="32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Deploy the trained model in a production environment where it can make real-time predictions on consumer behaviour. This could involve integrating the model into an existing digital marketing platform or building a new application specifically for this purpose.</a:t>
            </a:r>
          </a:p>
          <a:p>
            <a:pPr>
              <a:buClrTx/>
              <a:buFont typeface="Wingdings" panose="05000000000000000000" pitchFamily="2" charset="2"/>
              <a:buChar char="Ø"/>
            </a:pPr>
            <a:endParaRPr lang="en-IN" dirty="0"/>
          </a:p>
        </p:txBody>
      </p:sp>
    </p:spTree>
    <p:extLst>
      <p:ext uri="{BB962C8B-B14F-4D97-AF65-F5344CB8AC3E}">
        <p14:creationId xmlns:p14="http://schemas.microsoft.com/office/powerpoint/2010/main" val="2468260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EA77-B69D-489F-1D3F-E8533DEC79A4}"/>
              </a:ext>
            </a:extLst>
          </p:cNvPr>
          <p:cNvSpPr>
            <a:spLocks noGrp="1"/>
          </p:cNvSpPr>
          <p:nvPr>
            <p:ph type="title"/>
          </p:nvPr>
        </p:nvSpPr>
        <p:spPr/>
        <p:txBody>
          <a:bodyPr anchor="ctr">
            <a:normAutofit/>
          </a:bodyPr>
          <a:lstStyle/>
          <a:p>
            <a:r>
              <a:rPr lang="en-IN" sz="4400" b="1" i="1" u="sng" dirty="0">
                <a:solidFill>
                  <a:schemeClr val="tx1"/>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79187420-02BA-4AC7-5972-6E1961FD16CC}"/>
              </a:ext>
            </a:extLst>
          </p:cNvPr>
          <p:cNvSpPr txBox="1"/>
          <p:nvPr/>
        </p:nvSpPr>
        <p:spPr>
          <a:xfrm>
            <a:off x="677334" y="2279502"/>
            <a:ext cx="8188130" cy="1938992"/>
          </a:xfrm>
          <a:prstGeom prst="rect">
            <a:avLst/>
          </a:prstGeom>
          <a:noFill/>
        </p:spPr>
        <p:txBody>
          <a:bodyPr wrap="square">
            <a:spAutoFit/>
          </a:bodyPr>
          <a:lstStyle/>
          <a:p>
            <a:pPr algn="just"/>
            <a:r>
              <a:rPr lang="en-IN" dirty="0"/>
              <a:t> </a:t>
            </a:r>
            <a:r>
              <a:rPr lang="en-IN" sz="2000" dirty="0">
                <a:latin typeface="Times New Roman" panose="02020603050405020304" pitchFamily="18" charset="0"/>
                <a:cs typeface="Times New Roman" panose="02020603050405020304" pitchFamily="18" charset="0"/>
              </a:rPr>
              <a:t>Deep learning for predicting consumer behaviour in digital marketing holds immense potential for marketers to gain valuable insights and enhance their strategies. By harnessing the power of deep neural networks, marketers can analyse vast amounts of data from various digital channels to forecast consumer preferences, engagement levels, purchase intent, and conversion likelihood.</a:t>
            </a:r>
          </a:p>
        </p:txBody>
      </p:sp>
    </p:spTree>
    <p:extLst>
      <p:ext uri="{BB962C8B-B14F-4D97-AF65-F5344CB8AC3E}">
        <p14:creationId xmlns:p14="http://schemas.microsoft.com/office/powerpoint/2010/main" val="2508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0BD1-28AB-02F1-028C-703ABDDA8524}"/>
              </a:ext>
            </a:extLst>
          </p:cNvPr>
          <p:cNvSpPr>
            <a:spLocks noGrp="1"/>
          </p:cNvSpPr>
          <p:nvPr>
            <p:ph type="title"/>
          </p:nvPr>
        </p:nvSpPr>
        <p:spPr/>
        <p:txBody>
          <a:bodyPr anchor="ctr">
            <a:normAutofit/>
          </a:bodyPr>
          <a:lstStyle/>
          <a:p>
            <a:r>
              <a:rPr lang="en-IN" sz="4400" b="1" i="1" u="sng" dirty="0">
                <a:solidFill>
                  <a:schemeClr val="tx1"/>
                </a:solidFill>
                <a:latin typeface="Times New Roman" panose="02020603050405020304" pitchFamily="18" charset="0"/>
                <a:cs typeface="Times New Roman" panose="02020603050405020304" pitchFamily="18" charset="0"/>
              </a:rPr>
              <a:t>Result:</a:t>
            </a:r>
          </a:p>
        </p:txBody>
      </p:sp>
      <p:pic>
        <p:nvPicPr>
          <p:cNvPr id="4" name="Content Placeholder 3">
            <a:extLst>
              <a:ext uri="{FF2B5EF4-FFF2-40B4-BE49-F238E27FC236}">
                <a16:creationId xmlns:a16="http://schemas.microsoft.com/office/drawing/2014/main" id="{40499B30-AA2C-B513-1292-738CCA9B1F8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9454" y="1743337"/>
            <a:ext cx="6932427" cy="3881437"/>
          </a:xfrm>
          <a:prstGeom prst="rect">
            <a:avLst/>
          </a:prstGeom>
          <a:noFill/>
        </p:spPr>
      </p:pic>
    </p:spTree>
    <p:extLst>
      <p:ext uri="{BB962C8B-B14F-4D97-AF65-F5344CB8AC3E}">
        <p14:creationId xmlns:p14="http://schemas.microsoft.com/office/powerpoint/2010/main" val="418235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6A1D-7821-782B-E47E-CF675E7B2860}"/>
              </a:ext>
            </a:extLst>
          </p:cNvPr>
          <p:cNvSpPr>
            <a:spLocks noGrp="1"/>
          </p:cNvSpPr>
          <p:nvPr>
            <p:ph type="title"/>
          </p:nvPr>
        </p:nvSpPr>
        <p:spPr/>
        <p:txBody>
          <a:bodyPr anchor="ctr">
            <a:normAutofit/>
          </a:bodyPr>
          <a:lstStyle/>
          <a:p>
            <a:r>
              <a:rPr lang="en-IN" sz="4400" b="1" i="1" u="sng" dirty="0">
                <a:solidFill>
                  <a:schemeClr val="tx1"/>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87340256-334A-AB7B-5816-F369FB257125}"/>
              </a:ext>
            </a:extLst>
          </p:cNvPr>
          <p:cNvSpPr>
            <a:spLocks noGrp="1"/>
          </p:cNvSpPr>
          <p:nvPr>
            <p:ph idx="1"/>
          </p:nvPr>
        </p:nvSpPr>
        <p:spPr/>
        <p:txBody>
          <a:bodyPr/>
          <a:lstStyle/>
          <a:p>
            <a:pPr>
              <a:buClrTx/>
            </a:pPr>
            <a:r>
              <a:rPr lang="en-IN" dirty="0">
                <a:solidFill>
                  <a:schemeClr val="tx1"/>
                </a:solidFill>
                <a:hlinkClick r:id="rId2">
                  <a:extLst>
                    <a:ext uri="{A12FA001-AC4F-418D-AE19-62706E023703}">
                      <ahyp:hlinkClr xmlns:ahyp="http://schemas.microsoft.com/office/drawing/2018/hyperlinkcolor" val="tx"/>
                    </a:ext>
                  </a:extLst>
                </a:hlinkClick>
              </a:rPr>
              <a:t>https://www.sciencedirect.com/science/article/pii/S0957417420301676</a:t>
            </a:r>
            <a:endParaRPr lang="en-IN" dirty="0">
              <a:solidFill>
                <a:schemeClr val="tx1"/>
              </a:solidFill>
            </a:endParaRPr>
          </a:p>
          <a:p>
            <a:pPr>
              <a:buClrTx/>
            </a:pPr>
            <a:r>
              <a:rPr lang="en-IN" dirty="0">
                <a:solidFill>
                  <a:schemeClr val="tx1"/>
                </a:solidFill>
                <a:hlinkClick r:id="rId3">
                  <a:extLst>
                    <a:ext uri="{A12FA001-AC4F-418D-AE19-62706E023703}">
                      <ahyp:hlinkClr xmlns:ahyp="http://schemas.microsoft.com/office/drawing/2018/hyperlinkcolor" val="tx"/>
                    </a:ext>
                  </a:extLst>
                </a:hlinkClick>
              </a:rPr>
              <a:t>https://www.sciencedirect.com/science/article/pii/S0167923621001329</a:t>
            </a:r>
            <a:endParaRPr lang="en-IN" dirty="0">
              <a:solidFill>
                <a:schemeClr val="tx1"/>
              </a:solidFill>
            </a:endParaRPr>
          </a:p>
          <a:p>
            <a:pPr>
              <a:buClrTx/>
            </a:pPr>
            <a:r>
              <a:rPr lang="en-IN" u="sng" dirty="0">
                <a:solidFill>
                  <a:schemeClr val="tx1"/>
                </a:solidFill>
              </a:rPr>
              <a:t>https://link.springer.com/article/10.1007/s41870-024-01796-z</a:t>
            </a:r>
          </a:p>
        </p:txBody>
      </p:sp>
    </p:spTree>
    <p:extLst>
      <p:ext uri="{BB962C8B-B14F-4D97-AF65-F5344CB8AC3E}">
        <p14:creationId xmlns:p14="http://schemas.microsoft.com/office/powerpoint/2010/main" val="1191606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B5DFE7-7414-F252-F712-F71CB2F13293}"/>
              </a:ext>
            </a:extLst>
          </p:cNvPr>
          <p:cNvSpPr txBox="1"/>
          <p:nvPr/>
        </p:nvSpPr>
        <p:spPr>
          <a:xfrm>
            <a:off x="1369268" y="594440"/>
            <a:ext cx="6097554" cy="769441"/>
          </a:xfrm>
          <a:prstGeom prst="rect">
            <a:avLst/>
          </a:prstGeom>
          <a:noFill/>
        </p:spPr>
        <p:txBody>
          <a:bodyPr wrap="square">
            <a:spAutoFit/>
          </a:bodyPr>
          <a:lstStyle/>
          <a:p>
            <a:r>
              <a:rPr lang="en-IN" sz="4400" b="1" i="1" u="sng" dirty="0">
                <a:latin typeface="Times New Roman" panose="02020603050405020304" pitchFamily="18" charset="0"/>
                <a:cs typeface="Times New Roman" panose="02020603050405020304" pitchFamily="18" charset="0"/>
              </a:rPr>
              <a:t>Project Outline:</a:t>
            </a:r>
          </a:p>
        </p:txBody>
      </p:sp>
      <p:sp>
        <p:nvSpPr>
          <p:cNvPr id="6" name="Rectangle 5">
            <a:extLst>
              <a:ext uri="{FF2B5EF4-FFF2-40B4-BE49-F238E27FC236}">
                <a16:creationId xmlns:a16="http://schemas.microsoft.com/office/drawing/2014/main" id="{F2C71B1B-DD4E-6EC4-A7D1-358D0CD821B4}"/>
              </a:ext>
            </a:extLst>
          </p:cNvPr>
          <p:cNvSpPr/>
          <p:nvPr/>
        </p:nvSpPr>
        <p:spPr>
          <a:xfrm>
            <a:off x="1483361" y="2316480"/>
            <a:ext cx="7088362" cy="26959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5B4F853A-E701-69B7-1E4D-34D10F562F95}"/>
              </a:ext>
            </a:extLst>
          </p:cNvPr>
          <p:cNvSpPr txBox="1"/>
          <p:nvPr/>
        </p:nvSpPr>
        <p:spPr>
          <a:xfrm>
            <a:off x="1884784" y="2353262"/>
            <a:ext cx="6214188" cy="2677656"/>
          </a:xfrm>
          <a:prstGeom prst="rect">
            <a:avLst/>
          </a:prstGeom>
          <a:noFill/>
        </p:spPr>
        <p:txBody>
          <a:bodyPr wrap="square" anchor="ctr">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Problem Statement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Proposed System/Solution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System Development Approach</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Algorithm And Deployment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Result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Conclusion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Reference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98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1599-26A6-1703-066E-B9CBBDC25C94}"/>
              </a:ext>
            </a:extLst>
          </p:cNvPr>
          <p:cNvSpPr>
            <a:spLocks noGrp="1"/>
          </p:cNvSpPr>
          <p:nvPr>
            <p:ph type="title"/>
          </p:nvPr>
        </p:nvSpPr>
        <p:spPr/>
        <p:txBody>
          <a:bodyPr anchor="ctr">
            <a:normAutofit/>
          </a:bodyPr>
          <a:lstStyle/>
          <a:p>
            <a:r>
              <a:rPr lang="en-IN" sz="4400" b="1" i="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4400" b="1" i="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72D39A-8692-71E7-DD49-B6C02F793BF0}"/>
              </a:ext>
            </a:extLst>
          </p:cNvPr>
          <p:cNvSpPr>
            <a:spLocks noGrp="1"/>
          </p:cNvSpPr>
          <p:nvPr>
            <p:ph idx="1"/>
          </p:nvPr>
        </p:nvSpPr>
        <p:spPr/>
        <p:txBody>
          <a:bodyPr>
            <a:normAutofit/>
          </a:bodyPr>
          <a:lstStyle/>
          <a:p>
            <a:pPr marL="0" indent="0" algn="jus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Develop a deep learning model to predict consumer behavior in digital marketing campaigns. The model should analyze various factors such as demographics, browsing history, past purchase behavior, and engagement metrics to forecast the likelihood of consumers making a purchase or taking a specific action in response to marketing efforts.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02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BE4D1-8504-E565-85A0-5141A278274F}"/>
              </a:ext>
            </a:extLst>
          </p:cNvPr>
          <p:cNvSpPr>
            <a:spLocks noGrp="1"/>
          </p:cNvSpPr>
          <p:nvPr>
            <p:ph type="title"/>
          </p:nvPr>
        </p:nvSpPr>
        <p:spPr>
          <a:xfrm>
            <a:off x="515725" y="424951"/>
            <a:ext cx="8596668" cy="863600"/>
          </a:xfrm>
        </p:spPr>
        <p:txBody>
          <a:bodyPr/>
          <a:lstStyle/>
          <a:p>
            <a:r>
              <a:rPr lang="en-IN" b="1" i="1" u="sng" dirty="0">
                <a:solidFill>
                  <a:schemeClr val="tx1"/>
                </a:solidFill>
                <a:latin typeface="Times New Roman" panose="02020603050405020304" pitchFamily="18" charset="0"/>
                <a:cs typeface="Times New Roman" panose="02020603050405020304" pitchFamily="18" charset="0"/>
              </a:rPr>
              <a:t>Proposed System/Solution</a:t>
            </a:r>
            <a:r>
              <a:rPr lang="en-IN" b="1" i="1" u="sng" dirty="0">
                <a:solidFill>
                  <a:schemeClr val="tx1"/>
                </a:solidFill>
              </a:rPr>
              <a:t>:</a:t>
            </a:r>
          </a:p>
        </p:txBody>
      </p:sp>
      <p:sp>
        <p:nvSpPr>
          <p:cNvPr id="3" name="Content Placeholder 2">
            <a:extLst>
              <a:ext uri="{FF2B5EF4-FFF2-40B4-BE49-F238E27FC236}">
                <a16:creationId xmlns:a16="http://schemas.microsoft.com/office/drawing/2014/main" id="{46ABD06B-F19D-31D9-56A1-6F931070D75B}"/>
              </a:ext>
            </a:extLst>
          </p:cNvPr>
          <p:cNvSpPr>
            <a:spLocks noGrp="1"/>
          </p:cNvSpPr>
          <p:nvPr>
            <p:ph idx="1"/>
          </p:nvPr>
        </p:nvSpPr>
        <p:spPr>
          <a:xfrm>
            <a:off x="219865" y="1894115"/>
            <a:ext cx="9188388" cy="5179894"/>
          </a:xfrm>
        </p:spPr>
        <p:txBody>
          <a:bodyPr>
            <a:noAutofit/>
          </a:bodyPr>
          <a:lstStyle/>
          <a:p>
            <a:pPr algn="just">
              <a:buClrTx/>
              <a:buFont typeface="+mj-lt"/>
              <a:buAutoNum type="arabicPeriod"/>
            </a:pPr>
            <a:r>
              <a:rPr lang="en-US" sz="2100" b="1" i="1" u="sng" dirty="0">
                <a:solidFill>
                  <a:schemeClr val="tx1"/>
                </a:solidFill>
                <a:latin typeface="Times New Roman" panose="02020603050405020304" pitchFamily="18" charset="0"/>
                <a:cs typeface="Times New Roman" panose="02020603050405020304" pitchFamily="18" charset="0"/>
              </a:rPr>
              <a:t>Data collection and preprocessing</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Gather diverse datasets containing consumer information such as browsing history, purchase 	records, demographic details, and social media interactions. </a:t>
            </a:r>
          </a:p>
          <a:p>
            <a:pPr algn="just">
              <a:buClrTx/>
              <a:buFont typeface="+mj-lt"/>
              <a:buAutoNum type="arabicPeriod"/>
            </a:pPr>
            <a:r>
              <a:rPr lang="en-US" sz="2100" b="1" i="1" u="sng" dirty="0">
                <a:solidFill>
                  <a:schemeClr val="tx1"/>
                </a:solidFill>
                <a:latin typeface="Times New Roman" panose="02020603050405020304" pitchFamily="18" charset="0"/>
                <a:cs typeface="Times New Roman" panose="02020603050405020304" pitchFamily="18" charset="0"/>
              </a:rPr>
              <a:t>Feature engineering</a:t>
            </a:r>
            <a:r>
              <a:rPr lang="en-US" sz="2000" dirty="0">
                <a:solidFill>
                  <a:schemeClr val="tx1"/>
                </a:solidFill>
                <a:latin typeface="Times New Roman" panose="02020603050405020304" pitchFamily="18" charset="0"/>
                <a:cs typeface="Times New Roman" panose="02020603050405020304" pitchFamily="18" charset="0"/>
              </a:rPr>
              <a:t>: Extract meaningful features from the collected data that can help in understanding 	consumer 	behavior patterns. This may involve techniques such as time-series analysis and clustering similar consumer profiles.</a:t>
            </a:r>
          </a:p>
          <a:p>
            <a:pPr algn="just">
              <a:buClrTx/>
              <a:buFont typeface="+mj-lt"/>
              <a:buAutoNum type="arabicPeriod"/>
            </a:pPr>
            <a:r>
              <a:rPr lang="en-US" sz="2100" b="1" i="1" u="sng" dirty="0">
                <a:solidFill>
                  <a:schemeClr val="tx1"/>
                </a:solidFill>
                <a:latin typeface="Times New Roman" panose="02020603050405020304" pitchFamily="18" charset="0"/>
                <a:cs typeface="Times New Roman" panose="02020603050405020304" pitchFamily="18" charset="0"/>
              </a:rPr>
              <a:t>Deep learning model design</a:t>
            </a:r>
            <a:r>
              <a:rPr lang="en-US" sz="2000" dirty="0">
                <a:solidFill>
                  <a:schemeClr val="tx1"/>
                </a:solidFill>
                <a:latin typeface="Times New Roman" panose="02020603050405020304" pitchFamily="18" charset="0"/>
                <a:cs typeface="Times New Roman" panose="02020603050405020304" pitchFamily="18" charset="0"/>
              </a:rPr>
              <a:t>: Develop a deep learning architecture suitable for predicting consumer behavior. </a:t>
            </a:r>
          </a:p>
          <a:p>
            <a:pPr algn="just">
              <a:buClrTx/>
              <a:buFont typeface="+mj-lt"/>
              <a:buAutoNum type="arabicPeriod"/>
            </a:pPr>
            <a:r>
              <a:rPr lang="en-US" sz="2100" b="1" i="1" u="sng" dirty="0">
                <a:solidFill>
                  <a:schemeClr val="tx1"/>
                </a:solidFill>
                <a:latin typeface="Times New Roman" panose="02020603050405020304" pitchFamily="18" charset="0"/>
                <a:cs typeface="Times New Roman" panose="02020603050405020304" pitchFamily="18" charset="0"/>
              </a:rPr>
              <a:t>Prediction and Evaluation</a:t>
            </a:r>
            <a:r>
              <a:rPr lang="en-US" sz="2000" dirty="0">
                <a:solidFill>
                  <a:schemeClr val="tx1"/>
                </a:solidFill>
                <a:latin typeface="Times New Roman" panose="02020603050405020304" pitchFamily="18" charset="0"/>
                <a:cs typeface="Times New Roman" panose="02020603050405020304" pitchFamily="18" charset="0"/>
              </a:rPr>
              <a:t>:</a:t>
            </a:r>
          </a:p>
          <a:p>
            <a:pPr lvl="1" algn="just">
              <a:buClrTx/>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Deploy the trained model to make predictions on unseen consumer data. </a:t>
            </a:r>
          </a:p>
          <a:p>
            <a:pPr lvl="1" algn="just">
              <a:buClrTx/>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Evaluate the model's performance using metrics such as accuracy, precision, recall, and F1-score.</a:t>
            </a:r>
          </a:p>
        </p:txBody>
      </p:sp>
    </p:spTree>
    <p:extLst>
      <p:ext uri="{BB962C8B-B14F-4D97-AF65-F5344CB8AC3E}">
        <p14:creationId xmlns:p14="http://schemas.microsoft.com/office/powerpoint/2010/main" val="278910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50D1-159A-983B-CB50-E99DB919D2CC}"/>
              </a:ext>
            </a:extLst>
          </p:cNvPr>
          <p:cNvSpPr>
            <a:spLocks noGrp="1"/>
          </p:cNvSpPr>
          <p:nvPr>
            <p:ph type="title"/>
          </p:nvPr>
        </p:nvSpPr>
        <p:spPr>
          <a:xfrm>
            <a:off x="423334" y="328958"/>
            <a:ext cx="8596668" cy="849602"/>
          </a:xfrm>
        </p:spPr>
        <p:txBody>
          <a:bodyPr anchor="ctr"/>
          <a:lstStyle/>
          <a:p>
            <a:r>
              <a:rPr lang="en-IN" b="1" i="1" u="sng" dirty="0">
                <a:solidFill>
                  <a:schemeClr val="tx1"/>
                </a:solidFill>
                <a:latin typeface="Times New Roman" panose="02020603050405020304" pitchFamily="18" charset="0"/>
                <a:cs typeface="Times New Roman" panose="02020603050405020304" pitchFamily="18" charset="0"/>
              </a:rPr>
              <a:t>Proposed System/Solution: (</a:t>
            </a:r>
            <a:r>
              <a:rPr lang="en-IN" b="1" i="1" u="sng" dirty="0" err="1">
                <a:solidFill>
                  <a:schemeClr val="tx1"/>
                </a:solidFill>
                <a:latin typeface="Times New Roman" panose="02020603050405020304" pitchFamily="18" charset="0"/>
                <a:cs typeface="Times New Roman" panose="02020603050405020304" pitchFamily="18" charset="0"/>
              </a:rPr>
              <a:t>Contd</a:t>
            </a:r>
            <a:r>
              <a:rPr lang="en-IN" b="1" i="1" u="sng" dirty="0">
                <a:solidFill>
                  <a:schemeClr val="tx1"/>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A6E23E-E866-13F5-74D5-D4EFD8A1A394}"/>
              </a:ext>
            </a:extLst>
          </p:cNvPr>
          <p:cNvSpPr>
            <a:spLocks noGrp="1"/>
          </p:cNvSpPr>
          <p:nvPr>
            <p:ph idx="1"/>
          </p:nvPr>
        </p:nvSpPr>
        <p:spPr>
          <a:xfrm>
            <a:off x="423334" y="1262701"/>
            <a:ext cx="8867602" cy="5171440"/>
          </a:xfrm>
        </p:spPr>
        <p:txBody>
          <a:bodyPr>
            <a:normAutofit/>
          </a:bodyPr>
          <a:lstStyle/>
          <a:p>
            <a:pPr marL="457200" indent="-457200" algn="just">
              <a:buClrTx/>
              <a:buFont typeface="+mj-lt"/>
              <a:buAutoNum type="arabicPeriod" startAt="5"/>
            </a:pPr>
            <a:endParaRPr lang="en-US" sz="2200" dirty="0">
              <a:solidFill>
                <a:schemeClr val="tx1"/>
              </a:solidFill>
              <a:latin typeface="Times New Roman" panose="02020603050405020304" pitchFamily="18" charset="0"/>
              <a:cs typeface="Times New Roman" panose="02020603050405020304" pitchFamily="18" charset="0"/>
            </a:endParaRPr>
          </a:p>
          <a:p>
            <a:pPr marL="457200" indent="-457200" algn="just">
              <a:buClrTx/>
              <a:buFont typeface="+mj-lt"/>
              <a:buAutoNum type="arabicPeriod" startAt="7"/>
            </a:pPr>
            <a:r>
              <a:rPr lang="en-US" sz="2300" b="1" i="1" u="sng" dirty="0">
                <a:solidFill>
                  <a:schemeClr val="tx1"/>
                </a:solidFill>
                <a:latin typeface="Times New Roman" panose="02020603050405020304" pitchFamily="18" charset="0"/>
                <a:cs typeface="Times New Roman" panose="02020603050405020304" pitchFamily="18" charset="0"/>
              </a:rPr>
              <a:t>Monitoring and Iteration: </a:t>
            </a:r>
          </a:p>
          <a:p>
            <a:pPr marL="685800" lvl="1" algn="just">
              <a:buClrTx/>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Continuously monitor the performance of the predictive model in real-			world scenarios. </a:t>
            </a:r>
          </a:p>
          <a:p>
            <a:pPr marL="685800" lvl="1" algn="just">
              <a:buClrTx/>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Collect feedback from marketing campaigns and consumer interactions 		to identify areas for improvement. </a:t>
            </a:r>
          </a:p>
          <a:p>
            <a:pPr marL="0" indent="0">
              <a:buNone/>
            </a:pPr>
            <a:endParaRPr lang="en-IN" dirty="0"/>
          </a:p>
        </p:txBody>
      </p:sp>
      <p:pic>
        <p:nvPicPr>
          <p:cNvPr id="4" name="Picture 3">
            <a:extLst>
              <a:ext uri="{FF2B5EF4-FFF2-40B4-BE49-F238E27FC236}">
                <a16:creationId xmlns:a16="http://schemas.microsoft.com/office/drawing/2014/main" id="{82D9C816-9A12-D9D2-6DAC-1ACF9D13A8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3146" y="3848421"/>
            <a:ext cx="5181600" cy="2872740"/>
          </a:xfrm>
          <a:prstGeom prst="rect">
            <a:avLst/>
          </a:prstGeom>
          <a:noFill/>
        </p:spPr>
      </p:pic>
    </p:spTree>
    <p:extLst>
      <p:ext uri="{BB962C8B-B14F-4D97-AF65-F5344CB8AC3E}">
        <p14:creationId xmlns:p14="http://schemas.microsoft.com/office/powerpoint/2010/main" val="27020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8764-CBF7-D50D-F7A1-033C2B76EF4A}"/>
              </a:ext>
            </a:extLst>
          </p:cNvPr>
          <p:cNvSpPr>
            <a:spLocks noGrp="1"/>
          </p:cNvSpPr>
          <p:nvPr>
            <p:ph type="title"/>
          </p:nvPr>
        </p:nvSpPr>
        <p:spPr>
          <a:xfrm>
            <a:off x="677334" y="609600"/>
            <a:ext cx="8596668" cy="1036320"/>
          </a:xfrm>
        </p:spPr>
        <p:txBody>
          <a:bodyPr>
            <a:normAutofit/>
          </a:bodyPr>
          <a:lstStyle/>
          <a:p>
            <a:r>
              <a:rPr lang="en-IN" sz="4400" b="1" i="1" u="sng" dirty="0">
                <a:solidFill>
                  <a:schemeClr val="tx1"/>
                </a:solidFill>
                <a:latin typeface="Times New Roman" panose="02020603050405020304" pitchFamily="18" charset="0"/>
                <a:cs typeface="Times New Roman" panose="02020603050405020304" pitchFamily="18" charset="0"/>
              </a:rPr>
              <a:t>System Development Approach</a:t>
            </a:r>
            <a:r>
              <a:rPr lang="en-IN" sz="4400" b="1" i="1" u="sng" dirty="0">
                <a:solidFill>
                  <a:schemeClr val="tx1"/>
                </a:solidFill>
              </a:rPr>
              <a:t>:</a:t>
            </a:r>
          </a:p>
        </p:txBody>
      </p:sp>
      <p:sp>
        <p:nvSpPr>
          <p:cNvPr id="3" name="Content Placeholder 2">
            <a:extLst>
              <a:ext uri="{FF2B5EF4-FFF2-40B4-BE49-F238E27FC236}">
                <a16:creationId xmlns:a16="http://schemas.microsoft.com/office/drawing/2014/main" id="{11F9F337-CA7F-E815-3AFC-0F9CF6068820}"/>
              </a:ext>
            </a:extLst>
          </p:cNvPr>
          <p:cNvSpPr>
            <a:spLocks noGrp="1"/>
          </p:cNvSpPr>
          <p:nvPr>
            <p:ph idx="1"/>
          </p:nvPr>
        </p:nvSpPr>
        <p:spPr>
          <a:xfrm>
            <a:off x="677334" y="1849120"/>
            <a:ext cx="8596668" cy="4317999"/>
          </a:xfrm>
        </p:spPr>
        <p:txBody>
          <a:bodyPr>
            <a:normAutofit/>
          </a:bodyPr>
          <a:lstStyle/>
          <a:p>
            <a:pPr marL="0" indent="0" algn="just">
              <a:buNone/>
            </a:pPr>
            <a:r>
              <a:rPr lang="en-IN" sz="2600" b="1" i="1" dirty="0">
                <a:latin typeface="Times New Roman" panose="02020603050405020304" pitchFamily="18" charset="0"/>
                <a:cs typeface="Times New Roman" panose="02020603050405020304" pitchFamily="18" charset="0"/>
              </a:rPr>
              <a:t>Hardware Requirements:</a:t>
            </a:r>
          </a:p>
          <a:p>
            <a:pPr algn="just">
              <a:buClrTx/>
              <a:buFont typeface="Wingdings" panose="05000000000000000000" pitchFamily="2" charset="2"/>
              <a:buChar char="q"/>
            </a:pPr>
            <a:r>
              <a:rPr lang="en-US" sz="2100" b="1" i="1" dirty="0">
                <a:latin typeface="Times New Roman" panose="02020603050405020304" pitchFamily="18" charset="0"/>
                <a:cs typeface="Times New Roman" panose="02020603050405020304" pitchFamily="18" charset="0"/>
              </a:rPr>
              <a:t>GPU (Graphics Processing Unit</a:t>
            </a:r>
            <a:r>
              <a:rPr lang="en-US" sz="2000" b="1"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Deep learning models benefit significantly from parallel processing, which GPUs excel at. High-end GPUs such as NVIDIA GeForce RTX or Tesla series are commonly used for training deep learning models.</a:t>
            </a:r>
          </a:p>
          <a:p>
            <a:pPr algn="just">
              <a:buClrTx/>
              <a:buFont typeface="Wingdings" panose="05000000000000000000" pitchFamily="2" charset="2"/>
              <a:buChar char="q"/>
            </a:pPr>
            <a:r>
              <a:rPr lang="en-US" sz="2100" b="1" i="1" dirty="0">
                <a:latin typeface="Times New Roman" panose="02020603050405020304" pitchFamily="18" charset="0"/>
                <a:cs typeface="Times New Roman" panose="02020603050405020304" pitchFamily="18" charset="0"/>
              </a:rPr>
              <a:t>CPU (Central Processing Unit): </a:t>
            </a:r>
            <a:r>
              <a:rPr lang="en-US" sz="2000" dirty="0">
                <a:latin typeface="Times New Roman" panose="02020603050405020304" pitchFamily="18" charset="0"/>
                <a:cs typeface="Times New Roman" panose="02020603050405020304" pitchFamily="18" charset="0"/>
              </a:rPr>
              <a:t>While GPUs handle the heavy lifting during training, CPUs are still important for overall system performance, data preprocessing, and handling other tasks simultaneously.</a:t>
            </a:r>
          </a:p>
          <a:p>
            <a:pPr algn="just">
              <a:buClrTx/>
              <a:buFont typeface="Wingdings" panose="05000000000000000000" pitchFamily="2" charset="2"/>
              <a:buChar char="q"/>
            </a:pPr>
            <a:r>
              <a:rPr lang="en-US" sz="2300" b="1" i="1" dirty="0">
                <a:latin typeface="Times New Roman" panose="02020603050405020304" pitchFamily="18" charset="0"/>
                <a:cs typeface="Times New Roman" panose="02020603050405020304" pitchFamily="18" charset="0"/>
              </a:rPr>
              <a:t>Memory (RAM): </a:t>
            </a:r>
            <a:r>
              <a:rPr lang="en-US" sz="2000" dirty="0">
                <a:latin typeface="Times New Roman" panose="02020603050405020304" pitchFamily="18" charset="0"/>
                <a:cs typeface="Times New Roman" panose="02020603050405020304" pitchFamily="18" charset="0"/>
              </a:rPr>
              <a:t>Deep learning models often require large amounts of memory, especially for handling large datasets during training. At least 16GB of RAM is recommended for medium-sized models and datasets, but more is preferable for larger ones.</a:t>
            </a:r>
          </a:p>
        </p:txBody>
      </p:sp>
    </p:spTree>
    <p:extLst>
      <p:ext uri="{BB962C8B-B14F-4D97-AF65-F5344CB8AC3E}">
        <p14:creationId xmlns:p14="http://schemas.microsoft.com/office/powerpoint/2010/main" val="104531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21DB-341F-2181-93D1-0FB7BD3E491D}"/>
              </a:ext>
            </a:extLst>
          </p:cNvPr>
          <p:cNvSpPr>
            <a:spLocks noGrp="1"/>
          </p:cNvSpPr>
          <p:nvPr>
            <p:ph type="title"/>
          </p:nvPr>
        </p:nvSpPr>
        <p:spPr/>
        <p:txBody>
          <a:bodyPr/>
          <a:lstStyle/>
          <a:p>
            <a:r>
              <a:rPr lang="en-IN" sz="3600" b="1" i="1" u="sng" dirty="0">
                <a:solidFill>
                  <a:schemeClr val="tx1"/>
                </a:solidFill>
                <a:latin typeface="Times New Roman" panose="02020603050405020304" pitchFamily="18" charset="0"/>
                <a:cs typeface="Times New Roman" panose="02020603050405020304" pitchFamily="18" charset="0"/>
              </a:rPr>
              <a:t>System Development Approach</a:t>
            </a:r>
            <a:r>
              <a:rPr lang="en-IN" b="1" i="1" u="sng"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IN" b="1" i="1" u="sng"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Contd</a:t>
            </a:r>
            <a:r>
              <a:rPr lang="en-IN" b="1" i="1" u="sng"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endParaRPr lang="en-IN" dirty="0"/>
          </a:p>
        </p:txBody>
      </p:sp>
      <p:sp>
        <p:nvSpPr>
          <p:cNvPr id="4" name="Content Placeholder 3">
            <a:extLst>
              <a:ext uri="{FF2B5EF4-FFF2-40B4-BE49-F238E27FC236}">
                <a16:creationId xmlns:a16="http://schemas.microsoft.com/office/drawing/2014/main" id="{559F1CBA-0098-A04F-0C89-83AD5B4F8331}"/>
              </a:ext>
            </a:extLst>
          </p:cNvPr>
          <p:cNvSpPr>
            <a:spLocks noGrp="1"/>
          </p:cNvSpPr>
          <p:nvPr>
            <p:ph idx="1"/>
          </p:nvPr>
        </p:nvSpPr>
        <p:spPr>
          <a:xfrm>
            <a:off x="677334" y="1930400"/>
            <a:ext cx="8596668" cy="3880773"/>
          </a:xfrm>
        </p:spPr>
        <p:txBody>
          <a:bodyPr/>
          <a:lstStyle/>
          <a:p>
            <a:pPr algn="just">
              <a:buClrTx/>
              <a:buFont typeface="Wingdings" panose="05000000000000000000" pitchFamily="2" charset="2"/>
              <a:buChar char="q"/>
            </a:pPr>
            <a:r>
              <a:rPr lang="en-US" sz="2100" b="1" i="1" dirty="0">
                <a:latin typeface="Times New Roman" panose="02020603050405020304" pitchFamily="18" charset="0"/>
                <a:cs typeface="Times New Roman" panose="02020603050405020304" pitchFamily="18" charset="0"/>
              </a:rPr>
              <a:t>Storage</a:t>
            </a:r>
            <a:r>
              <a:rPr lang="en-US" sz="2000" dirty="0">
                <a:latin typeface="Times New Roman" panose="02020603050405020304" pitchFamily="18" charset="0"/>
                <a:cs typeface="Times New Roman" panose="02020603050405020304" pitchFamily="18" charset="0"/>
              </a:rPr>
              <a:t>: adequate storage space is essential for storing datasets, trained models, and intermediate results. SSDS (solid state drives) are preferred over HDDS (hard disk drives) due to their faster read/write speeds.</a:t>
            </a:r>
            <a:endParaRPr lang="en-IN" sz="20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q"/>
            </a:pPr>
            <a:r>
              <a:rPr lang="en-IN" sz="2100" b="1" i="1" dirty="0">
                <a:latin typeface="Times New Roman" panose="02020603050405020304" pitchFamily="18" charset="0"/>
                <a:cs typeface="Times New Roman" panose="02020603050405020304" pitchFamily="18" charset="0"/>
              </a:rPr>
              <a:t>Hardware accelerators</a:t>
            </a:r>
            <a:r>
              <a:rPr lang="en-IN" sz="2000" dirty="0">
                <a:latin typeface="Times New Roman" panose="02020603050405020304" pitchFamily="18" charset="0"/>
                <a:cs typeface="Times New Roman" panose="02020603050405020304" pitchFamily="18" charset="0"/>
              </a:rPr>
              <a:t>: specialized hardware accelerators such as TPUS (tensor processing units) or FPGAS (field-programmable gate arrays) can further speed up deep learning computations and reduce training time.</a:t>
            </a:r>
          </a:p>
          <a:p>
            <a:endParaRPr lang="en-IN" dirty="0"/>
          </a:p>
        </p:txBody>
      </p:sp>
    </p:spTree>
    <p:extLst>
      <p:ext uri="{BB962C8B-B14F-4D97-AF65-F5344CB8AC3E}">
        <p14:creationId xmlns:p14="http://schemas.microsoft.com/office/powerpoint/2010/main" val="171794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C706-9D0D-0984-995B-2C61776767B6}"/>
              </a:ext>
            </a:extLst>
          </p:cNvPr>
          <p:cNvSpPr>
            <a:spLocks noGrp="1"/>
          </p:cNvSpPr>
          <p:nvPr>
            <p:ph type="title"/>
          </p:nvPr>
        </p:nvSpPr>
        <p:spPr>
          <a:xfrm>
            <a:off x="565574" y="81279"/>
            <a:ext cx="8596668" cy="1420949"/>
          </a:xfrm>
        </p:spPr>
        <p:txBody>
          <a:bodyPr anchor="ctr">
            <a:normAutofit/>
          </a:bodyPr>
          <a:lstStyle/>
          <a:p>
            <a:r>
              <a:rPr lang="en-IN" sz="4000" b="1" i="1" u="sng" dirty="0">
                <a:solidFill>
                  <a:schemeClr val="tx1"/>
                </a:solidFill>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340825F4-FB89-26EB-E170-A9799A6B9A04}"/>
              </a:ext>
            </a:extLst>
          </p:cNvPr>
          <p:cNvSpPr>
            <a:spLocks noGrp="1"/>
          </p:cNvSpPr>
          <p:nvPr>
            <p:ph idx="1"/>
          </p:nvPr>
        </p:nvSpPr>
        <p:spPr>
          <a:xfrm>
            <a:off x="565574" y="1923351"/>
            <a:ext cx="8449180" cy="4449458"/>
          </a:xfrm>
        </p:spPr>
        <p:txBody>
          <a:bodyPr>
            <a:noAutofit/>
          </a:bodyPr>
          <a:lstStyle/>
          <a:p>
            <a:pPr algn="just">
              <a:buClrTx/>
              <a:buFont typeface="Wingdings" panose="05000000000000000000" pitchFamily="2" charset="2"/>
              <a:buChar char="q"/>
            </a:pPr>
            <a:r>
              <a:rPr lang="en-IN" sz="2100" b="1" i="1" dirty="0">
                <a:latin typeface="Times New Roman" panose="02020603050405020304" pitchFamily="18" charset="0"/>
                <a:cs typeface="Times New Roman" panose="02020603050405020304" pitchFamily="18" charset="0"/>
              </a:rPr>
              <a:t>Data Collection Module: </a:t>
            </a:r>
            <a:r>
              <a:rPr lang="en-IN" sz="2000" dirty="0">
                <a:latin typeface="Times New Roman" panose="02020603050405020304" pitchFamily="18" charset="0"/>
                <a:cs typeface="Times New Roman" panose="02020603050405020304" pitchFamily="18" charset="0"/>
              </a:rPr>
              <a:t>Capability to gather diverse data sources such as website traffic, social media interactions, email responses, etc. APIs to connect with platforms like Google Analytics, Facebook Insights, Twitter API, etc.</a:t>
            </a:r>
          </a:p>
          <a:p>
            <a:pPr algn="just">
              <a:buClrTx/>
              <a:buFont typeface="Wingdings" panose="05000000000000000000" pitchFamily="2" charset="2"/>
              <a:buChar char="q"/>
            </a:pPr>
            <a:r>
              <a:rPr lang="en-IN" sz="2100" b="1" i="1" dirty="0">
                <a:latin typeface="Times New Roman" panose="02020603050405020304" pitchFamily="18" charset="0"/>
                <a:cs typeface="Times New Roman" panose="02020603050405020304" pitchFamily="18" charset="0"/>
              </a:rPr>
              <a:t>Deep Learning Model Architecture</a:t>
            </a:r>
            <a:r>
              <a:rPr lang="en-IN" sz="2000" dirty="0">
                <a:latin typeface="Times New Roman" panose="02020603050405020304" pitchFamily="18" charset="0"/>
                <a:cs typeface="Times New Roman" panose="02020603050405020304" pitchFamily="18" charset="0"/>
              </a:rPr>
              <a:t>: Implementation of various deep learning architectures such as convolutional neural networks (CNNs), recurrent neural networks (RNNs), or transformers. </a:t>
            </a:r>
          </a:p>
          <a:p>
            <a:pPr algn="just">
              <a:buClrTx/>
              <a:buFont typeface="Wingdings" panose="05000000000000000000" pitchFamily="2" charset="2"/>
              <a:buChar char="q"/>
            </a:pPr>
            <a:r>
              <a:rPr lang="en-IN" sz="2100" b="1" i="1" dirty="0">
                <a:latin typeface="Times New Roman" panose="02020603050405020304" pitchFamily="18" charset="0"/>
                <a:cs typeface="Times New Roman" panose="02020603050405020304" pitchFamily="18" charset="0"/>
              </a:rPr>
              <a:t>Training and Evaluation Module</a:t>
            </a:r>
            <a:r>
              <a:rPr lang="en-IN" sz="2000" dirty="0">
                <a:latin typeface="Times New Roman" panose="02020603050405020304" pitchFamily="18" charset="0"/>
                <a:cs typeface="Times New Roman" panose="02020603050405020304" pitchFamily="18" charset="0"/>
              </a:rPr>
              <a:t>:  for training deep learning models efficiently, which may include GPUs or TPUs for faster computation. Cross-validation techniques to assess model performance and prevent overfitting</a:t>
            </a:r>
          </a:p>
        </p:txBody>
      </p:sp>
    </p:spTree>
    <p:extLst>
      <p:ext uri="{BB962C8B-B14F-4D97-AF65-F5344CB8AC3E}">
        <p14:creationId xmlns:p14="http://schemas.microsoft.com/office/powerpoint/2010/main" val="218701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44A5-966F-75DD-0281-98D1A34CCBBE}"/>
              </a:ext>
            </a:extLst>
          </p:cNvPr>
          <p:cNvSpPr>
            <a:spLocks noGrp="1"/>
          </p:cNvSpPr>
          <p:nvPr>
            <p:ph type="title"/>
          </p:nvPr>
        </p:nvSpPr>
        <p:spPr>
          <a:xfrm>
            <a:off x="779971" y="441649"/>
            <a:ext cx="8596668" cy="1320800"/>
          </a:xfrm>
        </p:spPr>
        <p:txBody>
          <a:bodyPr anchor="ctr"/>
          <a:lstStyle/>
          <a:p>
            <a:r>
              <a:rPr lang="en-IN" sz="3600" b="1" i="1" u="sng" dirty="0">
                <a:solidFill>
                  <a:schemeClr val="tx1"/>
                </a:solidFill>
                <a:latin typeface="Times New Roman" panose="02020603050405020304" pitchFamily="18" charset="0"/>
                <a:cs typeface="Times New Roman" panose="02020603050405020304" pitchFamily="18" charset="0"/>
              </a:rPr>
              <a:t>Software Requirements: (</a:t>
            </a:r>
            <a:r>
              <a:rPr lang="en-IN" b="1" i="1" u="sng" dirty="0">
                <a:solidFill>
                  <a:schemeClr val="tx1"/>
                </a:solidFill>
                <a:latin typeface="Times New Roman" panose="02020603050405020304" pitchFamily="18" charset="0"/>
                <a:cs typeface="Times New Roman" panose="02020603050405020304" pitchFamily="18" charset="0"/>
              </a:rPr>
              <a:t>Cont.</a:t>
            </a:r>
            <a:r>
              <a:rPr lang="en-IN" sz="3600" b="1" i="1" u="sng" dirty="0">
                <a:solidFill>
                  <a:schemeClr val="tx1"/>
                </a:solidFill>
                <a:latin typeface="Times New Roman" panose="02020603050405020304" pitchFamily="18" charset="0"/>
                <a:cs typeface="Times New Roman" panose="02020603050405020304" pitchFamily="18" charset="0"/>
              </a:rPr>
              <a:t>…)</a:t>
            </a:r>
            <a:endParaRPr lang="en-IN" dirty="0"/>
          </a:p>
        </p:txBody>
      </p:sp>
      <p:sp>
        <p:nvSpPr>
          <p:cNvPr id="4" name="Content Placeholder 3">
            <a:extLst>
              <a:ext uri="{FF2B5EF4-FFF2-40B4-BE49-F238E27FC236}">
                <a16:creationId xmlns:a16="http://schemas.microsoft.com/office/drawing/2014/main" id="{0FA07D8C-5505-414C-D36C-08EEE9D636BC}"/>
              </a:ext>
            </a:extLst>
          </p:cNvPr>
          <p:cNvSpPr>
            <a:spLocks noGrp="1"/>
          </p:cNvSpPr>
          <p:nvPr>
            <p:ph idx="1"/>
          </p:nvPr>
        </p:nvSpPr>
        <p:spPr>
          <a:xfrm>
            <a:off x="956939" y="2211563"/>
            <a:ext cx="8037458" cy="4324322"/>
          </a:xfrm>
        </p:spPr>
        <p:txBody>
          <a:bodyPr>
            <a:normAutofit/>
          </a:bodyPr>
          <a:lstStyle/>
          <a:p>
            <a:pPr algn="just">
              <a:buClrTx/>
              <a:buFont typeface="Wingdings" panose="05000000000000000000" pitchFamily="2" charset="2"/>
              <a:buChar char="q"/>
            </a:pPr>
            <a:r>
              <a:rPr lang="en-IN" sz="2100" b="1" i="1" dirty="0">
                <a:solidFill>
                  <a:schemeClr val="tx1"/>
                </a:solidFill>
                <a:latin typeface="Times New Roman" panose="02020603050405020304" pitchFamily="18" charset="0"/>
                <a:cs typeface="Times New Roman" panose="02020603050405020304" pitchFamily="18" charset="0"/>
              </a:rPr>
              <a:t>Deployment and integration</a:t>
            </a:r>
            <a:r>
              <a:rPr lang="en-IN" sz="2000" dirty="0">
                <a:solidFill>
                  <a:schemeClr val="tx1"/>
                </a:solidFill>
                <a:latin typeface="Times New Roman" panose="02020603050405020304" pitchFamily="18" charset="0"/>
                <a:cs typeface="Times New Roman" panose="02020603050405020304" pitchFamily="18" charset="0"/>
              </a:rPr>
              <a:t>: Deployment of trained models into production systems. Integration with existing digital marketing platforms or Apis to provide real-time insights. </a:t>
            </a:r>
          </a:p>
          <a:p>
            <a:pPr algn="just">
              <a:buClrTx/>
              <a:buFont typeface="Wingdings" panose="05000000000000000000" pitchFamily="2" charset="2"/>
              <a:buChar char="q"/>
            </a:pPr>
            <a:r>
              <a:rPr lang="en-IN" sz="2100" b="1" i="1" dirty="0">
                <a:solidFill>
                  <a:schemeClr val="tx1"/>
                </a:solidFill>
                <a:latin typeface="Times New Roman" panose="02020603050405020304" pitchFamily="18" charset="0"/>
                <a:cs typeface="Times New Roman" panose="02020603050405020304" pitchFamily="18" charset="0"/>
              </a:rPr>
              <a:t>Monitoring and maintenance: </a:t>
            </a:r>
            <a:r>
              <a:rPr lang="en-IN" sz="2000" dirty="0">
                <a:solidFill>
                  <a:schemeClr val="tx1"/>
                </a:solidFill>
                <a:latin typeface="Times New Roman" panose="02020603050405020304" pitchFamily="18" charset="0"/>
                <a:cs typeface="Times New Roman" panose="02020603050405020304" pitchFamily="18" charset="0"/>
              </a:rPr>
              <a:t>Monitoring tools to track model performance in production and detect drift or degradation. Regular updates and retraining of models to adapt to changing consumer behaviour patterns. </a:t>
            </a:r>
          </a:p>
          <a:p>
            <a:pPr algn="just">
              <a:buClrTx/>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 </a:t>
            </a:r>
            <a:r>
              <a:rPr lang="en-IN" sz="2100" b="1" i="1" dirty="0">
                <a:solidFill>
                  <a:schemeClr val="tx1"/>
                </a:solidFill>
                <a:latin typeface="Times New Roman" panose="02020603050405020304" pitchFamily="18" charset="0"/>
                <a:cs typeface="Times New Roman" panose="02020603050405020304" pitchFamily="18" charset="0"/>
              </a:rPr>
              <a:t>Security and compliance</a:t>
            </a:r>
            <a:r>
              <a:rPr lang="en-IN" sz="2000" dirty="0">
                <a:solidFill>
                  <a:schemeClr val="tx1"/>
                </a:solidFill>
                <a:latin typeface="Times New Roman" panose="02020603050405020304" pitchFamily="18" charset="0"/>
                <a:cs typeface="Times New Roman" panose="02020603050405020304" pitchFamily="18" charset="0"/>
              </a:rPr>
              <a:t>: Implementation of security measures to protect sensitive consumer data. Compliance with regulations such as GDPR, CCPA, etc., Regarding data privacy and consent.</a:t>
            </a:r>
          </a:p>
          <a:p>
            <a:endParaRPr lang="en-IN" dirty="0"/>
          </a:p>
        </p:txBody>
      </p:sp>
    </p:spTree>
    <p:extLst>
      <p:ext uri="{BB962C8B-B14F-4D97-AF65-F5344CB8AC3E}">
        <p14:creationId xmlns:p14="http://schemas.microsoft.com/office/powerpoint/2010/main" val="19737423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282</TotalTime>
  <Words>934</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Trebuchet MS</vt:lpstr>
      <vt:lpstr>Wingdings</vt:lpstr>
      <vt:lpstr>Wingdings 3</vt:lpstr>
      <vt:lpstr>Facet</vt:lpstr>
      <vt:lpstr>PREDICTING CONSUMER BEHAVIOUR OF DIGITAL MARKETING IN DEEP LEARNING</vt:lpstr>
      <vt:lpstr>PowerPoint Presentation</vt:lpstr>
      <vt:lpstr>Problem Statement</vt:lpstr>
      <vt:lpstr>Proposed System/Solution:</vt:lpstr>
      <vt:lpstr>Proposed System/Solution: (Contd…,)</vt:lpstr>
      <vt:lpstr>System Development Approach:</vt:lpstr>
      <vt:lpstr>System Development Approach: (Contd…,)</vt:lpstr>
      <vt:lpstr>Software Requirements:</vt:lpstr>
      <vt:lpstr>Software Requirements: (Cont.…)</vt:lpstr>
      <vt:lpstr>Algorithm and deployment</vt:lpstr>
      <vt:lpstr>Algorithm and deployment: (Cont.…)</vt:lpstr>
      <vt:lpstr>Conclusion:</vt:lpstr>
      <vt:lpstr>Result: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CONSUMER BEHAVIOUR OF DIGITAL MARKETING IN DEEP LEARNING</dc:title>
  <dc:creator>swathi</dc:creator>
  <cp:lastModifiedBy>swathi</cp:lastModifiedBy>
  <cp:revision>6</cp:revision>
  <dcterms:created xsi:type="dcterms:W3CDTF">2024-03-25T13:03:39Z</dcterms:created>
  <dcterms:modified xsi:type="dcterms:W3CDTF">2024-04-01T13:14:30Z</dcterms:modified>
</cp:coreProperties>
</file>