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66" r:id="rId15"/>
    <p:sldId id="267" r:id="rId16"/>
    <p:sldId id="277" r:id="rId17"/>
    <p:sldId id="278" r:id="rId18"/>
    <p:sldId id="280" r:id="rId19"/>
    <p:sldId id="279" r:id="rId20"/>
    <p:sldId id="281" r:id="rId21"/>
    <p:sldId id="282" r:id="rId22"/>
    <p:sldId id="284" r:id="rId23"/>
    <p:sldId id="285" r:id="rId24"/>
    <p:sldId id="286" r:id="rId25"/>
    <p:sldId id="287" r:id="rId26"/>
    <p:sldId id="270" r:id="rId27"/>
    <p:sldId id="271" r:id="rId28"/>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4" d="100"/>
          <a:sy n="114" d="100"/>
        </p:scale>
        <p:origin x="562"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92CDCE0-8177-4E29-B50F-689DE0B2A5B7}" type="datetimeFigureOut">
              <a:rPr lang="en-IN" smtClean="0"/>
              <a:t>09-05-2024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E0CDDF6-1901-4115-A7BB-6F05319A7D1F}" type="slidenum">
              <a:rPr lang="en-IN" smtClean="0"/>
              <a:t>‹#›</a:t>
            </a:fld>
            <a:endParaRPr lang="en-IN"/>
          </a:p>
        </p:txBody>
      </p:sp>
    </p:spTree>
    <p:extLst>
      <p:ext uri="{BB962C8B-B14F-4D97-AF65-F5344CB8AC3E}">
        <p14:creationId xmlns:p14="http://schemas.microsoft.com/office/powerpoint/2010/main" val="4183196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0CDDF6-1901-4115-A7BB-6F05319A7D1F}" type="slidenum">
              <a:rPr lang="en-IN" smtClean="0"/>
              <a:t>24</a:t>
            </a:fld>
            <a:endParaRPr lang="en-IN"/>
          </a:p>
        </p:txBody>
      </p:sp>
    </p:spTree>
    <p:extLst>
      <p:ext uri="{BB962C8B-B14F-4D97-AF65-F5344CB8AC3E}">
        <p14:creationId xmlns:p14="http://schemas.microsoft.com/office/powerpoint/2010/main" val="4162900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0675" y="634187"/>
            <a:ext cx="4408170" cy="382269"/>
          </a:xfrm>
          <a:prstGeom prst="rect">
            <a:avLst/>
          </a:prstGeom>
        </p:spPr>
        <p:txBody>
          <a:bodyPr wrap="square" lIns="0" tIns="0" rIns="0" bIns="0">
            <a:spAutoFit/>
          </a:bodyPr>
          <a:lstStyle>
            <a:lvl1pPr>
              <a:defRPr sz="2300" b="1" i="0">
                <a:solidFill>
                  <a:srgbClr val="1A1A1A"/>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rgbClr val="1A1A1A"/>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1A1A1A"/>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7" name="bg object 17"/>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8" name="bg object 18"/>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a:xfrm>
            <a:off x="802475" y="1379787"/>
            <a:ext cx="3392804" cy="382269"/>
          </a:xfrm>
          <a:prstGeom prst="rect">
            <a:avLst/>
          </a:prstGeom>
        </p:spPr>
        <p:txBody>
          <a:bodyPr wrap="square" lIns="0" tIns="0" rIns="0" bIns="0">
            <a:spAutoFit/>
          </a:bodyPr>
          <a:lstStyle>
            <a:lvl1pPr>
              <a:defRPr sz="23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802475" y="2131579"/>
            <a:ext cx="7416800" cy="2073910"/>
          </a:xfrm>
          <a:prstGeom prst="rect">
            <a:avLst/>
          </a:prstGeom>
        </p:spPr>
        <p:txBody>
          <a:bodyPr wrap="square" lIns="0" tIns="0" rIns="0" bIns="0">
            <a:spAutoFit/>
          </a:bodyPr>
          <a:lstStyle>
            <a:lvl1pPr>
              <a:defRPr sz="1600" b="0" i="0">
                <a:solidFill>
                  <a:srgbClr val="1A1A1A"/>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5/9/2024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487800"/>
              <a:ext cx="9144000" cy="465582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00FFFF"/>
            </a:solidFill>
          </p:spPr>
          <p:txBody>
            <a:bodyPr wrap="square" lIns="0" tIns="0" rIns="0" bIns="0" rtlCol="0"/>
            <a:lstStyle/>
            <a:p>
              <a:endParaRPr dirty="0"/>
            </a:p>
          </p:txBody>
        </p:sp>
        <p:sp>
          <p:nvSpPr>
            <p:cNvPr id="4" name="object 4"/>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sp>
          <p:nvSpPr>
            <p:cNvPr id="5"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7" name="object 7"/>
          <p:cNvSpPr txBox="1">
            <a:spLocks noGrp="1"/>
          </p:cNvSpPr>
          <p:nvPr>
            <p:ph type="title"/>
          </p:nvPr>
        </p:nvSpPr>
        <p:spPr>
          <a:xfrm>
            <a:off x="802475" y="1374138"/>
            <a:ext cx="6236335" cy="1305560"/>
          </a:xfrm>
          <a:prstGeom prst="rect">
            <a:avLst/>
          </a:prstGeom>
        </p:spPr>
        <p:txBody>
          <a:bodyPr vert="horz" wrap="square" lIns="0" tIns="12700" rIns="0" bIns="0" rtlCol="0">
            <a:spAutoFit/>
          </a:bodyPr>
          <a:lstStyle/>
          <a:p>
            <a:pPr marL="12700" marR="5080">
              <a:lnSpc>
                <a:spcPct val="100000"/>
              </a:lnSpc>
              <a:spcBef>
                <a:spcPts val="100"/>
              </a:spcBef>
              <a:tabLst>
                <a:tab pos="1449705" algn="l"/>
              </a:tabLst>
            </a:pPr>
            <a:r>
              <a:rPr sz="4200" dirty="0">
                <a:latin typeface="Times New Roman"/>
                <a:cs typeface="Times New Roman"/>
              </a:rPr>
              <a:t>Brain</a:t>
            </a:r>
            <a:r>
              <a:rPr sz="4200" spc="-130" dirty="0">
                <a:latin typeface="Times New Roman"/>
                <a:cs typeface="Times New Roman"/>
              </a:rPr>
              <a:t> </a:t>
            </a:r>
            <a:r>
              <a:rPr sz="4200" spc="-85" dirty="0">
                <a:latin typeface="Times New Roman"/>
                <a:cs typeface="Times New Roman"/>
              </a:rPr>
              <a:t>Tumor</a:t>
            </a:r>
            <a:r>
              <a:rPr sz="4200" spc="-130" dirty="0">
                <a:latin typeface="Times New Roman"/>
                <a:cs typeface="Times New Roman"/>
              </a:rPr>
              <a:t> </a:t>
            </a:r>
            <a:r>
              <a:rPr sz="4200" spc="-10" dirty="0">
                <a:latin typeface="Times New Roman"/>
                <a:cs typeface="Times New Roman"/>
              </a:rPr>
              <a:t>Segmentation Using</a:t>
            </a:r>
            <a:r>
              <a:rPr sz="4200" dirty="0">
                <a:latin typeface="Times New Roman"/>
                <a:cs typeface="Times New Roman"/>
              </a:rPr>
              <a:t>	CNN</a:t>
            </a:r>
            <a:r>
              <a:rPr sz="4200" spc="-90" dirty="0">
                <a:latin typeface="Times New Roman"/>
                <a:cs typeface="Times New Roman"/>
              </a:rPr>
              <a:t> </a:t>
            </a:r>
            <a:r>
              <a:rPr sz="4200" dirty="0">
                <a:latin typeface="Times New Roman"/>
                <a:cs typeface="Times New Roman"/>
              </a:rPr>
              <a:t>and</a:t>
            </a:r>
            <a:r>
              <a:rPr sz="4200" spc="-85" dirty="0">
                <a:latin typeface="Times New Roman"/>
                <a:cs typeface="Times New Roman"/>
              </a:rPr>
              <a:t> </a:t>
            </a:r>
            <a:r>
              <a:rPr sz="4200" spc="-30" dirty="0">
                <a:latin typeface="Times New Roman"/>
                <a:cs typeface="Times New Roman"/>
              </a:rPr>
              <a:t>U-</a:t>
            </a:r>
            <a:r>
              <a:rPr sz="4200" spc="-25" dirty="0">
                <a:latin typeface="Times New Roman"/>
                <a:cs typeface="Times New Roman"/>
              </a:rPr>
              <a:t>Net</a:t>
            </a:r>
            <a:endParaRPr sz="4200">
              <a:latin typeface="Times New Roman"/>
              <a:cs typeface="Times New Roman"/>
            </a:endParaRPr>
          </a:p>
        </p:txBody>
      </p:sp>
      <p:sp>
        <p:nvSpPr>
          <p:cNvPr id="8" name="object 8"/>
          <p:cNvSpPr txBox="1"/>
          <p:nvPr/>
        </p:nvSpPr>
        <p:spPr>
          <a:xfrm>
            <a:off x="802650" y="3208768"/>
            <a:ext cx="1576705" cy="756920"/>
          </a:xfrm>
          <a:prstGeom prst="rect">
            <a:avLst/>
          </a:prstGeom>
        </p:spPr>
        <p:txBody>
          <a:bodyPr vert="horz" wrap="square" lIns="0" tIns="25400" rIns="0" bIns="0" rtlCol="0">
            <a:spAutoFit/>
          </a:bodyPr>
          <a:lstStyle/>
          <a:p>
            <a:pPr marL="12700" marR="5080">
              <a:lnSpc>
                <a:spcPct val="106600"/>
              </a:lnSpc>
              <a:spcBef>
                <a:spcPts val="200"/>
              </a:spcBef>
            </a:pPr>
            <a:r>
              <a:rPr sz="1600" b="1" spc="-95" dirty="0">
                <a:solidFill>
                  <a:srgbClr val="1A1A1A"/>
                </a:solidFill>
                <a:latin typeface="Times New Roman" panose="02020603050405020304" pitchFamily="18" charset="0"/>
                <a:cs typeface="Times New Roman" panose="02020603050405020304" pitchFamily="18" charset="0"/>
              </a:rPr>
              <a:t>Guided</a:t>
            </a:r>
            <a:r>
              <a:rPr sz="1600" b="1" spc="-105" dirty="0">
                <a:solidFill>
                  <a:srgbClr val="1A1A1A"/>
                </a:solidFill>
                <a:latin typeface="Times New Roman" panose="02020603050405020304" pitchFamily="18" charset="0"/>
                <a:cs typeface="Times New Roman" panose="02020603050405020304" pitchFamily="18" charset="0"/>
              </a:rPr>
              <a:t> </a:t>
            </a:r>
            <a:r>
              <a:rPr sz="1600" b="1" spc="-25" dirty="0">
                <a:solidFill>
                  <a:srgbClr val="1A1A1A"/>
                </a:solidFill>
                <a:latin typeface="Times New Roman" panose="02020603050405020304" pitchFamily="18" charset="0"/>
                <a:cs typeface="Times New Roman" panose="02020603050405020304" pitchFamily="18" charset="0"/>
              </a:rPr>
              <a:t>By: </a:t>
            </a:r>
            <a:r>
              <a:rPr sz="1400" b="1" spc="-105" dirty="0">
                <a:solidFill>
                  <a:srgbClr val="1A1A1A"/>
                </a:solidFill>
                <a:latin typeface="Times New Roman" panose="02020603050405020304" pitchFamily="18" charset="0"/>
                <a:cs typeface="Times New Roman" panose="02020603050405020304" pitchFamily="18" charset="0"/>
              </a:rPr>
              <a:t>Mr.S.Suneel</a:t>
            </a:r>
            <a:r>
              <a:rPr sz="1400" b="1" spc="-70" dirty="0">
                <a:solidFill>
                  <a:srgbClr val="1A1A1A"/>
                </a:solidFill>
                <a:latin typeface="Times New Roman" panose="02020603050405020304" pitchFamily="18" charset="0"/>
                <a:cs typeface="Times New Roman" panose="02020603050405020304" pitchFamily="18" charset="0"/>
              </a:rPr>
              <a:t> </a:t>
            </a:r>
            <a:r>
              <a:rPr sz="1400" b="1" spc="-25" dirty="0">
                <a:solidFill>
                  <a:srgbClr val="1A1A1A"/>
                </a:solidFill>
                <a:latin typeface="Times New Roman" panose="02020603050405020304" pitchFamily="18" charset="0"/>
                <a:cs typeface="Times New Roman" panose="02020603050405020304" pitchFamily="18" charset="0"/>
              </a:rPr>
              <a:t>Kumar </a:t>
            </a:r>
            <a:r>
              <a:rPr sz="1400" b="1" spc="-10" dirty="0">
                <a:solidFill>
                  <a:srgbClr val="1A1A1A"/>
                </a:solidFill>
                <a:latin typeface="Times New Roman" panose="02020603050405020304" pitchFamily="18" charset="0"/>
                <a:cs typeface="Times New Roman" panose="02020603050405020304" pitchFamily="18" charset="0"/>
              </a:rPr>
              <a:t>Asst.Professor</a:t>
            </a:r>
            <a:endParaRPr sz="1400" dirty="0">
              <a:latin typeface="Times New Roman" panose="02020603050405020304" pitchFamily="18" charset="0"/>
              <a:cs typeface="Times New Roman" panose="02020603050405020304" pitchFamily="18" charset="0"/>
            </a:endParaRPr>
          </a:p>
        </p:txBody>
      </p:sp>
      <p:sp>
        <p:nvSpPr>
          <p:cNvPr id="9" name="object 9"/>
          <p:cNvSpPr txBox="1"/>
          <p:nvPr/>
        </p:nvSpPr>
        <p:spPr>
          <a:xfrm>
            <a:off x="5978052" y="3208768"/>
            <a:ext cx="2552065" cy="1200393"/>
          </a:xfrm>
          <a:prstGeom prst="rect">
            <a:avLst/>
          </a:prstGeom>
        </p:spPr>
        <p:txBody>
          <a:bodyPr vert="horz" wrap="square" lIns="0" tIns="33655" rIns="0" bIns="0" rtlCol="0">
            <a:spAutoFit/>
          </a:bodyPr>
          <a:lstStyle/>
          <a:p>
            <a:pPr marL="12700" marR="5080" indent="12065">
              <a:lnSpc>
                <a:spcPct val="103299"/>
              </a:lnSpc>
              <a:spcBef>
                <a:spcPts val="265"/>
              </a:spcBef>
            </a:pPr>
            <a:r>
              <a:rPr sz="1600" b="1" spc="-100" dirty="0">
                <a:solidFill>
                  <a:srgbClr val="1A1A1A"/>
                </a:solidFill>
                <a:latin typeface="Times New Roman" panose="02020603050405020304" pitchFamily="18" charset="0"/>
                <a:cs typeface="Times New Roman" panose="02020603050405020304" pitchFamily="18" charset="0"/>
              </a:rPr>
              <a:t>Presented</a:t>
            </a:r>
            <a:r>
              <a:rPr sz="1600" b="1" spc="-75" dirty="0">
                <a:solidFill>
                  <a:srgbClr val="1A1A1A"/>
                </a:solidFill>
                <a:latin typeface="Times New Roman" panose="02020603050405020304" pitchFamily="18" charset="0"/>
                <a:cs typeface="Times New Roman" panose="02020603050405020304" pitchFamily="18" charset="0"/>
              </a:rPr>
              <a:t> </a:t>
            </a:r>
            <a:r>
              <a:rPr sz="1600" b="1" spc="-25" dirty="0">
                <a:solidFill>
                  <a:srgbClr val="1A1A1A"/>
                </a:solidFill>
                <a:latin typeface="Times New Roman" panose="02020603050405020304" pitchFamily="18" charset="0"/>
                <a:cs typeface="Times New Roman" panose="02020603050405020304" pitchFamily="18" charset="0"/>
              </a:rPr>
              <a:t>By: </a:t>
            </a:r>
            <a:r>
              <a:rPr sz="1400" b="1" spc="-45" dirty="0">
                <a:solidFill>
                  <a:srgbClr val="1A1A1A"/>
                </a:solidFill>
                <a:latin typeface="Times New Roman" panose="02020603050405020304" pitchFamily="18" charset="0"/>
                <a:cs typeface="Times New Roman" panose="02020603050405020304" pitchFamily="18" charset="0"/>
              </a:rPr>
              <a:t>K.Bharathi(20C51A6621)</a:t>
            </a:r>
            <a:endParaRPr lang="en-IN" sz="1400" b="1" spc="-45" dirty="0">
              <a:solidFill>
                <a:srgbClr val="1A1A1A"/>
              </a:solidFill>
              <a:latin typeface="Times New Roman" panose="02020603050405020304" pitchFamily="18" charset="0"/>
              <a:cs typeface="Times New Roman" panose="02020603050405020304" pitchFamily="18" charset="0"/>
            </a:endParaRPr>
          </a:p>
          <a:p>
            <a:pPr marL="12700" marR="5080" indent="12065">
              <a:lnSpc>
                <a:spcPct val="103299"/>
              </a:lnSpc>
              <a:spcBef>
                <a:spcPts val="265"/>
              </a:spcBef>
            </a:pPr>
            <a:r>
              <a:rPr sz="1400" b="1" spc="-130" dirty="0" err="1">
                <a:solidFill>
                  <a:srgbClr val="1A1A1A"/>
                </a:solidFill>
                <a:latin typeface="Times New Roman" panose="02020603050405020304" pitchFamily="18" charset="0"/>
                <a:cs typeface="Times New Roman" panose="02020603050405020304" pitchFamily="18" charset="0"/>
              </a:rPr>
              <a:t>V.Sujan</a:t>
            </a:r>
            <a:r>
              <a:rPr sz="1400" b="1" spc="-80" dirty="0">
                <a:solidFill>
                  <a:srgbClr val="1A1A1A"/>
                </a:solidFill>
                <a:latin typeface="Times New Roman" panose="02020603050405020304" pitchFamily="18" charset="0"/>
                <a:cs typeface="Times New Roman" panose="02020603050405020304" pitchFamily="18" charset="0"/>
              </a:rPr>
              <a:t> </a:t>
            </a:r>
            <a:r>
              <a:rPr sz="1400" b="1" spc="-35" dirty="0">
                <a:solidFill>
                  <a:srgbClr val="1A1A1A"/>
                </a:solidFill>
                <a:latin typeface="Times New Roman" panose="02020603050405020304" pitchFamily="18" charset="0"/>
                <a:cs typeface="Times New Roman" panose="02020603050405020304" pitchFamily="18" charset="0"/>
              </a:rPr>
              <a:t>Reddy(20C51A6651) </a:t>
            </a:r>
            <a:r>
              <a:rPr sz="1400" b="1" spc="-100" dirty="0">
                <a:solidFill>
                  <a:srgbClr val="1A1A1A"/>
                </a:solidFill>
                <a:latin typeface="Times New Roman" panose="02020603050405020304" pitchFamily="18" charset="0"/>
                <a:cs typeface="Times New Roman" panose="02020603050405020304" pitchFamily="18" charset="0"/>
              </a:rPr>
              <a:t>G.Surya</a:t>
            </a:r>
            <a:r>
              <a:rPr sz="1400" b="1" spc="-85" dirty="0">
                <a:solidFill>
                  <a:srgbClr val="1A1A1A"/>
                </a:solidFill>
                <a:latin typeface="Times New Roman" panose="02020603050405020304" pitchFamily="18" charset="0"/>
                <a:cs typeface="Times New Roman" panose="02020603050405020304" pitchFamily="18" charset="0"/>
              </a:rPr>
              <a:t> </a:t>
            </a:r>
            <a:r>
              <a:rPr sz="1400" b="1" spc="-25" dirty="0">
                <a:solidFill>
                  <a:srgbClr val="1A1A1A"/>
                </a:solidFill>
                <a:latin typeface="Times New Roman" panose="02020603050405020304" pitchFamily="18" charset="0"/>
                <a:cs typeface="Times New Roman" panose="02020603050405020304" pitchFamily="18" charset="0"/>
              </a:rPr>
              <a:t>Naik(20C51A6614) </a:t>
            </a:r>
            <a:r>
              <a:rPr sz="1400" b="1" spc="-100" dirty="0">
                <a:solidFill>
                  <a:srgbClr val="1A1A1A"/>
                </a:solidFill>
                <a:latin typeface="Times New Roman" panose="02020603050405020304" pitchFamily="18" charset="0"/>
                <a:cs typeface="Times New Roman" panose="02020603050405020304" pitchFamily="18" charset="0"/>
              </a:rPr>
              <a:t>M.Trinath</a:t>
            </a:r>
            <a:r>
              <a:rPr sz="1400" b="1" spc="-90" dirty="0">
                <a:solidFill>
                  <a:srgbClr val="1A1A1A"/>
                </a:solidFill>
                <a:latin typeface="Times New Roman" panose="02020603050405020304" pitchFamily="18" charset="0"/>
                <a:cs typeface="Times New Roman" panose="02020603050405020304" pitchFamily="18" charset="0"/>
              </a:rPr>
              <a:t> </a:t>
            </a:r>
            <a:r>
              <a:rPr sz="1400" b="1" spc="-70" dirty="0">
                <a:solidFill>
                  <a:srgbClr val="1A1A1A"/>
                </a:solidFill>
                <a:latin typeface="Times New Roman" panose="02020603050405020304" pitchFamily="18" charset="0"/>
                <a:cs typeface="Times New Roman" panose="02020603050405020304" pitchFamily="18" charset="0"/>
              </a:rPr>
              <a:t>Reddy(20C51A6624)</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CE876-E696-4DCA-A854-2B749AF07A16}"/>
              </a:ext>
            </a:extLst>
          </p:cNvPr>
          <p:cNvSpPr>
            <a:spLocks noGrp="1"/>
          </p:cNvSpPr>
          <p:nvPr>
            <p:ph type="title"/>
          </p:nvPr>
        </p:nvSpPr>
        <p:spPr>
          <a:xfrm>
            <a:off x="802475" y="1379787"/>
            <a:ext cx="3392804" cy="353943"/>
          </a:xfrm>
        </p:spPr>
        <p:txBody>
          <a:bodyPr/>
          <a:lstStyle/>
          <a:p>
            <a:r>
              <a:rPr lang="en-IN" dirty="0">
                <a:latin typeface="Times New Roman" panose="02020603050405020304" pitchFamily="18" charset="0"/>
                <a:cs typeface="Times New Roman" panose="02020603050405020304" pitchFamily="18" charset="0"/>
              </a:rPr>
              <a:t>Modules</a:t>
            </a:r>
          </a:p>
        </p:txBody>
      </p:sp>
      <p:sp>
        <p:nvSpPr>
          <p:cNvPr id="3" name="Text Placeholder 2">
            <a:extLst>
              <a:ext uri="{FF2B5EF4-FFF2-40B4-BE49-F238E27FC236}">
                <a16:creationId xmlns:a16="http://schemas.microsoft.com/office/drawing/2014/main" id="{72E00E72-C6E5-4E5F-9D0F-177F6BC96895}"/>
              </a:ext>
            </a:extLst>
          </p:cNvPr>
          <p:cNvSpPr>
            <a:spLocks noGrp="1"/>
          </p:cNvSpPr>
          <p:nvPr>
            <p:ph type="body" idx="1"/>
          </p:nvPr>
        </p:nvSpPr>
        <p:spPr>
          <a:xfrm>
            <a:off x="802475" y="2131579"/>
            <a:ext cx="7416800" cy="1744067"/>
          </a:xfrm>
        </p:spPr>
        <p:txBody>
          <a:bodyPr/>
          <a:lstStyle/>
          <a:p>
            <a:pPr algn="just">
              <a:spcAft>
                <a:spcPts val="10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1.Upload BRATS Dataset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2.Generate CNN &amp; UNET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3.Upload Test Image &amp; Segmentation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10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4.Dice Similarity Graph</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448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3C5F-C97E-4C23-9E0F-2CB217A75C42}"/>
              </a:ext>
            </a:extLst>
          </p:cNvPr>
          <p:cNvSpPr>
            <a:spLocks noGrp="1"/>
          </p:cNvSpPr>
          <p:nvPr>
            <p:ph type="title"/>
          </p:nvPr>
        </p:nvSpPr>
        <p:spPr>
          <a:xfrm>
            <a:off x="802474" y="1379787"/>
            <a:ext cx="4150525" cy="353943"/>
          </a:xfrm>
        </p:spPr>
        <p:txBody>
          <a:bodyPr/>
          <a:lstStyle/>
          <a:p>
            <a:r>
              <a:rPr lang="en-IN" sz="1800" dirty="0">
                <a:latin typeface="Times New Roman" panose="02020603050405020304" pitchFamily="18" charset="0"/>
                <a:cs typeface="Times New Roman" panose="02020603050405020304" pitchFamily="18" charset="0"/>
              </a:rPr>
              <a:t>1</a:t>
            </a:r>
            <a:r>
              <a:rPr lang="en-IN"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Uploading the Brat Dataset</a:t>
            </a:r>
          </a:p>
        </p:txBody>
      </p:sp>
      <p:sp>
        <p:nvSpPr>
          <p:cNvPr id="3" name="Text Placeholder 2">
            <a:extLst>
              <a:ext uri="{FF2B5EF4-FFF2-40B4-BE49-F238E27FC236}">
                <a16:creationId xmlns:a16="http://schemas.microsoft.com/office/drawing/2014/main" id="{C33A09F6-9BF9-4057-9BF3-2AB03BA5955F}"/>
              </a:ext>
            </a:extLst>
          </p:cNvPr>
          <p:cNvSpPr>
            <a:spLocks noGrp="1"/>
          </p:cNvSpPr>
          <p:nvPr>
            <p:ph type="body" idx="1"/>
          </p:nvPr>
        </p:nvSpPr>
        <p:spPr>
          <a:xfrm>
            <a:off x="802474" y="1870589"/>
            <a:ext cx="7884325" cy="492443"/>
          </a:xfrm>
        </p:spPr>
        <p:txBody>
          <a:bodyPr/>
          <a:lstStyle/>
          <a:p>
            <a:r>
              <a:rPr lang="en-US" dirty="0">
                <a:solidFill>
                  <a:srgbClr val="000000"/>
                </a:solidFill>
                <a:latin typeface="Times New Roman" panose="02020603050405020304" pitchFamily="18" charset="0"/>
                <a:ea typeface="Calibri" panose="020F0502020204030204" pitchFamily="34" charset="0"/>
              </a:rPr>
              <a:t>U</a:t>
            </a:r>
            <a:r>
              <a:rPr lang="en-US" dirty="0">
                <a:solidFill>
                  <a:srgbClr val="000000"/>
                </a:solidFill>
                <a:effectLst/>
                <a:latin typeface="Times New Roman" panose="02020603050405020304" pitchFamily="18" charset="0"/>
                <a:ea typeface="Calibri" panose="020F0502020204030204" pitchFamily="34" charset="0"/>
              </a:rPr>
              <a:t>pload BRATS Dataset is the first module of our </a:t>
            </a:r>
            <a:r>
              <a:rPr lang="en-US" dirty="0" err="1">
                <a:solidFill>
                  <a:srgbClr val="000000"/>
                </a:solidFill>
                <a:effectLst/>
                <a:latin typeface="Times New Roman" panose="02020603050405020304" pitchFamily="18" charset="0"/>
                <a:ea typeface="Calibri" panose="020F0502020204030204" pitchFamily="34" charset="0"/>
              </a:rPr>
              <a:t>project,it</a:t>
            </a:r>
            <a:r>
              <a:rPr lang="en-US" dirty="0">
                <a:solidFill>
                  <a:srgbClr val="000000"/>
                </a:solidFill>
                <a:effectLst/>
                <a:latin typeface="Times New Roman" panose="02020603050405020304" pitchFamily="18" charset="0"/>
                <a:ea typeface="Calibri" panose="020F0502020204030204" pitchFamily="34" charset="0"/>
              </a:rPr>
              <a:t> is used to upload the BRATS dataset</a:t>
            </a:r>
            <a:endParaRPr lang="en-IN" dirty="0"/>
          </a:p>
        </p:txBody>
      </p:sp>
      <p:sp>
        <p:nvSpPr>
          <p:cNvPr id="5" name="TextBox 4">
            <a:extLst>
              <a:ext uri="{FF2B5EF4-FFF2-40B4-BE49-F238E27FC236}">
                <a16:creationId xmlns:a16="http://schemas.microsoft.com/office/drawing/2014/main" id="{DC6D4255-41AE-4AA4-AD1A-AA17C58C7448}"/>
              </a:ext>
            </a:extLst>
          </p:cNvPr>
          <p:cNvSpPr txBox="1"/>
          <p:nvPr/>
        </p:nvSpPr>
        <p:spPr>
          <a:xfrm>
            <a:off x="678180" y="2377441"/>
            <a:ext cx="4312919" cy="646331"/>
          </a:xfrm>
          <a:prstGeom prst="rect">
            <a:avLst/>
          </a:prstGeom>
          <a:noFill/>
        </p:spPr>
        <p:txBody>
          <a:bodyPr wrap="square" rtlCol="0">
            <a:spAutoFit/>
          </a:bodyPr>
          <a:lstStyle/>
          <a:p>
            <a:pPr algn="just"/>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2.Generate CNN &amp; UNET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E1D8AD9E-D771-4A6D-90E3-26740EF5952B}"/>
              </a:ext>
            </a:extLst>
          </p:cNvPr>
          <p:cNvSpPr txBox="1"/>
          <p:nvPr/>
        </p:nvSpPr>
        <p:spPr>
          <a:xfrm>
            <a:off x="678179" y="2780469"/>
            <a:ext cx="8008619" cy="1354217"/>
          </a:xfrm>
          <a:prstGeom prst="rect">
            <a:avLst/>
          </a:prstGeom>
          <a:noFill/>
        </p:spPr>
        <p:txBody>
          <a:bodyPr wrap="square" rtlCol="0">
            <a:spAutoFit/>
          </a:bodyPr>
          <a:lstStyle/>
          <a:p>
            <a:pPr algn="just"/>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 CNN &amp; UNET Model is the second module of our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project,it</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used to models are generated and console to see CNN and UNET layer details. we can see models are using different size images to filter them and to get best features from it to build efficient model and now model is generated.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0017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3BE6-42FE-4884-8DF4-E13A8A1BE92E}"/>
              </a:ext>
            </a:extLst>
          </p:cNvPr>
          <p:cNvSpPr>
            <a:spLocks noGrp="1"/>
          </p:cNvSpPr>
          <p:nvPr>
            <p:ph type="title"/>
          </p:nvPr>
        </p:nvSpPr>
        <p:spPr>
          <a:xfrm>
            <a:off x="802474" y="1379787"/>
            <a:ext cx="3769525" cy="353763"/>
          </a:xfrm>
        </p:spPr>
        <p:txBody>
          <a:bodyPr/>
          <a:lstStyle/>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Test Image &amp; Segmentation: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620B700-6D32-4F6F-8E27-0CBBA31BA846}"/>
              </a:ext>
            </a:extLst>
          </p:cNvPr>
          <p:cNvSpPr>
            <a:spLocks noGrp="1"/>
          </p:cNvSpPr>
          <p:nvPr>
            <p:ph type="body" idx="1"/>
          </p:nvPr>
        </p:nvSpPr>
        <p:spPr>
          <a:xfrm>
            <a:off x="802475" y="2131579"/>
            <a:ext cx="7416800" cy="1723549"/>
          </a:xfrm>
        </p:spPr>
        <p:txBody>
          <a:bodyPr/>
          <a:lstStyle/>
          <a:p>
            <a:pPr algn="just"/>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Test Image &amp; Segmentation is the third module of our project and then upload test samples to get segmented output. selecting and uploading ‘Sample1’ folder and then click on ‘Select Folder’ button to get below output top 4 images are the input images such as FLAIR, T1, T2 and T1CE and 5</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image is the predicted image with segmented part showing in red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colour</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this algorithm correctly detecting and marking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tumour</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area and now test with other image.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48455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37C1-0D1D-4FCA-8926-67A65E7AF522}"/>
              </a:ext>
            </a:extLst>
          </p:cNvPr>
          <p:cNvSpPr>
            <a:spLocks noGrp="1"/>
          </p:cNvSpPr>
          <p:nvPr>
            <p:ph type="title"/>
          </p:nvPr>
        </p:nvSpPr>
        <p:spPr>
          <a:xfrm>
            <a:off x="802475" y="1379787"/>
            <a:ext cx="3392804" cy="429963"/>
          </a:xfrm>
        </p:spPr>
        <p:txBody>
          <a:bodyPr/>
          <a:lstStyle/>
          <a:p>
            <a:pPr>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4.Dice Similarity Graph:</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101B1108-66FA-408D-A75A-2DC0BC091FC2}"/>
              </a:ext>
            </a:extLst>
          </p:cNvPr>
          <p:cNvSpPr>
            <a:spLocks noGrp="1"/>
          </p:cNvSpPr>
          <p:nvPr>
            <p:ph type="body" idx="1"/>
          </p:nvPr>
        </p:nvSpPr>
        <p:spPr>
          <a:xfrm>
            <a:off x="802475" y="2131579"/>
            <a:ext cx="7416800" cy="984885"/>
          </a:xfrm>
        </p:spPr>
        <p:txBody>
          <a:bodyPr/>
          <a:lstStyle/>
          <a:p>
            <a:pPr algn="just"/>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build CNN and UNET model we took 50 epoch or iterations and at each iteration DICE score between training and testing images get better and better and we get final dice score as 0.8 * 100 = 80%.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50099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6787"/>
            <a:ext cx="2620645" cy="382270"/>
          </a:xfrm>
          <a:prstGeom prst="rect">
            <a:avLst/>
          </a:prstGeom>
        </p:spPr>
        <p:txBody>
          <a:bodyPr vert="horz" wrap="square" lIns="0" tIns="17780" rIns="0" bIns="0" rtlCol="0">
            <a:spAutoFit/>
          </a:bodyPr>
          <a:lstStyle/>
          <a:p>
            <a:pPr marL="12700">
              <a:lnSpc>
                <a:spcPct val="100000"/>
              </a:lnSpc>
              <a:spcBef>
                <a:spcPts val="140"/>
              </a:spcBef>
            </a:pPr>
            <a:r>
              <a:rPr spc="125" dirty="0">
                <a:latin typeface="Times New Roman" panose="02020603050405020304" pitchFamily="18" charset="0"/>
                <a:cs typeface="Times New Roman" panose="02020603050405020304" pitchFamily="18" charset="0"/>
              </a:rPr>
              <a:t>Use</a:t>
            </a:r>
            <a:r>
              <a:rPr spc="-130" dirty="0">
                <a:latin typeface="Times New Roman" panose="02020603050405020304" pitchFamily="18" charset="0"/>
                <a:cs typeface="Times New Roman" panose="02020603050405020304" pitchFamily="18" charset="0"/>
              </a:rPr>
              <a:t> </a:t>
            </a:r>
            <a:r>
              <a:rPr spc="135" dirty="0">
                <a:latin typeface="Times New Roman" panose="02020603050405020304" pitchFamily="18" charset="0"/>
                <a:cs typeface="Times New Roman" panose="02020603050405020304" pitchFamily="18" charset="0"/>
              </a:rPr>
              <a:t>Case</a:t>
            </a:r>
            <a:r>
              <a:rPr spc="-125"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Diagram</a:t>
            </a:r>
          </a:p>
        </p:txBody>
      </p:sp>
      <p:pic>
        <p:nvPicPr>
          <p:cNvPr id="4" name="Picture 3">
            <a:extLst>
              <a:ext uri="{FF2B5EF4-FFF2-40B4-BE49-F238E27FC236}">
                <a16:creationId xmlns:a16="http://schemas.microsoft.com/office/drawing/2014/main" id="{73E89E55-1E77-4DC3-9E88-D205DE15F4B6}"/>
              </a:ext>
            </a:extLst>
          </p:cNvPr>
          <p:cNvPicPr/>
          <p:nvPr/>
        </p:nvPicPr>
        <p:blipFill>
          <a:blip r:embed="rId2"/>
          <a:srcRect/>
          <a:stretch>
            <a:fillRect/>
          </a:stretch>
        </p:blipFill>
        <p:spPr bwMode="auto">
          <a:xfrm>
            <a:off x="4191000" y="209550"/>
            <a:ext cx="4448175" cy="46482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666750"/>
            <a:ext cx="2740025" cy="382270"/>
          </a:xfrm>
          <a:prstGeom prst="rect">
            <a:avLst/>
          </a:prstGeom>
        </p:spPr>
        <p:txBody>
          <a:bodyPr vert="horz" wrap="square" lIns="0" tIns="17780" rIns="0" bIns="0" rtlCol="0">
            <a:spAutoFit/>
          </a:bodyPr>
          <a:lstStyle/>
          <a:p>
            <a:pPr marL="12700">
              <a:lnSpc>
                <a:spcPct val="100000"/>
              </a:lnSpc>
              <a:spcBef>
                <a:spcPts val="140"/>
              </a:spcBef>
            </a:pPr>
            <a:r>
              <a:rPr spc="105" dirty="0">
                <a:latin typeface="Times New Roman" panose="02020603050405020304" pitchFamily="18" charset="0"/>
                <a:cs typeface="Times New Roman" panose="02020603050405020304" pitchFamily="18" charset="0"/>
              </a:rPr>
              <a:t>Sequence</a:t>
            </a:r>
            <a:r>
              <a:rPr spc="-110"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Diagram</a:t>
            </a:r>
          </a:p>
        </p:txBody>
      </p:sp>
      <p:pic>
        <p:nvPicPr>
          <p:cNvPr id="6" name="Picture 5">
            <a:extLst>
              <a:ext uri="{FF2B5EF4-FFF2-40B4-BE49-F238E27FC236}">
                <a16:creationId xmlns:a16="http://schemas.microsoft.com/office/drawing/2014/main" id="{10E212F4-20F8-471B-BDBF-7DB24A74BDB9}"/>
              </a:ext>
            </a:extLst>
          </p:cNvPr>
          <p:cNvPicPr/>
          <p:nvPr/>
        </p:nvPicPr>
        <p:blipFill>
          <a:blip r:embed="rId2"/>
          <a:srcRect/>
          <a:stretch>
            <a:fillRect/>
          </a:stretch>
        </p:blipFill>
        <p:spPr bwMode="auto">
          <a:xfrm>
            <a:off x="2971800" y="180022"/>
            <a:ext cx="5943600" cy="478345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0D64-F78E-4430-9E2E-5D4FF9FDF1C5}"/>
              </a:ext>
            </a:extLst>
          </p:cNvPr>
          <p:cNvSpPr>
            <a:spLocks noGrp="1"/>
          </p:cNvSpPr>
          <p:nvPr>
            <p:ph type="title"/>
          </p:nvPr>
        </p:nvSpPr>
        <p:spPr>
          <a:xfrm>
            <a:off x="762000" y="742950"/>
            <a:ext cx="3392804" cy="276999"/>
          </a:xfrm>
        </p:spPr>
        <p:txBody>
          <a:bodyPr/>
          <a:lstStyle/>
          <a:p>
            <a:r>
              <a:rPr lang="en-IN" sz="1800" dirty="0">
                <a:latin typeface="Times New Roman" panose="02020603050405020304" pitchFamily="18" charset="0"/>
                <a:cs typeface="Times New Roman" panose="02020603050405020304" pitchFamily="18" charset="0"/>
              </a:rPr>
              <a:t>Output:</a:t>
            </a:r>
          </a:p>
        </p:txBody>
      </p:sp>
      <p:pic>
        <p:nvPicPr>
          <p:cNvPr id="3" name="Picture 2">
            <a:extLst>
              <a:ext uri="{FF2B5EF4-FFF2-40B4-BE49-F238E27FC236}">
                <a16:creationId xmlns:a16="http://schemas.microsoft.com/office/drawing/2014/main" id="{BFAEF964-DDA4-49DA-A33F-D461940D573F}"/>
              </a:ext>
            </a:extLst>
          </p:cNvPr>
          <p:cNvPicPr/>
          <p:nvPr/>
        </p:nvPicPr>
        <p:blipFill>
          <a:blip r:embed="rId2"/>
          <a:stretch>
            <a:fillRect/>
          </a:stretch>
        </p:blipFill>
        <p:spPr>
          <a:xfrm>
            <a:off x="2286000" y="742950"/>
            <a:ext cx="5731510" cy="3222625"/>
          </a:xfrm>
          <a:prstGeom prst="rect">
            <a:avLst/>
          </a:prstGeom>
        </p:spPr>
      </p:pic>
      <p:sp>
        <p:nvSpPr>
          <p:cNvPr id="4" name="TextBox 3">
            <a:extLst>
              <a:ext uri="{FF2B5EF4-FFF2-40B4-BE49-F238E27FC236}">
                <a16:creationId xmlns:a16="http://schemas.microsoft.com/office/drawing/2014/main" id="{0010A48A-F48E-4DA1-93BD-441FCE932F4F}"/>
              </a:ext>
            </a:extLst>
          </p:cNvPr>
          <p:cNvSpPr txBox="1"/>
          <p:nvPr/>
        </p:nvSpPr>
        <p:spPr>
          <a:xfrm>
            <a:off x="3124200" y="4093158"/>
            <a:ext cx="7103110" cy="307392"/>
          </a:xfrm>
          <a:prstGeom prst="rect">
            <a:avLst/>
          </a:prstGeom>
          <a:noFill/>
        </p:spPr>
        <p:txBody>
          <a:bodyPr wrap="square" rtlCol="0">
            <a:spAutoFit/>
          </a:bodyPr>
          <a:lstStyle/>
          <a:p>
            <a:pPr algn="just">
              <a:lnSpc>
                <a:spcPct val="107000"/>
              </a:lnSpc>
              <a:spcAft>
                <a:spcPts val="800"/>
              </a:spcAf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Above dataset is used to train CNN and UNET model</a:t>
            </a:r>
          </a:p>
        </p:txBody>
      </p:sp>
    </p:spTree>
    <p:extLst>
      <p:ext uri="{BB962C8B-B14F-4D97-AF65-F5344CB8AC3E}">
        <p14:creationId xmlns:p14="http://schemas.microsoft.com/office/powerpoint/2010/main" val="96524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8CEE-AD3C-4D5D-85EF-B291E5F54816}"/>
              </a:ext>
            </a:extLst>
          </p:cNvPr>
          <p:cNvSpPr>
            <a:spLocks noGrp="1"/>
          </p:cNvSpPr>
          <p:nvPr>
            <p:ph type="title"/>
          </p:nvPr>
        </p:nvSpPr>
        <p:spPr>
          <a:xfrm>
            <a:off x="838200" y="1352551"/>
            <a:ext cx="7162800" cy="533400"/>
          </a:xfrm>
        </p:spPr>
        <p:txBody>
          <a:bodyPr/>
          <a:lstStyle/>
          <a:p>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After building UNET and CNN model we will upload test images from ‘</a:t>
            </a:r>
            <a:r>
              <a:rPr lang="en-IN" sz="1400" b="0" dirty="0" err="1">
                <a:effectLst/>
                <a:latin typeface="Times New Roman" panose="02020603050405020304" pitchFamily="18" charset="0"/>
                <a:ea typeface="Calibri" panose="020F0502020204030204" pitchFamily="34" charset="0"/>
                <a:cs typeface="Times New Roman" panose="02020603050405020304" pitchFamily="18" charset="0"/>
              </a:rPr>
              <a:t>testSamples</a:t>
            </a: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 folder and then UNET model will give us segmented image. Below screen shots showing </a:t>
            </a:r>
            <a:r>
              <a:rPr lang="en-IN" sz="1400" b="0" dirty="0" err="1">
                <a:effectLst/>
                <a:latin typeface="Times New Roman" panose="02020603050405020304" pitchFamily="18" charset="0"/>
                <a:ea typeface="Calibri" panose="020F0502020204030204" pitchFamily="34" charset="0"/>
                <a:cs typeface="Times New Roman" panose="02020603050405020304" pitchFamily="18" charset="0"/>
              </a:rPr>
              <a:t>testSamples</a:t>
            </a:r>
            <a:r>
              <a:rPr lang="en-IN" sz="1400" b="0" dirty="0">
                <a:effectLst/>
                <a:latin typeface="Times New Roman" panose="02020603050405020304" pitchFamily="18" charset="0"/>
                <a:ea typeface="Calibri" panose="020F0502020204030204" pitchFamily="34" charset="0"/>
                <a:cs typeface="Times New Roman" panose="02020603050405020304" pitchFamily="18" charset="0"/>
              </a:rPr>
              <a:t> image</a:t>
            </a:r>
            <a:br>
              <a:rPr lang="en-IN"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pic>
        <p:nvPicPr>
          <p:cNvPr id="3" name="Picture 2">
            <a:extLst>
              <a:ext uri="{FF2B5EF4-FFF2-40B4-BE49-F238E27FC236}">
                <a16:creationId xmlns:a16="http://schemas.microsoft.com/office/drawing/2014/main" id="{0FF2ADD7-02F4-4240-A370-5D368D087F1C}"/>
              </a:ext>
            </a:extLst>
          </p:cNvPr>
          <p:cNvPicPr/>
          <p:nvPr/>
        </p:nvPicPr>
        <p:blipFill>
          <a:blip r:embed="rId2"/>
          <a:stretch>
            <a:fillRect/>
          </a:stretch>
        </p:blipFill>
        <p:spPr>
          <a:xfrm>
            <a:off x="1706245" y="1885951"/>
            <a:ext cx="5731510" cy="3222625"/>
          </a:xfrm>
          <a:prstGeom prst="rect">
            <a:avLst/>
          </a:prstGeom>
        </p:spPr>
      </p:pic>
    </p:spTree>
    <p:extLst>
      <p:ext uri="{BB962C8B-B14F-4D97-AF65-F5344CB8AC3E}">
        <p14:creationId xmlns:p14="http://schemas.microsoft.com/office/powerpoint/2010/main" val="205746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BC468-35A9-49F7-BE2D-FC1D1FA2A474}"/>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E037FA6C-2A6B-4D0A-8F62-A7C5FE0FC2EF}"/>
              </a:ext>
            </a:extLst>
          </p:cNvPr>
          <p:cNvPicPr/>
          <p:nvPr/>
        </p:nvPicPr>
        <p:blipFill>
          <a:blip r:embed="rId2"/>
          <a:stretch>
            <a:fillRect/>
          </a:stretch>
        </p:blipFill>
        <p:spPr>
          <a:xfrm>
            <a:off x="1676400" y="438151"/>
            <a:ext cx="6324599" cy="3429000"/>
          </a:xfrm>
          <a:prstGeom prst="rect">
            <a:avLst/>
          </a:prstGeom>
        </p:spPr>
      </p:pic>
      <p:sp>
        <p:nvSpPr>
          <p:cNvPr id="4" name="TextBox 3">
            <a:extLst>
              <a:ext uri="{FF2B5EF4-FFF2-40B4-BE49-F238E27FC236}">
                <a16:creationId xmlns:a16="http://schemas.microsoft.com/office/drawing/2014/main" id="{7E18F595-B1A7-4F63-A5E7-EC21A8B994DD}"/>
              </a:ext>
            </a:extLst>
          </p:cNvPr>
          <p:cNvSpPr txBox="1"/>
          <p:nvPr/>
        </p:nvSpPr>
        <p:spPr>
          <a:xfrm>
            <a:off x="1676400" y="4095750"/>
            <a:ext cx="6324599" cy="954107"/>
          </a:xfrm>
          <a:prstGeom prst="rect">
            <a:avLst/>
          </a:prstGeom>
          <a:noFill/>
        </p:spPr>
        <p:txBody>
          <a:bodyPr wrap="square" rtlCol="0">
            <a:spAutoFit/>
          </a:bodyPr>
          <a:lstStyle/>
          <a:p>
            <a:pPr algn="just"/>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In above screen we have FLAIR, T1, TICE and T2 images but we don’t have segmented label image and after applying model on above images then we will get segmented label image</a:t>
            </a:r>
          </a:p>
          <a:p>
            <a:endParaRPr lang="en-IN" sz="1400" dirty="0"/>
          </a:p>
        </p:txBody>
      </p:sp>
    </p:spTree>
    <p:extLst>
      <p:ext uri="{BB962C8B-B14F-4D97-AF65-F5344CB8AC3E}">
        <p14:creationId xmlns:p14="http://schemas.microsoft.com/office/powerpoint/2010/main" val="361261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F756-4ABB-4519-A3AA-CA1E404B7B16}"/>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A512A397-F887-4D21-81B8-4F90BCD129DB}"/>
              </a:ext>
            </a:extLst>
          </p:cNvPr>
          <p:cNvPicPr/>
          <p:nvPr/>
        </p:nvPicPr>
        <p:blipFill rotWithShape="1">
          <a:blip r:embed="rId2"/>
          <a:srcRect t="10934"/>
          <a:stretch/>
        </p:blipFill>
        <p:spPr>
          <a:xfrm>
            <a:off x="1600200" y="1047750"/>
            <a:ext cx="6324600" cy="3325563"/>
          </a:xfrm>
          <a:prstGeom prst="rect">
            <a:avLst/>
          </a:prstGeom>
        </p:spPr>
      </p:pic>
    </p:spTree>
    <p:extLst>
      <p:ext uri="{BB962C8B-B14F-4D97-AF65-F5344CB8AC3E}">
        <p14:creationId xmlns:p14="http://schemas.microsoft.com/office/powerpoint/2010/main" val="2907701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2700">
              <a:lnSpc>
                <a:spcPct val="100000"/>
              </a:lnSpc>
              <a:spcBef>
                <a:spcPts val="140"/>
              </a:spcBef>
            </a:pPr>
            <a:r>
              <a:rPr spc="11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2641899" y="2120421"/>
            <a:ext cx="6070600" cy="1708150"/>
          </a:xfrm>
          <a:prstGeom prst="rect">
            <a:avLst/>
          </a:prstGeom>
        </p:spPr>
        <p:txBody>
          <a:bodyPr vert="horz" wrap="square" lIns="0" tIns="12700" rIns="0" bIns="0" rtlCol="0">
            <a:spAutoFit/>
          </a:bodyPr>
          <a:lstStyle/>
          <a:p>
            <a:pPr marL="12700" marR="5080">
              <a:lnSpc>
                <a:spcPct val="114999"/>
              </a:lnSpc>
              <a:spcBef>
                <a:spcPts val="100"/>
              </a:spcBef>
            </a:pPr>
            <a:r>
              <a:rPr sz="1600" dirty="0">
                <a:solidFill>
                  <a:srgbClr val="1A1A1A"/>
                </a:solidFill>
                <a:latin typeface="Times New Roman" panose="02020603050405020304" pitchFamily="18" charset="0"/>
                <a:cs typeface="Times New Roman" panose="02020603050405020304" pitchFamily="18" charset="0"/>
              </a:rPr>
              <a:t>Brain</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tumor</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segmentation</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from</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medical</a:t>
            </a:r>
            <a:r>
              <a:rPr sz="1600" spc="-120" dirty="0">
                <a:solidFill>
                  <a:srgbClr val="1A1A1A"/>
                </a:solidFill>
                <a:latin typeface="Times New Roman" panose="02020603050405020304" pitchFamily="18" charset="0"/>
                <a:cs typeface="Times New Roman" panose="02020603050405020304" pitchFamily="18" charset="0"/>
              </a:rPr>
              <a:t> </a:t>
            </a:r>
            <a:r>
              <a:rPr sz="1600" spc="-30" dirty="0">
                <a:solidFill>
                  <a:srgbClr val="1A1A1A"/>
                </a:solidFill>
                <a:latin typeface="Times New Roman" panose="02020603050405020304" pitchFamily="18" charset="0"/>
                <a:cs typeface="Times New Roman" panose="02020603050405020304" pitchFamily="18" charset="0"/>
              </a:rPr>
              <a:t>images</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is</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critical</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for</a:t>
            </a:r>
            <a:r>
              <a:rPr sz="1600" spc="-12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timely diagnosis</a:t>
            </a:r>
            <a:r>
              <a:rPr sz="1600" spc="-16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and</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treatment</a:t>
            </a:r>
            <a:r>
              <a:rPr sz="1600" spc="-155" dirty="0">
                <a:solidFill>
                  <a:srgbClr val="1A1A1A"/>
                </a:solidFill>
                <a:latin typeface="Times New Roman" panose="02020603050405020304" pitchFamily="18" charset="0"/>
                <a:cs typeface="Times New Roman" panose="02020603050405020304" pitchFamily="18" charset="0"/>
              </a:rPr>
              <a:t> </a:t>
            </a:r>
            <a:r>
              <a:rPr sz="1600" spc="-30" dirty="0">
                <a:solidFill>
                  <a:srgbClr val="1A1A1A"/>
                </a:solidFill>
                <a:latin typeface="Times New Roman" panose="02020603050405020304" pitchFamily="18" charset="0"/>
                <a:cs typeface="Times New Roman" panose="02020603050405020304" pitchFamily="18" charset="0"/>
              </a:rPr>
              <a:t>planning.</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This</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study</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proposes</a:t>
            </a:r>
            <a:r>
              <a:rPr sz="1600" spc="-155" dirty="0">
                <a:solidFill>
                  <a:srgbClr val="1A1A1A"/>
                </a:solidFill>
                <a:latin typeface="Times New Roman" panose="02020603050405020304" pitchFamily="18" charset="0"/>
                <a:cs typeface="Times New Roman" panose="02020603050405020304" pitchFamily="18" charset="0"/>
              </a:rPr>
              <a:t> </a:t>
            </a:r>
            <a:r>
              <a:rPr sz="1600" spc="-40" dirty="0">
                <a:solidFill>
                  <a:srgbClr val="1A1A1A"/>
                </a:solidFill>
                <a:latin typeface="Times New Roman" panose="02020603050405020304" pitchFamily="18" charset="0"/>
                <a:cs typeface="Times New Roman" panose="02020603050405020304" pitchFamily="18" charset="0"/>
              </a:rPr>
              <a:t>a</a:t>
            </a:r>
            <a:r>
              <a:rPr sz="1600" spc="-155" dirty="0">
                <a:solidFill>
                  <a:srgbClr val="1A1A1A"/>
                </a:solidFill>
                <a:latin typeface="Times New Roman" panose="02020603050405020304" pitchFamily="18" charset="0"/>
                <a:cs typeface="Times New Roman" panose="02020603050405020304" pitchFamily="18" charset="0"/>
              </a:rPr>
              <a:t> </a:t>
            </a:r>
            <a:r>
              <a:rPr sz="1600" spc="-20" dirty="0">
                <a:solidFill>
                  <a:srgbClr val="1A1A1A"/>
                </a:solidFill>
                <a:latin typeface="Times New Roman" panose="02020603050405020304" pitchFamily="18" charset="0"/>
                <a:cs typeface="Times New Roman" panose="02020603050405020304" pitchFamily="18" charset="0"/>
              </a:rPr>
              <a:t>deep </a:t>
            </a:r>
            <a:r>
              <a:rPr sz="1600" dirty="0">
                <a:solidFill>
                  <a:srgbClr val="1A1A1A"/>
                </a:solidFill>
                <a:latin typeface="Times New Roman" panose="02020603050405020304" pitchFamily="18" charset="0"/>
                <a:cs typeface="Times New Roman" panose="02020603050405020304" pitchFamily="18" charset="0"/>
              </a:rPr>
              <a:t>learning</a:t>
            </a:r>
            <a:r>
              <a:rPr sz="1600" spc="-8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approach</a:t>
            </a:r>
            <a:r>
              <a:rPr sz="1600" spc="-8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utilizing</a:t>
            </a:r>
            <a:r>
              <a:rPr sz="1600" spc="-8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Convolutional</a:t>
            </a:r>
            <a:r>
              <a:rPr sz="1600" spc="-8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Neural</a:t>
            </a:r>
            <a:r>
              <a:rPr sz="1600" spc="-7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Network(CNN)</a:t>
            </a:r>
            <a:r>
              <a:rPr sz="1600" spc="-80" dirty="0">
                <a:solidFill>
                  <a:srgbClr val="1A1A1A"/>
                </a:solidFill>
                <a:latin typeface="Times New Roman" panose="02020603050405020304" pitchFamily="18" charset="0"/>
                <a:cs typeface="Times New Roman" panose="02020603050405020304" pitchFamily="18" charset="0"/>
              </a:rPr>
              <a:t> </a:t>
            </a:r>
            <a:r>
              <a:rPr sz="1600" spc="-25" dirty="0">
                <a:solidFill>
                  <a:srgbClr val="1A1A1A"/>
                </a:solidFill>
                <a:latin typeface="Times New Roman" panose="02020603050405020304" pitchFamily="18" charset="0"/>
                <a:cs typeface="Times New Roman" panose="02020603050405020304" pitchFamily="18" charset="0"/>
              </a:rPr>
              <a:t>and </a:t>
            </a:r>
            <a:r>
              <a:rPr sz="1600" spc="55" dirty="0">
                <a:solidFill>
                  <a:srgbClr val="1A1A1A"/>
                </a:solidFill>
                <a:latin typeface="Times New Roman" panose="02020603050405020304" pitchFamily="18" charset="0"/>
                <a:cs typeface="Times New Roman" panose="02020603050405020304" pitchFamily="18" charset="0"/>
              </a:rPr>
              <a:t>U-Net</a:t>
            </a:r>
            <a:r>
              <a:rPr sz="1600" spc="-12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architecture</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for</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improved</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accuracy</a:t>
            </a:r>
            <a:r>
              <a:rPr sz="1600" spc="-12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and</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efficiency</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in</a:t>
            </a:r>
            <a:r>
              <a:rPr sz="1600" spc="-12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brain </a:t>
            </a:r>
            <a:r>
              <a:rPr sz="1600" dirty="0">
                <a:solidFill>
                  <a:srgbClr val="1A1A1A"/>
                </a:solidFill>
                <a:latin typeface="Times New Roman" panose="02020603050405020304" pitchFamily="18" charset="0"/>
                <a:cs typeface="Times New Roman" panose="02020603050405020304" pitchFamily="18" charset="0"/>
              </a:rPr>
              <a:t>tumor</a:t>
            </a:r>
            <a:r>
              <a:rPr sz="1600" spc="-17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detection.</a:t>
            </a:r>
            <a:r>
              <a:rPr sz="1600" spc="-165" dirty="0">
                <a:solidFill>
                  <a:srgbClr val="1A1A1A"/>
                </a:solidFill>
                <a:latin typeface="Times New Roman" panose="02020603050405020304" pitchFamily="18" charset="0"/>
                <a:cs typeface="Times New Roman" panose="02020603050405020304" pitchFamily="18" charset="0"/>
              </a:rPr>
              <a:t> </a:t>
            </a:r>
            <a:r>
              <a:rPr sz="1600" spc="65" dirty="0">
                <a:solidFill>
                  <a:srgbClr val="1A1A1A"/>
                </a:solidFill>
                <a:latin typeface="Times New Roman" panose="02020603050405020304" pitchFamily="18" charset="0"/>
                <a:cs typeface="Times New Roman" panose="02020603050405020304" pitchFamily="18" charset="0"/>
              </a:rPr>
              <a:t>Our</a:t>
            </a:r>
            <a:r>
              <a:rPr sz="1600" spc="-16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method</a:t>
            </a:r>
            <a:r>
              <a:rPr sz="1600" spc="-16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involves</a:t>
            </a:r>
            <a:r>
              <a:rPr sz="1600" spc="-16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preprocessing</a:t>
            </a:r>
            <a:r>
              <a:rPr sz="1600" spc="-16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of</a:t>
            </a:r>
            <a:r>
              <a:rPr sz="1600" spc="-170" dirty="0">
                <a:solidFill>
                  <a:srgbClr val="1A1A1A"/>
                </a:solidFill>
                <a:latin typeface="Times New Roman" panose="02020603050405020304" pitchFamily="18" charset="0"/>
                <a:cs typeface="Times New Roman" panose="02020603050405020304" pitchFamily="18" charset="0"/>
              </a:rPr>
              <a:t> </a:t>
            </a:r>
            <a:r>
              <a:rPr sz="1600" spc="90" dirty="0">
                <a:solidFill>
                  <a:srgbClr val="1A1A1A"/>
                </a:solidFill>
                <a:latin typeface="Times New Roman" panose="02020603050405020304" pitchFamily="18" charset="0"/>
                <a:cs typeface="Times New Roman" panose="02020603050405020304" pitchFamily="18" charset="0"/>
              </a:rPr>
              <a:t>MRL</a:t>
            </a:r>
            <a:r>
              <a:rPr sz="1600" spc="-16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images </a:t>
            </a:r>
            <a:r>
              <a:rPr sz="1600" dirty="0">
                <a:solidFill>
                  <a:srgbClr val="1A1A1A"/>
                </a:solidFill>
                <a:latin typeface="Times New Roman" panose="02020603050405020304" pitchFamily="18" charset="0"/>
                <a:cs typeface="Times New Roman" panose="02020603050405020304" pitchFamily="18" charset="0"/>
              </a:rPr>
              <a:t>followed</a:t>
            </a:r>
            <a:r>
              <a:rPr sz="1600" spc="-11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by</a:t>
            </a:r>
            <a:r>
              <a:rPr sz="1600" spc="-10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feature</a:t>
            </a:r>
            <a:r>
              <a:rPr sz="1600" spc="-10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extraction</a:t>
            </a:r>
            <a:r>
              <a:rPr sz="1600" spc="-11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and</a:t>
            </a:r>
            <a:r>
              <a:rPr sz="1600" spc="-10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classification</a:t>
            </a:r>
            <a:r>
              <a:rPr sz="1600" spc="-10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using</a:t>
            </a:r>
            <a:r>
              <a:rPr sz="1600" spc="-110" dirty="0">
                <a:solidFill>
                  <a:srgbClr val="1A1A1A"/>
                </a:solidFill>
                <a:latin typeface="Times New Roman" panose="02020603050405020304" pitchFamily="18" charset="0"/>
                <a:cs typeface="Times New Roman" panose="02020603050405020304" pitchFamily="18" charset="0"/>
              </a:rPr>
              <a:t> </a:t>
            </a:r>
            <a:r>
              <a:rPr sz="1600" spc="65" dirty="0">
                <a:solidFill>
                  <a:srgbClr val="1A1A1A"/>
                </a:solidFill>
                <a:latin typeface="Times New Roman" panose="02020603050405020304" pitchFamily="18" charset="0"/>
                <a:cs typeface="Times New Roman" panose="02020603050405020304" pitchFamily="18" charset="0"/>
              </a:rPr>
              <a:t>CNNS</a:t>
            </a:r>
            <a:r>
              <a:rPr lang="en-IN" sz="1600" spc="65" dirty="0">
                <a:solidFill>
                  <a:srgbClr val="1A1A1A"/>
                </a:solidFill>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65025" y="2092100"/>
            <a:ext cx="2247900" cy="22478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D0F80-1FEE-40DB-A174-F953E4963B46}"/>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A55759DC-F2DB-4F52-9885-1D142AACF038}"/>
              </a:ext>
            </a:extLst>
          </p:cNvPr>
          <p:cNvPicPr/>
          <p:nvPr/>
        </p:nvPicPr>
        <p:blipFill rotWithShape="1">
          <a:blip r:embed="rId2"/>
          <a:srcRect t="11538" b="-1"/>
          <a:stretch/>
        </p:blipFill>
        <p:spPr>
          <a:xfrm>
            <a:off x="1676400" y="971550"/>
            <a:ext cx="6294756" cy="3505201"/>
          </a:xfrm>
          <a:prstGeom prst="rect">
            <a:avLst/>
          </a:prstGeom>
        </p:spPr>
      </p:pic>
    </p:spTree>
    <p:extLst>
      <p:ext uri="{BB962C8B-B14F-4D97-AF65-F5344CB8AC3E}">
        <p14:creationId xmlns:p14="http://schemas.microsoft.com/office/powerpoint/2010/main" val="30711344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2642-9DD3-4D10-B43C-4239001E3902}"/>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BFE78442-33F8-4DF3-968C-080F72C94627}"/>
              </a:ext>
            </a:extLst>
          </p:cNvPr>
          <p:cNvPicPr/>
          <p:nvPr/>
        </p:nvPicPr>
        <p:blipFill rotWithShape="1">
          <a:blip r:embed="rId2"/>
          <a:srcRect t="11564"/>
          <a:stretch/>
        </p:blipFill>
        <p:spPr>
          <a:xfrm>
            <a:off x="1763245" y="1047750"/>
            <a:ext cx="6370955" cy="3581400"/>
          </a:xfrm>
          <a:prstGeom prst="rect">
            <a:avLst/>
          </a:prstGeom>
        </p:spPr>
      </p:pic>
    </p:spTree>
    <p:extLst>
      <p:ext uri="{BB962C8B-B14F-4D97-AF65-F5344CB8AC3E}">
        <p14:creationId xmlns:p14="http://schemas.microsoft.com/office/powerpoint/2010/main" val="2007635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FC452-A574-478F-A0DB-10AE3B26EC84}"/>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68EAEF18-36DF-4BFA-B7C9-AEDF5FF0257B}"/>
              </a:ext>
            </a:extLst>
          </p:cNvPr>
          <p:cNvPicPr/>
          <p:nvPr/>
        </p:nvPicPr>
        <p:blipFill rotWithShape="1">
          <a:blip r:embed="rId2"/>
          <a:srcRect t="10760"/>
          <a:stretch/>
        </p:blipFill>
        <p:spPr>
          <a:xfrm>
            <a:off x="1752600" y="1123950"/>
            <a:ext cx="6066155" cy="3477963"/>
          </a:xfrm>
          <a:prstGeom prst="rect">
            <a:avLst/>
          </a:prstGeom>
        </p:spPr>
      </p:pic>
    </p:spTree>
    <p:extLst>
      <p:ext uri="{BB962C8B-B14F-4D97-AF65-F5344CB8AC3E}">
        <p14:creationId xmlns:p14="http://schemas.microsoft.com/office/powerpoint/2010/main" val="5709695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91E5F-3E9C-4105-9CAD-AE71ADAF8FFC}"/>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B75E2BA2-B1BB-43AB-80E8-CB7A6E08567A}"/>
              </a:ext>
            </a:extLst>
          </p:cNvPr>
          <p:cNvPicPr/>
          <p:nvPr/>
        </p:nvPicPr>
        <p:blipFill>
          <a:blip r:embed="rId2"/>
          <a:stretch>
            <a:fillRect/>
          </a:stretch>
        </p:blipFill>
        <p:spPr>
          <a:xfrm>
            <a:off x="1706244" y="960437"/>
            <a:ext cx="6294755" cy="3973513"/>
          </a:xfrm>
          <a:prstGeom prst="rect">
            <a:avLst/>
          </a:prstGeom>
        </p:spPr>
      </p:pic>
    </p:spTree>
    <p:extLst>
      <p:ext uri="{BB962C8B-B14F-4D97-AF65-F5344CB8AC3E}">
        <p14:creationId xmlns:p14="http://schemas.microsoft.com/office/powerpoint/2010/main" val="934996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78ABA-7D78-4E57-B3E4-663F19EAE711}"/>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4A16E66A-996D-4F9C-A53E-9B896BF0C45C}"/>
              </a:ext>
            </a:extLst>
          </p:cNvPr>
          <p:cNvPicPr/>
          <p:nvPr/>
        </p:nvPicPr>
        <p:blipFill rotWithShape="1">
          <a:blip r:embed="rId3"/>
          <a:srcRect t="11431"/>
          <a:stretch/>
        </p:blipFill>
        <p:spPr>
          <a:xfrm>
            <a:off x="1706244" y="1379787"/>
            <a:ext cx="5989955" cy="3249363"/>
          </a:xfrm>
          <a:prstGeom prst="rect">
            <a:avLst/>
          </a:prstGeom>
        </p:spPr>
      </p:pic>
    </p:spTree>
    <p:extLst>
      <p:ext uri="{BB962C8B-B14F-4D97-AF65-F5344CB8AC3E}">
        <p14:creationId xmlns:p14="http://schemas.microsoft.com/office/powerpoint/2010/main" val="2966120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019B-7B83-4C50-AE86-CA5C18D62835}"/>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619C2BF0-CBE2-4618-9F43-7D6EB97EA4DC}"/>
              </a:ext>
            </a:extLst>
          </p:cNvPr>
          <p:cNvPicPr/>
          <p:nvPr/>
        </p:nvPicPr>
        <p:blipFill>
          <a:blip r:embed="rId2"/>
          <a:stretch>
            <a:fillRect/>
          </a:stretch>
        </p:blipFill>
        <p:spPr>
          <a:xfrm>
            <a:off x="1706244" y="960437"/>
            <a:ext cx="5913755" cy="3973513"/>
          </a:xfrm>
          <a:prstGeom prst="rect">
            <a:avLst/>
          </a:prstGeom>
        </p:spPr>
      </p:pic>
    </p:spTree>
    <p:extLst>
      <p:ext uri="{BB962C8B-B14F-4D97-AF65-F5344CB8AC3E}">
        <p14:creationId xmlns:p14="http://schemas.microsoft.com/office/powerpoint/2010/main" val="3697459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2700">
              <a:lnSpc>
                <a:spcPct val="100000"/>
              </a:lnSpc>
              <a:spcBef>
                <a:spcPts val="140"/>
              </a:spcBef>
            </a:pPr>
            <a:r>
              <a:rPr spc="65" dirty="0">
                <a:latin typeface="Times New Roman" panose="02020603050405020304" pitchFamily="18" charset="0"/>
                <a:cs typeface="Times New Roman" panose="02020603050405020304" pitchFamily="18" charset="0"/>
              </a:rPr>
              <a:t>Conclusion</a:t>
            </a:r>
          </a:p>
        </p:txBody>
      </p:sp>
      <p:sp>
        <p:nvSpPr>
          <p:cNvPr id="3" name="object 3"/>
          <p:cNvSpPr txBox="1">
            <a:spLocks noGrp="1"/>
          </p:cNvSpPr>
          <p:nvPr>
            <p:ph type="body" idx="1"/>
          </p:nvPr>
        </p:nvSpPr>
        <p:spPr>
          <a:xfrm>
            <a:off x="802475" y="2131579"/>
            <a:ext cx="7416800" cy="1806007"/>
          </a:xfrm>
          <a:prstGeom prst="rect">
            <a:avLst/>
          </a:prstGeom>
        </p:spPr>
        <p:txBody>
          <a:bodyPr vert="horz" wrap="square" lIns="0" tIns="12700" rIns="0" bIns="0" rtlCol="0">
            <a:spAutoFit/>
          </a:bodyPr>
          <a:lstStyle/>
          <a:p>
            <a:pPr marL="12700" marR="5080">
              <a:lnSpc>
                <a:spcPct val="105000"/>
              </a:lnSpc>
              <a:spcBef>
                <a:spcPts val="100"/>
              </a:spcBef>
            </a:pPr>
            <a:r>
              <a:rPr dirty="0">
                <a:latin typeface="Times New Roman" panose="02020603050405020304" pitchFamily="18" charset="0"/>
                <a:cs typeface="Times New Roman" panose="02020603050405020304" pitchFamily="18" charset="0"/>
              </a:rPr>
              <a:t>Detecting</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brain</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tumors</a:t>
            </a:r>
            <a:r>
              <a:rPr spc="-10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using</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convolutional</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neural</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networks</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(CNNs)</a:t>
            </a:r>
            <a:r>
              <a:rPr spc="-10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0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U-</a:t>
            </a:r>
            <a:r>
              <a:rPr spc="30" dirty="0">
                <a:latin typeface="Times New Roman" panose="02020603050405020304" pitchFamily="18" charset="0"/>
                <a:cs typeface="Times New Roman" panose="02020603050405020304" pitchFamily="18" charset="0"/>
              </a:rPr>
              <a:t>Net </a:t>
            </a:r>
            <a:r>
              <a:rPr dirty="0">
                <a:latin typeface="Times New Roman" panose="02020603050405020304" pitchFamily="18" charset="0"/>
                <a:cs typeface="Times New Roman" panose="02020603050405020304" pitchFamily="18" charset="0"/>
              </a:rPr>
              <a:t>architecture</a:t>
            </a:r>
            <a:r>
              <a:rPr spc="-1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represents</a:t>
            </a:r>
            <a:r>
              <a:rPr spc="-130"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a</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significant</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advancement</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medical</a:t>
            </a:r>
            <a:r>
              <a:rPr spc="-1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imaging</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diagnosis. </a:t>
            </a:r>
            <a:r>
              <a:rPr dirty="0">
                <a:latin typeface="Times New Roman" panose="02020603050405020304" pitchFamily="18" charset="0"/>
                <a:cs typeface="Times New Roman" panose="02020603050405020304" pitchFamily="18" charset="0"/>
              </a:rPr>
              <a:t>Through</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extensive</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research</a:t>
            </a:r>
            <a:r>
              <a:rPr spc="-1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experimentation,</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a:t>
            </a:r>
            <a:r>
              <a:rPr spc="-15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has</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been</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demonstrated</a:t>
            </a:r>
            <a:r>
              <a:rPr spc="-15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that </a:t>
            </a:r>
            <a:r>
              <a:rPr dirty="0">
                <a:latin typeface="Times New Roman" panose="02020603050405020304" pitchFamily="18" charset="0"/>
                <a:cs typeface="Times New Roman" panose="02020603050405020304" pitchFamily="18" charset="0"/>
              </a:rPr>
              <a:t>deep</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learning</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models</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can</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effectively</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analyze</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MRI</a:t>
            </a:r>
            <a:r>
              <a:rPr spc="-1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scans</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accurately</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identify</a:t>
            </a:r>
            <a:r>
              <a:rPr spc="-1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presence</a:t>
            </a:r>
            <a:r>
              <a:rPr spc="-1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characteristics</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brain</a:t>
            </a:r>
            <a:r>
              <a:rPr spc="-12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tumors.</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utilization</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25"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CNNs</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allows</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12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extraction</a:t>
            </a:r>
            <a:r>
              <a:rPr spc="-1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intricate</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features</a:t>
            </a:r>
            <a:r>
              <a:rPr spc="-1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from</a:t>
            </a:r>
            <a:r>
              <a:rPr spc="-1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complex</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imaging</a:t>
            </a:r>
            <a:r>
              <a:rPr spc="240"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data,</a:t>
            </a:r>
            <a:r>
              <a:rPr spc="-1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while</a:t>
            </a:r>
            <a:r>
              <a:rPr spc="-130"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u</a:t>
            </a:r>
            <a:r>
              <a:rPr lang="en-IN" spc="-50" dirty="0">
                <a:latin typeface="Times New Roman" panose="02020603050405020304" pitchFamily="18" charset="0"/>
                <a:cs typeface="Times New Roman" panose="02020603050405020304" pitchFamily="18" charset="0"/>
              </a:rPr>
              <a:t>-</a:t>
            </a:r>
            <a:r>
              <a:rPr spc="-50" dirty="0">
                <a:latin typeface="Times New Roman" panose="02020603050405020304" pitchFamily="18" charset="0"/>
                <a:cs typeface="Times New Roman" panose="02020603050405020304" pitchFamily="18" charset="0"/>
              </a:rPr>
              <a:t>net</a:t>
            </a:r>
            <a:r>
              <a:rPr spc="-1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architecture excel</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semantic</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segmentation</a:t>
            </a:r>
            <a:r>
              <a:rPr spc="-155"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tasks,</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enabling</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precise</a:t>
            </a:r>
            <a:r>
              <a:rPr spc="-1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delineation</a:t>
            </a:r>
            <a:r>
              <a:rPr spc="-15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tumor boundaries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45925" y="2782587"/>
            <a:ext cx="1498600" cy="382270"/>
          </a:xfrm>
          <a:prstGeom prst="rect">
            <a:avLst/>
          </a:prstGeom>
        </p:spPr>
        <p:txBody>
          <a:bodyPr vert="horz" wrap="square" lIns="0" tIns="17780" rIns="0" bIns="0" rtlCol="0">
            <a:spAutoFit/>
          </a:bodyPr>
          <a:lstStyle/>
          <a:p>
            <a:pPr marL="12700">
              <a:lnSpc>
                <a:spcPct val="100000"/>
              </a:lnSpc>
              <a:spcBef>
                <a:spcPts val="140"/>
              </a:spcBef>
            </a:pPr>
            <a:r>
              <a:rPr spc="50" dirty="0"/>
              <a:t>Thank</a:t>
            </a:r>
            <a:r>
              <a:rPr spc="-200" dirty="0"/>
              <a:t> </a:t>
            </a:r>
            <a:r>
              <a:rPr spc="-2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4" y="1445938"/>
            <a:ext cx="1790125" cy="371897"/>
          </a:xfrm>
          <a:prstGeom prst="rect">
            <a:avLst/>
          </a:prstGeom>
        </p:spPr>
        <p:txBody>
          <a:bodyPr vert="horz" wrap="square" lIns="0" tIns="17780" rIns="0" bIns="0" rtlCol="0">
            <a:spAutoFit/>
          </a:bodyPr>
          <a:lstStyle/>
          <a:p>
            <a:pPr marL="12700">
              <a:lnSpc>
                <a:spcPct val="100000"/>
              </a:lnSpc>
              <a:spcBef>
                <a:spcPts val="140"/>
              </a:spcBef>
            </a:pPr>
            <a:r>
              <a:rPr spc="110"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897925" y="2123173"/>
            <a:ext cx="5651500" cy="1817549"/>
          </a:xfrm>
          <a:prstGeom prst="rect">
            <a:avLst/>
          </a:prstGeom>
        </p:spPr>
        <p:txBody>
          <a:bodyPr vert="horz" wrap="square" lIns="0" tIns="11430" rIns="0" bIns="0" rtlCol="0">
            <a:spAutoFit/>
          </a:bodyPr>
          <a:lstStyle/>
          <a:p>
            <a:pPr marL="12700" marR="5080">
              <a:lnSpc>
                <a:spcPct val="117400"/>
              </a:lnSpc>
              <a:spcBef>
                <a:spcPts val="90"/>
              </a:spcBef>
            </a:pPr>
            <a:r>
              <a:rPr sz="1450" dirty="0">
                <a:solidFill>
                  <a:srgbClr val="1A1A1A"/>
                </a:solidFill>
                <a:latin typeface="Times New Roman" panose="02020603050405020304" pitchFamily="18" charset="0"/>
                <a:cs typeface="Times New Roman" panose="02020603050405020304" pitchFamily="18" charset="0"/>
              </a:rPr>
              <a:t>Additionally,</a:t>
            </a:r>
            <a:r>
              <a:rPr sz="1450" spc="-4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U-net</a:t>
            </a:r>
            <a:r>
              <a:rPr sz="1450" spc="-4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is</a:t>
            </a:r>
            <a:r>
              <a:rPr sz="1450" spc="-4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employed</a:t>
            </a:r>
            <a:r>
              <a:rPr sz="1450" spc="-4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for</a:t>
            </a:r>
            <a:r>
              <a:rPr sz="1450" spc="-4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precise</a:t>
            </a:r>
            <a:r>
              <a:rPr sz="1450" spc="-4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segmentation</a:t>
            </a:r>
            <a:r>
              <a:rPr sz="1450" spc="-4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of</a:t>
            </a:r>
            <a:r>
              <a:rPr sz="1450" spc="-4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tumor regions.</a:t>
            </a:r>
            <a:r>
              <a:rPr sz="1450" spc="-10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The</a:t>
            </a:r>
            <a:r>
              <a:rPr sz="1450" spc="-9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integration</a:t>
            </a:r>
            <a:r>
              <a:rPr sz="1450" spc="-9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of</a:t>
            </a:r>
            <a:r>
              <a:rPr sz="1450" spc="-95" dirty="0">
                <a:solidFill>
                  <a:srgbClr val="1A1A1A"/>
                </a:solidFill>
                <a:latin typeface="Times New Roman" panose="02020603050405020304" pitchFamily="18" charset="0"/>
                <a:cs typeface="Times New Roman" panose="02020603050405020304" pitchFamily="18" charset="0"/>
              </a:rPr>
              <a:t> </a:t>
            </a:r>
            <a:r>
              <a:rPr sz="1450" spc="145" dirty="0">
                <a:solidFill>
                  <a:srgbClr val="1A1A1A"/>
                </a:solidFill>
                <a:latin typeface="Times New Roman" panose="02020603050405020304" pitchFamily="18" charset="0"/>
                <a:cs typeface="Times New Roman" panose="02020603050405020304" pitchFamily="18" charset="0"/>
              </a:rPr>
              <a:t>CNN</a:t>
            </a:r>
            <a:r>
              <a:rPr sz="1450" spc="-9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and</a:t>
            </a:r>
            <a:r>
              <a:rPr sz="1450" spc="-100" dirty="0">
                <a:solidFill>
                  <a:srgbClr val="1A1A1A"/>
                </a:solidFill>
                <a:latin typeface="Times New Roman" panose="02020603050405020304" pitchFamily="18" charset="0"/>
                <a:cs typeface="Times New Roman" panose="02020603050405020304" pitchFamily="18" charset="0"/>
              </a:rPr>
              <a:t> </a:t>
            </a:r>
            <a:r>
              <a:rPr sz="1450" spc="65" dirty="0">
                <a:solidFill>
                  <a:srgbClr val="1A1A1A"/>
                </a:solidFill>
                <a:latin typeface="Times New Roman" panose="02020603050405020304" pitchFamily="18" charset="0"/>
                <a:cs typeface="Times New Roman" panose="02020603050405020304" pitchFamily="18" charset="0"/>
              </a:rPr>
              <a:t>U-Net</a:t>
            </a:r>
            <a:r>
              <a:rPr sz="1450" spc="-9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allows</a:t>
            </a:r>
            <a:r>
              <a:rPr sz="1450" spc="-9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for</a:t>
            </a:r>
            <a:r>
              <a:rPr sz="1450" spc="-9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comprehensive </a:t>
            </a:r>
            <a:r>
              <a:rPr sz="1450" dirty="0">
                <a:solidFill>
                  <a:srgbClr val="1A1A1A"/>
                </a:solidFill>
                <a:latin typeface="Times New Roman" panose="02020603050405020304" pitchFamily="18" charset="0"/>
                <a:cs typeface="Times New Roman" panose="02020603050405020304" pitchFamily="18" charset="0"/>
              </a:rPr>
              <a:t>analysis</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and</a:t>
            </a:r>
            <a:r>
              <a:rPr sz="1450" spc="-9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selection</a:t>
            </a:r>
            <a:r>
              <a:rPr sz="1450" spc="-9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of</a:t>
            </a:r>
            <a:r>
              <a:rPr sz="1450" spc="-9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brain</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tumors.</a:t>
            </a:r>
            <a:r>
              <a:rPr sz="1450" spc="-9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Experimental</a:t>
            </a:r>
            <a:r>
              <a:rPr sz="1450" spc="-9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results </a:t>
            </a:r>
            <a:r>
              <a:rPr sz="1450" dirty="0">
                <a:solidFill>
                  <a:srgbClr val="1A1A1A"/>
                </a:solidFill>
                <a:latin typeface="Times New Roman" panose="02020603050405020304" pitchFamily="18" charset="0"/>
                <a:cs typeface="Times New Roman" panose="02020603050405020304" pitchFamily="18" charset="0"/>
              </a:rPr>
              <a:t>demonstrate</a:t>
            </a:r>
            <a:r>
              <a:rPr sz="1450" spc="-7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the</a:t>
            </a:r>
            <a:r>
              <a:rPr sz="1450" spc="-6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effectiveness</a:t>
            </a:r>
            <a:r>
              <a:rPr sz="1450" spc="-6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of</a:t>
            </a:r>
            <a:r>
              <a:rPr sz="1450" spc="-6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our</a:t>
            </a:r>
            <a:r>
              <a:rPr sz="1450" spc="-6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approach,</a:t>
            </a:r>
            <a:r>
              <a:rPr sz="1450" spc="-7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achieving</a:t>
            </a:r>
            <a:r>
              <a:rPr sz="1450" spc="-6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the</a:t>
            </a:r>
            <a:r>
              <a:rPr sz="1450" spc="-65" dirty="0">
                <a:solidFill>
                  <a:srgbClr val="1A1A1A"/>
                </a:solidFill>
                <a:latin typeface="Times New Roman" panose="02020603050405020304" pitchFamily="18" charset="0"/>
                <a:cs typeface="Times New Roman" panose="02020603050405020304" pitchFamily="18" charset="0"/>
              </a:rPr>
              <a:t> </a:t>
            </a:r>
            <a:r>
              <a:rPr sz="1450" spc="-20" dirty="0">
                <a:solidFill>
                  <a:srgbClr val="1A1A1A"/>
                </a:solidFill>
                <a:latin typeface="Times New Roman" panose="02020603050405020304" pitchFamily="18" charset="0"/>
                <a:cs typeface="Times New Roman" panose="02020603050405020304" pitchFamily="18" charset="0"/>
              </a:rPr>
              <a:t>high </a:t>
            </a:r>
            <a:r>
              <a:rPr sz="1450" dirty="0">
                <a:solidFill>
                  <a:srgbClr val="1A1A1A"/>
                </a:solidFill>
                <a:latin typeface="Times New Roman" panose="02020603050405020304" pitchFamily="18" charset="0"/>
                <a:cs typeface="Times New Roman" panose="02020603050405020304" pitchFamily="18" charset="0"/>
              </a:rPr>
              <a:t>accuracy</a:t>
            </a:r>
            <a:r>
              <a:rPr sz="1450" spc="-8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and</a:t>
            </a:r>
            <a:r>
              <a:rPr sz="1450" spc="-8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robust</a:t>
            </a:r>
            <a:r>
              <a:rPr sz="1450" spc="-7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performance</a:t>
            </a:r>
            <a:r>
              <a:rPr sz="1450" spc="-8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compared</a:t>
            </a:r>
            <a:r>
              <a:rPr sz="1450" spc="-8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to</a:t>
            </a:r>
            <a:r>
              <a:rPr sz="1450" spc="-7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traditional</a:t>
            </a:r>
            <a:r>
              <a:rPr sz="1450" spc="-8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methods. </a:t>
            </a:r>
            <a:r>
              <a:rPr sz="1450" spc="10" dirty="0">
                <a:solidFill>
                  <a:srgbClr val="1A1A1A"/>
                </a:solidFill>
                <a:latin typeface="Times New Roman" panose="02020603050405020304" pitchFamily="18" charset="0"/>
                <a:cs typeface="Times New Roman" panose="02020603050405020304" pitchFamily="18" charset="0"/>
              </a:rPr>
              <a:t>This</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research</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contributes</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to</a:t>
            </a:r>
            <a:r>
              <a:rPr sz="1450" spc="-10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advancing</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the</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field</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of</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medical</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images </a:t>
            </a:r>
            <a:r>
              <a:rPr sz="1450" dirty="0">
                <a:solidFill>
                  <a:srgbClr val="1A1A1A"/>
                </a:solidFill>
                <a:latin typeface="Times New Roman" panose="02020603050405020304" pitchFamily="18" charset="0"/>
                <a:cs typeface="Times New Roman" panose="02020603050405020304" pitchFamily="18" charset="0"/>
              </a:rPr>
              <a:t>analysis</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and</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hold</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promise</a:t>
            </a:r>
            <a:r>
              <a:rPr sz="1450" spc="-8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for</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enhancing</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clinical</a:t>
            </a:r>
            <a:r>
              <a:rPr sz="1450" spc="-9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diagnosis</a:t>
            </a:r>
            <a:r>
              <a:rPr sz="1450" spc="-85"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and</a:t>
            </a:r>
            <a:r>
              <a:rPr sz="1450" spc="-90"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patient </a:t>
            </a:r>
            <a:r>
              <a:rPr sz="1450" dirty="0">
                <a:solidFill>
                  <a:srgbClr val="1A1A1A"/>
                </a:solidFill>
                <a:latin typeface="Times New Roman" panose="02020603050405020304" pitchFamily="18" charset="0"/>
                <a:cs typeface="Times New Roman" panose="02020603050405020304" pitchFamily="18" charset="0"/>
              </a:rPr>
              <a:t>care</a:t>
            </a:r>
            <a:r>
              <a:rPr sz="1450" spc="-110" dirty="0">
                <a:solidFill>
                  <a:srgbClr val="1A1A1A"/>
                </a:solidFill>
                <a:latin typeface="Times New Roman" panose="02020603050405020304" pitchFamily="18" charset="0"/>
                <a:cs typeface="Times New Roman" panose="02020603050405020304" pitchFamily="18" charset="0"/>
              </a:rPr>
              <a:t> </a:t>
            </a:r>
            <a:r>
              <a:rPr sz="1450" dirty="0">
                <a:solidFill>
                  <a:srgbClr val="1A1A1A"/>
                </a:solidFill>
                <a:latin typeface="Times New Roman" panose="02020603050405020304" pitchFamily="18" charset="0"/>
                <a:cs typeface="Times New Roman" panose="02020603050405020304" pitchFamily="18" charset="0"/>
              </a:rPr>
              <a:t>in</a:t>
            </a:r>
            <a:r>
              <a:rPr sz="1450" spc="-105" dirty="0">
                <a:solidFill>
                  <a:srgbClr val="1A1A1A"/>
                </a:solidFill>
                <a:latin typeface="Times New Roman" panose="02020603050405020304" pitchFamily="18" charset="0"/>
                <a:cs typeface="Times New Roman" panose="02020603050405020304" pitchFamily="18" charset="0"/>
              </a:rPr>
              <a:t> </a:t>
            </a:r>
            <a:r>
              <a:rPr sz="1450" spc="-10" dirty="0">
                <a:solidFill>
                  <a:srgbClr val="1A1A1A"/>
                </a:solidFill>
                <a:latin typeface="Times New Roman" panose="02020603050405020304" pitchFamily="18" charset="0"/>
                <a:cs typeface="Times New Roman" panose="02020603050405020304" pitchFamily="18" charset="0"/>
              </a:rPr>
              <a:t>neuroimaging.</a:t>
            </a:r>
            <a:endParaRPr sz="145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6865649" y="2091500"/>
            <a:ext cx="2088025" cy="22610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0795">
              <a:lnSpc>
                <a:spcPct val="100000"/>
              </a:lnSpc>
              <a:spcBef>
                <a:spcPts val="140"/>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802475" y="2114550"/>
            <a:ext cx="7750809" cy="1708150"/>
          </a:xfrm>
          <a:prstGeom prst="rect">
            <a:avLst/>
          </a:prstGeom>
        </p:spPr>
        <p:txBody>
          <a:bodyPr vert="horz" wrap="square" lIns="0" tIns="12700" rIns="0" bIns="0" rtlCol="0">
            <a:spAutoFit/>
          </a:bodyPr>
          <a:lstStyle/>
          <a:p>
            <a:pPr marL="12700" marR="5080">
              <a:lnSpc>
                <a:spcPct val="114999"/>
              </a:lnSpc>
              <a:spcBef>
                <a:spcPts val="100"/>
              </a:spcBef>
            </a:pPr>
            <a:r>
              <a:rPr sz="1600" dirty="0">
                <a:solidFill>
                  <a:srgbClr val="212121"/>
                </a:solidFill>
                <a:latin typeface="Times New Roman" panose="02020603050405020304" pitchFamily="18" charset="0"/>
                <a:cs typeface="Times New Roman" panose="02020603050405020304" pitchFamily="18" charset="0"/>
              </a:rPr>
              <a:t>Brain</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tumors</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represent</a:t>
            </a:r>
            <a:r>
              <a:rPr sz="1600" spc="-120" dirty="0">
                <a:solidFill>
                  <a:srgbClr val="212121"/>
                </a:solidFill>
                <a:latin typeface="Times New Roman" panose="02020603050405020304" pitchFamily="18" charset="0"/>
                <a:cs typeface="Times New Roman" panose="02020603050405020304" pitchFamily="18" charset="0"/>
              </a:rPr>
              <a:t> </a:t>
            </a:r>
            <a:r>
              <a:rPr sz="1600" spc="-40" dirty="0">
                <a:solidFill>
                  <a:srgbClr val="212121"/>
                </a:solidFill>
                <a:latin typeface="Times New Roman" panose="02020603050405020304" pitchFamily="18" charset="0"/>
                <a:cs typeface="Times New Roman" panose="02020603050405020304" pitchFamily="18" charset="0"/>
              </a:rPr>
              <a:t>a</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significant</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health</a:t>
            </a:r>
            <a:r>
              <a:rPr sz="1600" spc="-114"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concern</a:t>
            </a:r>
            <a:r>
              <a:rPr sz="1600" spc="-120" dirty="0">
                <a:solidFill>
                  <a:srgbClr val="212121"/>
                </a:solidFill>
                <a:latin typeface="Times New Roman" panose="02020603050405020304" pitchFamily="18" charset="0"/>
                <a:cs typeface="Times New Roman" panose="02020603050405020304" pitchFamily="18" charset="0"/>
              </a:rPr>
              <a:t> </a:t>
            </a:r>
            <a:r>
              <a:rPr sz="1600" spc="-30" dirty="0">
                <a:solidFill>
                  <a:srgbClr val="212121"/>
                </a:solidFill>
                <a:latin typeface="Times New Roman" panose="02020603050405020304" pitchFamily="18" charset="0"/>
                <a:cs typeface="Times New Roman" panose="02020603050405020304" pitchFamily="18" charset="0"/>
              </a:rPr>
              <a:t>globally,</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with</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millions</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of</a:t>
            </a:r>
            <a:r>
              <a:rPr sz="1600" spc="-120"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individuals diagnosed</a:t>
            </a:r>
            <a:r>
              <a:rPr sz="1600" spc="-13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each</a:t>
            </a:r>
            <a:r>
              <a:rPr sz="1600" spc="-140" dirty="0">
                <a:solidFill>
                  <a:srgbClr val="212121"/>
                </a:solidFill>
                <a:latin typeface="Times New Roman" panose="02020603050405020304" pitchFamily="18" charset="0"/>
                <a:cs typeface="Times New Roman" panose="02020603050405020304" pitchFamily="18" charset="0"/>
              </a:rPr>
              <a:t> </a:t>
            </a:r>
            <a:r>
              <a:rPr sz="1600" spc="-55" dirty="0">
                <a:solidFill>
                  <a:srgbClr val="212121"/>
                </a:solidFill>
                <a:latin typeface="Times New Roman" panose="02020603050405020304" pitchFamily="18" charset="0"/>
                <a:cs typeface="Times New Roman" panose="02020603050405020304" pitchFamily="18" charset="0"/>
              </a:rPr>
              <a:t>year.</a:t>
            </a:r>
            <a:r>
              <a:rPr sz="1600" spc="-13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Early</a:t>
            </a:r>
            <a:r>
              <a:rPr sz="1600" spc="-13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detection</a:t>
            </a:r>
            <a:r>
              <a:rPr sz="1600" spc="-13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and</a:t>
            </a:r>
            <a:r>
              <a:rPr sz="1600" spc="-13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accurate</a:t>
            </a:r>
            <a:r>
              <a:rPr sz="1600" spc="-13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diagnosis</a:t>
            </a:r>
            <a:r>
              <a:rPr sz="1600" spc="-13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are</a:t>
            </a:r>
            <a:r>
              <a:rPr sz="1600" spc="-13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paramount</a:t>
            </a:r>
            <a:r>
              <a:rPr sz="1600" spc="-13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for</a:t>
            </a:r>
            <a:r>
              <a:rPr sz="1600" spc="-150"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effective </a:t>
            </a:r>
            <a:r>
              <a:rPr sz="1600" dirty="0">
                <a:solidFill>
                  <a:srgbClr val="212121"/>
                </a:solidFill>
                <a:latin typeface="Times New Roman" panose="02020603050405020304" pitchFamily="18" charset="0"/>
                <a:cs typeface="Times New Roman" panose="02020603050405020304" pitchFamily="18" charset="0"/>
              </a:rPr>
              <a:t>treatment</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planning</a:t>
            </a:r>
            <a:r>
              <a:rPr sz="1600" spc="-10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and</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improving</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patient</a:t>
            </a:r>
            <a:r>
              <a:rPr sz="1600" spc="-105" dirty="0">
                <a:solidFill>
                  <a:srgbClr val="212121"/>
                </a:solidFill>
                <a:latin typeface="Times New Roman" panose="02020603050405020304" pitchFamily="18" charset="0"/>
                <a:cs typeface="Times New Roman" panose="02020603050405020304" pitchFamily="18" charset="0"/>
              </a:rPr>
              <a:t> </a:t>
            </a:r>
            <a:r>
              <a:rPr sz="1600" spc="-25" dirty="0">
                <a:solidFill>
                  <a:srgbClr val="212121"/>
                </a:solidFill>
                <a:latin typeface="Times New Roman" panose="02020603050405020304" pitchFamily="18" charset="0"/>
                <a:cs typeface="Times New Roman" panose="02020603050405020304" pitchFamily="18" charset="0"/>
              </a:rPr>
              <a:t>outcomes.</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Medical</a:t>
            </a:r>
            <a:r>
              <a:rPr sz="1600" spc="-105" dirty="0">
                <a:solidFill>
                  <a:srgbClr val="212121"/>
                </a:solidFill>
                <a:latin typeface="Times New Roman" panose="02020603050405020304" pitchFamily="18" charset="0"/>
                <a:cs typeface="Times New Roman" panose="02020603050405020304" pitchFamily="18" charset="0"/>
              </a:rPr>
              <a:t> </a:t>
            </a:r>
            <a:r>
              <a:rPr sz="1600" spc="-45" dirty="0">
                <a:solidFill>
                  <a:srgbClr val="212121"/>
                </a:solidFill>
                <a:latin typeface="Times New Roman" panose="02020603050405020304" pitchFamily="18" charset="0"/>
                <a:cs typeface="Times New Roman" panose="02020603050405020304" pitchFamily="18" charset="0"/>
              </a:rPr>
              <a:t>imaging,</a:t>
            </a:r>
            <a:r>
              <a:rPr sz="1600" spc="-10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Particularly </a:t>
            </a:r>
            <a:r>
              <a:rPr sz="1600" dirty="0">
                <a:solidFill>
                  <a:srgbClr val="212121"/>
                </a:solidFill>
                <a:latin typeface="Times New Roman" panose="02020603050405020304" pitchFamily="18" charset="0"/>
                <a:cs typeface="Times New Roman" panose="02020603050405020304" pitchFamily="18" charset="0"/>
              </a:rPr>
              <a:t>Magnetic</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Resonance</a:t>
            </a:r>
            <a:r>
              <a:rPr sz="1600" spc="-105" dirty="0">
                <a:solidFill>
                  <a:srgbClr val="212121"/>
                </a:solidFill>
                <a:latin typeface="Times New Roman" panose="02020603050405020304" pitchFamily="18" charset="0"/>
                <a:cs typeface="Times New Roman" panose="02020603050405020304" pitchFamily="18" charset="0"/>
              </a:rPr>
              <a:t> </a:t>
            </a:r>
            <a:r>
              <a:rPr sz="1600" spc="-45" dirty="0">
                <a:solidFill>
                  <a:srgbClr val="212121"/>
                </a:solidFill>
                <a:latin typeface="Times New Roman" panose="02020603050405020304" pitchFamily="18" charset="0"/>
                <a:cs typeface="Times New Roman" panose="02020603050405020304" pitchFamily="18" charset="0"/>
              </a:rPr>
              <a:t>Imaging(MRI),</a:t>
            </a:r>
            <a:r>
              <a:rPr sz="1600" spc="-10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Plays</a:t>
            </a:r>
            <a:r>
              <a:rPr sz="1600" spc="-105" dirty="0">
                <a:solidFill>
                  <a:srgbClr val="212121"/>
                </a:solidFill>
                <a:latin typeface="Times New Roman" panose="02020603050405020304" pitchFamily="18" charset="0"/>
                <a:cs typeface="Times New Roman" panose="02020603050405020304" pitchFamily="18" charset="0"/>
              </a:rPr>
              <a:t> </a:t>
            </a:r>
            <a:r>
              <a:rPr sz="1600" spc="-40" dirty="0">
                <a:solidFill>
                  <a:srgbClr val="212121"/>
                </a:solidFill>
                <a:latin typeface="Times New Roman" panose="02020603050405020304" pitchFamily="18" charset="0"/>
                <a:cs typeface="Times New Roman" panose="02020603050405020304" pitchFamily="18" charset="0"/>
              </a:rPr>
              <a:t>a</a:t>
            </a:r>
            <a:r>
              <a:rPr sz="1600" spc="-10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crucial</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role</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in</a:t>
            </a:r>
            <a:r>
              <a:rPr sz="1600" spc="-10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the</a:t>
            </a:r>
            <a:r>
              <a:rPr sz="1600" spc="-10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detection</a:t>
            </a:r>
            <a:r>
              <a:rPr sz="1600" spc="-100" dirty="0">
                <a:solidFill>
                  <a:srgbClr val="212121"/>
                </a:solidFill>
                <a:latin typeface="Times New Roman" panose="02020603050405020304" pitchFamily="18" charset="0"/>
                <a:cs typeface="Times New Roman" panose="02020603050405020304" pitchFamily="18" charset="0"/>
              </a:rPr>
              <a:t> </a:t>
            </a:r>
            <a:r>
              <a:rPr sz="1600" spc="-25" dirty="0">
                <a:solidFill>
                  <a:srgbClr val="212121"/>
                </a:solidFill>
                <a:latin typeface="Times New Roman" panose="02020603050405020304" pitchFamily="18" charset="0"/>
                <a:cs typeface="Times New Roman" panose="02020603050405020304" pitchFamily="18" charset="0"/>
              </a:rPr>
              <a:t>and </a:t>
            </a:r>
            <a:r>
              <a:rPr sz="1600" dirty="0">
                <a:solidFill>
                  <a:srgbClr val="212121"/>
                </a:solidFill>
                <a:latin typeface="Times New Roman" panose="02020603050405020304" pitchFamily="18" charset="0"/>
                <a:cs typeface="Times New Roman" panose="02020603050405020304" pitchFamily="18" charset="0"/>
              </a:rPr>
              <a:t>characterization</a:t>
            </a:r>
            <a:r>
              <a:rPr sz="1600" spc="-9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of</a:t>
            </a:r>
            <a:r>
              <a:rPr sz="1600" spc="-9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brain</a:t>
            </a:r>
            <a:r>
              <a:rPr sz="1600" spc="-95" dirty="0">
                <a:solidFill>
                  <a:srgbClr val="212121"/>
                </a:solidFill>
                <a:latin typeface="Times New Roman" panose="02020603050405020304" pitchFamily="18" charset="0"/>
                <a:cs typeface="Times New Roman" panose="02020603050405020304" pitchFamily="18" charset="0"/>
              </a:rPr>
              <a:t> </a:t>
            </a:r>
            <a:r>
              <a:rPr sz="1600" spc="-25" dirty="0">
                <a:solidFill>
                  <a:srgbClr val="212121"/>
                </a:solidFill>
                <a:latin typeface="Times New Roman" panose="02020603050405020304" pitchFamily="18" charset="0"/>
                <a:cs typeface="Times New Roman" panose="02020603050405020304" pitchFamily="18" charset="0"/>
              </a:rPr>
              <a:t>tumors.</a:t>
            </a:r>
            <a:r>
              <a:rPr sz="1600" spc="-90"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However,</a:t>
            </a:r>
            <a:r>
              <a:rPr sz="1600" spc="-9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manual</a:t>
            </a:r>
            <a:r>
              <a:rPr sz="1600" spc="-9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interpretation</a:t>
            </a:r>
            <a:r>
              <a:rPr sz="1600" spc="-9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of</a:t>
            </a:r>
            <a:r>
              <a:rPr sz="1600" spc="-9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MRI</a:t>
            </a:r>
            <a:r>
              <a:rPr sz="1600" spc="-95" dirty="0">
                <a:solidFill>
                  <a:srgbClr val="212121"/>
                </a:solidFill>
                <a:latin typeface="Times New Roman" panose="02020603050405020304" pitchFamily="18" charset="0"/>
                <a:cs typeface="Times New Roman" panose="02020603050405020304" pitchFamily="18" charset="0"/>
              </a:rPr>
              <a:t> </a:t>
            </a:r>
            <a:r>
              <a:rPr sz="1600" spc="-25" dirty="0">
                <a:solidFill>
                  <a:srgbClr val="212121"/>
                </a:solidFill>
                <a:latin typeface="Times New Roman" panose="02020603050405020304" pitchFamily="18" charset="0"/>
                <a:cs typeface="Times New Roman" panose="02020603050405020304" pitchFamily="18" charset="0"/>
              </a:rPr>
              <a:t>scans</a:t>
            </a:r>
            <a:r>
              <a:rPr sz="1600" spc="-90" dirty="0">
                <a:solidFill>
                  <a:srgbClr val="212121"/>
                </a:solidFill>
                <a:latin typeface="Times New Roman" panose="02020603050405020304" pitchFamily="18" charset="0"/>
                <a:cs typeface="Times New Roman" panose="02020603050405020304" pitchFamily="18" charset="0"/>
              </a:rPr>
              <a:t> </a:t>
            </a:r>
            <a:r>
              <a:rPr sz="1600" spc="-25" dirty="0">
                <a:solidFill>
                  <a:srgbClr val="212121"/>
                </a:solidFill>
                <a:latin typeface="Times New Roman" panose="02020603050405020304" pitchFamily="18" charset="0"/>
                <a:cs typeface="Times New Roman" panose="02020603050405020304" pitchFamily="18" charset="0"/>
              </a:rPr>
              <a:t>by </a:t>
            </a:r>
            <a:r>
              <a:rPr sz="1600" dirty="0">
                <a:solidFill>
                  <a:srgbClr val="212121"/>
                </a:solidFill>
                <a:latin typeface="Times New Roman" panose="02020603050405020304" pitchFamily="18" charset="0"/>
                <a:cs typeface="Times New Roman" panose="02020603050405020304" pitchFamily="18" charset="0"/>
              </a:rPr>
              <a:t>radiologists</a:t>
            </a:r>
            <a:r>
              <a:rPr sz="1600" spc="-195"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is</a:t>
            </a:r>
            <a:r>
              <a:rPr sz="1600" spc="-190" dirty="0">
                <a:solidFill>
                  <a:srgbClr val="212121"/>
                </a:solidFill>
                <a:latin typeface="Times New Roman" panose="02020603050405020304" pitchFamily="18" charset="0"/>
                <a:cs typeface="Times New Roman" panose="02020603050405020304" pitchFamily="18" charset="0"/>
              </a:rPr>
              <a:t> </a:t>
            </a:r>
            <a:r>
              <a:rPr sz="1600" spc="-20" dirty="0">
                <a:solidFill>
                  <a:srgbClr val="212121"/>
                </a:solidFill>
                <a:latin typeface="Times New Roman" panose="02020603050405020304" pitchFamily="18" charset="0"/>
                <a:cs typeface="Times New Roman" panose="02020603050405020304" pitchFamily="18" charset="0"/>
              </a:rPr>
              <a:t>time-</a:t>
            </a:r>
            <a:r>
              <a:rPr sz="1600" dirty="0">
                <a:solidFill>
                  <a:srgbClr val="212121"/>
                </a:solidFill>
                <a:latin typeface="Times New Roman" panose="02020603050405020304" pitchFamily="18" charset="0"/>
                <a:cs typeface="Times New Roman" panose="02020603050405020304" pitchFamily="18" charset="0"/>
              </a:rPr>
              <a:t>consuming,</a:t>
            </a:r>
            <a:r>
              <a:rPr sz="1600" spc="12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subjective,</a:t>
            </a:r>
            <a:r>
              <a:rPr sz="1600" spc="120"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and</a:t>
            </a:r>
            <a:r>
              <a:rPr sz="1600" spc="-19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prone</a:t>
            </a:r>
            <a:r>
              <a:rPr sz="1600" spc="-190" dirty="0">
                <a:solidFill>
                  <a:srgbClr val="212121"/>
                </a:solidFill>
                <a:latin typeface="Times New Roman" panose="02020603050405020304" pitchFamily="18" charset="0"/>
                <a:cs typeface="Times New Roman" panose="02020603050405020304" pitchFamily="18" charset="0"/>
              </a:rPr>
              <a:t> </a:t>
            </a:r>
            <a:r>
              <a:rPr sz="1600" dirty="0">
                <a:solidFill>
                  <a:srgbClr val="212121"/>
                </a:solidFill>
                <a:latin typeface="Times New Roman" panose="02020603050405020304" pitchFamily="18" charset="0"/>
                <a:cs typeface="Times New Roman" panose="02020603050405020304" pitchFamily="18" charset="0"/>
              </a:rPr>
              <a:t>to</a:t>
            </a:r>
            <a:r>
              <a:rPr sz="1600" spc="-195" dirty="0">
                <a:solidFill>
                  <a:srgbClr val="212121"/>
                </a:solidFill>
                <a:latin typeface="Times New Roman" panose="02020603050405020304" pitchFamily="18" charset="0"/>
                <a:cs typeface="Times New Roman" panose="02020603050405020304" pitchFamily="18" charset="0"/>
              </a:rPr>
              <a:t> </a:t>
            </a:r>
            <a:r>
              <a:rPr sz="1600" spc="-10" dirty="0">
                <a:solidFill>
                  <a:srgbClr val="212121"/>
                </a:solidFill>
                <a:latin typeface="Times New Roman" panose="02020603050405020304" pitchFamily="18" charset="0"/>
                <a:cs typeface="Times New Roman" panose="02020603050405020304" pitchFamily="18" charset="0"/>
              </a:rPr>
              <a:t>errors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2700">
              <a:lnSpc>
                <a:spcPct val="100000"/>
              </a:lnSpc>
              <a:spcBef>
                <a:spcPts val="140"/>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a:spLocks noGrp="1"/>
          </p:cNvSpPr>
          <p:nvPr>
            <p:ph type="body" idx="1"/>
          </p:nvPr>
        </p:nvSpPr>
        <p:spPr>
          <a:xfrm>
            <a:off x="802475" y="2131579"/>
            <a:ext cx="7416800" cy="1689052"/>
          </a:xfrm>
          <a:prstGeom prst="rect">
            <a:avLst/>
          </a:prstGeom>
        </p:spPr>
        <p:txBody>
          <a:bodyPr vert="horz" wrap="square" lIns="0" tIns="12700" rIns="0" bIns="0" rtlCol="0">
            <a:spAutoFit/>
          </a:bodyPr>
          <a:lstStyle/>
          <a:p>
            <a:pPr marL="12700" marR="7620">
              <a:lnSpc>
                <a:spcPct val="114999"/>
              </a:lnSpc>
              <a:spcBef>
                <a:spcPts val="100"/>
              </a:spcBef>
            </a:pPr>
            <a:r>
              <a:rPr dirty="0">
                <a:latin typeface="Times New Roman" panose="02020603050405020304" pitchFamily="18" charset="0"/>
                <a:cs typeface="Times New Roman" panose="02020603050405020304" pitchFamily="18" charset="0"/>
              </a:rPr>
              <a:t>Recent</a:t>
            </a:r>
            <a:r>
              <a:rPr spc="-1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advancement</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deep</a:t>
            </a:r>
            <a:r>
              <a:rPr spc="-12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learning,</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particularly</a:t>
            </a:r>
            <a:r>
              <a:rPr spc="-12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CNNs,</a:t>
            </a:r>
            <a:r>
              <a:rPr spc="-1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have</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transformed</a:t>
            </a:r>
            <a:r>
              <a:rPr spc="-1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medical </a:t>
            </a:r>
            <a:r>
              <a:rPr spc="-25" dirty="0">
                <a:latin typeface="Times New Roman" panose="02020603050405020304" pitchFamily="18" charset="0"/>
                <a:cs typeface="Times New Roman" panose="02020603050405020304" pitchFamily="18" charset="0"/>
              </a:rPr>
              <a:t>image</a:t>
            </a:r>
            <a:r>
              <a:rPr spc="-16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analysis,</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enabling</a:t>
            </a:r>
            <a:r>
              <a:rPr spc="-1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automated</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detection</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segmentation</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abnormalities,</a:t>
            </a:r>
          </a:p>
          <a:p>
            <a:pPr marL="12700" marR="5080">
              <a:lnSpc>
                <a:spcPct val="114999"/>
              </a:lnSpc>
            </a:pPr>
            <a:r>
              <a:rPr dirty="0">
                <a:latin typeface="Times New Roman" panose="02020603050405020304" pitchFamily="18" charset="0"/>
                <a:cs typeface="Times New Roman" panose="02020603050405020304" pitchFamily="18" charset="0"/>
              </a:rPr>
              <a:t>U-Net,</a:t>
            </a:r>
            <a:r>
              <a:rPr spc="-105"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a</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specialized</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architecture</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10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biomedical</a:t>
            </a:r>
            <a:r>
              <a:rPr spc="-10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image</a:t>
            </a:r>
            <a:r>
              <a:rPr spc="-10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segmentation,</a:t>
            </a:r>
            <a:r>
              <a:rPr spc="-10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excels</a:t>
            </a:r>
            <a:r>
              <a:rPr spc="-10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in </a:t>
            </a:r>
            <a:r>
              <a:rPr dirty="0">
                <a:latin typeface="Times New Roman" panose="02020603050405020304" pitchFamily="18" charset="0"/>
                <a:cs typeface="Times New Roman" panose="02020603050405020304" pitchFamily="18" charset="0"/>
              </a:rPr>
              <a:t>capturing</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intricate</a:t>
            </a:r>
            <a:r>
              <a:rPr spc="-11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structures</a:t>
            </a:r>
            <a:r>
              <a:rPr spc="-114"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accurately.</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11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integration</a:t>
            </a:r>
            <a:r>
              <a:rPr spc="-11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120" dirty="0">
                <a:latin typeface="Times New Roman" panose="02020603050405020304" pitchFamily="18" charset="0"/>
                <a:cs typeface="Times New Roman" panose="02020603050405020304" pitchFamily="18" charset="0"/>
              </a:rPr>
              <a:t> </a:t>
            </a:r>
            <a:r>
              <a:rPr spc="130" dirty="0">
                <a:latin typeface="Times New Roman" panose="02020603050405020304" pitchFamily="18" charset="0"/>
                <a:cs typeface="Times New Roman" panose="02020603050405020304" pitchFamily="18" charset="0"/>
              </a:rPr>
              <a:t>CNN</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14"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U-Net</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offers</a:t>
            </a:r>
            <a:r>
              <a:rPr spc="-114"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a </a:t>
            </a:r>
            <a:r>
              <a:rPr dirty="0">
                <a:latin typeface="Times New Roman" panose="02020603050405020304" pitchFamily="18" charset="0"/>
                <a:cs typeface="Times New Roman" panose="02020603050405020304" pitchFamily="18" charset="0"/>
              </a:rPr>
              <a:t>promising</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approach</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17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enhancing</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brain</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tumor</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detection</a:t>
            </a:r>
            <a:r>
              <a:rPr spc="-16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segmentation.</a:t>
            </a:r>
            <a:r>
              <a:rPr spc="165" dirty="0">
                <a:latin typeface="Times New Roman" panose="02020603050405020304" pitchFamily="18" charset="0"/>
                <a:cs typeface="Times New Roman" panose="02020603050405020304" pitchFamily="18" charset="0"/>
              </a:rPr>
              <a:t> </a:t>
            </a:r>
            <a:r>
              <a:rPr spc="75" dirty="0">
                <a:latin typeface="Times New Roman" panose="02020603050405020304" pitchFamily="18" charset="0"/>
                <a:cs typeface="Times New Roman" panose="02020603050405020304" pitchFamily="18" charset="0"/>
              </a:rPr>
              <a:t>CNNs </a:t>
            </a:r>
            <a:r>
              <a:rPr dirty="0">
                <a:latin typeface="Times New Roman" panose="02020603050405020304" pitchFamily="18" charset="0"/>
                <a:cs typeface="Times New Roman" panose="02020603050405020304" pitchFamily="18" charset="0"/>
              </a:rPr>
              <a:t>extract</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features</a:t>
            </a:r>
            <a:r>
              <a:rPr spc="-1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effectively,</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while</a:t>
            </a:r>
            <a:r>
              <a:rPr spc="-114"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U-Net</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precisely</a:t>
            </a:r>
            <a:r>
              <a:rPr spc="-1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localizes</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2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segments</a:t>
            </a:r>
            <a:r>
              <a:rPr spc="-12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tumor </a:t>
            </a:r>
            <a:r>
              <a:rPr spc="-10" dirty="0">
                <a:latin typeface="Times New Roman" panose="02020603050405020304" pitchFamily="18" charset="0"/>
                <a:cs typeface="Times New Roman" panose="02020603050405020304" pitchFamily="18" charset="0"/>
              </a:rPr>
              <a:t>regions.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2700">
              <a:lnSpc>
                <a:spcPct val="100000"/>
              </a:lnSpc>
              <a:spcBef>
                <a:spcPts val="140"/>
              </a:spcBef>
            </a:pPr>
            <a:r>
              <a:rPr spc="65" dirty="0">
                <a:latin typeface="Times New Roman" panose="02020603050405020304" pitchFamily="18" charset="0"/>
                <a:cs typeface="Times New Roman" panose="02020603050405020304" pitchFamily="18" charset="0"/>
              </a:rPr>
              <a:t>Software</a:t>
            </a:r>
            <a:r>
              <a:rPr spc="-10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Requirements</a:t>
            </a:r>
          </a:p>
        </p:txBody>
      </p:sp>
      <p:sp>
        <p:nvSpPr>
          <p:cNvPr id="3" name="object 3"/>
          <p:cNvSpPr txBox="1"/>
          <p:nvPr/>
        </p:nvSpPr>
        <p:spPr>
          <a:xfrm>
            <a:off x="802475" y="2143264"/>
            <a:ext cx="7403465" cy="1068498"/>
          </a:xfrm>
          <a:prstGeom prst="rect">
            <a:avLst/>
          </a:prstGeom>
        </p:spPr>
        <p:txBody>
          <a:bodyPr vert="horz" wrap="square" lIns="0" tIns="12700" rIns="0" bIns="0" rtlCol="0">
            <a:spAutoFit/>
          </a:bodyPr>
          <a:lstStyle/>
          <a:p>
            <a:pPr marL="12700" marR="5080" indent="-10160">
              <a:lnSpc>
                <a:spcPct val="114999"/>
              </a:lnSpc>
              <a:spcBef>
                <a:spcPts val="1200"/>
              </a:spcBef>
              <a:buSzPct val="91176"/>
              <a:buAutoNum type="arabicPeriod"/>
              <a:tabLst>
                <a:tab pos="183515" algn="l"/>
              </a:tabLst>
            </a:pPr>
            <a:r>
              <a:rPr sz="1700" dirty="0">
                <a:solidFill>
                  <a:srgbClr val="1A1A1A"/>
                </a:solidFill>
                <a:latin typeface="Times New Roman" panose="02020603050405020304" pitchFamily="18" charset="0"/>
                <a:cs typeface="Times New Roman" panose="02020603050405020304" pitchFamily="18" charset="0"/>
              </a:rPr>
              <a:t>	Deep</a:t>
            </a:r>
            <a:r>
              <a:rPr sz="1700" spc="-145" dirty="0">
                <a:solidFill>
                  <a:srgbClr val="1A1A1A"/>
                </a:solidFill>
                <a:latin typeface="Times New Roman" panose="02020603050405020304" pitchFamily="18" charset="0"/>
                <a:cs typeface="Times New Roman" panose="02020603050405020304" pitchFamily="18" charset="0"/>
              </a:rPr>
              <a:t> </a:t>
            </a:r>
            <a:r>
              <a:rPr sz="1700" spc="-10" dirty="0">
                <a:solidFill>
                  <a:srgbClr val="1A1A1A"/>
                </a:solidFill>
                <a:latin typeface="Times New Roman" panose="02020603050405020304" pitchFamily="18" charset="0"/>
                <a:cs typeface="Times New Roman" panose="02020603050405020304" pitchFamily="18" charset="0"/>
              </a:rPr>
              <a:t>Learning</a:t>
            </a:r>
            <a:r>
              <a:rPr sz="1700" spc="-140" dirty="0">
                <a:solidFill>
                  <a:srgbClr val="1A1A1A"/>
                </a:solidFill>
                <a:latin typeface="Times New Roman" panose="02020603050405020304" pitchFamily="18" charset="0"/>
                <a:cs typeface="Times New Roman" panose="02020603050405020304" pitchFamily="18" charset="0"/>
              </a:rPr>
              <a:t> </a:t>
            </a:r>
            <a:r>
              <a:rPr sz="1700" spc="-20" dirty="0">
                <a:solidFill>
                  <a:srgbClr val="1A1A1A"/>
                </a:solidFill>
                <a:latin typeface="Times New Roman" panose="02020603050405020304" pitchFamily="18" charset="0"/>
                <a:cs typeface="Times New Roman" panose="02020603050405020304" pitchFamily="18" charset="0"/>
              </a:rPr>
              <a:t>Frameworks:</a:t>
            </a:r>
            <a:r>
              <a:rPr sz="1700" spc="-145" dirty="0">
                <a:solidFill>
                  <a:srgbClr val="1A1A1A"/>
                </a:solidFill>
                <a:latin typeface="Times New Roman" panose="02020603050405020304" pitchFamily="18" charset="0"/>
                <a:cs typeface="Times New Roman" panose="02020603050405020304" pitchFamily="18" charset="0"/>
              </a:rPr>
              <a:t> </a:t>
            </a:r>
            <a:r>
              <a:rPr sz="1700" spc="-25" dirty="0">
                <a:solidFill>
                  <a:srgbClr val="1A1A1A"/>
                </a:solidFill>
                <a:latin typeface="Times New Roman" panose="02020603050405020304" pitchFamily="18" charset="0"/>
                <a:cs typeface="Times New Roman" panose="02020603050405020304" pitchFamily="18" charset="0"/>
              </a:rPr>
              <a:t>Such</a:t>
            </a:r>
            <a:r>
              <a:rPr sz="1700" spc="-140" dirty="0">
                <a:solidFill>
                  <a:srgbClr val="1A1A1A"/>
                </a:solidFill>
                <a:latin typeface="Times New Roman" panose="02020603050405020304" pitchFamily="18" charset="0"/>
                <a:cs typeface="Times New Roman" panose="02020603050405020304" pitchFamily="18" charset="0"/>
              </a:rPr>
              <a:t> </a:t>
            </a:r>
            <a:r>
              <a:rPr sz="1700" spc="-40" dirty="0">
                <a:solidFill>
                  <a:srgbClr val="1A1A1A"/>
                </a:solidFill>
                <a:latin typeface="Times New Roman" panose="02020603050405020304" pitchFamily="18" charset="0"/>
                <a:cs typeface="Times New Roman" panose="02020603050405020304" pitchFamily="18" charset="0"/>
              </a:rPr>
              <a:t>as</a:t>
            </a:r>
            <a:r>
              <a:rPr sz="1700" spc="-145" dirty="0">
                <a:solidFill>
                  <a:srgbClr val="1A1A1A"/>
                </a:solidFill>
                <a:latin typeface="Times New Roman" panose="02020603050405020304" pitchFamily="18" charset="0"/>
                <a:cs typeface="Times New Roman" panose="02020603050405020304" pitchFamily="18" charset="0"/>
              </a:rPr>
              <a:t> </a:t>
            </a:r>
            <a:r>
              <a:rPr sz="1700" spc="-20" dirty="0">
                <a:solidFill>
                  <a:srgbClr val="1A1A1A"/>
                </a:solidFill>
                <a:latin typeface="Times New Roman" panose="02020603050405020304" pitchFamily="18" charset="0"/>
                <a:cs typeface="Times New Roman" panose="02020603050405020304" pitchFamily="18" charset="0"/>
              </a:rPr>
              <a:t>TensorFlow,</a:t>
            </a:r>
            <a:r>
              <a:rPr sz="1700" spc="-140"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Keras</a:t>
            </a:r>
            <a:r>
              <a:rPr sz="1700" spc="-145"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for</a:t>
            </a:r>
            <a:r>
              <a:rPr sz="1700" spc="-140"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implementing</a:t>
            </a:r>
            <a:r>
              <a:rPr sz="1700" spc="-145" dirty="0">
                <a:solidFill>
                  <a:srgbClr val="1A1A1A"/>
                </a:solidFill>
                <a:latin typeface="Times New Roman" panose="02020603050405020304" pitchFamily="18" charset="0"/>
                <a:cs typeface="Times New Roman" panose="02020603050405020304" pitchFamily="18" charset="0"/>
              </a:rPr>
              <a:t> </a:t>
            </a:r>
            <a:r>
              <a:rPr sz="1700" spc="-25" dirty="0">
                <a:solidFill>
                  <a:srgbClr val="1A1A1A"/>
                </a:solidFill>
                <a:latin typeface="Times New Roman" panose="02020603050405020304" pitchFamily="18" charset="0"/>
                <a:cs typeface="Times New Roman" panose="02020603050405020304" pitchFamily="18" charset="0"/>
              </a:rPr>
              <a:t>and </a:t>
            </a:r>
            <a:r>
              <a:rPr lang="en-IN" sz="1700" spc="-25"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training</a:t>
            </a:r>
            <a:r>
              <a:rPr sz="1700" spc="-155"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the</a:t>
            </a:r>
            <a:r>
              <a:rPr sz="1700" spc="-150" dirty="0">
                <a:solidFill>
                  <a:srgbClr val="1A1A1A"/>
                </a:solidFill>
                <a:latin typeface="Times New Roman" panose="02020603050405020304" pitchFamily="18" charset="0"/>
                <a:cs typeface="Times New Roman" panose="02020603050405020304" pitchFamily="18" charset="0"/>
              </a:rPr>
              <a:t> </a:t>
            </a:r>
            <a:r>
              <a:rPr sz="1700" spc="-10" dirty="0">
                <a:solidFill>
                  <a:srgbClr val="1A1A1A"/>
                </a:solidFill>
                <a:latin typeface="Times New Roman" panose="02020603050405020304" pitchFamily="18" charset="0"/>
                <a:cs typeface="Times New Roman" panose="02020603050405020304" pitchFamily="18" charset="0"/>
              </a:rPr>
              <a:t>models.</a:t>
            </a:r>
            <a:endParaRPr sz="1700" dirty="0">
              <a:latin typeface="Times New Roman" panose="02020603050405020304" pitchFamily="18" charset="0"/>
              <a:cs typeface="Times New Roman" panose="02020603050405020304" pitchFamily="18" charset="0"/>
            </a:endParaRPr>
          </a:p>
          <a:p>
            <a:pPr marL="183515" indent="-180975">
              <a:lnSpc>
                <a:spcPct val="100000"/>
              </a:lnSpc>
              <a:spcBef>
                <a:spcPts val="1505"/>
              </a:spcBef>
              <a:buSzPct val="91176"/>
              <a:buAutoNum type="arabicPeriod"/>
              <a:tabLst>
                <a:tab pos="183515" algn="l"/>
              </a:tabLst>
            </a:pPr>
            <a:r>
              <a:rPr sz="1700" dirty="0">
                <a:solidFill>
                  <a:srgbClr val="1A1A1A"/>
                </a:solidFill>
                <a:latin typeface="Times New Roman" panose="02020603050405020304" pitchFamily="18" charset="0"/>
                <a:cs typeface="Times New Roman" panose="02020603050405020304" pitchFamily="18" charset="0"/>
              </a:rPr>
              <a:t>Data</a:t>
            </a:r>
            <a:r>
              <a:rPr sz="1700" spc="-155"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manipulation</a:t>
            </a:r>
            <a:r>
              <a:rPr sz="1700" spc="-155" dirty="0">
                <a:solidFill>
                  <a:srgbClr val="1A1A1A"/>
                </a:solidFill>
                <a:latin typeface="Times New Roman" panose="02020603050405020304" pitchFamily="18" charset="0"/>
                <a:cs typeface="Times New Roman" panose="02020603050405020304" pitchFamily="18" charset="0"/>
              </a:rPr>
              <a:t> </a:t>
            </a:r>
            <a:r>
              <a:rPr sz="1700" dirty="0">
                <a:solidFill>
                  <a:srgbClr val="1A1A1A"/>
                </a:solidFill>
                <a:latin typeface="Times New Roman" panose="02020603050405020304" pitchFamily="18" charset="0"/>
                <a:cs typeface="Times New Roman" panose="02020603050405020304" pitchFamily="18" charset="0"/>
              </a:rPr>
              <a:t>libraries:</a:t>
            </a:r>
            <a:r>
              <a:rPr sz="1700" spc="-150" dirty="0">
                <a:solidFill>
                  <a:srgbClr val="1A1A1A"/>
                </a:solidFill>
                <a:latin typeface="Times New Roman" panose="02020603050405020304" pitchFamily="18" charset="0"/>
                <a:cs typeface="Times New Roman" panose="02020603050405020304" pitchFamily="18" charset="0"/>
              </a:rPr>
              <a:t> </a:t>
            </a:r>
            <a:r>
              <a:rPr sz="1700" spc="-10" dirty="0">
                <a:solidFill>
                  <a:srgbClr val="1A1A1A"/>
                </a:solidFill>
                <a:latin typeface="Times New Roman" panose="02020603050405020304" pitchFamily="18" charset="0"/>
                <a:cs typeface="Times New Roman" panose="02020603050405020304" pitchFamily="18" charset="0"/>
              </a:rPr>
              <a:t>such</a:t>
            </a:r>
            <a:r>
              <a:rPr sz="1700" spc="-155" dirty="0">
                <a:solidFill>
                  <a:srgbClr val="1A1A1A"/>
                </a:solidFill>
                <a:latin typeface="Times New Roman" panose="02020603050405020304" pitchFamily="18" charset="0"/>
                <a:cs typeface="Times New Roman" panose="02020603050405020304" pitchFamily="18" charset="0"/>
              </a:rPr>
              <a:t> </a:t>
            </a:r>
            <a:r>
              <a:rPr sz="1700" spc="-40" dirty="0">
                <a:solidFill>
                  <a:srgbClr val="1A1A1A"/>
                </a:solidFill>
                <a:latin typeface="Times New Roman" panose="02020603050405020304" pitchFamily="18" charset="0"/>
                <a:cs typeface="Times New Roman" panose="02020603050405020304" pitchFamily="18" charset="0"/>
              </a:rPr>
              <a:t>as</a:t>
            </a:r>
            <a:r>
              <a:rPr sz="1700" spc="-155" dirty="0">
                <a:solidFill>
                  <a:srgbClr val="1A1A1A"/>
                </a:solidFill>
                <a:latin typeface="Times New Roman" panose="02020603050405020304" pitchFamily="18" charset="0"/>
                <a:cs typeface="Times New Roman" panose="02020603050405020304" pitchFamily="18" charset="0"/>
              </a:rPr>
              <a:t> </a:t>
            </a:r>
            <a:r>
              <a:rPr sz="1700" spc="-10" dirty="0">
                <a:solidFill>
                  <a:srgbClr val="1A1A1A"/>
                </a:solidFill>
                <a:latin typeface="Times New Roman" panose="02020603050405020304" pitchFamily="18" charset="0"/>
                <a:cs typeface="Times New Roman" panose="02020603050405020304" pitchFamily="18" charset="0"/>
              </a:rPr>
              <a:t>NumPy</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2475" y="1379787"/>
            <a:ext cx="3503929" cy="371897"/>
          </a:xfrm>
          <a:prstGeom prst="rect">
            <a:avLst/>
          </a:prstGeom>
        </p:spPr>
        <p:txBody>
          <a:bodyPr vert="horz" wrap="square" lIns="0" tIns="17780" rIns="0" bIns="0" rtlCol="0">
            <a:spAutoFit/>
          </a:bodyPr>
          <a:lstStyle/>
          <a:p>
            <a:pPr marL="12700">
              <a:lnSpc>
                <a:spcPct val="100000"/>
              </a:lnSpc>
              <a:spcBef>
                <a:spcPts val="140"/>
              </a:spcBef>
            </a:pPr>
            <a:r>
              <a:rPr sz="2300" b="1" spc="60" dirty="0">
                <a:solidFill>
                  <a:srgbClr val="1A1A1A"/>
                </a:solidFill>
                <a:latin typeface="Times New Roman" panose="02020603050405020304" pitchFamily="18" charset="0"/>
                <a:cs typeface="Times New Roman" panose="02020603050405020304" pitchFamily="18" charset="0"/>
              </a:rPr>
              <a:t>Hardware</a:t>
            </a:r>
            <a:r>
              <a:rPr sz="2300" b="1" spc="-105" dirty="0">
                <a:solidFill>
                  <a:srgbClr val="1A1A1A"/>
                </a:solidFill>
                <a:latin typeface="Times New Roman" panose="02020603050405020304" pitchFamily="18" charset="0"/>
                <a:cs typeface="Times New Roman" panose="02020603050405020304" pitchFamily="18" charset="0"/>
              </a:rPr>
              <a:t> </a:t>
            </a:r>
            <a:r>
              <a:rPr sz="2300" b="1" spc="45" dirty="0">
                <a:solidFill>
                  <a:srgbClr val="1A1A1A"/>
                </a:solidFill>
                <a:latin typeface="Times New Roman" panose="02020603050405020304" pitchFamily="18" charset="0"/>
                <a:cs typeface="Times New Roman" panose="02020603050405020304" pitchFamily="18" charset="0"/>
              </a:rPr>
              <a:t>Requirements</a:t>
            </a:r>
            <a:endParaRPr sz="23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802475" y="2143772"/>
            <a:ext cx="4074325" cy="1295226"/>
          </a:xfrm>
          <a:prstGeom prst="rect">
            <a:avLst/>
          </a:prstGeom>
        </p:spPr>
        <p:txBody>
          <a:bodyPr vert="horz" wrap="square" lIns="0" tIns="12700" rIns="0" bIns="0" rtlCol="0">
            <a:spAutoFit/>
          </a:bodyPr>
          <a:lstStyle/>
          <a:p>
            <a:pPr marL="167640" indent="-163830">
              <a:lnSpc>
                <a:spcPct val="100000"/>
              </a:lnSpc>
              <a:spcBef>
                <a:spcPts val="100"/>
              </a:spcBef>
              <a:buSzPct val="87500"/>
              <a:buAutoNum type="arabicPeriod"/>
              <a:tabLst>
                <a:tab pos="167640" algn="l"/>
              </a:tabLst>
            </a:pPr>
            <a:r>
              <a:rPr lang="en-IN" sz="1600" dirty="0">
                <a:latin typeface="Times New Roman" panose="02020603050405020304" pitchFamily="18" charset="0"/>
                <a:cs typeface="Times New Roman" panose="02020603050405020304" pitchFamily="18" charset="0"/>
              </a:rPr>
              <a:t>Processor: intel core i5 or above.</a:t>
            </a:r>
          </a:p>
          <a:p>
            <a:pPr marL="167640" indent="-163830">
              <a:lnSpc>
                <a:spcPct val="100000"/>
              </a:lnSpc>
              <a:spcBef>
                <a:spcPts val="100"/>
              </a:spcBef>
              <a:buSzPct val="87500"/>
              <a:buAutoNum type="arabicPeriod"/>
              <a:tabLst>
                <a:tab pos="167640" algn="l"/>
              </a:tabLst>
            </a:pPr>
            <a:r>
              <a:rPr lang="en-IN" sz="1600" dirty="0">
                <a:latin typeface="Times New Roman" panose="02020603050405020304" pitchFamily="18" charset="0"/>
                <a:cs typeface="Times New Roman" panose="02020603050405020304" pitchFamily="18" charset="0"/>
              </a:rPr>
              <a:t>64-bit, quad-core, 2.5 GHz minimum per core</a:t>
            </a:r>
          </a:p>
          <a:p>
            <a:pPr marL="167640" indent="-163830">
              <a:lnSpc>
                <a:spcPct val="100000"/>
              </a:lnSpc>
              <a:spcBef>
                <a:spcPts val="100"/>
              </a:spcBef>
              <a:buSzPct val="87500"/>
              <a:buAutoNum type="arabicPeriod"/>
              <a:tabLst>
                <a:tab pos="167640" algn="l"/>
              </a:tabLst>
            </a:pPr>
            <a:r>
              <a:rPr lang="en-IN" sz="1600" dirty="0">
                <a:latin typeface="Times New Roman" panose="02020603050405020304" pitchFamily="18" charset="0"/>
                <a:cs typeface="Times New Roman" panose="02020603050405020304" pitchFamily="18" charset="0"/>
              </a:rPr>
              <a:t>Ram: 4GB or more</a:t>
            </a:r>
          </a:p>
          <a:p>
            <a:pPr marL="167640" indent="-163830">
              <a:lnSpc>
                <a:spcPct val="100000"/>
              </a:lnSpc>
              <a:spcBef>
                <a:spcPts val="100"/>
              </a:spcBef>
              <a:buSzPct val="87500"/>
              <a:buAutoNum type="arabicPeriod"/>
              <a:tabLst>
                <a:tab pos="167640" algn="l"/>
              </a:tabLst>
            </a:pPr>
            <a:r>
              <a:rPr lang="en-IN" sz="1600" dirty="0">
                <a:latin typeface="Times New Roman" panose="02020603050405020304" pitchFamily="18" charset="0"/>
                <a:cs typeface="Times New Roman" panose="02020603050405020304" pitchFamily="18" charset="0"/>
              </a:rPr>
              <a:t>Hard Disk: 10 GB of available space </a:t>
            </a:r>
          </a:p>
          <a:p>
            <a:pPr marL="167640" indent="-163830">
              <a:lnSpc>
                <a:spcPct val="100000"/>
              </a:lnSpc>
              <a:spcBef>
                <a:spcPts val="100"/>
              </a:spcBef>
              <a:buSzPct val="87500"/>
              <a:buAutoNum type="arabicPeriod"/>
              <a:tabLst>
                <a:tab pos="167640" algn="l"/>
              </a:tabLst>
            </a:pPr>
            <a:r>
              <a:rPr lang="en-IN" sz="1600" dirty="0">
                <a:latin typeface="Times New Roman" panose="02020603050405020304" pitchFamily="18" charset="0"/>
                <a:cs typeface="Times New Roman" panose="02020603050405020304" pitchFamily="18" charset="0"/>
              </a:rPr>
              <a:t>Operating System: Windows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2700">
              <a:lnSpc>
                <a:spcPct val="100000"/>
              </a:lnSpc>
              <a:spcBef>
                <a:spcPts val="140"/>
              </a:spcBef>
            </a:pPr>
            <a:r>
              <a:rPr dirty="0">
                <a:latin typeface="Times New Roman" panose="02020603050405020304" pitchFamily="18" charset="0"/>
                <a:cs typeface="Times New Roman" panose="02020603050405020304" pitchFamily="18" charset="0"/>
              </a:rPr>
              <a:t>Existing</a:t>
            </a:r>
            <a:r>
              <a:rPr spc="229"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System</a:t>
            </a:r>
          </a:p>
        </p:txBody>
      </p:sp>
      <p:sp>
        <p:nvSpPr>
          <p:cNvPr id="3" name="object 3"/>
          <p:cNvSpPr txBox="1"/>
          <p:nvPr/>
        </p:nvSpPr>
        <p:spPr>
          <a:xfrm>
            <a:off x="802475" y="2094570"/>
            <a:ext cx="5687695" cy="2255361"/>
          </a:xfrm>
          <a:prstGeom prst="rect">
            <a:avLst/>
          </a:prstGeom>
        </p:spPr>
        <p:txBody>
          <a:bodyPr vert="horz" wrap="square" lIns="0" tIns="12700" rIns="0" bIns="0" rtlCol="0">
            <a:spAutoFit/>
          </a:bodyPr>
          <a:lstStyle/>
          <a:p>
            <a:pPr marL="12700" marR="5080">
              <a:lnSpc>
                <a:spcPct val="114999"/>
              </a:lnSpc>
              <a:spcBef>
                <a:spcPts val="100"/>
              </a:spcBef>
            </a:pPr>
            <a:r>
              <a:rPr sz="1600" spc="-65" dirty="0">
                <a:solidFill>
                  <a:srgbClr val="1A1A1A"/>
                </a:solidFill>
                <a:latin typeface="Times New Roman" panose="02020603050405020304" pitchFamily="18" charset="0"/>
                <a:cs typeface="Times New Roman" panose="02020603050405020304" pitchFamily="18" charset="0"/>
              </a:rPr>
              <a:t>In</a:t>
            </a:r>
            <a:r>
              <a:rPr sz="1600" spc="-114"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the</a:t>
            </a:r>
            <a:r>
              <a:rPr sz="1600" spc="-114"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existing</a:t>
            </a:r>
            <a:r>
              <a:rPr sz="1600" spc="-110" dirty="0">
                <a:solidFill>
                  <a:srgbClr val="1A1A1A"/>
                </a:solidFill>
                <a:latin typeface="Times New Roman" panose="02020603050405020304" pitchFamily="18" charset="0"/>
                <a:cs typeface="Times New Roman" panose="02020603050405020304" pitchFamily="18" charset="0"/>
              </a:rPr>
              <a:t> </a:t>
            </a:r>
            <a:r>
              <a:rPr sz="1600" spc="-30" dirty="0">
                <a:solidFill>
                  <a:srgbClr val="1A1A1A"/>
                </a:solidFill>
                <a:latin typeface="Times New Roman" panose="02020603050405020304" pitchFamily="18" charset="0"/>
                <a:cs typeface="Times New Roman" panose="02020603050405020304" pitchFamily="18" charset="0"/>
              </a:rPr>
              <a:t>system,</a:t>
            </a:r>
            <a:r>
              <a:rPr sz="1600" spc="-114"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brain</a:t>
            </a:r>
            <a:r>
              <a:rPr sz="1600" spc="-114"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tumor</a:t>
            </a:r>
            <a:r>
              <a:rPr sz="1600" spc="-11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detection</a:t>
            </a:r>
            <a:r>
              <a:rPr sz="1600" spc="-114"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often</a:t>
            </a:r>
            <a:r>
              <a:rPr sz="1600" spc="-11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relies</a:t>
            </a:r>
            <a:r>
              <a:rPr sz="1600" spc="-114" dirty="0">
                <a:solidFill>
                  <a:srgbClr val="1A1A1A"/>
                </a:solidFill>
                <a:latin typeface="Times New Roman" panose="02020603050405020304" pitchFamily="18" charset="0"/>
                <a:cs typeface="Times New Roman" panose="02020603050405020304" pitchFamily="18" charset="0"/>
              </a:rPr>
              <a:t> </a:t>
            </a:r>
            <a:r>
              <a:rPr sz="1600" spc="-25" dirty="0">
                <a:solidFill>
                  <a:srgbClr val="1A1A1A"/>
                </a:solidFill>
                <a:latin typeface="Times New Roman" panose="02020603050405020304" pitchFamily="18" charset="0"/>
                <a:cs typeface="Times New Roman" panose="02020603050405020304" pitchFamily="18" charset="0"/>
              </a:rPr>
              <a:t>on </a:t>
            </a:r>
            <a:r>
              <a:rPr sz="1600" spc="-10" dirty="0">
                <a:solidFill>
                  <a:srgbClr val="1A1A1A"/>
                </a:solidFill>
                <a:latin typeface="Times New Roman" panose="02020603050405020304" pitchFamily="18" charset="0"/>
                <a:cs typeface="Times New Roman" panose="02020603050405020304" pitchFamily="18" charset="0"/>
              </a:rPr>
              <a:t>manual</a:t>
            </a:r>
            <a:r>
              <a:rPr sz="1600" spc="-12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interpretation</a:t>
            </a:r>
            <a:r>
              <a:rPr sz="1600" spc="-114"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of</a:t>
            </a:r>
            <a:r>
              <a:rPr sz="1600" spc="-120" dirty="0">
                <a:solidFill>
                  <a:srgbClr val="1A1A1A"/>
                </a:solidFill>
                <a:latin typeface="Times New Roman" panose="02020603050405020304" pitchFamily="18" charset="0"/>
                <a:cs typeface="Times New Roman" panose="02020603050405020304" pitchFamily="18" charset="0"/>
              </a:rPr>
              <a:t> </a:t>
            </a:r>
            <a:r>
              <a:rPr sz="1600" spc="90" dirty="0">
                <a:solidFill>
                  <a:srgbClr val="1A1A1A"/>
                </a:solidFill>
                <a:latin typeface="Times New Roman" panose="02020603050405020304" pitchFamily="18" charset="0"/>
                <a:cs typeface="Times New Roman" panose="02020603050405020304" pitchFamily="18" charset="0"/>
              </a:rPr>
              <a:t>MRL</a:t>
            </a:r>
            <a:r>
              <a:rPr sz="1600" spc="-114" dirty="0">
                <a:solidFill>
                  <a:srgbClr val="1A1A1A"/>
                </a:solidFill>
                <a:latin typeface="Times New Roman" panose="02020603050405020304" pitchFamily="18" charset="0"/>
                <a:cs typeface="Times New Roman" panose="02020603050405020304" pitchFamily="18" charset="0"/>
              </a:rPr>
              <a:t> </a:t>
            </a:r>
            <a:r>
              <a:rPr sz="1600" spc="-30" dirty="0">
                <a:solidFill>
                  <a:srgbClr val="1A1A1A"/>
                </a:solidFill>
                <a:latin typeface="Times New Roman" panose="02020603050405020304" pitchFamily="18" charset="0"/>
                <a:cs typeface="Times New Roman" panose="02020603050405020304" pitchFamily="18" charset="0"/>
              </a:rPr>
              <a:t>images</a:t>
            </a:r>
            <a:r>
              <a:rPr sz="1600" spc="-114"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by</a:t>
            </a:r>
            <a:r>
              <a:rPr sz="1600" spc="-12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radiologists.</a:t>
            </a:r>
            <a:r>
              <a:rPr sz="1600" spc="-114"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Traditional </a:t>
            </a:r>
            <a:r>
              <a:rPr sz="1600" spc="-25" dirty="0">
                <a:solidFill>
                  <a:srgbClr val="1A1A1A"/>
                </a:solidFill>
                <a:latin typeface="Times New Roman" panose="02020603050405020304" pitchFamily="18" charset="0"/>
                <a:cs typeface="Times New Roman" panose="02020603050405020304" pitchFamily="18" charset="0"/>
              </a:rPr>
              <a:t>image</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processing</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techniques</a:t>
            </a:r>
            <a:r>
              <a:rPr sz="1600" spc="-155" dirty="0">
                <a:solidFill>
                  <a:srgbClr val="1A1A1A"/>
                </a:solidFill>
                <a:latin typeface="Times New Roman" panose="02020603050405020304" pitchFamily="18" charset="0"/>
                <a:cs typeface="Times New Roman" panose="02020603050405020304" pitchFamily="18" charset="0"/>
              </a:rPr>
              <a:t> </a:t>
            </a:r>
            <a:r>
              <a:rPr sz="1600" spc="-35" dirty="0">
                <a:solidFill>
                  <a:srgbClr val="1A1A1A"/>
                </a:solidFill>
                <a:latin typeface="Times New Roman" panose="02020603050405020304" pitchFamily="18" charset="0"/>
                <a:cs typeface="Times New Roman" panose="02020603050405020304" pitchFamily="18" charset="0"/>
              </a:rPr>
              <a:t>may</a:t>
            </a:r>
            <a:r>
              <a:rPr sz="1600" spc="-15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be</a:t>
            </a:r>
            <a:r>
              <a:rPr sz="1600" spc="-15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used</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for</a:t>
            </a:r>
            <a:r>
              <a:rPr sz="1600" spc="-15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tumor</a:t>
            </a:r>
            <a:r>
              <a:rPr sz="1600" spc="-15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detection </a:t>
            </a:r>
            <a:r>
              <a:rPr sz="1600" dirty="0">
                <a:solidFill>
                  <a:srgbClr val="1A1A1A"/>
                </a:solidFill>
                <a:latin typeface="Times New Roman" panose="02020603050405020304" pitchFamily="18" charset="0"/>
                <a:cs typeface="Times New Roman" panose="02020603050405020304" pitchFamily="18" charset="0"/>
              </a:rPr>
              <a:t>which</a:t>
            </a:r>
            <a:r>
              <a:rPr sz="1600" spc="-14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are</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often</a:t>
            </a:r>
            <a:r>
              <a:rPr sz="1600" spc="-14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time-consuming</a:t>
            </a:r>
            <a:r>
              <a:rPr sz="1600" spc="-14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and</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require</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extensive</a:t>
            </a:r>
            <a:r>
              <a:rPr sz="1600" spc="-14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manual </a:t>
            </a:r>
            <a:r>
              <a:rPr sz="1600" dirty="0">
                <a:solidFill>
                  <a:srgbClr val="1A1A1A"/>
                </a:solidFill>
                <a:latin typeface="Times New Roman" panose="02020603050405020304" pitchFamily="18" charset="0"/>
                <a:cs typeface="Times New Roman" panose="02020603050405020304" pitchFamily="18" charset="0"/>
              </a:rPr>
              <a:t>effort.</a:t>
            </a:r>
            <a:r>
              <a:rPr sz="1600" spc="-14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These</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methods</a:t>
            </a:r>
            <a:r>
              <a:rPr sz="1600" spc="-140" dirty="0">
                <a:solidFill>
                  <a:srgbClr val="1A1A1A"/>
                </a:solidFill>
                <a:latin typeface="Times New Roman" panose="02020603050405020304" pitchFamily="18" charset="0"/>
                <a:cs typeface="Times New Roman" panose="02020603050405020304" pitchFamily="18" charset="0"/>
              </a:rPr>
              <a:t> </a:t>
            </a:r>
            <a:r>
              <a:rPr sz="1600" spc="-35" dirty="0">
                <a:solidFill>
                  <a:srgbClr val="1A1A1A"/>
                </a:solidFill>
                <a:latin typeface="Times New Roman" panose="02020603050405020304" pitchFamily="18" charset="0"/>
                <a:cs typeface="Times New Roman" panose="02020603050405020304" pitchFamily="18" charset="0"/>
              </a:rPr>
              <a:t>may</a:t>
            </a:r>
            <a:r>
              <a:rPr sz="1600" spc="-14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lack</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the</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ability</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to</a:t>
            </a:r>
            <a:r>
              <a:rPr sz="1600" spc="-14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accurately</a:t>
            </a:r>
            <a:r>
              <a:rPr sz="1600" spc="-14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capture </a:t>
            </a:r>
            <a:r>
              <a:rPr sz="1600" dirty="0">
                <a:solidFill>
                  <a:srgbClr val="1A1A1A"/>
                </a:solidFill>
                <a:latin typeface="Times New Roman" panose="02020603050405020304" pitchFamily="18" charset="0"/>
                <a:cs typeface="Times New Roman" panose="02020603050405020304" pitchFamily="18" charset="0"/>
              </a:rPr>
              <a:t>intricate</a:t>
            </a:r>
            <a:r>
              <a:rPr sz="1600" spc="-11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tumor</a:t>
            </a:r>
            <a:r>
              <a:rPr sz="1600" spc="-10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structures</a:t>
            </a:r>
            <a:r>
              <a:rPr sz="1600" spc="-11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and</a:t>
            </a:r>
            <a:r>
              <a:rPr sz="1600" spc="-10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variations</a:t>
            </a:r>
            <a:r>
              <a:rPr sz="1600" spc="-10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in</a:t>
            </a:r>
            <a:r>
              <a:rPr sz="1600" spc="-11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size</a:t>
            </a:r>
            <a:r>
              <a:rPr sz="1600" spc="-10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and</a:t>
            </a:r>
            <a:r>
              <a:rPr sz="1600" spc="-110" dirty="0">
                <a:solidFill>
                  <a:srgbClr val="1A1A1A"/>
                </a:solidFill>
                <a:latin typeface="Times New Roman" panose="02020603050405020304" pitchFamily="18" charset="0"/>
                <a:cs typeface="Times New Roman" panose="02020603050405020304" pitchFamily="18" charset="0"/>
              </a:rPr>
              <a:t> </a:t>
            </a:r>
            <a:r>
              <a:rPr sz="1600" spc="-45" dirty="0">
                <a:solidFill>
                  <a:srgbClr val="1A1A1A"/>
                </a:solidFill>
                <a:latin typeface="Times New Roman" panose="02020603050405020304" pitchFamily="18" charset="0"/>
                <a:cs typeface="Times New Roman" panose="02020603050405020304" pitchFamily="18" charset="0"/>
              </a:rPr>
              <a:t>shape.</a:t>
            </a:r>
            <a:r>
              <a:rPr sz="1600" spc="-105" dirty="0">
                <a:solidFill>
                  <a:srgbClr val="1A1A1A"/>
                </a:solidFill>
                <a:latin typeface="Times New Roman" panose="02020603050405020304" pitchFamily="18" charset="0"/>
                <a:cs typeface="Times New Roman" panose="02020603050405020304" pitchFamily="18" charset="0"/>
              </a:rPr>
              <a:t> </a:t>
            </a:r>
            <a:r>
              <a:rPr sz="1600" spc="-25" dirty="0">
                <a:solidFill>
                  <a:srgbClr val="1A1A1A"/>
                </a:solidFill>
                <a:latin typeface="Times New Roman" panose="02020603050405020304" pitchFamily="18" charset="0"/>
                <a:cs typeface="Times New Roman" panose="02020603050405020304" pitchFamily="18" charset="0"/>
              </a:rPr>
              <a:t>The </a:t>
            </a:r>
            <a:r>
              <a:rPr sz="1600" spc="-10" dirty="0">
                <a:solidFill>
                  <a:srgbClr val="1A1A1A"/>
                </a:solidFill>
                <a:latin typeface="Times New Roman" panose="02020603050405020304" pitchFamily="18" charset="0"/>
                <a:cs typeface="Times New Roman" panose="02020603050405020304" pitchFamily="18" charset="0"/>
              </a:rPr>
              <a:t>existing</a:t>
            </a:r>
            <a:r>
              <a:rPr sz="1600" spc="-13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system</a:t>
            </a:r>
            <a:r>
              <a:rPr sz="1600" spc="-130" dirty="0">
                <a:solidFill>
                  <a:srgbClr val="1A1A1A"/>
                </a:solidFill>
                <a:latin typeface="Times New Roman" panose="02020603050405020304" pitchFamily="18" charset="0"/>
                <a:cs typeface="Times New Roman" panose="02020603050405020304" pitchFamily="18" charset="0"/>
              </a:rPr>
              <a:t> </a:t>
            </a:r>
            <a:r>
              <a:rPr sz="1600" spc="-35" dirty="0">
                <a:solidFill>
                  <a:srgbClr val="1A1A1A"/>
                </a:solidFill>
                <a:latin typeface="Times New Roman" panose="02020603050405020304" pitchFamily="18" charset="0"/>
                <a:cs typeface="Times New Roman" panose="02020603050405020304" pitchFamily="18" charset="0"/>
              </a:rPr>
              <a:t>may</a:t>
            </a:r>
            <a:r>
              <a:rPr sz="1600" spc="-12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not</a:t>
            </a:r>
            <a:r>
              <a:rPr sz="1600" spc="-13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provide</a:t>
            </a:r>
            <a:r>
              <a:rPr sz="1600" spc="-12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real-time</a:t>
            </a:r>
            <a:r>
              <a:rPr sz="1600" spc="-13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or</a:t>
            </a:r>
            <a:r>
              <a:rPr sz="1600" spc="-12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automated </a:t>
            </a:r>
            <a:r>
              <a:rPr sz="1600" dirty="0">
                <a:solidFill>
                  <a:srgbClr val="1A1A1A"/>
                </a:solidFill>
                <a:latin typeface="Times New Roman" panose="02020603050405020304" pitchFamily="18" charset="0"/>
                <a:cs typeface="Times New Roman" panose="02020603050405020304" pitchFamily="18" charset="0"/>
              </a:rPr>
              <a:t>detection</a:t>
            </a:r>
            <a:r>
              <a:rPr sz="1600" spc="-14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capabilities,</a:t>
            </a:r>
            <a:r>
              <a:rPr sz="1600" spc="-14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leading</a:t>
            </a:r>
            <a:r>
              <a:rPr sz="1600" spc="-145"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to</a:t>
            </a:r>
            <a:r>
              <a:rPr sz="1600" spc="-14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delays</a:t>
            </a:r>
            <a:r>
              <a:rPr sz="1600" spc="-140" dirty="0">
                <a:solidFill>
                  <a:srgbClr val="1A1A1A"/>
                </a:solidFill>
                <a:latin typeface="Times New Roman" panose="02020603050405020304" pitchFamily="18" charset="0"/>
                <a:cs typeface="Times New Roman" panose="02020603050405020304" pitchFamily="18" charset="0"/>
              </a:rPr>
              <a:t> </a:t>
            </a:r>
            <a:r>
              <a:rPr sz="1600" dirty="0">
                <a:solidFill>
                  <a:srgbClr val="1A1A1A"/>
                </a:solidFill>
                <a:latin typeface="Times New Roman" panose="02020603050405020304" pitchFamily="18" charset="0"/>
                <a:cs typeface="Times New Roman" panose="02020603050405020304" pitchFamily="18" charset="0"/>
              </a:rPr>
              <a:t>in</a:t>
            </a:r>
            <a:r>
              <a:rPr sz="1600" spc="-145"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diagnosis</a:t>
            </a:r>
            <a:r>
              <a:rPr sz="1600" spc="-145" dirty="0">
                <a:solidFill>
                  <a:srgbClr val="1A1A1A"/>
                </a:solidFill>
                <a:latin typeface="Times New Roman" panose="02020603050405020304" pitchFamily="18" charset="0"/>
                <a:cs typeface="Times New Roman" panose="02020603050405020304" pitchFamily="18" charset="0"/>
              </a:rPr>
              <a:t> </a:t>
            </a:r>
            <a:r>
              <a:rPr sz="1600" spc="-25" dirty="0">
                <a:solidFill>
                  <a:srgbClr val="1A1A1A"/>
                </a:solidFill>
                <a:latin typeface="Times New Roman" panose="02020603050405020304" pitchFamily="18" charset="0"/>
                <a:cs typeface="Times New Roman" panose="02020603050405020304" pitchFamily="18" charset="0"/>
              </a:rPr>
              <a:t>and </a:t>
            </a:r>
            <a:r>
              <a:rPr sz="1600" dirty="0">
                <a:solidFill>
                  <a:srgbClr val="1A1A1A"/>
                </a:solidFill>
                <a:latin typeface="Times New Roman" panose="02020603050405020304" pitchFamily="18" charset="0"/>
                <a:cs typeface="Times New Roman" panose="02020603050405020304" pitchFamily="18" charset="0"/>
              </a:rPr>
              <a:t>treatment</a:t>
            </a:r>
            <a:r>
              <a:rPr sz="1600" spc="-60" dirty="0">
                <a:solidFill>
                  <a:srgbClr val="1A1A1A"/>
                </a:solidFill>
                <a:latin typeface="Times New Roman" panose="02020603050405020304" pitchFamily="18" charset="0"/>
                <a:cs typeface="Times New Roman" panose="02020603050405020304" pitchFamily="18" charset="0"/>
              </a:rPr>
              <a:t> </a:t>
            </a:r>
            <a:r>
              <a:rPr sz="1600" spc="-10" dirty="0">
                <a:solidFill>
                  <a:srgbClr val="1A1A1A"/>
                </a:solidFill>
                <a:latin typeface="Times New Roman" panose="02020603050405020304" pitchFamily="18" charset="0"/>
                <a:cs typeface="Times New Roman" panose="02020603050405020304" pitchFamily="18" charset="0"/>
              </a:rPr>
              <a:t>planning.</a:t>
            </a:r>
            <a:endParaRPr sz="160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6714000" y="1909774"/>
            <a:ext cx="1940675" cy="292892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780" rIns="0" bIns="0" rtlCol="0">
            <a:spAutoFit/>
          </a:bodyPr>
          <a:lstStyle/>
          <a:p>
            <a:pPr marL="12700">
              <a:lnSpc>
                <a:spcPct val="100000"/>
              </a:lnSpc>
              <a:spcBef>
                <a:spcPts val="140"/>
              </a:spcBef>
            </a:pPr>
            <a:r>
              <a:rPr spc="95" dirty="0">
                <a:latin typeface="Times New Roman" panose="02020603050405020304" pitchFamily="18" charset="0"/>
                <a:cs typeface="Times New Roman" panose="02020603050405020304" pitchFamily="18" charset="0"/>
              </a:rPr>
              <a:t>Proposed</a:t>
            </a:r>
            <a:r>
              <a:rPr spc="-130" dirty="0">
                <a:latin typeface="Times New Roman" panose="02020603050405020304" pitchFamily="18" charset="0"/>
                <a:cs typeface="Times New Roman" panose="02020603050405020304" pitchFamily="18" charset="0"/>
              </a:rPr>
              <a:t> </a:t>
            </a:r>
            <a:r>
              <a:rPr spc="95" dirty="0">
                <a:latin typeface="Times New Roman" panose="02020603050405020304" pitchFamily="18" charset="0"/>
                <a:cs typeface="Times New Roman" panose="02020603050405020304" pitchFamily="18" charset="0"/>
              </a:rPr>
              <a:t>System</a:t>
            </a:r>
          </a:p>
        </p:txBody>
      </p:sp>
      <p:sp>
        <p:nvSpPr>
          <p:cNvPr id="3" name="object 3"/>
          <p:cNvSpPr txBox="1"/>
          <p:nvPr/>
        </p:nvSpPr>
        <p:spPr>
          <a:xfrm>
            <a:off x="802475" y="2110549"/>
            <a:ext cx="7491095" cy="1992340"/>
          </a:xfrm>
          <a:prstGeom prst="rect">
            <a:avLst/>
          </a:prstGeom>
        </p:spPr>
        <p:txBody>
          <a:bodyPr vert="horz" wrap="square" lIns="0" tIns="11430" rIns="0" bIns="0" rtlCol="0">
            <a:spAutoFit/>
          </a:bodyPr>
          <a:lstStyle/>
          <a:p>
            <a:pPr marL="12700" marR="5080" algn="just">
              <a:lnSpc>
                <a:spcPct val="117400"/>
              </a:lnSpc>
              <a:spcBef>
                <a:spcPts val="90"/>
              </a:spcBef>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implement this project we are using 4 different images and this images are called as FLAIR, T1, T2 and T1CE and the label segmented image. The multi-institutional dataset, acquired from 19 different contributors, contains multimodal MRI scans of each patient, namely T1, T1 contrast-enhanced (T1ce), T2-weighted (T2), and Fluid Attenuated Inversion Recovery (FLAIR), from which the </a:t>
            </a:r>
            <a:r>
              <a:rPr lang="en-US" sz="1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tumoural</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sub regions are segmented. The data is processed to overcome discrepancies such that they are skull-stripped.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12700" marR="5080">
              <a:lnSpc>
                <a:spcPct val="117400"/>
              </a:lnSpc>
              <a:spcBef>
                <a:spcPts val="90"/>
              </a:spcBef>
            </a:pPr>
            <a:endParaRPr sz="14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1503</TotalTime>
  <Words>1000</Words>
  <Application>Microsoft Office PowerPoint</Application>
  <PresentationFormat>On-screen Show (16:9)</PresentationFormat>
  <Paragraphs>49</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Tahoma</vt:lpstr>
      <vt:lpstr>Times New Roman</vt:lpstr>
      <vt:lpstr>Trebuchet MS</vt:lpstr>
      <vt:lpstr>Office Theme</vt:lpstr>
      <vt:lpstr>Brain Tumor Segmentation Using CNN and U-Net</vt:lpstr>
      <vt:lpstr>ABSTRACT</vt:lpstr>
      <vt:lpstr>ABSTRACT</vt:lpstr>
      <vt:lpstr>Introduction</vt:lpstr>
      <vt:lpstr>Introduction</vt:lpstr>
      <vt:lpstr>Software Requirements</vt:lpstr>
      <vt:lpstr>PowerPoint Presentation</vt:lpstr>
      <vt:lpstr>Existing System</vt:lpstr>
      <vt:lpstr>Proposed System</vt:lpstr>
      <vt:lpstr>Modules</vt:lpstr>
      <vt:lpstr>1.Uploading the Brat Dataset</vt:lpstr>
      <vt:lpstr>Upload Test Image &amp; Segmentation: </vt:lpstr>
      <vt:lpstr>  4.Dice Similarity Graph:  </vt:lpstr>
      <vt:lpstr>Use Case Diagram</vt:lpstr>
      <vt:lpstr>Sequence Diagram</vt:lpstr>
      <vt:lpstr>Output:</vt:lpstr>
      <vt:lpstr>After building UNET and CNN model we will upload test images from ‘testSamples’ folder and then UNET model will give us segmented image. Below screen shots showing testSamples image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surya</dc:creator>
  <cp:lastModifiedBy>Bharathi kshathriya</cp:lastModifiedBy>
  <cp:revision>14</cp:revision>
  <dcterms:created xsi:type="dcterms:W3CDTF">2024-05-06T15:41:30Z</dcterms:created>
  <dcterms:modified xsi:type="dcterms:W3CDTF">2024-05-09T18:22:27Z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