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9" d="100"/>
          <a:sy n="59" d="100"/>
        </p:scale>
        <p:origin x="4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512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7488" y="1880592"/>
            <a:ext cx="4919305" cy="4468416"/>
          </a:xfrm>
          <a:prstGeom prst="rect">
            <a:avLst/>
          </a:prstGeom>
        </p:spPr>
      </p:pic>
      <p:sp>
        <p:nvSpPr>
          <p:cNvPr id="6" name="Text 2"/>
          <p:cNvSpPr/>
          <p:nvPr/>
        </p:nvSpPr>
        <p:spPr>
          <a:xfrm>
            <a:off x="793790" y="1751528"/>
            <a:ext cx="7556421" cy="2934653"/>
          </a:xfrm>
          <a:prstGeom prst="rect">
            <a:avLst/>
          </a:prstGeom>
          <a:noFill/>
          <a:ln/>
        </p:spPr>
        <p:txBody>
          <a:bodyPr wrap="square" rtlCol="0" anchor="t"/>
          <a:lstStyle/>
          <a:p>
            <a:pPr marL="0" indent="0">
              <a:lnSpc>
                <a:spcPts val="7702"/>
              </a:lnSpc>
              <a:buNone/>
            </a:pPr>
            <a:r>
              <a:rPr lang="en-US" sz="6162" b="1" dirty="0">
                <a:solidFill>
                  <a:srgbClr val="3B4540"/>
                </a:solidFill>
                <a:latin typeface="Fraunces" pitchFamily="34" charset="0"/>
                <a:ea typeface="Fraunces" pitchFamily="34" charset="-122"/>
                <a:cs typeface="Fraunces" pitchFamily="34" charset="-120"/>
              </a:rPr>
              <a:t>Recognizing and Avoiding Phishing Threats</a:t>
            </a:r>
            <a:endParaRPr lang="en-US" sz="6162" dirty="0"/>
          </a:p>
        </p:txBody>
      </p:sp>
      <p:sp>
        <p:nvSpPr>
          <p:cNvPr id="7" name="Text 3"/>
          <p:cNvSpPr/>
          <p:nvPr/>
        </p:nvSpPr>
        <p:spPr>
          <a:xfrm>
            <a:off x="793790" y="5026343"/>
            <a:ext cx="7556421" cy="1451610"/>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 Phishing is a type of cybercrime where attackers try to trick you into revealing sensitive information or installing malware. By understanding common phishing tactics, you can protect yourself and your organization from these deceptive threats.</a:t>
            </a:r>
            <a:endParaRPr lang="en-US" sz="1786"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83488" y="1195983"/>
            <a:ext cx="4919305" cy="5837634"/>
          </a:xfrm>
          <a:prstGeom prst="rect">
            <a:avLst/>
          </a:prstGeom>
        </p:spPr>
      </p:pic>
      <p:sp>
        <p:nvSpPr>
          <p:cNvPr id="6" name="Text 2"/>
          <p:cNvSpPr/>
          <p:nvPr/>
        </p:nvSpPr>
        <p:spPr>
          <a:xfrm>
            <a:off x="6280190" y="748189"/>
            <a:ext cx="7556421" cy="1417558"/>
          </a:xfrm>
          <a:prstGeom prst="rect">
            <a:avLst/>
          </a:prstGeom>
          <a:noFill/>
          <a:ln/>
        </p:spPr>
        <p:txBody>
          <a:bodyPr wrap="square" rtlCol="0" anchor="t"/>
          <a:lstStyle/>
          <a:p>
            <a:pPr marL="0" indent="0">
              <a:lnSpc>
                <a:spcPts val="5581"/>
              </a:lnSpc>
              <a:buNone/>
            </a:pPr>
            <a:r>
              <a:rPr lang="en-US" sz="4465" b="1" dirty="0">
                <a:solidFill>
                  <a:srgbClr val="3B4540"/>
                </a:solidFill>
                <a:latin typeface="Fraunces" pitchFamily="34" charset="0"/>
                <a:ea typeface="Fraunces" pitchFamily="34" charset="-122"/>
                <a:cs typeface="Fraunces" pitchFamily="34" charset="-120"/>
              </a:rPr>
              <a:t>Recognizing Phishing Emails</a:t>
            </a:r>
            <a:endParaRPr lang="en-US" sz="4465" dirty="0"/>
          </a:p>
        </p:txBody>
      </p:sp>
      <p:sp>
        <p:nvSpPr>
          <p:cNvPr id="7" name="Shape 3"/>
          <p:cNvSpPr/>
          <p:nvPr/>
        </p:nvSpPr>
        <p:spPr>
          <a:xfrm>
            <a:off x="6280190" y="2761059"/>
            <a:ext cx="510302" cy="510302"/>
          </a:xfrm>
          <a:prstGeom prst="roundRect">
            <a:avLst>
              <a:gd name="adj" fmla="val 40005"/>
            </a:avLst>
          </a:prstGeom>
          <a:solidFill>
            <a:srgbClr val="E8F3E8"/>
          </a:solidFill>
          <a:ln/>
        </p:spPr>
      </p:sp>
      <p:sp>
        <p:nvSpPr>
          <p:cNvPr id="8" name="Text 4"/>
          <p:cNvSpPr/>
          <p:nvPr/>
        </p:nvSpPr>
        <p:spPr>
          <a:xfrm>
            <a:off x="6450449" y="2846070"/>
            <a:ext cx="169783" cy="340281"/>
          </a:xfrm>
          <a:prstGeom prst="rect">
            <a:avLst/>
          </a:prstGeom>
          <a:noFill/>
          <a:ln/>
        </p:spPr>
        <p:txBody>
          <a:bodyPr wrap="none" rtlCol="0" anchor="t"/>
          <a:lstStyle/>
          <a:p>
            <a:pPr marL="0" indent="0" algn="ctr">
              <a:lnSpc>
                <a:spcPts val="2679"/>
              </a:lnSpc>
              <a:buNone/>
            </a:pPr>
            <a:r>
              <a:rPr lang="en-US" sz="2679" b="1" dirty="0">
                <a:solidFill>
                  <a:srgbClr val="405449"/>
                </a:solidFill>
                <a:latin typeface="Fraunces" pitchFamily="34" charset="0"/>
                <a:ea typeface="Fraunces" pitchFamily="34" charset="-122"/>
                <a:cs typeface="Fraunces" pitchFamily="34" charset="-120"/>
              </a:rPr>
              <a:t>1</a:t>
            </a:r>
            <a:endParaRPr lang="en-US" sz="2679" dirty="0"/>
          </a:p>
        </p:txBody>
      </p:sp>
      <p:sp>
        <p:nvSpPr>
          <p:cNvPr id="9" name="Text 5"/>
          <p:cNvSpPr/>
          <p:nvPr/>
        </p:nvSpPr>
        <p:spPr>
          <a:xfrm>
            <a:off x="7017306" y="2761059"/>
            <a:ext cx="2835235" cy="354330"/>
          </a:xfrm>
          <a:prstGeom prst="rect">
            <a:avLst/>
          </a:prstGeom>
          <a:noFill/>
          <a:ln/>
        </p:spPr>
        <p:txBody>
          <a:bodyPr wrap="none" rtlCol="0" anchor="t"/>
          <a:lstStyle/>
          <a:p>
            <a:pPr marL="0" indent="0">
              <a:lnSpc>
                <a:spcPts val="2791"/>
              </a:lnSpc>
              <a:buNone/>
            </a:pPr>
            <a:r>
              <a:rPr lang="en-US" sz="2233" b="1" dirty="0">
                <a:solidFill>
                  <a:srgbClr val="405449"/>
                </a:solidFill>
                <a:latin typeface="Fraunces" pitchFamily="34" charset="0"/>
                <a:ea typeface="Fraunces" pitchFamily="34" charset="-122"/>
                <a:cs typeface="Fraunces" pitchFamily="34" charset="-120"/>
              </a:rPr>
              <a:t>Suspicious Sender</a:t>
            </a:r>
            <a:endParaRPr lang="en-US" sz="2233" dirty="0"/>
          </a:p>
        </p:txBody>
      </p:sp>
      <p:sp>
        <p:nvSpPr>
          <p:cNvPr id="10" name="Text 6"/>
          <p:cNvSpPr/>
          <p:nvPr/>
        </p:nvSpPr>
        <p:spPr>
          <a:xfrm>
            <a:off x="7017306" y="3251478"/>
            <a:ext cx="2927747" cy="1088708"/>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Look out for emails from unfamiliar or questionable email addresses.</a:t>
            </a:r>
            <a:endParaRPr lang="en-US" sz="1786" dirty="0"/>
          </a:p>
        </p:txBody>
      </p:sp>
      <p:sp>
        <p:nvSpPr>
          <p:cNvPr id="11" name="Shape 7"/>
          <p:cNvSpPr/>
          <p:nvPr/>
        </p:nvSpPr>
        <p:spPr>
          <a:xfrm>
            <a:off x="10171867" y="2761059"/>
            <a:ext cx="510302" cy="510302"/>
          </a:xfrm>
          <a:prstGeom prst="roundRect">
            <a:avLst>
              <a:gd name="adj" fmla="val 40005"/>
            </a:avLst>
          </a:prstGeom>
          <a:solidFill>
            <a:srgbClr val="E8F3E8"/>
          </a:solidFill>
          <a:ln/>
        </p:spPr>
      </p:sp>
      <p:sp>
        <p:nvSpPr>
          <p:cNvPr id="12" name="Text 8"/>
          <p:cNvSpPr/>
          <p:nvPr/>
        </p:nvSpPr>
        <p:spPr>
          <a:xfrm>
            <a:off x="10315813" y="2846070"/>
            <a:ext cx="222409" cy="340281"/>
          </a:xfrm>
          <a:prstGeom prst="rect">
            <a:avLst/>
          </a:prstGeom>
          <a:noFill/>
          <a:ln/>
        </p:spPr>
        <p:txBody>
          <a:bodyPr wrap="none" rtlCol="0" anchor="t"/>
          <a:lstStyle/>
          <a:p>
            <a:pPr marL="0" indent="0" algn="ctr">
              <a:lnSpc>
                <a:spcPts val="2679"/>
              </a:lnSpc>
              <a:buNone/>
            </a:pPr>
            <a:r>
              <a:rPr lang="en-US" sz="2679" b="1" dirty="0">
                <a:solidFill>
                  <a:srgbClr val="405449"/>
                </a:solidFill>
                <a:latin typeface="Fraunces" pitchFamily="34" charset="0"/>
                <a:ea typeface="Fraunces" pitchFamily="34" charset="-122"/>
                <a:cs typeface="Fraunces" pitchFamily="34" charset="-120"/>
              </a:rPr>
              <a:t>2</a:t>
            </a:r>
            <a:endParaRPr lang="en-US" sz="2679" dirty="0"/>
          </a:p>
        </p:txBody>
      </p:sp>
      <p:sp>
        <p:nvSpPr>
          <p:cNvPr id="13" name="Text 9"/>
          <p:cNvSpPr/>
          <p:nvPr/>
        </p:nvSpPr>
        <p:spPr>
          <a:xfrm>
            <a:off x="10908983" y="2761059"/>
            <a:ext cx="2835235" cy="354330"/>
          </a:xfrm>
          <a:prstGeom prst="rect">
            <a:avLst/>
          </a:prstGeom>
          <a:noFill/>
          <a:ln/>
        </p:spPr>
        <p:txBody>
          <a:bodyPr wrap="none" rtlCol="0" anchor="t"/>
          <a:lstStyle/>
          <a:p>
            <a:pPr marL="0" indent="0">
              <a:lnSpc>
                <a:spcPts val="2791"/>
              </a:lnSpc>
              <a:buNone/>
            </a:pPr>
            <a:r>
              <a:rPr lang="en-US" sz="2233" b="1" dirty="0">
                <a:solidFill>
                  <a:srgbClr val="405449"/>
                </a:solidFill>
                <a:latin typeface="Fraunces" pitchFamily="34" charset="0"/>
                <a:ea typeface="Fraunces" pitchFamily="34" charset="-122"/>
                <a:cs typeface="Fraunces" pitchFamily="34" charset="-120"/>
              </a:rPr>
              <a:t>Urgent Requests</a:t>
            </a:r>
            <a:endParaRPr lang="en-US" sz="2233" dirty="0"/>
          </a:p>
        </p:txBody>
      </p:sp>
      <p:sp>
        <p:nvSpPr>
          <p:cNvPr id="14" name="Text 10"/>
          <p:cNvSpPr/>
          <p:nvPr/>
        </p:nvSpPr>
        <p:spPr>
          <a:xfrm>
            <a:off x="10908983" y="3251478"/>
            <a:ext cx="2927747" cy="1451610"/>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Beware of emails that create a false sense of urgency to get you to act quickly.</a:t>
            </a:r>
            <a:endParaRPr lang="en-US" sz="1786" dirty="0"/>
          </a:p>
        </p:txBody>
      </p:sp>
      <p:sp>
        <p:nvSpPr>
          <p:cNvPr id="15" name="Shape 11"/>
          <p:cNvSpPr/>
          <p:nvPr/>
        </p:nvSpPr>
        <p:spPr>
          <a:xfrm>
            <a:off x="6280190" y="5185053"/>
            <a:ext cx="510302" cy="510302"/>
          </a:xfrm>
          <a:prstGeom prst="roundRect">
            <a:avLst>
              <a:gd name="adj" fmla="val 40005"/>
            </a:avLst>
          </a:prstGeom>
          <a:solidFill>
            <a:srgbClr val="E8F3E8"/>
          </a:solidFill>
          <a:ln/>
        </p:spPr>
      </p:sp>
      <p:sp>
        <p:nvSpPr>
          <p:cNvPr id="16" name="Text 12"/>
          <p:cNvSpPr/>
          <p:nvPr/>
        </p:nvSpPr>
        <p:spPr>
          <a:xfrm>
            <a:off x="6432590" y="5270063"/>
            <a:ext cx="205502" cy="340281"/>
          </a:xfrm>
          <a:prstGeom prst="rect">
            <a:avLst/>
          </a:prstGeom>
          <a:noFill/>
          <a:ln/>
        </p:spPr>
        <p:txBody>
          <a:bodyPr wrap="none" rtlCol="0" anchor="t"/>
          <a:lstStyle/>
          <a:p>
            <a:pPr marL="0" indent="0" algn="ctr">
              <a:lnSpc>
                <a:spcPts val="2679"/>
              </a:lnSpc>
              <a:buNone/>
            </a:pPr>
            <a:r>
              <a:rPr lang="en-US" sz="2679" b="1" dirty="0">
                <a:solidFill>
                  <a:srgbClr val="405449"/>
                </a:solidFill>
                <a:latin typeface="Fraunces" pitchFamily="34" charset="0"/>
                <a:ea typeface="Fraunces" pitchFamily="34" charset="-122"/>
                <a:cs typeface="Fraunces" pitchFamily="34" charset="-120"/>
              </a:rPr>
              <a:t>3</a:t>
            </a:r>
            <a:endParaRPr lang="en-US" sz="2679" dirty="0"/>
          </a:p>
        </p:txBody>
      </p:sp>
      <p:sp>
        <p:nvSpPr>
          <p:cNvPr id="17" name="Text 13"/>
          <p:cNvSpPr/>
          <p:nvPr/>
        </p:nvSpPr>
        <p:spPr>
          <a:xfrm>
            <a:off x="7017306" y="5185053"/>
            <a:ext cx="2835235" cy="354330"/>
          </a:xfrm>
          <a:prstGeom prst="rect">
            <a:avLst/>
          </a:prstGeom>
          <a:noFill/>
          <a:ln/>
        </p:spPr>
        <p:txBody>
          <a:bodyPr wrap="none" rtlCol="0" anchor="t"/>
          <a:lstStyle/>
          <a:p>
            <a:pPr marL="0" indent="0">
              <a:lnSpc>
                <a:spcPts val="2791"/>
              </a:lnSpc>
              <a:buNone/>
            </a:pPr>
            <a:r>
              <a:rPr lang="en-US" sz="2233" b="1" dirty="0">
                <a:solidFill>
                  <a:srgbClr val="405449"/>
                </a:solidFill>
                <a:latin typeface="Fraunces" pitchFamily="34" charset="0"/>
                <a:ea typeface="Fraunces" pitchFamily="34" charset="-122"/>
                <a:cs typeface="Fraunces" pitchFamily="34" charset="-120"/>
              </a:rPr>
              <a:t>Generic Greetings</a:t>
            </a:r>
            <a:endParaRPr lang="en-US" sz="2233" dirty="0"/>
          </a:p>
        </p:txBody>
      </p:sp>
      <p:sp>
        <p:nvSpPr>
          <p:cNvPr id="18" name="Text 14"/>
          <p:cNvSpPr/>
          <p:nvPr/>
        </p:nvSpPr>
        <p:spPr>
          <a:xfrm>
            <a:off x="7017306" y="5675471"/>
            <a:ext cx="2927747" cy="1088708"/>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Phishing emails often use generic salutations instead of personalized greetings.</a:t>
            </a:r>
            <a:endParaRPr lang="en-US" sz="1786" dirty="0"/>
          </a:p>
        </p:txBody>
      </p:sp>
      <p:sp>
        <p:nvSpPr>
          <p:cNvPr id="19" name="Shape 15"/>
          <p:cNvSpPr/>
          <p:nvPr/>
        </p:nvSpPr>
        <p:spPr>
          <a:xfrm>
            <a:off x="10171867" y="5185053"/>
            <a:ext cx="510302" cy="510302"/>
          </a:xfrm>
          <a:prstGeom prst="roundRect">
            <a:avLst>
              <a:gd name="adj" fmla="val 40005"/>
            </a:avLst>
          </a:prstGeom>
          <a:solidFill>
            <a:srgbClr val="E8F3E8"/>
          </a:solidFill>
          <a:ln/>
        </p:spPr>
      </p:sp>
      <p:sp>
        <p:nvSpPr>
          <p:cNvPr id="20" name="Text 16"/>
          <p:cNvSpPr/>
          <p:nvPr/>
        </p:nvSpPr>
        <p:spPr>
          <a:xfrm>
            <a:off x="10311408" y="5270063"/>
            <a:ext cx="231219" cy="340281"/>
          </a:xfrm>
          <a:prstGeom prst="rect">
            <a:avLst/>
          </a:prstGeom>
          <a:noFill/>
          <a:ln/>
        </p:spPr>
        <p:txBody>
          <a:bodyPr wrap="none" rtlCol="0" anchor="t"/>
          <a:lstStyle/>
          <a:p>
            <a:pPr marL="0" indent="0" algn="ctr">
              <a:lnSpc>
                <a:spcPts val="2679"/>
              </a:lnSpc>
              <a:buNone/>
            </a:pPr>
            <a:r>
              <a:rPr lang="en-US" sz="2679" b="1" dirty="0">
                <a:solidFill>
                  <a:srgbClr val="405449"/>
                </a:solidFill>
                <a:latin typeface="Fraunces" pitchFamily="34" charset="0"/>
                <a:ea typeface="Fraunces" pitchFamily="34" charset="-122"/>
                <a:cs typeface="Fraunces" pitchFamily="34" charset="-120"/>
              </a:rPr>
              <a:t>4</a:t>
            </a:r>
            <a:endParaRPr lang="en-US" sz="2679" dirty="0"/>
          </a:p>
        </p:txBody>
      </p:sp>
      <p:sp>
        <p:nvSpPr>
          <p:cNvPr id="21" name="Text 17"/>
          <p:cNvSpPr/>
          <p:nvPr/>
        </p:nvSpPr>
        <p:spPr>
          <a:xfrm>
            <a:off x="10908983" y="5185053"/>
            <a:ext cx="2927747" cy="708660"/>
          </a:xfrm>
          <a:prstGeom prst="rect">
            <a:avLst/>
          </a:prstGeom>
          <a:noFill/>
          <a:ln/>
        </p:spPr>
        <p:txBody>
          <a:bodyPr wrap="square" rtlCol="0" anchor="t"/>
          <a:lstStyle/>
          <a:p>
            <a:pPr marL="0" indent="0">
              <a:lnSpc>
                <a:spcPts val="2791"/>
              </a:lnSpc>
              <a:buNone/>
            </a:pPr>
            <a:r>
              <a:rPr lang="en-US" sz="2233" b="1" dirty="0">
                <a:solidFill>
                  <a:srgbClr val="405449"/>
                </a:solidFill>
                <a:latin typeface="Fraunces" pitchFamily="34" charset="0"/>
                <a:ea typeface="Fraunces" pitchFamily="34" charset="-122"/>
                <a:cs typeface="Fraunces" pitchFamily="34" charset="-120"/>
              </a:rPr>
              <a:t>Requests for Sensitive Info</a:t>
            </a:r>
            <a:endParaRPr lang="en-US" sz="2233" dirty="0"/>
          </a:p>
        </p:txBody>
      </p:sp>
      <p:sp>
        <p:nvSpPr>
          <p:cNvPr id="22" name="Text 18"/>
          <p:cNvSpPr/>
          <p:nvPr/>
        </p:nvSpPr>
        <p:spPr>
          <a:xfrm>
            <a:off x="10908983" y="6029801"/>
            <a:ext cx="2927747" cy="1451610"/>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Legitimate companies will never ask you to share passwords or other private data over email.</a:t>
            </a:r>
            <a:endParaRPr lang="en-US" sz="1786"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sp>
        <p:nvSpPr>
          <p:cNvPr id="4" name="Text 2"/>
          <p:cNvSpPr/>
          <p:nvPr/>
        </p:nvSpPr>
        <p:spPr>
          <a:xfrm>
            <a:off x="793790" y="2358509"/>
            <a:ext cx="9209484" cy="708779"/>
          </a:xfrm>
          <a:prstGeom prst="rect">
            <a:avLst/>
          </a:prstGeom>
          <a:noFill/>
          <a:ln/>
        </p:spPr>
        <p:txBody>
          <a:bodyPr wrap="none" rtlCol="0" anchor="t"/>
          <a:lstStyle/>
          <a:p>
            <a:pPr marL="0" indent="0">
              <a:lnSpc>
                <a:spcPts val="5581"/>
              </a:lnSpc>
              <a:buNone/>
            </a:pPr>
            <a:r>
              <a:rPr lang="en-US" sz="4465" b="1" dirty="0">
                <a:solidFill>
                  <a:srgbClr val="3B4540"/>
                </a:solidFill>
                <a:latin typeface="Fraunces" pitchFamily="34" charset="0"/>
                <a:ea typeface="Fraunces" pitchFamily="34" charset="-122"/>
                <a:cs typeface="Fraunces" pitchFamily="34" charset="-120"/>
              </a:rPr>
              <a:t>Identifying Suspicious Websites</a:t>
            </a:r>
            <a:endParaRPr lang="en-US" sz="4465" dirty="0"/>
          </a:p>
        </p:txBody>
      </p:sp>
      <p:sp>
        <p:nvSpPr>
          <p:cNvPr id="5" name="Text 3"/>
          <p:cNvSpPr/>
          <p:nvPr/>
        </p:nvSpPr>
        <p:spPr>
          <a:xfrm>
            <a:off x="793790" y="3634264"/>
            <a:ext cx="2835235" cy="354330"/>
          </a:xfrm>
          <a:prstGeom prst="rect">
            <a:avLst/>
          </a:prstGeom>
          <a:noFill/>
          <a:ln/>
        </p:spPr>
        <p:txBody>
          <a:bodyPr wrap="none" rtlCol="0" anchor="t"/>
          <a:lstStyle/>
          <a:p>
            <a:pPr marL="0" indent="0">
              <a:lnSpc>
                <a:spcPts val="2791"/>
              </a:lnSpc>
              <a:buNone/>
            </a:pPr>
            <a:r>
              <a:rPr lang="en-US" sz="2233" b="1" dirty="0">
                <a:solidFill>
                  <a:srgbClr val="3B4540"/>
                </a:solidFill>
                <a:latin typeface="Fraunces" pitchFamily="34" charset="0"/>
                <a:ea typeface="Fraunces" pitchFamily="34" charset="-122"/>
                <a:cs typeface="Fraunces" pitchFamily="34" charset="-120"/>
              </a:rPr>
              <a:t>Incorrect URLs</a:t>
            </a:r>
            <a:endParaRPr lang="en-US" sz="2233" dirty="0"/>
          </a:p>
        </p:txBody>
      </p:sp>
      <p:sp>
        <p:nvSpPr>
          <p:cNvPr id="6" name="Text 4"/>
          <p:cNvSpPr/>
          <p:nvPr/>
        </p:nvSpPr>
        <p:spPr>
          <a:xfrm>
            <a:off x="793790" y="4215408"/>
            <a:ext cx="3978116" cy="1088708"/>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Phishing sites often use URLs that are slightly different from the real company's website.</a:t>
            </a:r>
            <a:endParaRPr lang="en-US" sz="1786" dirty="0"/>
          </a:p>
        </p:txBody>
      </p:sp>
      <p:sp>
        <p:nvSpPr>
          <p:cNvPr id="7" name="Text 5"/>
          <p:cNvSpPr/>
          <p:nvPr/>
        </p:nvSpPr>
        <p:spPr>
          <a:xfrm>
            <a:off x="5332928" y="3634264"/>
            <a:ext cx="3397091" cy="354330"/>
          </a:xfrm>
          <a:prstGeom prst="rect">
            <a:avLst/>
          </a:prstGeom>
          <a:noFill/>
          <a:ln/>
        </p:spPr>
        <p:txBody>
          <a:bodyPr wrap="none" rtlCol="0" anchor="t"/>
          <a:lstStyle/>
          <a:p>
            <a:pPr marL="0" indent="0">
              <a:lnSpc>
                <a:spcPts val="2791"/>
              </a:lnSpc>
              <a:buNone/>
            </a:pPr>
            <a:r>
              <a:rPr lang="en-US" sz="2233" b="1" dirty="0">
                <a:solidFill>
                  <a:srgbClr val="3B4540"/>
                </a:solidFill>
                <a:latin typeface="Fraunces" pitchFamily="34" charset="0"/>
                <a:ea typeface="Fraunces" pitchFamily="34" charset="-122"/>
                <a:cs typeface="Fraunces" pitchFamily="34" charset="-120"/>
              </a:rPr>
              <a:t>Unsecured Connections</a:t>
            </a:r>
            <a:endParaRPr lang="en-US" sz="2233" dirty="0"/>
          </a:p>
        </p:txBody>
      </p:sp>
      <p:sp>
        <p:nvSpPr>
          <p:cNvPr id="8" name="Text 6"/>
          <p:cNvSpPr/>
          <p:nvPr/>
        </p:nvSpPr>
        <p:spPr>
          <a:xfrm>
            <a:off x="5332928" y="4215408"/>
            <a:ext cx="3978116" cy="1088708"/>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Look for the "https://" prefix and a valid SSL certificate to ensure a website is secure.</a:t>
            </a:r>
            <a:endParaRPr lang="en-US" sz="1786" dirty="0"/>
          </a:p>
        </p:txBody>
      </p:sp>
      <p:sp>
        <p:nvSpPr>
          <p:cNvPr id="9" name="Text 7"/>
          <p:cNvSpPr/>
          <p:nvPr/>
        </p:nvSpPr>
        <p:spPr>
          <a:xfrm>
            <a:off x="9872067" y="3634264"/>
            <a:ext cx="2835235" cy="354330"/>
          </a:xfrm>
          <a:prstGeom prst="rect">
            <a:avLst/>
          </a:prstGeom>
          <a:noFill/>
          <a:ln/>
        </p:spPr>
        <p:txBody>
          <a:bodyPr wrap="none" rtlCol="0" anchor="t"/>
          <a:lstStyle/>
          <a:p>
            <a:pPr marL="0" indent="0">
              <a:lnSpc>
                <a:spcPts val="2791"/>
              </a:lnSpc>
              <a:buNone/>
            </a:pPr>
            <a:r>
              <a:rPr lang="en-US" sz="2233" b="1" dirty="0">
                <a:solidFill>
                  <a:srgbClr val="3B4540"/>
                </a:solidFill>
                <a:latin typeface="Fraunces" pitchFamily="34" charset="0"/>
                <a:ea typeface="Fraunces" pitchFamily="34" charset="-122"/>
                <a:cs typeface="Fraunces" pitchFamily="34" charset="-120"/>
              </a:rPr>
              <a:t>Sketchy Design</a:t>
            </a:r>
            <a:endParaRPr lang="en-US" sz="2233" dirty="0"/>
          </a:p>
        </p:txBody>
      </p:sp>
      <p:sp>
        <p:nvSpPr>
          <p:cNvPr id="10" name="Text 8"/>
          <p:cNvSpPr/>
          <p:nvPr/>
        </p:nvSpPr>
        <p:spPr>
          <a:xfrm>
            <a:off x="9872067" y="4215408"/>
            <a:ext cx="3978116" cy="1451610"/>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Phishing sites may have poor design, misspellings, or inconsistent branding compared to the real website.</a:t>
            </a:r>
            <a:endParaRPr lang="en-US" sz="178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32577"/>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0" y="0"/>
            <a:ext cx="5486400" cy="8232577"/>
          </a:xfrm>
          <a:prstGeom prst="rect">
            <a:avLst/>
          </a:prstGeom>
        </p:spPr>
      </p:pic>
      <p:pic>
        <p:nvPicPr>
          <p:cNvPr id="5" name="Image 1" descr="preencoded.png"/>
          <p:cNvPicPr>
            <a:picLocks noChangeAspect="1"/>
          </p:cNvPicPr>
          <p:nvPr/>
        </p:nvPicPr>
        <p:blipFill>
          <a:blip r:embed="rId4"/>
          <a:stretch>
            <a:fillRect/>
          </a:stretch>
        </p:blipFill>
        <p:spPr>
          <a:xfrm>
            <a:off x="1206817" y="278606"/>
            <a:ext cx="3072646" cy="7675364"/>
          </a:xfrm>
          <a:prstGeom prst="rect">
            <a:avLst/>
          </a:prstGeom>
        </p:spPr>
      </p:pic>
      <p:sp>
        <p:nvSpPr>
          <p:cNvPr id="6" name="Text 2"/>
          <p:cNvSpPr/>
          <p:nvPr/>
        </p:nvSpPr>
        <p:spPr>
          <a:xfrm>
            <a:off x="6266498" y="612934"/>
            <a:ext cx="7583805" cy="1393031"/>
          </a:xfrm>
          <a:prstGeom prst="rect">
            <a:avLst/>
          </a:prstGeom>
          <a:noFill/>
          <a:ln/>
        </p:spPr>
        <p:txBody>
          <a:bodyPr wrap="square" rtlCol="0" anchor="t"/>
          <a:lstStyle/>
          <a:p>
            <a:pPr marL="0" indent="0">
              <a:lnSpc>
                <a:spcPts val="5485"/>
              </a:lnSpc>
              <a:buNone/>
            </a:pPr>
            <a:r>
              <a:rPr lang="en-US" sz="4388" b="1" dirty="0">
                <a:solidFill>
                  <a:srgbClr val="3B4540"/>
                </a:solidFill>
                <a:latin typeface="Fraunces" pitchFamily="34" charset="0"/>
                <a:ea typeface="Fraunces" pitchFamily="34" charset="-122"/>
                <a:cs typeface="Fraunces" pitchFamily="34" charset="-120"/>
              </a:rPr>
              <a:t>Protecting Against Social Engineering</a:t>
            </a:r>
            <a:endParaRPr lang="en-US" sz="4388" dirty="0"/>
          </a:p>
        </p:txBody>
      </p:sp>
      <p:sp>
        <p:nvSpPr>
          <p:cNvPr id="7" name="Shape 3"/>
          <p:cNvSpPr/>
          <p:nvPr/>
        </p:nvSpPr>
        <p:spPr>
          <a:xfrm>
            <a:off x="6266498" y="2340293"/>
            <a:ext cx="3680460" cy="2702362"/>
          </a:xfrm>
          <a:prstGeom prst="roundRect">
            <a:avLst>
              <a:gd name="adj" fmla="val 7424"/>
            </a:avLst>
          </a:prstGeom>
          <a:solidFill>
            <a:srgbClr val="E8F3E8"/>
          </a:solidFill>
          <a:ln/>
        </p:spPr>
      </p:sp>
      <p:sp>
        <p:nvSpPr>
          <p:cNvPr id="8" name="Text 4"/>
          <p:cNvSpPr/>
          <p:nvPr/>
        </p:nvSpPr>
        <p:spPr>
          <a:xfrm>
            <a:off x="6489383" y="2563178"/>
            <a:ext cx="3234690" cy="696516"/>
          </a:xfrm>
          <a:prstGeom prst="rect">
            <a:avLst/>
          </a:prstGeom>
          <a:noFill/>
          <a:ln/>
        </p:spPr>
        <p:txBody>
          <a:bodyPr wrap="square" rtlCol="0" anchor="t"/>
          <a:lstStyle/>
          <a:p>
            <a:pPr marL="0" indent="0">
              <a:lnSpc>
                <a:spcPts val="2742"/>
              </a:lnSpc>
              <a:buNone/>
            </a:pPr>
            <a:r>
              <a:rPr lang="en-US" sz="2194" b="1" dirty="0">
                <a:solidFill>
                  <a:srgbClr val="405449"/>
                </a:solidFill>
                <a:latin typeface="Fraunces" pitchFamily="34" charset="0"/>
                <a:ea typeface="Fraunces" pitchFamily="34" charset="-122"/>
                <a:cs typeface="Fraunces" pitchFamily="34" charset="-120"/>
              </a:rPr>
              <a:t>Be Cautious of Unsolicited Calls</a:t>
            </a:r>
            <a:endParaRPr lang="en-US" sz="2194" dirty="0"/>
          </a:p>
        </p:txBody>
      </p:sp>
      <p:sp>
        <p:nvSpPr>
          <p:cNvPr id="9" name="Text 5"/>
          <p:cNvSpPr/>
          <p:nvPr/>
        </p:nvSpPr>
        <p:spPr>
          <a:xfrm>
            <a:off x="6489383" y="3393400"/>
            <a:ext cx="3234690" cy="1426369"/>
          </a:xfrm>
          <a:prstGeom prst="rect">
            <a:avLst/>
          </a:prstGeom>
          <a:noFill/>
          <a:ln/>
        </p:spPr>
        <p:txBody>
          <a:bodyPr wrap="square" rtlCol="0" anchor="t"/>
          <a:lstStyle/>
          <a:p>
            <a:pPr marL="0" indent="0">
              <a:lnSpc>
                <a:spcPts val="2808"/>
              </a:lnSpc>
              <a:buNone/>
            </a:pPr>
            <a:r>
              <a:rPr lang="en-US" sz="1755" dirty="0">
                <a:solidFill>
                  <a:srgbClr val="405449"/>
                </a:solidFill>
                <a:latin typeface="Nobile" pitchFamily="34" charset="0"/>
                <a:ea typeface="Nobile" pitchFamily="34" charset="-122"/>
                <a:cs typeface="Nobile" pitchFamily="34" charset="-120"/>
              </a:rPr>
              <a:t>Verify the identity of anyone claiming to be from a company or organization before sharing information.</a:t>
            </a:r>
            <a:endParaRPr lang="en-US" sz="1755" dirty="0"/>
          </a:p>
        </p:txBody>
      </p:sp>
      <p:sp>
        <p:nvSpPr>
          <p:cNvPr id="10" name="Shape 6"/>
          <p:cNvSpPr/>
          <p:nvPr/>
        </p:nvSpPr>
        <p:spPr>
          <a:xfrm>
            <a:off x="10169843" y="2340293"/>
            <a:ext cx="3680460" cy="2702362"/>
          </a:xfrm>
          <a:prstGeom prst="roundRect">
            <a:avLst>
              <a:gd name="adj" fmla="val 7424"/>
            </a:avLst>
          </a:prstGeom>
          <a:solidFill>
            <a:srgbClr val="E8F3E8"/>
          </a:solidFill>
          <a:ln/>
        </p:spPr>
      </p:sp>
      <p:sp>
        <p:nvSpPr>
          <p:cNvPr id="11" name="Text 7"/>
          <p:cNvSpPr/>
          <p:nvPr/>
        </p:nvSpPr>
        <p:spPr>
          <a:xfrm>
            <a:off x="10392728" y="2563178"/>
            <a:ext cx="3234690" cy="696516"/>
          </a:xfrm>
          <a:prstGeom prst="rect">
            <a:avLst/>
          </a:prstGeom>
          <a:noFill/>
          <a:ln/>
        </p:spPr>
        <p:txBody>
          <a:bodyPr wrap="square" rtlCol="0" anchor="t"/>
          <a:lstStyle/>
          <a:p>
            <a:pPr marL="0" indent="0">
              <a:lnSpc>
                <a:spcPts val="2742"/>
              </a:lnSpc>
              <a:buNone/>
            </a:pPr>
            <a:r>
              <a:rPr lang="en-US" sz="2194" b="1" dirty="0">
                <a:solidFill>
                  <a:srgbClr val="405449"/>
                </a:solidFill>
                <a:latin typeface="Fraunces" pitchFamily="34" charset="0"/>
                <a:ea typeface="Fraunces" pitchFamily="34" charset="-122"/>
                <a:cs typeface="Fraunces" pitchFamily="34" charset="-120"/>
              </a:rPr>
              <a:t>Question Unusual Requests</a:t>
            </a:r>
            <a:endParaRPr lang="en-US" sz="2194" dirty="0"/>
          </a:p>
        </p:txBody>
      </p:sp>
      <p:sp>
        <p:nvSpPr>
          <p:cNvPr id="12" name="Text 8"/>
          <p:cNvSpPr/>
          <p:nvPr/>
        </p:nvSpPr>
        <p:spPr>
          <a:xfrm>
            <a:off x="10392728" y="3393400"/>
            <a:ext cx="3234690" cy="1426369"/>
          </a:xfrm>
          <a:prstGeom prst="rect">
            <a:avLst/>
          </a:prstGeom>
          <a:noFill/>
          <a:ln/>
        </p:spPr>
        <p:txBody>
          <a:bodyPr wrap="square" rtlCol="0" anchor="t"/>
          <a:lstStyle/>
          <a:p>
            <a:pPr marL="0" indent="0">
              <a:lnSpc>
                <a:spcPts val="2808"/>
              </a:lnSpc>
              <a:buNone/>
            </a:pPr>
            <a:r>
              <a:rPr lang="en-US" sz="1755" dirty="0">
                <a:solidFill>
                  <a:srgbClr val="405449"/>
                </a:solidFill>
                <a:latin typeface="Nobile" pitchFamily="34" charset="0"/>
                <a:ea typeface="Nobile" pitchFamily="34" charset="-122"/>
                <a:cs typeface="Nobile" pitchFamily="34" charset="-120"/>
              </a:rPr>
              <a:t>If someone is asking you to do something out of the ordinary, be skeptical and verify their authority.</a:t>
            </a:r>
            <a:endParaRPr lang="en-US" sz="1755" dirty="0"/>
          </a:p>
        </p:txBody>
      </p:sp>
      <p:sp>
        <p:nvSpPr>
          <p:cNvPr id="13" name="Shape 9"/>
          <p:cNvSpPr/>
          <p:nvPr/>
        </p:nvSpPr>
        <p:spPr>
          <a:xfrm>
            <a:off x="6266498" y="5265539"/>
            <a:ext cx="3680460" cy="2354104"/>
          </a:xfrm>
          <a:prstGeom prst="roundRect">
            <a:avLst>
              <a:gd name="adj" fmla="val 8522"/>
            </a:avLst>
          </a:prstGeom>
          <a:solidFill>
            <a:srgbClr val="E8F3E8"/>
          </a:solidFill>
          <a:ln/>
        </p:spPr>
      </p:sp>
      <p:sp>
        <p:nvSpPr>
          <p:cNvPr id="14" name="Text 10"/>
          <p:cNvSpPr/>
          <p:nvPr/>
        </p:nvSpPr>
        <p:spPr>
          <a:xfrm>
            <a:off x="6489383" y="5488424"/>
            <a:ext cx="2857143" cy="348258"/>
          </a:xfrm>
          <a:prstGeom prst="rect">
            <a:avLst/>
          </a:prstGeom>
          <a:noFill/>
          <a:ln/>
        </p:spPr>
        <p:txBody>
          <a:bodyPr wrap="none" rtlCol="0" anchor="t"/>
          <a:lstStyle/>
          <a:p>
            <a:pPr marL="0" indent="0">
              <a:lnSpc>
                <a:spcPts val="2742"/>
              </a:lnSpc>
              <a:buNone/>
            </a:pPr>
            <a:r>
              <a:rPr lang="en-US" sz="2194" b="1" dirty="0">
                <a:solidFill>
                  <a:srgbClr val="405449"/>
                </a:solidFill>
                <a:latin typeface="Fraunces" pitchFamily="34" charset="0"/>
                <a:ea typeface="Fraunces" pitchFamily="34" charset="-122"/>
                <a:cs typeface="Fraunces" pitchFamily="34" charset="-120"/>
              </a:rPr>
              <a:t>Trust Your Instincts</a:t>
            </a:r>
            <a:endParaRPr lang="en-US" sz="2194" dirty="0"/>
          </a:p>
        </p:txBody>
      </p:sp>
      <p:sp>
        <p:nvSpPr>
          <p:cNvPr id="15" name="Text 11"/>
          <p:cNvSpPr/>
          <p:nvPr/>
        </p:nvSpPr>
        <p:spPr>
          <a:xfrm>
            <a:off x="6489383" y="5970389"/>
            <a:ext cx="3234690" cy="1426369"/>
          </a:xfrm>
          <a:prstGeom prst="rect">
            <a:avLst/>
          </a:prstGeom>
          <a:noFill/>
          <a:ln/>
        </p:spPr>
        <p:txBody>
          <a:bodyPr wrap="square" rtlCol="0" anchor="t"/>
          <a:lstStyle/>
          <a:p>
            <a:pPr marL="0" indent="0">
              <a:lnSpc>
                <a:spcPts val="2808"/>
              </a:lnSpc>
              <a:buNone/>
            </a:pPr>
            <a:r>
              <a:rPr lang="en-US" sz="1755" dirty="0">
                <a:solidFill>
                  <a:srgbClr val="405449"/>
                </a:solidFill>
                <a:latin typeface="Nobile" pitchFamily="34" charset="0"/>
                <a:ea typeface="Nobile" pitchFamily="34" charset="-122"/>
                <a:cs typeface="Nobile" pitchFamily="34" charset="-120"/>
              </a:rPr>
              <a:t>If a situation feels "off" or makes you uncomfortable, it's better to err on the side of caution.</a:t>
            </a:r>
            <a:endParaRPr lang="en-US" sz="1755" dirty="0"/>
          </a:p>
        </p:txBody>
      </p:sp>
      <p:sp>
        <p:nvSpPr>
          <p:cNvPr id="16" name="Shape 12"/>
          <p:cNvSpPr/>
          <p:nvPr/>
        </p:nvSpPr>
        <p:spPr>
          <a:xfrm>
            <a:off x="10169843" y="5265539"/>
            <a:ext cx="3680460" cy="2354104"/>
          </a:xfrm>
          <a:prstGeom prst="roundRect">
            <a:avLst>
              <a:gd name="adj" fmla="val 8522"/>
            </a:avLst>
          </a:prstGeom>
          <a:solidFill>
            <a:srgbClr val="E8F3E8"/>
          </a:solidFill>
          <a:ln/>
        </p:spPr>
      </p:sp>
      <p:sp>
        <p:nvSpPr>
          <p:cNvPr id="17" name="Text 13"/>
          <p:cNvSpPr/>
          <p:nvPr/>
        </p:nvSpPr>
        <p:spPr>
          <a:xfrm>
            <a:off x="10392728" y="5488424"/>
            <a:ext cx="2990136" cy="348258"/>
          </a:xfrm>
          <a:prstGeom prst="rect">
            <a:avLst/>
          </a:prstGeom>
          <a:noFill/>
          <a:ln/>
        </p:spPr>
        <p:txBody>
          <a:bodyPr wrap="none" rtlCol="0" anchor="t"/>
          <a:lstStyle/>
          <a:p>
            <a:pPr marL="0" indent="0">
              <a:lnSpc>
                <a:spcPts val="2742"/>
              </a:lnSpc>
              <a:buNone/>
            </a:pPr>
            <a:r>
              <a:rPr lang="en-US" sz="2194" b="1" dirty="0">
                <a:solidFill>
                  <a:srgbClr val="405449"/>
                </a:solidFill>
                <a:latin typeface="Fraunces" pitchFamily="34" charset="0"/>
                <a:ea typeface="Fraunces" pitchFamily="34" charset="-122"/>
                <a:cs typeface="Fraunces" pitchFamily="34" charset="-120"/>
              </a:rPr>
              <a:t>Get a Second Opinion</a:t>
            </a:r>
            <a:endParaRPr lang="en-US" sz="2194" dirty="0"/>
          </a:p>
        </p:txBody>
      </p:sp>
      <p:sp>
        <p:nvSpPr>
          <p:cNvPr id="18" name="Text 14"/>
          <p:cNvSpPr/>
          <p:nvPr/>
        </p:nvSpPr>
        <p:spPr>
          <a:xfrm>
            <a:off x="10392728" y="5970389"/>
            <a:ext cx="3234690" cy="1426369"/>
          </a:xfrm>
          <a:prstGeom prst="rect">
            <a:avLst/>
          </a:prstGeom>
          <a:noFill/>
          <a:ln/>
        </p:spPr>
        <p:txBody>
          <a:bodyPr wrap="square" rtlCol="0" anchor="t"/>
          <a:lstStyle/>
          <a:p>
            <a:pPr marL="0" indent="0">
              <a:lnSpc>
                <a:spcPts val="2808"/>
              </a:lnSpc>
              <a:buNone/>
            </a:pPr>
            <a:r>
              <a:rPr lang="en-US" sz="1755" dirty="0">
                <a:solidFill>
                  <a:srgbClr val="405449"/>
                </a:solidFill>
                <a:latin typeface="Nobile" pitchFamily="34" charset="0"/>
                <a:ea typeface="Nobile" pitchFamily="34" charset="-122"/>
                <a:cs typeface="Nobile" pitchFamily="34" charset="-120"/>
              </a:rPr>
              <a:t>When in doubt, consult with a colleague or manager before responding to any suspicious requests.</a:t>
            </a:r>
            <a:endParaRPr lang="en-US" sz="175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0" y="0"/>
            <a:ext cx="14630400" cy="2835235"/>
          </a:xfrm>
          <a:prstGeom prst="rect">
            <a:avLst/>
          </a:prstGeom>
        </p:spPr>
      </p:pic>
      <p:pic>
        <p:nvPicPr>
          <p:cNvPr id="5" name="Image 1" descr="preencoded.png"/>
          <p:cNvPicPr>
            <a:picLocks noChangeAspect="1"/>
          </p:cNvPicPr>
          <p:nvPr/>
        </p:nvPicPr>
        <p:blipFill>
          <a:blip r:embed="rId4"/>
          <a:stretch>
            <a:fillRect/>
          </a:stretch>
        </p:blipFill>
        <p:spPr>
          <a:xfrm>
            <a:off x="5614035" y="283488"/>
            <a:ext cx="3402330" cy="2268260"/>
          </a:xfrm>
          <a:prstGeom prst="rect">
            <a:avLst/>
          </a:prstGeom>
        </p:spPr>
      </p:pic>
      <p:sp>
        <p:nvSpPr>
          <p:cNvPr id="6" name="Text 2"/>
          <p:cNvSpPr/>
          <p:nvPr/>
        </p:nvSpPr>
        <p:spPr>
          <a:xfrm>
            <a:off x="793790" y="3639979"/>
            <a:ext cx="9454872" cy="708779"/>
          </a:xfrm>
          <a:prstGeom prst="rect">
            <a:avLst/>
          </a:prstGeom>
          <a:noFill/>
          <a:ln/>
        </p:spPr>
        <p:txBody>
          <a:bodyPr wrap="none" rtlCol="0" anchor="t"/>
          <a:lstStyle/>
          <a:p>
            <a:pPr marL="0" indent="0">
              <a:lnSpc>
                <a:spcPts val="5581"/>
              </a:lnSpc>
              <a:buNone/>
            </a:pPr>
            <a:r>
              <a:rPr lang="en-US" sz="4465" b="1" dirty="0">
                <a:solidFill>
                  <a:srgbClr val="3B4540"/>
                </a:solidFill>
                <a:latin typeface="Fraunces" pitchFamily="34" charset="0"/>
                <a:ea typeface="Fraunces" pitchFamily="34" charset="-122"/>
                <a:cs typeface="Fraunces" pitchFamily="34" charset="-120"/>
              </a:rPr>
              <a:t>Best Practices for Email Security</a:t>
            </a:r>
            <a:endParaRPr lang="en-US" sz="4465" dirty="0"/>
          </a:p>
        </p:txBody>
      </p:sp>
      <p:pic>
        <p:nvPicPr>
          <p:cNvPr id="7" name="Image 2" descr="preencoded.png"/>
          <p:cNvPicPr>
            <a:picLocks noChangeAspect="1"/>
          </p:cNvPicPr>
          <p:nvPr/>
        </p:nvPicPr>
        <p:blipFill>
          <a:blip r:embed="rId5"/>
          <a:stretch>
            <a:fillRect/>
          </a:stretch>
        </p:blipFill>
        <p:spPr>
          <a:xfrm>
            <a:off x="793790" y="4688919"/>
            <a:ext cx="566976" cy="566976"/>
          </a:xfrm>
          <a:prstGeom prst="rect">
            <a:avLst/>
          </a:prstGeom>
        </p:spPr>
      </p:pic>
      <p:sp>
        <p:nvSpPr>
          <p:cNvPr id="8" name="Text 3"/>
          <p:cNvSpPr/>
          <p:nvPr/>
        </p:nvSpPr>
        <p:spPr>
          <a:xfrm>
            <a:off x="793790" y="5482709"/>
            <a:ext cx="2835235" cy="354330"/>
          </a:xfrm>
          <a:prstGeom prst="rect">
            <a:avLst/>
          </a:prstGeom>
          <a:noFill/>
          <a:ln/>
        </p:spPr>
        <p:txBody>
          <a:bodyPr wrap="none" rtlCol="0" anchor="t"/>
          <a:lstStyle/>
          <a:p>
            <a:pPr marL="0" indent="0" algn="l">
              <a:lnSpc>
                <a:spcPts val="2791"/>
              </a:lnSpc>
              <a:buNone/>
            </a:pPr>
            <a:r>
              <a:rPr lang="en-US" sz="2233" b="1" dirty="0">
                <a:solidFill>
                  <a:srgbClr val="405449"/>
                </a:solidFill>
                <a:latin typeface="Fraunces" pitchFamily="34" charset="0"/>
                <a:ea typeface="Fraunces" pitchFamily="34" charset="-122"/>
                <a:cs typeface="Fraunces" pitchFamily="34" charset="-120"/>
              </a:rPr>
              <a:t>Update Software</a:t>
            </a:r>
            <a:endParaRPr lang="en-US" sz="2233" dirty="0"/>
          </a:p>
        </p:txBody>
      </p:sp>
      <p:sp>
        <p:nvSpPr>
          <p:cNvPr id="9" name="Text 4"/>
          <p:cNvSpPr/>
          <p:nvPr/>
        </p:nvSpPr>
        <p:spPr>
          <a:xfrm>
            <a:off x="793790" y="5973128"/>
            <a:ext cx="3005495" cy="1451610"/>
          </a:xfrm>
          <a:prstGeom prst="rect">
            <a:avLst/>
          </a:prstGeom>
          <a:noFill/>
          <a:ln/>
        </p:spPr>
        <p:txBody>
          <a:bodyPr wrap="square" rtlCol="0" anchor="t"/>
          <a:lstStyle/>
          <a:p>
            <a:pPr marL="0" indent="0" algn="l">
              <a:lnSpc>
                <a:spcPts val="2858"/>
              </a:lnSpc>
              <a:buNone/>
            </a:pPr>
            <a:r>
              <a:rPr lang="en-US" sz="1786" dirty="0">
                <a:solidFill>
                  <a:srgbClr val="405449"/>
                </a:solidFill>
                <a:latin typeface="Nobile" pitchFamily="34" charset="0"/>
                <a:ea typeface="Nobile" pitchFamily="34" charset="-122"/>
                <a:cs typeface="Nobile" pitchFamily="34" charset="-120"/>
              </a:rPr>
              <a:t>Keep your devices and software up-to-date to protect against the latest threats.</a:t>
            </a:r>
            <a:endParaRPr lang="en-US" sz="1786" dirty="0"/>
          </a:p>
        </p:txBody>
      </p:sp>
      <p:pic>
        <p:nvPicPr>
          <p:cNvPr id="10" name="Image 3" descr="preencoded.png"/>
          <p:cNvPicPr>
            <a:picLocks noChangeAspect="1"/>
          </p:cNvPicPr>
          <p:nvPr/>
        </p:nvPicPr>
        <p:blipFill>
          <a:blip r:embed="rId6"/>
          <a:stretch>
            <a:fillRect/>
          </a:stretch>
        </p:blipFill>
        <p:spPr>
          <a:xfrm>
            <a:off x="4139446" y="4688919"/>
            <a:ext cx="566976" cy="566976"/>
          </a:xfrm>
          <a:prstGeom prst="rect">
            <a:avLst/>
          </a:prstGeom>
        </p:spPr>
      </p:pic>
      <p:sp>
        <p:nvSpPr>
          <p:cNvPr id="11" name="Text 5"/>
          <p:cNvSpPr/>
          <p:nvPr/>
        </p:nvSpPr>
        <p:spPr>
          <a:xfrm>
            <a:off x="4139446" y="5482709"/>
            <a:ext cx="3005614" cy="708660"/>
          </a:xfrm>
          <a:prstGeom prst="rect">
            <a:avLst/>
          </a:prstGeom>
          <a:noFill/>
          <a:ln/>
        </p:spPr>
        <p:txBody>
          <a:bodyPr wrap="square" rtlCol="0" anchor="t"/>
          <a:lstStyle/>
          <a:p>
            <a:pPr marL="0" indent="0" algn="l">
              <a:lnSpc>
                <a:spcPts val="2791"/>
              </a:lnSpc>
              <a:buNone/>
            </a:pPr>
            <a:r>
              <a:rPr lang="en-US" sz="2233" b="1" dirty="0">
                <a:solidFill>
                  <a:srgbClr val="405449"/>
                </a:solidFill>
                <a:latin typeface="Fraunces" pitchFamily="34" charset="0"/>
                <a:ea typeface="Fraunces" pitchFamily="34" charset="-122"/>
                <a:cs typeface="Fraunces" pitchFamily="34" charset="-120"/>
              </a:rPr>
              <a:t>Use Strong Passwords</a:t>
            </a:r>
            <a:endParaRPr lang="en-US" sz="2233" dirty="0"/>
          </a:p>
        </p:txBody>
      </p:sp>
      <p:sp>
        <p:nvSpPr>
          <p:cNvPr id="12" name="Text 6"/>
          <p:cNvSpPr/>
          <p:nvPr/>
        </p:nvSpPr>
        <p:spPr>
          <a:xfrm>
            <a:off x="4139446" y="6327458"/>
            <a:ext cx="3005614" cy="1088708"/>
          </a:xfrm>
          <a:prstGeom prst="rect">
            <a:avLst/>
          </a:prstGeom>
          <a:noFill/>
          <a:ln/>
        </p:spPr>
        <p:txBody>
          <a:bodyPr wrap="square" rtlCol="0" anchor="t"/>
          <a:lstStyle/>
          <a:p>
            <a:pPr marL="0" indent="0" algn="l">
              <a:lnSpc>
                <a:spcPts val="2858"/>
              </a:lnSpc>
              <a:buNone/>
            </a:pPr>
            <a:r>
              <a:rPr lang="en-US" sz="1786" dirty="0">
                <a:solidFill>
                  <a:srgbClr val="405449"/>
                </a:solidFill>
                <a:latin typeface="Nobile" pitchFamily="34" charset="0"/>
                <a:ea typeface="Nobile" pitchFamily="34" charset="-122"/>
                <a:cs typeface="Nobile" pitchFamily="34" charset="-120"/>
              </a:rPr>
              <a:t>Create unique, complex passwords for each of your online accounts.</a:t>
            </a:r>
            <a:endParaRPr lang="en-US" sz="1786" dirty="0"/>
          </a:p>
        </p:txBody>
      </p:sp>
      <p:pic>
        <p:nvPicPr>
          <p:cNvPr id="13" name="Image 4" descr="preencoded.png"/>
          <p:cNvPicPr>
            <a:picLocks noChangeAspect="1"/>
          </p:cNvPicPr>
          <p:nvPr/>
        </p:nvPicPr>
        <p:blipFill>
          <a:blip r:embed="rId7"/>
          <a:stretch>
            <a:fillRect/>
          </a:stretch>
        </p:blipFill>
        <p:spPr>
          <a:xfrm>
            <a:off x="7485221" y="4688919"/>
            <a:ext cx="566976" cy="566976"/>
          </a:xfrm>
          <a:prstGeom prst="rect">
            <a:avLst/>
          </a:prstGeom>
        </p:spPr>
      </p:pic>
      <p:sp>
        <p:nvSpPr>
          <p:cNvPr id="14" name="Text 7"/>
          <p:cNvSpPr/>
          <p:nvPr/>
        </p:nvSpPr>
        <p:spPr>
          <a:xfrm>
            <a:off x="7485221" y="5482709"/>
            <a:ext cx="2835235" cy="354330"/>
          </a:xfrm>
          <a:prstGeom prst="rect">
            <a:avLst/>
          </a:prstGeom>
          <a:noFill/>
          <a:ln/>
        </p:spPr>
        <p:txBody>
          <a:bodyPr wrap="none" rtlCol="0" anchor="t"/>
          <a:lstStyle/>
          <a:p>
            <a:pPr marL="0" indent="0" algn="l">
              <a:lnSpc>
                <a:spcPts val="2791"/>
              </a:lnSpc>
              <a:buNone/>
            </a:pPr>
            <a:r>
              <a:rPr lang="en-US" sz="2233" b="1" dirty="0">
                <a:solidFill>
                  <a:srgbClr val="405449"/>
                </a:solidFill>
                <a:latin typeface="Fraunces" pitchFamily="34" charset="0"/>
                <a:ea typeface="Fraunces" pitchFamily="34" charset="-122"/>
                <a:cs typeface="Fraunces" pitchFamily="34" charset="-120"/>
              </a:rPr>
              <a:t>Enable 2FA</a:t>
            </a:r>
            <a:endParaRPr lang="en-US" sz="2233" dirty="0"/>
          </a:p>
        </p:txBody>
      </p:sp>
      <p:sp>
        <p:nvSpPr>
          <p:cNvPr id="15" name="Text 8"/>
          <p:cNvSpPr/>
          <p:nvPr/>
        </p:nvSpPr>
        <p:spPr>
          <a:xfrm>
            <a:off x="7485221" y="5973128"/>
            <a:ext cx="3005614" cy="1088708"/>
          </a:xfrm>
          <a:prstGeom prst="rect">
            <a:avLst/>
          </a:prstGeom>
          <a:noFill/>
          <a:ln/>
        </p:spPr>
        <p:txBody>
          <a:bodyPr wrap="square" rtlCol="0" anchor="t"/>
          <a:lstStyle/>
          <a:p>
            <a:pPr marL="0" indent="0" algn="l">
              <a:lnSpc>
                <a:spcPts val="2858"/>
              </a:lnSpc>
              <a:buNone/>
            </a:pPr>
            <a:r>
              <a:rPr lang="en-US" sz="1786" dirty="0">
                <a:solidFill>
                  <a:srgbClr val="405449"/>
                </a:solidFill>
                <a:latin typeface="Nobile" pitchFamily="34" charset="0"/>
                <a:ea typeface="Nobile" pitchFamily="34" charset="-122"/>
                <a:cs typeface="Nobile" pitchFamily="34" charset="-120"/>
              </a:rPr>
              <a:t>Two-factor authentication adds an extra layer of security to your accounts.</a:t>
            </a:r>
            <a:endParaRPr lang="en-US" sz="1786" dirty="0"/>
          </a:p>
        </p:txBody>
      </p:sp>
      <p:pic>
        <p:nvPicPr>
          <p:cNvPr id="16" name="Image 5" descr="preencoded.png"/>
          <p:cNvPicPr>
            <a:picLocks noChangeAspect="1"/>
          </p:cNvPicPr>
          <p:nvPr/>
        </p:nvPicPr>
        <p:blipFill>
          <a:blip r:embed="rId8"/>
          <a:stretch>
            <a:fillRect/>
          </a:stretch>
        </p:blipFill>
        <p:spPr>
          <a:xfrm>
            <a:off x="10830997" y="4688919"/>
            <a:ext cx="566976" cy="566976"/>
          </a:xfrm>
          <a:prstGeom prst="rect">
            <a:avLst/>
          </a:prstGeom>
        </p:spPr>
      </p:pic>
      <p:sp>
        <p:nvSpPr>
          <p:cNvPr id="17" name="Text 9"/>
          <p:cNvSpPr/>
          <p:nvPr/>
        </p:nvSpPr>
        <p:spPr>
          <a:xfrm>
            <a:off x="10830997" y="5482709"/>
            <a:ext cx="2933343" cy="354330"/>
          </a:xfrm>
          <a:prstGeom prst="rect">
            <a:avLst/>
          </a:prstGeom>
          <a:noFill/>
          <a:ln/>
        </p:spPr>
        <p:txBody>
          <a:bodyPr wrap="none" rtlCol="0" anchor="t"/>
          <a:lstStyle/>
          <a:p>
            <a:pPr marL="0" indent="0" algn="l">
              <a:lnSpc>
                <a:spcPts val="2791"/>
              </a:lnSpc>
              <a:buNone/>
            </a:pPr>
            <a:r>
              <a:rPr lang="en-US" sz="2233" b="1" dirty="0">
                <a:solidFill>
                  <a:srgbClr val="405449"/>
                </a:solidFill>
                <a:latin typeface="Fraunces" pitchFamily="34" charset="0"/>
                <a:ea typeface="Fraunces" pitchFamily="34" charset="-122"/>
                <a:cs typeface="Fraunces" pitchFamily="34" charset="-120"/>
              </a:rPr>
              <a:t>Be Cautious of Links</a:t>
            </a:r>
            <a:endParaRPr lang="en-US" sz="2233" dirty="0"/>
          </a:p>
        </p:txBody>
      </p:sp>
      <p:sp>
        <p:nvSpPr>
          <p:cNvPr id="18" name="Text 10"/>
          <p:cNvSpPr/>
          <p:nvPr/>
        </p:nvSpPr>
        <p:spPr>
          <a:xfrm>
            <a:off x="10830997" y="5973128"/>
            <a:ext cx="3005614" cy="1088708"/>
          </a:xfrm>
          <a:prstGeom prst="rect">
            <a:avLst/>
          </a:prstGeom>
          <a:noFill/>
          <a:ln/>
        </p:spPr>
        <p:txBody>
          <a:bodyPr wrap="square" rtlCol="0" anchor="t"/>
          <a:lstStyle/>
          <a:p>
            <a:pPr marL="0" indent="0" algn="l">
              <a:lnSpc>
                <a:spcPts val="2858"/>
              </a:lnSpc>
              <a:buNone/>
            </a:pPr>
            <a:r>
              <a:rPr lang="en-US" sz="1786" dirty="0">
                <a:solidFill>
                  <a:srgbClr val="405449"/>
                </a:solidFill>
                <a:latin typeface="Nobile" pitchFamily="34" charset="0"/>
                <a:ea typeface="Nobile" pitchFamily="34" charset="-122"/>
                <a:cs typeface="Nobile" pitchFamily="34" charset="-120"/>
              </a:rPr>
              <a:t>Hover over links to verify the destination before clicking.</a:t>
            </a:r>
            <a:endParaRPr lang="en-US" sz="178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31148"/>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9144000" y="0"/>
            <a:ext cx="5486400" cy="8231148"/>
          </a:xfrm>
          <a:prstGeom prst="rect">
            <a:avLst/>
          </a:prstGeom>
        </p:spPr>
      </p:pic>
      <p:pic>
        <p:nvPicPr>
          <p:cNvPr id="5" name="Image 1" descr="preencoded.png"/>
          <p:cNvPicPr>
            <a:picLocks noChangeAspect="1"/>
          </p:cNvPicPr>
          <p:nvPr/>
        </p:nvPicPr>
        <p:blipFill>
          <a:blip r:embed="rId4"/>
          <a:stretch>
            <a:fillRect/>
          </a:stretch>
        </p:blipFill>
        <p:spPr>
          <a:xfrm>
            <a:off x="9419511" y="1647825"/>
            <a:ext cx="4935379" cy="4935379"/>
          </a:xfrm>
          <a:prstGeom prst="rect">
            <a:avLst/>
          </a:prstGeom>
        </p:spPr>
      </p:pic>
      <p:sp>
        <p:nvSpPr>
          <p:cNvPr id="6" name="Text 2"/>
          <p:cNvSpPr/>
          <p:nvPr/>
        </p:nvSpPr>
        <p:spPr>
          <a:xfrm>
            <a:off x="771644" y="606266"/>
            <a:ext cx="7600712" cy="1378029"/>
          </a:xfrm>
          <a:prstGeom prst="rect">
            <a:avLst/>
          </a:prstGeom>
          <a:noFill/>
          <a:ln/>
        </p:spPr>
        <p:txBody>
          <a:bodyPr wrap="square" rtlCol="0" anchor="t"/>
          <a:lstStyle/>
          <a:p>
            <a:pPr marL="0" indent="0">
              <a:lnSpc>
                <a:spcPts val="5426"/>
              </a:lnSpc>
              <a:buNone/>
            </a:pPr>
            <a:r>
              <a:rPr lang="en-US" sz="4341" b="1" dirty="0">
                <a:solidFill>
                  <a:srgbClr val="3B4540"/>
                </a:solidFill>
                <a:latin typeface="Fraunces" pitchFamily="34" charset="0"/>
                <a:ea typeface="Fraunces" pitchFamily="34" charset="-122"/>
                <a:cs typeface="Fraunces" pitchFamily="34" charset="-120"/>
              </a:rPr>
              <a:t>Staying Vigilant on Social Media</a:t>
            </a:r>
            <a:endParaRPr lang="en-US" sz="4341" dirty="0"/>
          </a:p>
        </p:txBody>
      </p:sp>
      <p:sp>
        <p:nvSpPr>
          <p:cNvPr id="7" name="Shape 3"/>
          <p:cNvSpPr/>
          <p:nvPr/>
        </p:nvSpPr>
        <p:spPr>
          <a:xfrm>
            <a:off x="1087041" y="2314932"/>
            <a:ext cx="30480" cy="5309949"/>
          </a:xfrm>
          <a:prstGeom prst="roundRect">
            <a:avLst>
              <a:gd name="adj" fmla="val 651078"/>
            </a:avLst>
          </a:prstGeom>
          <a:solidFill>
            <a:srgbClr val="CED9CE"/>
          </a:solidFill>
          <a:ln/>
        </p:spPr>
      </p:sp>
      <p:sp>
        <p:nvSpPr>
          <p:cNvPr id="8" name="Shape 4"/>
          <p:cNvSpPr/>
          <p:nvPr/>
        </p:nvSpPr>
        <p:spPr>
          <a:xfrm>
            <a:off x="1319808" y="2795707"/>
            <a:ext cx="771644" cy="30480"/>
          </a:xfrm>
          <a:prstGeom prst="roundRect">
            <a:avLst>
              <a:gd name="adj" fmla="val 651078"/>
            </a:avLst>
          </a:prstGeom>
          <a:solidFill>
            <a:srgbClr val="CED9CE"/>
          </a:solidFill>
          <a:ln/>
        </p:spPr>
      </p:sp>
      <p:sp>
        <p:nvSpPr>
          <p:cNvPr id="9" name="Shape 5"/>
          <p:cNvSpPr/>
          <p:nvPr/>
        </p:nvSpPr>
        <p:spPr>
          <a:xfrm>
            <a:off x="854273" y="2562939"/>
            <a:ext cx="496014" cy="496014"/>
          </a:xfrm>
          <a:prstGeom prst="roundRect">
            <a:avLst>
              <a:gd name="adj" fmla="val 40009"/>
            </a:avLst>
          </a:prstGeom>
          <a:solidFill>
            <a:srgbClr val="E8F3E8"/>
          </a:solidFill>
          <a:ln/>
        </p:spPr>
      </p:sp>
      <p:sp>
        <p:nvSpPr>
          <p:cNvPr id="10" name="Text 6"/>
          <p:cNvSpPr/>
          <p:nvPr/>
        </p:nvSpPr>
        <p:spPr>
          <a:xfrm>
            <a:off x="1019770" y="2645569"/>
            <a:ext cx="165021" cy="330756"/>
          </a:xfrm>
          <a:prstGeom prst="rect">
            <a:avLst/>
          </a:prstGeom>
          <a:noFill/>
          <a:ln/>
        </p:spPr>
        <p:txBody>
          <a:bodyPr wrap="none" rtlCol="0" anchor="t"/>
          <a:lstStyle/>
          <a:p>
            <a:pPr marL="0" indent="0" algn="ctr">
              <a:lnSpc>
                <a:spcPts val="2604"/>
              </a:lnSpc>
              <a:buNone/>
            </a:pPr>
            <a:r>
              <a:rPr lang="en-US" sz="2604" b="1" dirty="0">
                <a:solidFill>
                  <a:srgbClr val="405449"/>
                </a:solidFill>
                <a:latin typeface="Fraunces" pitchFamily="34" charset="0"/>
                <a:ea typeface="Fraunces" pitchFamily="34" charset="-122"/>
                <a:cs typeface="Fraunces" pitchFamily="34" charset="-120"/>
              </a:rPr>
              <a:t>1</a:t>
            </a:r>
            <a:endParaRPr lang="en-US" sz="2604" dirty="0"/>
          </a:p>
        </p:txBody>
      </p:sp>
      <p:sp>
        <p:nvSpPr>
          <p:cNvPr id="11" name="Text 7"/>
          <p:cNvSpPr/>
          <p:nvPr/>
        </p:nvSpPr>
        <p:spPr>
          <a:xfrm>
            <a:off x="2314932" y="2535317"/>
            <a:ext cx="3116342" cy="344448"/>
          </a:xfrm>
          <a:prstGeom prst="rect">
            <a:avLst/>
          </a:prstGeom>
          <a:noFill/>
          <a:ln/>
        </p:spPr>
        <p:txBody>
          <a:bodyPr wrap="none" rtlCol="0" anchor="t"/>
          <a:lstStyle/>
          <a:p>
            <a:pPr marL="0" indent="0" algn="l">
              <a:lnSpc>
                <a:spcPts val="2713"/>
              </a:lnSpc>
              <a:buNone/>
            </a:pPr>
            <a:r>
              <a:rPr lang="en-US" sz="2170" b="1" dirty="0">
                <a:solidFill>
                  <a:srgbClr val="405449"/>
                </a:solidFill>
                <a:latin typeface="Fraunces" pitchFamily="34" charset="0"/>
                <a:ea typeface="Fraunces" pitchFamily="34" charset="-122"/>
                <a:cs typeface="Fraunces" pitchFamily="34" charset="-120"/>
              </a:rPr>
              <a:t>Research Connections</a:t>
            </a:r>
            <a:endParaRPr lang="en-US" sz="2170" dirty="0"/>
          </a:p>
        </p:txBody>
      </p:sp>
      <p:sp>
        <p:nvSpPr>
          <p:cNvPr id="12" name="Text 8"/>
          <p:cNvSpPr/>
          <p:nvPr/>
        </p:nvSpPr>
        <p:spPr>
          <a:xfrm>
            <a:off x="2314932" y="3012043"/>
            <a:ext cx="6057424" cy="705564"/>
          </a:xfrm>
          <a:prstGeom prst="rect">
            <a:avLst/>
          </a:prstGeom>
          <a:noFill/>
          <a:ln/>
        </p:spPr>
        <p:txBody>
          <a:bodyPr wrap="square" rtlCol="0" anchor="t"/>
          <a:lstStyle/>
          <a:p>
            <a:pPr marL="0" indent="0" algn="l">
              <a:lnSpc>
                <a:spcPts val="2778"/>
              </a:lnSpc>
              <a:buNone/>
            </a:pPr>
            <a:r>
              <a:rPr lang="en-US" sz="1736" dirty="0">
                <a:solidFill>
                  <a:srgbClr val="405449"/>
                </a:solidFill>
                <a:latin typeface="Nobile" pitchFamily="34" charset="0"/>
                <a:ea typeface="Nobile" pitchFamily="34" charset="-122"/>
                <a:cs typeface="Nobile" pitchFamily="34" charset="-120"/>
              </a:rPr>
              <a:t>Verify the identity of anyone who sends you a friend request or message on social media.</a:t>
            </a:r>
            <a:endParaRPr lang="en-US" sz="1736" dirty="0"/>
          </a:p>
        </p:txBody>
      </p:sp>
      <p:sp>
        <p:nvSpPr>
          <p:cNvPr id="13" name="Shape 9"/>
          <p:cNvSpPr/>
          <p:nvPr/>
        </p:nvSpPr>
        <p:spPr>
          <a:xfrm>
            <a:off x="1319808" y="4639151"/>
            <a:ext cx="771644" cy="30480"/>
          </a:xfrm>
          <a:prstGeom prst="roundRect">
            <a:avLst>
              <a:gd name="adj" fmla="val 651078"/>
            </a:avLst>
          </a:prstGeom>
          <a:solidFill>
            <a:srgbClr val="CED9CE"/>
          </a:solidFill>
          <a:ln/>
        </p:spPr>
      </p:sp>
      <p:sp>
        <p:nvSpPr>
          <p:cNvPr id="14" name="Shape 10"/>
          <p:cNvSpPr/>
          <p:nvPr/>
        </p:nvSpPr>
        <p:spPr>
          <a:xfrm>
            <a:off x="854273" y="4406384"/>
            <a:ext cx="496014" cy="496014"/>
          </a:xfrm>
          <a:prstGeom prst="roundRect">
            <a:avLst>
              <a:gd name="adj" fmla="val 40009"/>
            </a:avLst>
          </a:prstGeom>
          <a:solidFill>
            <a:srgbClr val="E8F3E8"/>
          </a:solidFill>
          <a:ln/>
        </p:spPr>
      </p:sp>
      <p:sp>
        <p:nvSpPr>
          <p:cNvPr id="15" name="Text 11"/>
          <p:cNvSpPr/>
          <p:nvPr/>
        </p:nvSpPr>
        <p:spPr>
          <a:xfrm>
            <a:off x="994172" y="4489013"/>
            <a:ext cx="216098" cy="330756"/>
          </a:xfrm>
          <a:prstGeom prst="rect">
            <a:avLst/>
          </a:prstGeom>
          <a:noFill/>
          <a:ln/>
        </p:spPr>
        <p:txBody>
          <a:bodyPr wrap="none" rtlCol="0" anchor="t"/>
          <a:lstStyle/>
          <a:p>
            <a:pPr marL="0" indent="0" algn="ctr">
              <a:lnSpc>
                <a:spcPts val="2604"/>
              </a:lnSpc>
              <a:buNone/>
            </a:pPr>
            <a:r>
              <a:rPr lang="en-US" sz="2604" b="1" dirty="0">
                <a:solidFill>
                  <a:srgbClr val="405449"/>
                </a:solidFill>
                <a:latin typeface="Fraunces" pitchFamily="34" charset="0"/>
                <a:ea typeface="Fraunces" pitchFamily="34" charset="-122"/>
                <a:cs typeface="Fraunces" pitchFamily="34" charset="-120"/>
              </a:rPr>
              <a:t>2</a:t>
            </a:r>
            <a:endParaRPr lang="en-US" sz="2604" dirty="0"/>
          </a:p>
        </p:txBody>
      </p:sp>
      <p:sp>
        <p:nvSpPr>
          <p:cNvPr id="16" name="Text 12"/>
          <p:cNvSpPr/>
          <p:nvPr/>
        </p:nvSpPr>
        <p:spPr>
          <a:xfrm>
            <a:off x="2314932" y="4378762"/>
            <a:ext cx="3303865" cy="344448"/>
          </a:xfrm>
          <a:prstGeom prst="rect">
            <a:avLst/>
          </a:prstGeom>
          <a:noFill/>
          <a:ln/>
        </p:spPr>
        <p:txBody>
          <a:bodyPr wrap="none" rtlCol="0" anchor="t"/>
          <a:lstStyle/>
          <a:p>
            <a:pPr marL="0" indent="0" algn="l">
              <a:lnSpc>
                <a:spcPts val="2713"/>
              </a:lnSpc>
              <a:buNone/>
            </a:pPr>
            <a:r>
              <a:rPr lang="en-US" sz="2170" b="1" dirty="0">
                <a:solidFill>
                  <a:srgbClr val="405449"/>
                </a:solidFill>
                <a:latin typeface="Fraunces" pitchFamily="34" charset="0"/>
                <a:ea typeface="Fraunces" pitchFamily="34" charset="-122"/>
                <a:cs typeface="Fraunces" pitchFamily="34" charset="-120"/>
              </a:rPr>
              <a:t>Beware of Fake Profiles</a:t>
            </a:r>
            <a:endParaRPr lang="en-US" sz="2170" dirty="0"/>
          </a:p>
        </p:txBody>
      </p:sp>
      <p:sp>
        <p:nvSpPr>
          <p:cNvPr id="17" name="Text 13"/>
          <p:cNvSpPr/>
          <p:nvPr/>
        </p:nvSpPr>
        <p:spPr>
          <a:xfrm>
            <a:off x="2314932" y="4855488"/>
            <a:ext cx="6057424" cy="705564"/>
          </a:xfrm>
          <a:prstGeom prst="rect">
            <a:avLst/>
          </a:prstGeom>
          <a:noFill/>
          <a:ln/>
        </p:spPr>
        <p:txBody>
          <a:bodyPr wrap="square" rtlCol="0" anchor="t"/>
          <a:lstStyle/>
          <a:p>
            <a:pPr marL="0" indent="0" algn="l">
              <a:lnSpc>
                <a:spcPts val="2778"/>
              </a:lnSpc>
              <a:buNone/>
            </a:pPr>
            <a:r>
              <a:rPr lang="en-US" sz="1736" dirty="0">
                <a:solidFill>
                  <a:srgbClr val="405449"/>
                </a:solidFill>
                <a:latin typeface="Nobile" pitchFamily="34" charset="0"/>
                <a:ea typeface="Nobile" pitchFamily="34" charset="-122"/>
                <a:cs typeface="Nobile" pitchFamily="34" charset="-120"/>
              </a:rPr>
              <a:t>Scammers often create false social media accounts to impersonate real people or organizations.</a:t>
            </a:r>
            <a:endParaRPr lang="en-US" sz="1736" dirty="0"/>
          </a:p>
        </p:txBody>
      </p:sp>
      <p:sp>
        <p:nvSpPr>
          <p:cNvPr id="18" name="Shape 14"/>
          <p:cNvSpPr/>
          <p:nvPr/>
        </p:nvSpPr>
        <p:spPr>
          <a:xfrm>
            <a:off x="1319808" y="6482596"/>
            <a:ext cx="771644" cy="30480"/>
          </a:xfrm>
          <a:prstGeom prst="roundRect">
            <a:avLst>
              <a:gd name="adj" fmla="val 651078"/>
            </a:avLst>
          </a:prstGeom>
          <a:solidFill>
            <a:srgbClr val="CED9CE"/>
          </a:solidFill>
          <a:ln/>
        </p:spPr>
      </p:sp>
      <p:sp>
        <p:nvSpPr>
          <p:cNvPr id="19" name="Shape 15"/>
          <p:cNvSpPr/>
          <p:nvPr/>
        </p:nvSpPr>
        <p:spPr>
          <a:xfrm>
            <a:off x="854273" y="6249829"/>
            <a:ext cx="496014" cy="496014"/>
          </a:xfrm>
          <a:prstGeom prst="roundRect">
            <a:avLst>
              <a:gd name="adj" fmla="val 40009"/>
            </a:avLst>
          </a:prstGeom>
          <a:solidFill>
            <a:srgbClr val="E8F3E8"/>
          </a:solidFill>
          <a:ln/>
        </p:spPr>
      </p:sp>
      <p:sp>
        <p:nvSpPr>
          <p:cNvPr id="20" name="Text 16"/>
          <p:cNvSpPr/>
          <p:nvPr/>
        </p:nvSpPr>
        <p:spPr>
          <a:xfrm>
            <a:off x="1002387" y="6332458"/>
            <a:ext cx="199787" cy="330756"/>
          </a:xfrm>
          <a:prstGeom prst="rect">
            <a:avLst/>
          </a:prstGeom>
          <a:noFill/>
          <a:ln/>
        </p:spPr>
        <p:txBody>
          <a:bodyPr wrap="none" rtlCol="0" anchor="t"/>
          <a:lstStyle/>
          <a:p>
            <a:pPr marL="0" indent="0" algn="ctr">
              <a:lnSpc>
                <a:spcPts val="2604"/>
              </a:lnSpc>
              <a:buNone/>
            </a:pPr>
            <a:r>
              <a:rPr lang="en-US" sz="2604" b="1" dirty="0">
                <a:solidFill>
                  <a:srgbClr val="405449"/>
                </a:solidFill>
                <a:latin typeface="Fraunces" pitchFamily="34" charset="0"/>
                <a:ea typeface="Fraunces" pitchFamily="34" charset="-122"/>
                <a:cs typeface="Fraunces" pitchFamily="34" charset="-120"/>
              </a:rPr>
              <a:t>3</a:t>
            </a:r>
            <a:endParaRPr lang="en-US" sz="2604" dirty="0"/>
          </a:p>
        </p:txBody>
      </p:sp>
      <p:sp>
        <p:nvSpPr>
          <p:cNvPr id="21" name="Text 17"/>
          <p:cNvSpPr/>
          <p:nvPr/>
        </p:nvSpPr>
        <p:spPr>
          <a:xfrm>
            <a:off x="2314932" y="6222206"/>
            <a:ext cx="3793807" cy="344448"/>
          </a:xfrm>
          <a:prstGeom prst="rect">
            <a:avLst/>
          </a:prstGeom>
          <a:noFill/>
          <a:ln/>
        </p:spPr>
        <p:txBody>
          <a:bodyPr wrap="none" rtlCol="0" anchor="t"/>
          <a:lstStyle/>
          <a:p>
            <a:pPr marL="0" indent="0" algn="l">
              <a:lnSpc>
                <a:spcPts val="2713"/>
              </a:lnSpc>
              <a:buNone/>
            </a:pPr>
            <a:r>
              <a:rPr lang="en-US" sz="2170" b="1" dirty="0">
                <a:solidFill>
                  <a:srgbClr val="405449"/>
                </a:solidFill>
                <a:latin typeface="Fraunces" pitchFamily="34" charset="0"/>
                <a:ea typeface="Fraunces" pitchFamily="34" charset="-122"/>
                <a:cs typeface="Fraunces" pitchFamily="34" charset="-120"/>
              </a:rPr>
              <a:t>Watch for Suspicious Posts</a:t>
            </a:r>
            <a:endParaRPr lang="en-US" sz="2170" dirty="0"/>
          </a:p>
        </p:txBody>
      </p:sp>
      <p:sp>
        <p:nvSpPr>
          <p:cNvPr id="22" name="Text 18"/>
          <p:cNvSpPr/>
          <p:nvPr/>
        </p:nvSpPr>
        <p:spPr>
          <a:xfrm>
            <a:off x="2314932" y="6698933"/>
            <a:ext cx="6057424" cy="705564"/>
          </a:xfrm>
          <a:prstGeom prst="rect">
            <a:avLst/>
          </a:prstGeom>
          <a:noFill/>
          <a:ln/>
        </p:spPr>
        <p:txBody>
          <a:bodyPr wrap="square" rtlCol="0" anchor="t"/>
          <a:lstStyle/>
          <a:p>
            <a:pPr marL="0" indent="0" algn="l">
              <a:lnSpc>
                <a:spcPts val="2778"/>
              </a:lnSpc>
              <a:buNone/>
            </a:pPr>
            <a:r>
              <a:rPr lang="en-US" sz="1736" dirty="0">
                <a:solidFill>
                  <a:srgbClr val="405449"/>
                </a:solidFill>
                <a:latin typeface="Nobile" pitchFamily="34" charset="0"/>
                <a:ea typeface="Nobile" pitchFamily="34" charset="-122"/>
                <a:cs typeface="Nobile" pitchFamily="34" charset="-120"/>
              </a:rPr>
              <a:t>Be wary of social media posts that ask you to click on links or download attachments.</a:t>
            </a:r>
            <a:endParaRPr lang="en-US" sz="173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13319" y="1673900"/>
            <a:ext cx="4947642" cy="4881682"/>
          </a:xfrm>
          <a:prstGeom prst="rect">
            <a:avLst/>
          </a:prstGeom>
        </p:spPr>
      </p:pic>
      <p:sp>
        <p:nvSpPr>
          <p:cNvPr id="6" name="Text 2"/>
          <p:cNvSpPr/>
          <p:nvPr/>
        </p:nvSpPr>
        <p:spPr>
          <a:xfrm>
            <a:off x="754023" y="694611"/>
            <a:ext cx="7635954" cy="1346597"/>
          </a:xfrm>
          <a:prstGeom prst="rect">
            <a:avLst/>
          </a:prstGeom>
          <a:noFill/>
          <a:ln/>
        </p:spPr>
        <p:txBody>
          <a:bodyPr wrap="square" rtlCol="0" anchor="t"/>
          <a:lstStyle/>
          <a:p>
            <a:pPr marL="0" indent="0">
              <a:lnSpc>
                <a:spcPts val="5302"/>
              </a:lnSpc>
              <a:buNone/>
            </a:pPr>
            <a:r>
              <a:rPr lang="en-US" sz="4241" b="1" dirty="0">
                <a:solidFill>
                  <a:srgbClr val="3B4540"/>
                </a:solidFill>
                <a:latin typeface="Fraunces" pitchFamily="34" charset="0"/>
                <a:ea typeface="Fraunces" pitchFamily="34" charset="-122"/>
                <a:cs typeface="Fraunces" pitchFamily="34" charset="-120"/>
              </a:rPr>
              <a:t>Reporting and Responding to Phishing</a:t>
            </a:r>
            <a:endParaRPr lang="en-US" sz="4241" dirty="0"/>
          </a:p>
        </p:txBody>
      </p:sp>
      <p:pic>
        <p:nvPicPr>
          <p:cNvPr id="7" name="Image 2" descr="preencoded.png"/>
          <p:cNvPicPr>
            <a:picLocks noChangeAspect="1"/>
          </p:cNvPicPr>
          <p:nvPr/>
        </p:nvPicPr>
        <p:blipFill>
          <a:blip r:embed="rId5"/>
          <a:stretch>
            <a:fillRect/>
          </a:stretch>
        </p:blipFill>
        <p:spPr>
          <a:xfrm>
            <a:off x="754023" y="2364343"/>
            <a:ext cx="1077278" cy="1723549"/>
          </a:xfrm>
          <a:prstGeom prst="rect">
            <a:avLst/>
          </a:prstGeom>
        </p:spPr>
      </p:pic>
      <p:sp>
        <p:nvSpPr>
          <p:cNvPr id="8" name="Text 3"/>
          <p:cNvSpPr/>
          <p:nvPr/>
        </p:nvSpPr>
        <p:spPr>
          <a:xfrm>
            <a:off x="2154436" y="2579727"/>
            <a:ext cx="3577709" cy="336590"/>
          </a:xfrm>
          <a:prstGeom prst="rect">
            <a:avLst/>
          </a:prstGeom>
          <a:noFill/>
          <a:ln/>
        </p:spPr>
        <p:txBody>
          <a:bodyPr wrap="none" rtlCol="0" anchor="t"/>
          <a:lstStyle/>
          <a:p>
            <a:pPr marL="0" indent="0" algn="l">
              <a:lnSpc>
                <a:spcPts val="2651"/>
              </a:lnSpc>
              <a:buNone/>
            </a:pPr>
            <a:r>
              <a:rPr lang="en-US" sz="2121" b="1" dirty="0">
                <a:solidFill>
                  <a:srgbClr val="405449"/>
                </a:solidFill>
                <a:latin typeface="Fraunces" pitchFamily="34" charset="0"/>
                <a:ea typeface="Fraunces" pitchFamily="34" charset="-122"/>
                <a:cs typeface="Fraunces" pitchFamily="34" charset="-120"/>
              </a:rPr>
              <a:t>Notice a Phishing Attempt</a:t>
            </a:r>
            <a:endParaRPr lang="en-US" sz="2121" dirty="0"/>
          </a:p>
        </p:txBody>
      </p:sp>
      <p:sp>
        <p:nvSpPr>
          <p:cNvPr id="9" name="Text 4"/>
          <p:cNvSpPr/>
          <p:nvPr/>
        </p:nvSpPr>
        <p:spPr>
          <a:xfrm>
            <a:off x="2154436" y="3045500"/>
            <a:ext cx="6235541" cy="689610"/>
          </a:xfrm>
          <a:prstGeom prst="rect">
            <a:avLst/>
          </a:prstGeom>
          <a:noFill/>
          <a:ln/>
        </p:spPr>
        <p:txBody>
          <a:bodyPr wrap="square" rtlCol="0" anchor="t"/>
          <a:lstStyle/>
          <a:p>
            <a:pPr marL="0" indent="0" algn="l">
              <a:lnSpc>
                <a:spcPts val="2714"/>
              </a:lnSpc>
              <a:buNone/>
            </a:pPr>
            <a:r>
              <a:rPr lang="en-US" sz="1697" dirty="0">
                <a:solidFill>
                  <a:srgbClr val="405449"/>
                </a:solidFill>
                <a:latin typeface="Nobile" pitchFamily="34" charset="0"/>
                <a:ea typeface="Nobile" pitchFamily="34" charset="-122"/>
                <a:cs typeface="Nobile" pitchFamily="34" charset="-120"/>
              </a:rPr>
              <a:t>If you suspect you've received a phishing email or encountered a suspicious website, don't ignore it.</a:t>
            </a:r>
            <a:endParaRPr lang="en-US" sz="1697" dirty="0"/>
          </a:p>
        </p:txBody>
      </p:sp>
      <p:pic>
        <p:nvPicPr>
          <p:cNvPr id="10" name="Image 3" descr="preencoded.png"/>
          <p:cNvPicPr>
            <a:picLocks noChangeAspect="1"/>
          </p:cNvPicPr>
          <p:nvPr/>
        </p:nvPicPr>
        <p:blipFill>
          <a:blip r:embed="rId6"/>
          <a:stretch>
            <a:fillRect/>
          </a:stretch>
        </p:blipFill>
        <p:spPr>
          <a:xfrm>
            <a:off x="754023" y="4087892"/>
            <a:ext cx="1077278" cy="1723549"/>
          </a:xfrm>
          <a:prstGeom prst="rect">
            <a:avLst/>
          </a:prstGeom>
        </p:spPr>
      </p:pic>
      <p:sp>
        <p:nvSpPr>
          <p:cNvPr id="11" name="Text 5"/>
          <p:cNvSpPr/>
          <p:nvPr/>
        </p:nvSpPr>
        <p:spPr>
          <a:xfrm>
            <a:off x="2154436" y="4303276"/>
            <a:ext cx="2693194" cy="336590"/>
          </a:xfrm>
          <a:prstGeom prst="rect">
            <a:avLst/>
          </a:prstGeom>
          <a:noFill/>
          <a:ln/>
        </p:spPr>
        <p:txBody>
          <a:bodyPr wrap="none" rtlCol="0" anchor="t"/>
          <a:lstStyle/>
          <a:p>
            <a:pPr marL="0" indent="0" algn="l">
              <a:lnSpc>
                <a:spcPts val="2651"/>
              </a:lnSpc>
              <a:buNone/>
            </a:pPr>
            <a:r>
              <a:rPr lang="en-US" sz="2121" b="1" dirty="0">
                <a:solidFill>
                  <a:srgbClr val="405449"/>
                </a:solidFill>
                <a:latin typeface="Fraunces" pitchFamily="34" charset="0"/>
                <a:ea typeface="Fraunces" pitchFamily="34" charset="-122"/>
                <a:cs typeface="Fraunces" pitchFamily="34" charset="-120"/>
              </a:rPr>
              <a:t>Report the Incident</a:t>
            </a:r>
            <a:endParaRPr lang="en-US" sz="2121" dirty="0"/>
          </a:p>
        </p:txBody>
      </p:sp>
      <p:sp>
        <p:nvSpPr>
          <p:cNvPr id="12" name="Text 6"/>
          <p:cNvSpPr/>
          <p:nvPr/>
        </p:nvSpPr>
        <p:spPr>
          <a:xfrm>
            <a:off x="2154436" y="4769048"/>
            <a:ext cx="6235541" cy="689610"/>
          </a:xfrm>
          <a:prstGeom prst="rect">
            <a:avLst/>
          </a:prstGeom>
          <a:noFill/>
          <a:ln/>
        </p:spPr>
        <p:txBody>
          <a:bodyPr wrap="square" rtlCol="0" anchor="t"/>
          <a:lstStyle/>
          <a:p>
            <a:pPr marL="0" indent="0" algn="l">
              <a:lnSpc>
                <a:spcPts val="2714"/>
              </a:lnSpc>
              <a:buNone/>
            </a:pPr>
            <a:r>
              <a:rPr lang="en-US" sz="1697" dirty="0">
                <a:solidFill>
                  <a:srgbClr val="405449"/>
                </a:solidFill>
                <a:latin typeface="Nobile" pitchFamily="34" charset="0"/>
                <a:ea typeface="Nobile" pitchFamily="34" charset="-122"/>
                <a:cs typeface="Nobile" pitchFamily="34" charset="-120"/>
              </a:rPr>
              <a:t>Notify your organization's security team or the appropriate authorities to help stop the threat.</a:t>
            </a:r>
            <a:endParaRPr lang="en-US" sz="1697" dirty="0"/>
          </a:p>
        </p:txBody>
      </p:sp>
      <p:pic>
        <p:nvPicPr>
          <p:cNvPr id="13" name="Image 4" descr="preencoded.png"/>
          <p:cNvPicPr>
            <a:picLocks noChangeAspect="1"/>
          </p:cNvPicPr>
          <p:nvPr/>
        </p:nvPicPr>
        <p:blipFill>
          <a:blip r:embed="rId7"/>
          <a:stretch>
            <a:fillRect/>
          </a:stretch>
        </p:blipFill>
        <p:spPr>
          <a:xfrm>
            <a:off x="754023" y="5811441"/>
            <a:ext cx="1077278" cy="1723549"/>
          </a:xfrm>
          <a:prstGeom prst="rect">
            <a:avLst/>
          </a:prstGeom>
        </p:spPr>
      </p:pic>
      <p:sp>
        <p:nvSpPr>
          <p:cNvPr id="14" name="Text 7"/>
          <p:cNvSpPr/>
          <p:nvPr/>
        </p:nvSpPr>
        <p:spPr>
          <a:xfrm>
            <a:off x="2154436" y="6026825"/>
            <a:ext cx="2981920" cy="336590"/>
          </a:xfrm>
          <a:prstGeom prst="rect">
            <a:avLst/>
          </a:prstGeom>
          <a:noFill/>
          <a:ln/>
        </p:spPr>
        <p:txBody>
          <a:bodyPr wrap="none" rtlCol="0" anchor="t"/>
          <a:lstStyle/>
          <a:p>
            <a:pPr marL="0" indent="0" algn="l">
              <a:lnSpc>
                <a:spcPts val="2651"/>
              </a:lnSpc>
              <a:buNone/>
            </a:pPr>
            <a:r>
              <a:rPr lang="en-US" sz="2121" b="1" dirty="0">
                <a:solidFill>
                  <a:srgbClr val="405449"/>
                </a:solidFill>
                <a:latin typeface="Fraunces" pitchFamily="34" charset="0"/>
                <a:ea typeface="Fraunces" pitchFamily="34" charset="-122"/>
                <a:cs typeface="Fraunces" pitchFamily="34" charset="-120"/>
              </a:rPr>
              <a:t>Take Remedial Action</a:t>
            </a:r>
            <a:endParaRPr lang="en-US" sz="2121" dirty="0"/>
          </a:p>
        </p:txBody>
      </p:sp>
      <p:sp>
        <p:nvSpPr>
          <p:cNvPr id="15" name="Text 8"/>
          <p:cNvSpPr/>
          <p:nvPr/>
        </p:nvSpPr>
        <p:spPr>
          <a:xfrm>
            <a:off x="2154436" y="6492597"/>
            <a:ext cx="6235541" cy="689610"/>
          </a:xfrm>
          <a:prstGeom prst="rect">
            <a:avLst/>
          </a:prstGeom>
          <a:noFill/>
          <a:ln/>
        </p:spPr>
        <p:txBody>
          <a:bodyPr wrap="square" rtlCol="0" anchor="t"/>
          <a:lstStyle/>
          <a:p>
            <a:pPr marL="0" indent="0" algn="l">
              <a:lnSpc>
                <a:spcPts val="2714"/>
              </a:lnSpc>
              <a:buNone/>
            </a:pPr>
            <a:r>
              <a:rPr lang="en-US" sz="1697" dirty="0">
                <a:solidFill>
                  <a:srgbClr val="405449"/>
                </a:solidFill>
                <a:latin typeface="Nobile" pitchFamily="34" charset="0"/>
                <a:ea typeface="Nobile" pitchFamily="34" charset="-122"/>
                <a:cs typeface="Nobile" pitchFamily="34" charset="-120"/>
              </a:rPr>
              <a:t>Change any compromised passwords, scan your devices for malware, and monitor your accounts for suspicious activity.</a:t>
            </a:r>
            <a:endParaRPr lang="en-US" sz="1697"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83488" y="835223"/>
            <a:ext cx="4919305" cy="6559153"/>
          </a:xfrm>
          <a:prstGeom prst="rect">
            <a:avLst/>
          </a:prstGeom>
        </p:spPr>
      </p:pic>
      <p:sp>
        <p:nvSpPr>
          <p:cNvPr id="6" name="Text 2"/>
          <p:cNvSpPr/>
          <p:nvPr/>
        </p:nvSpPr>
        <p:spPr>
          <a:xfrm>
            <a:off x="6280190" y="925354"/>
            <a:ext cx="5670590" cy="708779"/>
          </a:xfrm>
          <a:prstGeom prst="rect">
            <a:avLst/>
          </a:prstGeom>
          <a:noFill/>
          <a:ln/>
        </p:spPr>
        <p:txBody>
          <a:bodyPr wrap="none" rtlCol="0" anchor="t"/>
          <a:lstStyle/>
          <a:p>
            <a:pPr marL="0" indent="0">
              <a:lnSpc>
                <a:spcPts val="5581"/>
              </a:lnSpc>
              <a:buNone/>
            </a:pPr>
            <a:r>
              <a:rPr lang="en-US" sz="4465" b="1" dirty="0">
                <a:solidFill>
                  <a:srgbClr val="3B4540"/>
                </a:solidFill>
                <a:latin typeface="Fraunces" pitchFamily="34" charset="0"/>
                <a:ea typeface="Fraunces" pitchFamily="34" charset="-122"/>
                <a:cs typeface="Fraunces" pitchFamily="34" charset="-120"/>
              </a:rPr>
              <a:t>Key Takeaways</a:t>
            </a:r>
            <a:endParaRPr lang="en-US" sz="4465" dirty="0"/>
          </a:p>
        </p:txBody>
      </p:sp>
      <p:sp>
        <p:nvSpPr>
          <p:cNvPr id="7" name="Shape 3"/>
          <p:cNvSpPr/>
          <p:nvPr/>
        </p:nvSpPr>
        <p:spPr>
          <a:xfrm>
            <a:off x="6280190" y="2229445"/>
            <a:ext cx="510302" cy="510302"/>
          </a:xfrm>
          <a:prstGeom prst="roundRect">
            <a:avLst>
              <a:gd name="adj" fmla="val 40005"/>
            </a:avLst>
          </a:prstGeom>
          <a:solidFill>
            <a:srgbClr val="E8F3E8"/>
          </a:solidFill>
          <a:ln/>
        </p:spPr>
      </p:sp>
      <p:sp>
        <p:nvSpPr>
          <p:cNvPr id="8" name="Text 4"/>
          <p:cNvSpPr/>
          <p:nvPr/>
        </p:nvSpPr>
        <p:spPr>
          <a:xfrm>
            <a:off x="6450449" y="2314456"/>
            <a:ext cx="169783" cy="340281"/>
          </a:xfrm>
          <a:prstGeom prst="rect">
            <a:avLst/>
          </a:prstGeom>
          <a:noFill/>
          <a:ln/>
        </p:spPr>
        <p:txBody>
          <a:bodyPr wrap="none" rtlCol="0" anchor="t"/>
          <a:lstStyle/>
          <a:p>
            <a:pPr marL="0" indent="0" algn="ctr">
              <a:lnSpc>
                <a:spcPts val="2679"/>
              </a:lnSpc>
              <a:buNone/>
            </a:pPr>
            <a:r>
              <a:rPr lang="en-US" sz="2679" b="1" dirty="0">
                <a:solidFill>
                  <a:srgbClr val="405449"/>
                </a:solidFill>
                <a:latin typeface="Fraunces" pitchFamily="34" charset="0"/>
                <a:ea typeface="Fraunces" pitchFamily="34" charset="-122"/>
                <a:cs typeface="Fraunces" pitchFamily="34" charset="-120"/>
              </a:rPr>
              <a:t>1</a:t>
            </a:r>
            <a:endParaRPr lang="en-US" sz="2679" dirty="0"/>
          </a:p>
        </p:txBody>
      </p:sp>
      <p:sp>
        <p:nvSpPr>
          <p:cNvPr id="9" name="Text 5"/>
          <p:cNvSpPr/>
          <p:nvPr/>
        </p:nvSpPr>
        <p:spPr>
          <a:xfrm>
            <a:off x="7017306" y="2229445"/>
            <a:ext cx="2835235" cy="354330"/>
          </a:xfrm>
          <a:prstGeom prst="rect">
            <a:avLst/>
          </a:prstGeom>
          <a:noFill/>
          <a:ln/>
        </p:spPr>
        <p:txBody>
          <a:bodyPr wrap="none" rtlCol="0" anchor="t"/>
          <a:lstStyle/>
          <a:p>
            <a:pPr marL="0" indent="0">
              <a:lnSpc>
                <a:spcPts val="2791"/>
              </a:lnSpc>
              <a:buNone/>
            </a:pPr>
            <a:r>
              <a:rPr lang="en-US" sz="2233" b="1" dirty="0">
                <a:solidFill>
                  <a:srgbClr val="405449"/>
                </a:solidFill>
                <a:latin typeface="Fraunces" pitchFamily="34" charset="0"/>
                <a:ea typeface="Fraunces" pitchFamily="34" charset="-122"/>
                <a:cs typeface="Fraunces" pitchFamily="34" charset="-120"/>
              </a:rPr>
              <a:t>Stay Vigilant</a:t>
            </a:r>
            <a:endParaRPr lang="en-US" sz="2233" dirty="0"/>
          </a:p>
        </p:txBody>
      </p:sp>
      <p:sp>
        <p:nvSpPr>
          <p:cNvPr id="10" name="Text 6"/>
          <p:cNvSpPr/>
          <p:nvPr/>
        </p:nvSpPr>
        <p:spPr>
          <a:xfrm>
            <a:off x="7017306" y="2719864"/>
            <a:ext cx="2927747" cy="1088708"/>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Be cautious of unsolicited emails, links, and requests for sensitive information.</a:t>
            </a:r>
            <a:endParaRPr lang="en-US" sz="1786" dirty="0"/>
          </a:p>
        </p:txBody>
      </p:sp>
      <p:sp>
        <p:nvSpPr>
          <p:cNvPr id="11" name="Shape 7"/>
          <p:cNvSpPr/>
          <p:nvPr/>
        </p:nvSpPr>
        <p:spPr>
          <a:xfrm>
            <a:off x="10171867" y="2229445"/>
            <a:ext cx="510302" cy="510302"/>
          </a:xfrm>
          <a:prstGeom prst="roundRect">
            <a:avLst>
              <a:gd name="adj" fmla="val 40005"/>
            </a:avLst>
          </a:prstGeom>
          <a:solidFill>
            <a:srgbClr val="E8F3E8"/>
          </a:solidFill>
          <a:ln/>
        </p:spPr>
      </p:sp>
      <p:sp>
        <p:nvSpPr>
          <p:cNvPr id="12" name="Text 8"/>
          <p:cNvSpPr/>
          <p:nvPr/>
        </p:nvSpPr>
        <p:spPr>
          <a:xfrm>
            <a:off x="10315813" y="2314456"/>
            <a:ext cx="222409" cy="340281"/>
          </a:xfrm>
          <a:prstGeom prst="rect">
            <a:avLst/>
          </a:prstGeom>
          <a:noFill/>
          <a:ln/>
        </p:spPr>
        <p:txBody>
          <a:bodyPr wrap="none" rtlCol="0" anchor="t"/>
          <a:lstStyle/>
          <a:p>
            <a:pPr marL="0" indent="0" algn="ctr">
              <a:lnSpc>
                <a:spcPts val="2679"/>
              </a:lnSpc>
              <a:buNone/>
            </a:pPr>
            <a:r>
              <a:rPr lang="en-US" sz="2679" b="1" dirty="0">
                <a:solidFill>
                  <a:srgbClr val="405449"/>
                </a:solidFill>
                <a:latin typeface="Fraunces" pitchFamily="34" charset="0"/>
                <a:ea typeface="Fraunces" pitchFamily="34" charset="-122"/>
                <a:cs typeface="Fraunces" pitchFamily="34" charset="-120"/>
              </a:rPr>
              <a:t>2</a:t>
            </a:r>
            <a:endParaRPr lang="en-US" sz="2679" dirty="0"/>
          </a:p>
        </p:txBody>
      </p:sp>
      <p:sp>
        <p:nvSpPr>
          <p:cNvPr id="13" name="Text 9"/>
          <p:cNvSpPr/>
          <p:nvPr/>
        </p:nvSpPr>
        <p:spPr>
          <a:xfrm>
            <a:off x="10908983" y="2229445"/>
            <a:ext cx="2927747" cy="708660"/>
          </a:xfrm>
          <a:prstGeom prst="rect">
            <a:avLst/>
          </a:prstGeom>
          <a:noFill/>
          <a:ln/>
        </p:spPr>
        <p:txBody>
          <a:bodyPr wrap="square" rtlCol="0" anchor="t"/>
          <a:lstStyle/>
          <a:p>
            <a:pPr marL="0" indent="0">
              <a:lnSpc>
                <a:spcPts val="2791"/>
              </a:lnSpc>
              <a:buNone/>
            </a:pPr>
            <a:r>
              <a:rPr lang="en-US" sz="2233" b="1" dirty="0">
                <a:solidFill>
                  <a:srgbClr val="405449"/>
                </a:solidFill>
                <a:latin typeface="Fraunces" pitchFamily="34" charset="0"/>
                <a:ea typeface="Fraunces" pitchFamily="34" charset="-122"/>
                <a:cs typeface="Fraunces" pitchFamily="34" charset="-120"/>
              </a:rPr>
              <a:t>Verify, Verify, Verify</a:t>
            </a:r>
            <a:endParaRPr lang="en-US" sz="2233" dirty="0"/>
          </a:p>
        </p:txBody>
      </p:sp>
      <p:sp>
        <p:nvSpPr>
          <p:cNvPr id="14" name="Text 10"/>
          <p:cNvSpPr/>
          <p:nvPr/>
        </p:nvSpPr>
        <p:spPr>
          <a:xfrm>
            <a:off x="10908983" y="3074194"/>
            <a:ext cx="2927747" cy="1451610"/>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Always double-check the source and authenticity of any suspicious communication.</a:t>
            </a:r>
            <a:endParaRPr lang="en-US" sz="1786" dirty="0"/>
          </a:p>
        </p:txBody>
      </p:sp>
      <p:sp>
        <p:nvSpPr>
          <p:cNvPr id="15" name="Shape 11"/>
          <p:cNvSpPr/>
          <p:nvPr/>
        </p:nvSpPr>
        <p:spPr>
          <a:xfrm>
            <a:off x="6280190" y="5007769"/>
            <a:ext cx="510302" cy="510302"/>
          </a:xfrm>
          <a:prstGeom prst="roundRect">
            <a:avLst>
              <a:gd name="adj" fmla="val 40005"/>
            </a:avLst>
          </a:prstGeom>
          <a:solidFill>
            <a:srgbClr val="E8F3E8"/>
          </a:solidFill>
          <a:ln/>
        </p:spPr>
      </p:sp>
      <p:sp>
        <p:nvSpPr>
          <p:cNvPr id="16" name="Text 12"/>
          <p:cNvSpPr/>
          <p:nvPr/>
        </p:nvSpPr>
        <p:spPr>
          <a:xfrm>
            <a:off x="6432590" y="5092779"/>
            <a:ext cx="205502" cy="340281"/>
          </a:xfrm>
          <a:prstGeom prst="rect">
            <a:avLst/>
          </a:prstGeom>
          <a:noFill/>
          <a:ln/>
        </p:spPr>
        <p:txBody>
          <a:bodyPr wrap="none" rtlCol="0" anchor="t"/>
          <a:lstStyle/>
          <a:p>
            <a:pPr marL="0" indent="0" algn="ctr">
              <a:lnSpc>
                <a:spcPts val="2679"/>
              </a:lnSpc>
              <a:buNone/>
            </a:pPr>
            <a:r>
              <a:rPr lang="en-US" sz="2679" b="1" dirty="0">
                <a:solidFill>
                  <a:srgbClr val="405449"/>
                </a:solidFill>
                <a:latin typeface="Fraunces" pitchFamily="34" charset="0"/>
                <a:ea typeface="Fraunces" pitchFamily="34" charset="-122"/>
                <a:cs typeface="Fraunces" pitchFamily="34" charset="-120"/>
              </a:rPr>
              <a:t>3</a:t>
            </a:r>
            <a:endParaRPr lang="en-US" sz="2679" dirty="0"/>
          </a:p>
        </p:txBody>
      </p:sp>
      <p:sp>
        <p:nvSpPr>
          <p:cNvPr id="17" name="Text 13"/>
          <p:cNvSpPr/>
          <p:nvPr/>
        </p:nvSpPr>
        <p:spPr>
          <a:xfrm>
            <a:off x="7017306" y="5007769"/>
            <a:ext cx="2927747" cy="708660"/>
          </a:xfrm>
          <a:prstGeom prst="rect">
            <a:avLst/>
          </a:prstGeom>
          <a:noFill/>
          <a:ln/>
        </p:spPr>
        <p:txBody>
          <a:bodyPr wrap="square" rtlCol="0" anchor="t"/>
          <a:lstStyle/>
          <a:p>
            <a:pPr marL="0" indent="0">
              <a:lnSpc>
                <a:spcPts val="2791"/>
              </a:lnSpc>
              <a:buNone/>
            </a:pPr>
            <a:r>
              <a:rPr lang="en-US" sz="2233" b="1" dirty="0">
                <a:solidFill>
                  <a:srgbClr val="405449"/>
                </a:solidFill>
                <a:latin typeface="Fraunces" pitchFamily="34" charset="0"/>
                <a:ea typeface="Fraunces" pitchFamily="34" charset="-122"/>
                <a:cs typeface="Fraunces" pitchFamily="34" charset="-120"/>
              </a:rPr>
              <a:t>Report Phishing Attempts</a:t>
            </a:r>
            <a:endParaRPr lang="en-US" sz="2233" dirty="0"/>
          </a:p>
        </p:txBody>
      </p:sp>
      <p:sp>
        <p:nvSpPr>
          <p:cNvPr id="18" name="Text 14"/>
          <p:cNvSpPr/>
          <p:nvPr/>
        </p:nvSpPr>
        <p:spPr>
          <a:xfrm>
            <a:off x="7017306" y="5852517"/>
            <a:ext cx="2927747" cy="1088708"/>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Notify the appropriate authorities to help combat these deceptive threats.</a:t>
            </a:r>
            <a:endParaRPr lang="en-US" sz="1786" dirty="0"/>
          </a:p>
        </p:txBody>
      </p:sp>
      <p:sp>
        <p:nvSpPr>
          <p:cNvPr id="19" name="Shape 15"/>
          <p:cNvSpPr/>
          <p:nvPr/>
        </p:nvSpPr>
        <p:spPr>
          <a:xfrm>
            <a:off x="10171867" y="5007769"/>
            <a:ext cx="510302" cy="510302"/>
          </a:xfrm>
          <a:prstGeom prst="roundRect">
            <a:avLst>
              <a:gd name="adj" fmla="val 40005"/>
            </a:avLst>
          </a:prstGeom>
          <a:solidFill>
            <a:srgbClr val="E8F3E8"/>
          </a:solidFill>
          <a:ln/>
        </p:spPr>
      </p:sp>
      <p:sp>
        <p:nvSpPr>
          <p:cNvPr id="20" name="Text 16"/>
          <p:cNvSpPr/>
          <p:nvPr/>
        </p:nvSpPr>
        <p:spPr>
          <a:xfrm>
            <a:off x="10311408" y="5092779"/>
            <a:ext cx="231219" cy="340281"/>
          </a:xfrm>
          <a:prstGeom prst="rect">
            <a:avLst/>
          </a:prstGeom>
          <a:noFill/>
          <a:ln/>
        </p:spPr>
        <p:txBody>
          <a:bodyPr wrap="none" rtlCol="0" anchor="t"/>
          <a:lstStyle/>
          <a:p>
            <a:pPr marL="0" indent="0" algn="ctr">
              <a:lnSpc>
                <a:spcPts val="2679"/>
              </a:lnSpc>
              <a:buNone/>
            </a:pPr>
            <a:r>
              <a:rPr lang="en-US" sz="2679" b="1" dirty="0">
                <a:solidFill>
                  <a:srgbClr val="405449"/>
                </a:solidFill>
                <a:latin typeface="Fraunces" pitchFamily="34" charset="0"/>
                <a:ea typeface="Fraunces" pitchFamily="34" charset="-122"/>
                <a:cs typeface="Fraunces" pitchFamily="34" charset="-120"/>
              </a:rPr>
              <a:t>4</a:t>
            </a:r>
            <a:endParaRPr lang="en-US" sz="2679" dirty="0"/>
          </a:p>
        </p:txBody>
      </p:sp>
      <p:sp>
        <p:nvSpPr>
          <p:cNvPr id="21" name="Text 17"/>
          <p:cNvSpPr/>
          <p:nvPr/>
        </p:nvSpPr>
        <p:spPr>
          <a:xfrm>
            <a:off x="10908983" y="5007769"/>
            <a:ext cx="2927747" cy="708660"/>
          </a:xfrm>
          <a:prstGeom prst="rect">
            <a:avLst/>
          </a:prstGeom>
          <a:noFill/>
          <a:ln/>
        </p:spPr>
        <p:txBody>
          <a:bodyPr wrap="square" rtlCol="0" anchor="t"/>
          <a:lstStyle/>
          <a:p>
            <a:pPr marL="0" indent="0">
              <a:lnSpc>
                <a:spcPts val="2791"/>
              </a:lnSpc>
              <a:buNone/>
            </a:pPr>
            <a:r>
              <a:rPr lang="en-US" sz="2233" b="1" dirty="0">
                <a:solidFill>
                  <a:srgbClr val="405449"/>
                </a:solidFill>
                <a:latin typeface="Fraunces" pitchFamily="34" charset="0"/>
                <a:ea typeface="Fraunces" pitchFamily="34" charset="-122"/>
                <a:cs typeface="Fraunces" pitchFamily="34" charset="-120"/>
              </a:rPr>
              <a:t>Implement Security Best Practices</a:t>
            </a:r>
            <a:endParaRPr lang="en-US" sz="2233" dirty="0"/>
          </a:p>
        </p:txBody>
      </p:sp>
      <p:sp>
        <p:nvSpPr>
          <p:cNvPr id="22" name="Text 18"/>
          <p:cNvSpPr/>
          <p:nvPr/>
        </p:nvSpPr>
        <p:spPr>
          <a:xfrm>
            <a:off x="10908983" y="5852517"/>
            <a:ext cx="2927747" cy="1451610"/>
          </a:xfrm>
          <a:prstGeom prst="rect">
            <a:avLst/>
          </a:prstGeom>
          <a:noFill/>
          <a:ln/>
        </p:spPr>
        <p:txBody>
          <a:bodyPr wrap="square" rtlCol="0" anchor="t"/>
          <a:lstStyle/>
          <a:p>
            <a:pPr marL="0" indent="0">
              <a:lnSpc>
                <a:spcPts val="2858"/>
              </a:lnSpc>
              <a:buNone/>
            </a:pPr>
            <a:r>
              <a:rPr lang="en-US" sz="1786" dirty="0">
                <a:solidFill>
                  <a:srgbClr val="405449"/>
                </a:solidFill>
                <a:latin typeface="Nobile" pitchFamily="34" charset="0"/>
                <a:ea typeface="Nobile" pitchFamily="34" charset="-122"/>
                <a:cs typeface="Nobile" pitchFamily="34" charset="-120"/>
              </a:rPr>
              <a:t>Use strong passwords, enable two-factor authentication, and keep your software up-to-date.</a:t>
            </a:r>
            <a:endParaRPr lang="en-US" sz="178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546</Words>
  <Application>Microsoft Office PowerPoint</Application>
  <PresentationFormat>Custom</PresentationFormat>
  <Paragraphs>78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Fraunces</vt:lpstr>
      <vt:lpstr>Nobile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HP</cp:lastModifiedBy>
  <cp:revision>2</cp:revision>
  <dcterms:created xsi:type="dcterms:W3CDTF">2024-08-14T17:00:39Z</dcterms:created>
  <dcterms:modified xsi:type="dcterms:W3CDTF">2024-08-14T17:54:34Z</dcterms:modified>
</cp:coreProperties>
</file>