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29" d="100"/>
          <a:sy n="12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152607.64</c:v>
                </c:pt>
                <c:pt idx="3">
                  <c:v>172792.41</c:v>
                </c:pt>
                <c:pt idx="5">
                  <c:v>166193.160000000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'Sheet1'!$C$2:$C$10</c:f>
              <c:numCache>
                <c:formatCode>General</c:formatCode>
                <c:ptCount val="9"/>
                <c:pt idx="1">
                  <c:v>0.0</c:v>
                </c:pt>
                <c:pt idx="2">
                  <c:v>297073.79</c:v>
                </c:pt>
                <c:pt idx="3">
                  <c:v>472599.390000000</c:v>
                </c:pt>
                <c:pt idx="4">
                  <c:v>299955.46</c:v>
                </c:pt>
                <c:pt idx="5">
                  <c:v>198670.330000000</c:v>
                </c:pt>
                <c:pt idx="6">
                  <c:v>250488.98</c:v>
                </c:pt>
                <c:pt idx="7">
                  <c:v>238929.520000000</c:v>
                </c:pt>
                <c:pt idx="8">
                  <c:v>221707.5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'Sheet1'!$D$2:$D$10</c:f>
              <c:numCache>
                <c:formatCode>General</c:formatCode>
                <c:ptCount val="9"/>
                <c:pt idx="1">
                  <c:v>0.0</c:v>
                </c:pt>
                <c:pt idx="2">
                  <c:v>143647.12</c:v>
                </c:pt>
                <c:pt idx="6">
                  <c:v>32496.88</c:v>
                </c:pt>
                <c:pt idx="7">
                  <c:v>70755.5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'Sheet1'!$E$2:$E$10</c:f>
              <c:numCache>
                <c:formatCode>General</c:formatCode>
                <c:ptCount val="9"/>
                <c:pt idx="0">
                  <c:v>0.0</c:v>
                </c:pt>
                <c:pt idx="2">
                  <c:v>593328.55</c:v>
                </c:pt>
                <c:pt idx="3">
                  <c:v>645391.8</c:v>
                </c:pt>
                <c:pt idx="4">
                  <c:v>299955.46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309685.020000000</c:v>
                </c:pt>
                <c:pt idx="8">
                  <c:v>272872.87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'Sheet1'!$F$2:$F$10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'Sheet1'!$G$2:$G$10</c:f>
              <c:numCache>
                <c:formatCode>General</c:formatCode>
                <c:ptCount val="9"/>
                <c:pt idx="1">
                  <c:v>0.0</c:v>
                </c:pt>
                <c:pt idx="2">
                  <c:v>565951.990000000</c:v>
                </c:pt>
                <c:pt idx="3">
                  <c:v>697951.0</c:v>
                </c:pt>
                <c:pt idx="4">
                  <c:v>278704.46</c:v>
                </c:pt>
                <c:pt idx="5">
                  <c:v>136867.05</c:v>
                </c:pt>
                <c:pt idx="6">
                  <c:v>488667.19</c:v>
                </c:pt>
                <c:pt idx="7">
                  <c:v>310352.590000000</c:v>
                </c:pt>
                <c:pt idx="8">
                  <c:v>327257.86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2C4D7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'Sheet1'!$H$2:$H$10</c:f>
              <c:numCache>
                <c:formatCode>General</c:formatCode>
                <c:ptCount val="9"/>
                <c:pt idx="1">
                  <c:v>0.0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782C2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'Sheet1'!$I$2:$I$10</c:f>
              <c:numCache>
                <c:formatCode>General</c:formatCode>
                <c:ptCount val="9"/>
                <c:pt idx="0">
                  <c:v>0.0</c:v>
                </c:pt>
                <c:pt idx="2">
                  <c:v>675617.630000000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5D743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'Sheet1'!$J$2:$J$10</c:f>
              <c:numCache>
                <c:formatCode>General</c:formatCode>
                <c:ptCount val="9"/>
                <c:pt idx="0">
                  <c:v>0.0</c:v>
                </c:pt>
                <c:pt idx="2">
                  <c:v>1268946.18000000</c:v>
                </c:pt>
                <c:pt idx="3">
                  <c:v>1599611.90000000</c:v>
                </c:pt>
                <c:pt idx="4">
                  <c:v>1000392.22</c:v>
                </c:pt>
                <c:pt idx="5">
                  <c:v>734324.390000000</c:v>
                </c:pt>
                <c:pt idx="6">
                  <c:v>1017767.51</c:v>
                </c:pt>
                <c:pt idx="7">
                  <c:v>651854.180000000</c:v>
                </c:pt>
                <c:pt idx="8">
                  <c:v>600130.73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9/29/2024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9/29/2024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057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564463" y="3354853"/>
            <a:ext cx="8610599" cy="2186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asunm11931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220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BCOM-COMMERCE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SINDHI COLLEGE OF ARTS &amp; SCIENCE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8388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739774" y="1447800"/>
            <a:ext cx="7032625" cy="496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The Dataset contains Employee Salary Analysis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Employee Name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Place Of Employment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Sum Of Salary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Type Of Employment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Fixed Term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Permanent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Temporary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Total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Male Total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Female Total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Grand Total        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8388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4194304" name="对象"/>
          <p:cNvGraphicFramePr>
            <a:graphicFrameLocks/>
          </p:cNvGraphicFramePr>
          <p:nvPr/>
        </p:nvGraphicFramePr>
        <p:xfrm>
          <a:off x="755332" y="1044090"/>
          <a:ext cx="81279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916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39" name="矩形"/>
          <p:cNvSpPr/>
          <p:nvPr/>
        </p:nvSpPr>
        <p:spPr>
          <a:xfrm rot="0">
            <a:off x="755332" y="1676400"/>
            <a:ext cx="7169468" cy="4053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740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853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8388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5044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8200" y="1033089"/>
            <a:ext cx="5636895" cy="1464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838200" y="2133600"/>
            <a:ext cx="6400800" cy="3558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To Ascertain The Salary Of Every Single Employee And Allocate Funds For HR Department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To Increase The Pay Of Suitable Candidate 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To Distinguish Genders Of The Employees To Provide Proper Concessions  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740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133600"/>
            <a:ext cx="7924800" cy="3558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. Tools and Techniques-Used functions such as AVERAGE, MEDIAN, STDEV,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VLOOKUP.Pivot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 Tables and Pivot Charts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 For summarizing and analyzing Data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-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Utilized charts (e.g., bar, line, pie) to represent data visually.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Conditional Formatting-To highlight key data points.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838200" y="1905000"/>
            <a:ext cx="5706746" cy="3863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HR Mangers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Finance Department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Senior Management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Departments Heads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Employees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Compensation Analyst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Grievance &amp; Redressal Offi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cer 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356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76600" y="1760547"/>
            <a:ext cx="4876800" cy="4320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sng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Solution</a:t>
            </a:r>
            <a:endParaRPr altLang="zh-CN" baseline="0" b="1" cap="none" sz="2800" i="0" kern="1200" lang="en-US" spc="0" strike="noStrike" u="sng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Employee Salary Analysis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sng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For organization</a:t>
            </a:r>
            <a:endParaRPr altLang="zh-CN" baseline="0" b="1" cap="none" sz="2800" i="0" kern="1200" lang="en-US" spc="0" strike="noStrike" u="sng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Cost Optimization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Talent Retention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Data-Driven Solution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Compliance and Equity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sng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For Employee</a:t>
            </a:r>
            <a:endParaRPr altLang="zh-CN" baseline="0" b="1" cap="none" sz="2800" i="0" kern="1200" lang="en-US" spc="0" strike="noStrike" u="sng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Fair Compensation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Career Growth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Transparency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916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990600" y="1459557"/>
            <a:ext cx="7093268" cy="4663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 NAME : 	Employee Salary Data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DESCRIPTION: This dataset contains employee salary  data including: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1.Employee Information: Employee ID, Name, Job Title , Department,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Location,Gender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2 . Goal Setting: Individual Goals, Teams Goals , Company Goals.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4.Feedback and Coaching : Manager Feedback , peer Feedback, Self- Assessment.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5.Development Planning: Training Needs, Career Development Plans Succession Planning.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6. Performance Evaluations; Regular Performance Reviews, 360-Degree.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740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743200" y="2354703"/>
            <a:ext cx="8534019" cy="1082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2133600" y="2182505"/>
            <a:ext cx="6553200" cy="2796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“wow” Factor In Our Solution It is Helpful For Ascertain Budget For Finance Of The Company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in Analysis The Work Force Of The Company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Classify The Gender Of The Employees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2024-09-30T08:21:39Z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5d2e64cd4aeb4d94b37ee866f37a8907</vt:lpwstr>
  </property>
</Properties>
</file>