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A09F9-804A-4FA5-92B5-2801E79B14B8}" type="datetimeFigureOut">
              <a:rPr lang="en-IN" smtClean="0"/>
              <a:pPr/>
              <a:t>16-07-2024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899E-F4A5-4DAF-9977-A7BB3880E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623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F899E-F4A5-4DAF-9977-A7BB3880E78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718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2EA9E-AB53-0063-5576-09B22300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74FB16E-73F7-7085-2573-994889D8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3046F6-8166-4CB7-6A74-D1B3D4A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3C6856-9EB1-8829-E4F9-6D3A95FE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EBFB65-BF20-AB9E-0FD1-6765FB4D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3726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9E2705-32AF-6588-8F6D-D9D34CAF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AA05BD0-E19C-C0F6-A710-4FB7AF8D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971020-03E3-0620-14B8-BFE516C4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A07AE7-6BD3-DC85-5CA0-5B5E94E5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8EE5F4-5038-A755-6471-44F0348F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207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2C8411D-33FB-AA05-26A9-CA57BFDC0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049126-DFD2-681B-A593-537CD7C20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CF6535-4717-342F-7896-1A036446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983B3E-B68E-E665-149D-7EC544BF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9E1743-2E35-5E95-A986-5C6A2DDE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015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8CB8E2-7CF1-1558-7FB2-A5584215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EFB483-B158-2162-4003-D4A7517D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623297-8639-6B42-4588-673D7207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5F29A9-2F85-2473-9C1C-5B86AA0F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892094-9735-5E26-2FC7-0D31038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623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CE94E-F559-BE13-4464-63A73F8C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1C67F9-4FDF-4785-3E63-FDAF9B2D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CAA91D-5103-1B00-9204-A67711F5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777DEE-D012-C384-EE37-8FCBAC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E93E3B-ECE0-B39C-3C1A-AEA7D98F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2991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34129-FF68-8373-139E-089300D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461685-F361-2F5E-9ECA-079D34B6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E010E3-EAB9-D312-5100-275133EC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F7A3A9-A214-BE97-9643-401CF285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2F1EE55-76F1-D94B-4681-E93C4C7F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FBF076-64C6-5E5F-99B2-93807B47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9529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2436F8-4350-D022-303A-A5384B96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F88052-1771-4C8A-418D-02A48309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8BC37DD-1888-1017-D696-0E6169AE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EB9B74D-C09D-FF1E-DFF8-D763FEE2E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E5C6272-196A-B3CA-A9B0-7138ED44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E61F843-6423-19F4-69FB-DCAEF572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D5453B4-C050-6BE0-3EBE-E0EA2DB2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979202-7BCC-BC31-E7AB-1E398EE3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800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A1CB8D-C19E-0A1C-3997-D41F275F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D4FEDF-B93D-6833-48F7-7E8C53B2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9165B0-C939-01AA-E78C-E349E5BB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75F198-0CC4-972C-D621-1B3E68CA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416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24E6A4-9FB5-2D51-88E3-B12C19B0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76AA7B8-83A5-2000-20B3-0EFA50F3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A2CA73-BB07-12C2-789C-2FDFC81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58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D9257F-DF0C-301B-266A-39725809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D4C065-1FE6-1076-FDB0-077DDD64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27E60D1-EF71-F820-9563-7B0335E88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5E1808-75D6-DFC4-8A57-94BA5199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C6F200-F1EE-2E75-CA7A-EE040A17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034B4D-7EB1-024E-A68A-F73AE1B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265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F2F7EC-0DEF-0348-7195-2C67EC62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B33FA54-19CE-84CF-4C27-D48C8520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DE703-D766-BEBD-F962-BE2B6746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115848-8F06-F7C6-FC4E-A4E848C3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42D087-06A3-7635-1ECD-5707B11F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22DD61-B3BD-D736-2156-984A406F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3710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828C33-EC25-FE2C-E059-F619EF1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E97662-5701-128E-42A0-A4CFEF80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D680FD-A9D3-7E4D-C758-638DDF261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8346-BD72-4676-8140-22FAB7E495F7}" type="datetimeFigureOut">
              <a:rPr lang="en-IN" smtClean="0"/>
              <a:pPr/>
              <a:t>16-07-2024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B0B119-08CF-EA91-E455-AD095D65E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162D33-9B29-CC09-08F3-91826BF6A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7620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3h41f0072@bvcits.edu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5C43B6D-2F82-72D6-436B-B42FDD96DA3F}"/>
              </a:ext>
            </a:extLst>
          </p:cNvPr>
          <p:cNvSpPr txBox="1"/>
          <p:nvPr/>
        </p:nvSpPr>
        <p:spPr>
          <a:xfrm>
            <a:off x="675703" y="1929494"/>
            <a:ext cx="852456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4000" dirty="0"/>
              <a:t>STUDENT DETAILS </a:t>
            </a:r>
          </a:p>
          <a:p>
            <a:pPr marL="1828800" lvl="4" indent="0">
              <a:buNone/>
            </a:pPr>
            <a:endParaRPr lang="en-US" sz="4000" dirty="0"/>
          </a:p>
          <a:p>
            <a:pPr lvl="6"/>
            <a:r>
              <a:rPr lang="en-US" sz="2000" dirty="0"/>
              <a:t>Name 		   </a:t>
            </a:r>
            <a:r>
              <a:rPr lang="en-US" sz="2000" dirty="0" smtClean="0"/>
              <a:t>:</a:t>
            </a:r>
            <a:r>
              <a:rPr lang="en-US" sz="2000" dirty="0" err="1" smtClean="0"/>
              <a:t>Bharathi</a:t>
            </a:r>
            <a:r>
              <a:rPr lang="en-US" sz="2000" dirty="0" smtClean="0"/>
              <a:t> </a:t>
            </a:r>
            <a:r>
              <a:rPr lang="en-US" sz="2000" dirty="0" err="1" smtClean="0"/>
              <a:t>Katikidala</a:t>
            </a:r>
            <a:endParaRPr lang="en-US" sz="2000" dirty="0"/>
          </a:p>
          <a:p>
            <a:pPr lvl="6"/>
            <a:r>
              <a:rPr lang="en-IN" dirty="0"/>
              <a:t>Skills Build Email ID    :  </a:t>
            </a:r>
            <a:r>
              <a:rPr lang="en-IN" dirty="0" smtClean="0">
                <a:hlinkClick r:id="rId2"/>
              </a:rPr>
              <a:t>23h41f0072@bvcits.edu.in</a:t>
            </a:r>
            <a:endParaRPr lang="en-IN" dirty="0"/>
          </a:p>
          <a:p>
            <a:pPr lvl="6"/>
            <a:r>
              <a:rPr lang="en-IN" dirty="0"/>
              <a:t>College Name 	   :  BVC Institute of Technology &amp; science</a:t>
            </a:r>
          </a:p>
          <a:p>
            <a:pPr lvl="6"/>
            <a:r>
              <a:rPr lang="en-IN" dirty="0"/>
              <a:t>College State 	   :  Andhra Pradesh</a:t>
            </a:r>
          </a:p>
          <a:p>
            <a:pPr lvl="6"/>
            <a:r>
              <a:rPr lang="en-IN" dirty="0"/>
              <a:t>Internship Domain 	   :  Artificial Intelligence</a:t>
            </a:r>
          </a:p>
          <a:p>
            <a:pPr lvl="6"/>
            <a:r>
              <a:rPr lang="en-IN" dirty="0"/>
              <a:t>Internship Start Date :  3</a:t>
            </a:r>
            <a:r>
              <a:rPr lang="en-IN" baseline="30000" dirty="0"/>
              <a:t>rd</a:t>
            </a:r>
            <a:r>
              <a:rPr lang="en-IN" dirty="0"/>
              <a:t> June </a:t>
            </a:r>
          </a:p>
          <a:p>
            <a:pPr lvl="6"/>
            <a:r>
              <a:rPr lang="en-IN" dirty="0"/>
              <a:t>Internship End Date   :  12</a:t>
            </a:r>
            <a:r>
              <a:rPr lang="en-IN" baseline="30000" dirty="0"/>
              <a:t>th</a:t>
            </a:r>
            <a:r>
              <a:rPr lang="en-IN" dirty="0"/>
              <a:t> July</a:t>
            </a:r>
          </a:p>
          <a:p>
            <a:pPr marL="1828800" lvl="4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5816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5D4A6-F7CA-3438-838C-518A17927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33B808-6C77-511B-8E46-A7913A93C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https://github.com/Bharathi205/Employee_Burnout_Analysis/upload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757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C836575-AFD2-0D7D-8F76-836C8CFA0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TOPIC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AFDB591-6F4D-F2E1-308A-45A8DC134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Model to check a Employee_Burnout_Analysis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342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E788A3-8CB0-B623-3312-816FF18B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077876-2646-BDF0-33D0-18F88CDA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r>
              <a:rPr lang="en-US" sz="2400" dirty="0"/>
              <a:t>Project overview</a:t>
            </a:r>
          </a:p>
          <a:p>
            <a:pPr lvl="4"/>
            <a:r>
              <a:rPr lang="en-US" sz="2400" dirty="0"/>
              <a:t>Who are the End Users</a:t>
            </a:r>
          </a:p>
          <a:p>
            <a:pPr lvl="4"/>
            <a:r>
              <a:rPr lang="en-US" sz="2400" dirty="0"/>
              <a:t>Your solution and its Value Proposition</a:t>
            </a:r>
          </a:p>
          <a:p>
            <a:pPr lvl="4"/>
            <a:r>
              <a:rPr lang="en-US" sz="2400" dirty="0"/>
              <a:t>How did you customize the project and make it your own?</a:t>
            </a:r>
          </a:p>
          <a:p>
            <a:pPr lvl="4"/>
            <a:r>
              <a:rPr lang="en-US" sz="2400" dirty="0"/>
              <a:t>Modelling</a:t>
            </a:r>
          </a:p>
          <a:p>
            <a:pPr lvl="4"/>
            <a:r>
              <a:rPr lang="en-US" sz="2400" dirty="0"/>
              <a:t>Results</a:t>
            </a:r>
          </a:p>
          <a:p>
            <a:pPr lvl="4"/>
            <a:r>
              <a:rPr lang="en-US" sz="2400" dirty="0"/>
              <a:t>Links</a:t>
            </a:r>
          </a:p>
          <a:p>
            <a:pPr lvl="4"/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6950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65045B-C354-88CB-D350-1B1E3EAC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EC2DF8-66AF-6B00-D700-E0D96AF0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690688"/>
            <a:ext cx="11631561" cy="4802187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In the introduction of an employee burnout analysis, you should provide a brief overview of the concept of burnout, its significance in the workplace, and the purpose of your analysis. Here's a structured approach:</a:t>
            </a:r>
          </a:p>
          <a:p>
            <a:r>
              <a:rPr lang="en-US" sz="2600" b="1" dirty="0"/>
              <a:t>Define Burnout </a:t>
            </a:r>
            <a:r>
              <a:rPr lang="en-US" sz="2600" dirty="0"/>
              <a:t>: Start by defining what employee burnout is. Explain it as a state of chronic stress that leads to physical and emotional exhaustion, detachment, and decreased performance.</a:t>
            </a:r>
          </a:p>
          <a:p>
            <a:r>
              <a:rPr lang="en-US" sz="2600" b="1" dirty="0"/>
              <a:t>Importance of the Issue </a:t>
            </a:r>
            <a:r>
              <a:rPr lang="en-US" sz="2600" dirty="0"/>
              <a:t>: Discuss why burnout is a critical issue in the workplace. Highlight its impacts on employees' health, productivity, and overall organizational effectiveness.</a:t>
            </a:r>
          </a:p>
          <a:p>
            <a:r>
              <a:rPr lang="en-US" sz="2600" b="1" dirty="0"/>
              <a:t>Contextual Background </a:t>
            </a:r>
            <a:r>
              <a:rPr lang="en-US" sz="2600" dirty="0"/>
              <a:t>: Provide context for the analysis. Mention if there have been specific incidents or trends within the organization or industry that have raised concerns about burnout.</a:t>
            </a:r>
          </a:p>
          <a:p>
            <a:r>
              <a:rPr lang="en-US" sz="2600" b="1" dirty="0"/>
              <a:t>Purpose of the Analysis </a:t>
            </a:r>
            <a:r>
              <a:rPr lang="en-US" sz="2600" dirty="0"/>
              <a:t>: Clearly state the goals of your analysis. This might include identifying the causes of burnout, assessing its impact on employees and the organization, and proposing solutions or interventions.</a:t>
            </a:r>
          </a:p>
          <a:p>
            <a:r>
              <a:rPr lang="en-US" sz="2600" dirty="0"/>
              <a:t> </a:t>
            </a:r>
            <a:r>
              <a:rPr lang="en-US" sz="2600" b="1" dirty="0"/>
              <a:t>Scope and Methodology </a:t>
            </a:r>
            <a:r>
              <a:rPr lang="en-US" sz="2600" dirty="0"/>
              <a:t>: Briefly outline the scope of your analysis and the methods used to gather data or insights. 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="" xmlns:p14="http://schemas.microsoft.com/office/powerpoint/2010/main" val="34056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E5E061-5142-0374-026B-3EE9FCBA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26180E-3171-BA98-8EA6-E012253F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5"/>
            <a:ext cx="10515600" cy="53487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IBM's skills and characteristics include a focus on advanced technology, innovation, and a strong emphasis on research and development.</a:t>
            </a:r>
          </a:p>
          <a:p>
            <a:pPr marL="0" indent="0">
              <a:buNone/>
            </a:pPr>
            <a:r>
              <a:rPr lang="en-US" sz="3300" b="1" dirty="0"/>
              <a:t>characteristics of IBM include</a:t>
            </a:r>
            <a:r>
              <a:rPr lang="en-US" dirty="0"/>
              <a:t>:</a:t>
            </a:r>
          </a:p>
          <a:p>
            <a:r>
              <a:rPr lang="en-US" sz="2900" b="1" dirty="0"/>
              <a:t>Technical Expertise</a:t>
            </a:r>
            <a:r>
              <a:rPr lang="en-US" dirty="0"/>
              <a:t>: IBM has deep technical knowledge and experience in various high-tech domains.</a:t>
            </a:r>
          </a:p>
          <a:p>
            <a:r>
              <a:rPr lang="en-US" sz="2900" dirty="0"/>
              <a:t> </a:t>
            </a:r>
            <a:r>
              <a:rPr lang="en-US" sz="2900" b="1" dirty="0"/>
              <a:t>Innovation</a:t>
            </a:r>
            <a:r>
              <a:rPr lang="en-US" sz="3300" b="1" dirty="0"/>
              <a:t>: </a:t>
            </a:r>
            <a:r>
              <a:rPr lang="en-US" dirty="0"/>
              <a:t>They are known for their continuous innovation and development of cutting-edge technologies.</a:t>
            </a:r>
          </a:p>
          <a:p>
            <a:r>
              <a:rPr lang="en-US" sz="2600" b="1" dirty="0"/>
              <a:t>Global Presence</a:t>
            </a:r>
            <a:r>
              <a:rPr lang="en-US" dirty="0"/>
              <a:t>: IBM operates globally, requiring solutions that can be scaled and adapted to different markets and regulations</a:t>
            </a:r>
          </a:p>
          <a:p>
            <a:pPr marL="0" indent="0">
              <a:buNone/>
            </a:pPr>
            <a:r>
              <a:rPr lang="en-US" sz="3300" b="1" dirty="0"/>
              <a:t>Needs</a:t>
            </a:r>
            <a:r>
              <a:rPr lang="en-US" dirty="0"/>
              <a:t>:</a:t>
            </a:r>
          </a:p>
          <a:p>
            <a:r>
              <a:rPr lang="en-US" sz="2900" b="1" dirty="0"/>
              <a:t>Advanced Tools and Solutions</a:t>
            </a:r>
            <a:r>
              <a:rPr lang="en-US" dirty="0"/>
              <a:t>: IBM needs tools that can integrate with their existing technologies and enhance their capabilities in areas like AI, cloud services, and quantum computing.</a:t>
            </a:r>
          </a:p>
          <a:p>
            <a:r>
              <a:rPr lang="en-US" sz="2900" b="1" dirty="0"/>
              <a:t>Scalability</a:t>
            </a:r>
            <a:r>
              <a:rPr lang="en-US" dirty="0"/>
              <a:t>: Solutions must be scalable to meet the demands of their large, global customer base.</a:t>
            </a:r>
          </a:p>
          <a:p>
            <a:r>
              <a:rPr lang="en-US" sz="2900" b="1" dirty="0"/>
              <a:t>Security</a:t>
            </a:r>
            <a:r>
              <a:rPr lang="en-US" dirty="0"/>
              <a:t>: High levels of security are crucial to protect sensitive data and maintain trust.</a:t>
            </a:r>
          </a:p>
          <a:p>
            <a:pPr marL="0" indent="0">
              <a:buNone/>
            </a:pPr>
            <a:r>
              <a:rPr lang="en-US" sz="3300" b="1" dirty="0"/>
              <a:t>Benefits from Your Solution</a:t>
            </a:r>
            <a:r>
              <a:rPr lang="en-US" dirty="0"/>
              <a:t>:</a:t>
            </a:r>
          </a:p>
          <a:p>
            <a:r>
              <a:rPr lang="en-US" sz="2900" b="1" dirty="0"/>
              <a:t>Enhanced Capabilities</a:t>
            </a:r>
            <a:r>
              <a:rPr lang="en-US" dirty="0"/>
              <a:t>: Your solution could provide IBM with advanced features or technologies that complement their existing offerings and strengthen their technological edge.</a:t>
            </a:r>
          </a:p>
          <a:p>
            <a:r>
              <a:rPr lang="en-US" sz="2900" b="1" dirty="0"/>
              <a:t>Increased Efficiency </a:t>
            </a:r>
            <a:r>
              <a:rPr lang="en-US" dirty="0"/>
              <a:t>: By addressing specific needs or gaps in their current setup, your solution could improve operational efficiency and reduce time spent on problem-solving.</a:t>
            </a:r>
          </a:p>
          <a:p>
            <a:r>
              <a:rPr lang="en-US" sz="2900" b="1" dirty="0"/>
              <a:t>Competitive Advantage</a:t>
            </a:r>
            <a:r>
              <a:rPr lang="en-US" dirty="0"/>
              <a:t>: Integrating your solution could enhance IBM's ability to offer cutting-edge solutions to their clients, reinforcing their position as a leader in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4800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79C21-1899-0D73-1E3B-3A2A76D8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Your solution and its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4006E0-B88B-A589-26F1-F508B3D7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Addressing employee burnout involves a multi-faceted approach to identify, analyze, and mitigate the factors contributing to burnout. Here's a structured solution and proposition for tackling employee burnout:</a:t>
            </a:r>
          </a:p>
          <a:p>
            <a:pPr marL="0" indent="0">
              <a:buNone/>
            </a:pPr>
            <a:r>
              <a:rPr lang="en-US" sz="3400" b="1" dirty="0"/>
              <a:t>Assessment and Diagnosis:</a:t>
            </a:r>
          </a:p>
          <a:p>
            <a:r>
              <a:rPr lang="en-US" sz="3400" b="1" dirty="0"/>
              <a:t> </a:t>
            </a:r>
            <a:r>
              <a:rPr lang="en-US" b="1" dirty="0"/>
              <a:t>A. Employee Surveys and Feedback : </a:t>
            </a:r>
            <a:r>
              <a:rPr lang="en-US" dirty="0"/>
              <a:t> Conduct regular, anonymous surveys to gauge employees' stress levels, job satisfaction, and work-life balance </a:t>
            </a:r>
          </a:p>
          <a:p>
            <a:r>
              <a:rPr lang="en-US" b="1" dirty="0"/>
              <a:t>B. Performance Metrics : </a:t>
            </a:r>
            <a:r>
              <a:rPr lang="en-US" dirty="0"/>
              <a:t>Analyze performance metrics and absenteeism rates to identify patterns that may indicate burnout.</a:t>
            </a:r>
          </a:p>
          <a:p>
            <a:r>
              <a:rPr lang="en-US" b="1" dirty="0"/>
              <a:t>C. One-on-One Interviews : </a:t>
            </a:r>
            <a:r>
              <a:rPr lang="en-US" dirty="0"/>
              <a:t> Hold interviews or focus groups to gather qualitative insights into employee experiences and challenges.</a:t>
            </a:r>
          </a:p>
          <a:p>
            <a:pPr marL="0" indent="0">
              <a:buNone/>
            </a:pPr>
            <a:r>
              <a:rPr lang="en-US" sz="3200" b="1" dirty="0"/>
              <a:t>Analysis: </a:t>
            </a:r>
          </a:p>
          <a:p>
            <a:r>
              <a:rPr lang="en-US" b="1" dirty="0"/>
              <a:t>A. Identify Stressors : </a:t>
            </a:r>
            <a:r>
              <a:rPr lang="en-US" dirty="0"/>
              <a:t> </a:t>
            </a:r>
          </a:p>
          <a:p>
            <a:r>
              <a:rPr lang="en-US" dirty="0"/>
              <a:t>Work load : Examine if employees have excessive workloads or unrealistic deadlines.</a:t>
            </a:r>
          </a:p>
          <a:p>
            <a:r>
              <a:rPr lang="en-US" dirty="0"/>
              <a:t>Job Role Clarity : Check if employees have clear job roles and responsibilities.</a:t>
            </a:r>
          </a:p>
          <a:p>
            <a:r>
              <a:rPr lang="en-US" dirty="0"/>
              <a:t>Work Environment : Assess if the work environment is supportive and free of toxic elements.</a:t>
            </a:r>
          </a:p>
          <a:p>
            <a:r>
              <a:rPr lang="en-US" sz="2900" b="1" dirty="0"/>
              <a:t>B. Analyze Trends:</a:t>
            </a:r>
          </a:p>
          <a:p>
            <a:r>
              <a:rPr lang="en-US" sz="2900" b="1" dirty="0"/>
              <a:t> </a:t>
            </a:r>
            <a:r>
              <a:rPr lang="en-US" dirty="0"/>
              <a:t> Look for common themes in survey responses and interviews. For example, high stress might correlate with certain departments or roles.</a:t>
            </a:r>
          </a:p>
          <a:p>
            <a:r>
              <a:rPr lang="en-US" sz="2900" b="1" dirty="0"/>
              <a:t>C. Benchmarking:</a:t>
            </a:r>
          </a:p>
          <a:p>
            <a:r>
              <a:rPr lang="en-US" dirty="0"/>
              <a:t>Compare your findings with industry standards to understand if your burnout rates are higher than average.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603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164247-7DCF-EE9A-79FB-8BF114E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customize the project and make it your own?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16ECA9-5489-D132-9ACA-94173361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Customizing an employee burnout analysis project to make it your own involves several steps. Here’s a structured approach:</a:t>
            </a:r>
          </a:p>
          <a:p>
            <a:pPr marL="0" indent="0">
              <a:buNone/>
            </a:pPr>
            <a:r>
              <a:rPr lang="en-US" sz="3400" b="1" dirty="0"/>
              <a:t>Define Objectives and Scope</a:t>
            </a:r>
            <a:r>
              <a:rPr lang="en-US" dirty="0"/>
              <a:t>:  </a:t>
            </a:r>
          </a:p>
          <a:p>
            <a:r>
              <a:rPr lang="en-US" sz="3000" b="1" dirty="0"/>
              <a:t>Understand the Purpose</a:t>
            </a:r>
            <a:r>
              <a:rPr lang="en-US" dirty="0"/>
              <a:t>: Clearly define what you want to achieve with the burnout analysis. Are you aiming to identify risk factors, improve employee well-being, or develop interventions?  </a:t>
            </a:r>
          </a:p>
          <a:p>
            <a:r>
              <a:rPr lang="en-US" dirty="0"/>
              <a:t> </a:t>
            </a:r>
            <a:r>
              <a:rPr lang="en-US" sz="2900" b="1" dirty="0"/>
              <a:t>Scope</a:t>
            </a:r>
            <a:r>
              <a:rPr lang="en-US" dirty="0"/>
              <a:t>: Determine the extent of your analysis. Will it cover the entire organization, specific departments, or particular job roles?</a:t>
            </a:r>
          </a:p>
          <a:p>
            <a:pPr marL="0" indent="0">
              <a:buNone/>
            </a:pPr>
            <a:r>
              <a:rPr lang="en-US" sz="3400" b="1" dirty="0"/>
              <a:t>Gather and Analyze Data</a:t>
            </a:r>
            <a:r>
              <a:rPr lang="en-US" dirty="0"/>
              <a:t>:</a:t>
            </a:r>
          </a:p>
          <a:p>
            <a:r>
              <a:rPr lang="en-US" b="1" dirty="0"/>
              <a:t>Relevant Metrics </a:t>
            </a:r>
            <a:r>
              <a:rPr lang="en-US" dirty="0"/>
              <a:t>: Identify specific metrics that are relevant to your organization, such as employee satisfaction, workload, work-life balance, absenteeism rates, and turnover rates.</a:t>
            </a:r>
          </a:p>
          <a:p>
            <a:r>
              <a:rPr lang="en-US" dirty="0"/>
              <a:t> </a:t>
            </a:r>
            <a:r>
              <a:rPr lang="en-US" b="1" dirty="0"/>
              <a:t>Benchmarking </a:t>
            </a:r>
            <a:r>
              <a:rPr lang="en-US" dirty="0"/>
              <a:t>: Compare findings against industry standards or historical data within your organization to provide context.</a:t>
            </a:r>
          </a:p>
          <a:p>
            <a:pPr marL="0" indent="0">
              <a:buNone/>
            </a:pPr>
            <a:r>
              <a:rPr lang="en-US" sz="3400" b="1" dirty="0"/>
              <a:t>Develop Relevant Indicators </a:t>
            </a:r>
            <a:r>
              <a:rPr lang="en-US" dirty="0"/>
              <a:t>:   </a:t>
            </a:r>
          </a:p>
          <a:p>
            <a:r>
              <a:rPr lang="en-US" b="1" dirty="0"/>
              <a:t>Burnout Indicators </a:t>
            </a:r>
            <a:r>
              <a:rPr lang="en-US" dirty="0"/>
              <a:t>: Customize burnout indicators to align with your organizational culture and job roles. For instance, you might focus on job-specific stressors or organizational factors unique to your company.   </a:t>
            </a:r>
          </a:p>
          <a:p>
            <a:r>
              <a:rPr lang="en-US" b="1" dirty="0"/>
              <a:t>Create Custom Metrics</a:t>
            </a:r>
            <a:r>
              <a:rPr lang="en-US" dirty="0"/>
              <a:t> : Develop metrics specific to your organization, such as stress levels related to particular projects or departmental workload.</a:t>
            </a:r>
          </a:p>
          <a:p>
            <a:pPr marL="0" indent="0">
              <a:buNone/>
            </a:pPr>
            <a:r>
              <a:rPr lang="en-US" sz="3400" b="1" dirty="0"/>
              <a:t>Design and Implement Interventions </a:t>
            </a:r>
            <a:r>
              <a:rPr lang="en-US" dirty="0"/>
              <a:t>:     </a:t>
            </a:r>
          </a:p>
          <a:p>
            <a:r>
              <a:rPr lang="en-US" b="1" dirty="0"/>
              <a:t>Implementation Plan</a:t>
            </a:r>
            <a:r>
              <a:rPr lang="en-US" dirty="0"/>
              <a:t>: Create a clear plan for implementing changes, including timelines, responsible parties, and measurement of effectiveness.</a:t>
            </a:r>
          </a:p>
          <a:p>
            <a:r>
              <a:rPr lang="en-US" b="1" dirty="0"/>
              <a:t> Feedback Loop </a:t>
            </a:r>
            <a:r>
              <a:rPr lang="en-US" dirty="0"/>
              <a:t>: Incorporate feedback from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5191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72F5E8-04F2-6973-B9AB-01642D07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A34C2B-51AA-524E-B67E-B1DD788A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Modeling employee burnout involves several steps and can be approached using various methods depending on the data available and the goals of the analysis. Here's a general framework for modeling employee burnout:</a:t>
            </a:r>
          </a:p>
          <a:p>
            <a:r>
              <a:rPr lang="en-US" dirty="0"/>
              <a:t> </a:t>
            </a:r>
            <a:r>
              <a:rPr lang="en-US" b="1" dirty="0"/>
              <a:t>1. Define Burnout </a:t>
            </a:r>
            <a:r>
              <a:rPr lang="en-US" dirty="0"/>
              <a:t>: Burnout typically involves three components:-</a:t>
            </a:r>
          </a:p>
          <a:p>
            <a:r>
              <a:rPr lang="en-US" dirty="0"/>
              <a:t> *Emotional Exhaustion*: Feeling drained and overwhelmed.- </a:t>
            </a:r>
          </a:p>
          <a:p>
            <a:r>
              <a:rPr lang="en-US" dirty="0"/>
              <a:t>*Depersonalization*: Developing a detached or negative attitude towards work and people.- </a:t>
            </a:r>
          </a:p>
          <a:p>
            <a:r>
              <a:rPr lang="en-US" dirty="0"/>
              <a:t>*Reduced Personal Accomplishment*: Feeling ineffective and lacking achievement.</a:t>
            </a:r>
          </a:p>
          <a:p>
            <a:r>
              <a:rPr lang="en-US" b="1" dirty="0"/>
              <a:t>2. Data Collection Gather data through various means</a:t>
            </a:r>
            <a:r>
              <a:rPr lang="en-US" dirty="0"/>
              <a:t>:-</a:t>
            </a:r>
          </a:p>
          <a:p>
            <a:r>
              <a:rPr lang="en-US" dirty="0"/>
              <a:t> *Surveys and Questionnaires*: Use validated tools such as the Maslach Burnout Inventory (MBI) or the Copenhagen Burnout Inventory (CBI).- </a:t>
            </a:r>
          </a:p>
          <a:p>
            <a:r>
              <a:rPr lang="en-US" dirty="0"/>
              <a:t>*HR Data*: Employee demographics, job roles, performance metrics, and turnover rates.-</a:t>
            </a:r>
          </a:p>
          <a:p>
            <a:r>
              <a:rPr lang="en-US" dirty="0"/>
              <a:t> *Workplace Metrics*: Workload, hours worked, job satisfaction, and workplace environment.### </a:t>
            </a:r>
          </a:p>
          <a:p>
            <a:r>
              <a:rPr lang="en-US" b="1" dirty="0"/>
              <a:t>3. Data Preparation:-</a:t>
            </a:r>
            <a:endParaRPr lang="en-US" dirty="0"/>
          </a:p>
          <a:p>
            <a:r>
              <a:rPr lang="en-US" dirty="0"/>
              <a:t> *Data Cleaning*: Handle missing values and outliers.-</a:t>
            </a:r>
          </a:p>
          <a:p>
            <a:r>
              <a:rPr lang="en-US" dirty="0"/>
              <a:t> *Feature Selection*: Choose relevant features that impact burnout (e.g., workload, job satisfaction).-</a:t>
            </a:r>
          </a:p>
          <a:p>
            <a:r>
              <a:rPr lang="en-US" dirty="0"/>
              <a:t> *Normalization/Standardization*: Ensure features are on comparable scales.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9573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1D124-8F9C-C1BB-0F83-D991C740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1571" y="1608138"/>
            <a:ext cx="9245457" cy="519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41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1117</Words>
  <Application>Microsoft Office PowerPoint</Application>
  <PresentationFormat>Custom</PresentationFormat>
  <Paragraphs>87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PROJECT TOPIC </vt:lpstr>
      <vt:lpstr> AGENDA</vt:lpstr>
      <vt:lpstr>Project overview</vt:lpstr>
      <vt:lpstr>Who are the End Users</vt:lpstr>
      <vt:lpstr>Your solution and its proposition</vt:lpstr>
      <vt:lpstr>How did you customize the project and make it your own?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 Mahathi</dc:creator>
  <cp:lastModifiedBy>Admin</cp:lastModifiedBy>
  <cp:revision>14</cp:revision>
  <dcterms:modified xsi:type="dcterms:W3CDTF">2024-07-16T11:58:55Z</dcterms:modified>
</cp:coreProperties>
</file>