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5" d="100"/>
          <a:sy n="55" d="100"/>
        </p:scale>
        <p:origin x="90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80672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sp>
        <p:nvSpPr>
          <p:cNvPr id="4" name="Text 1"/>
          <p:cNvSpPr/>
          <p:nvPr/>
        </p:nvSpPr>
        <p:spPr>
          <a:xfrm>
            <a:off x="2348389" y="1153835"/>
            <a:ext cx="9933503" cy="1388745"/>
          </a:xfrm>
          <a:prstGeom prst="rect">
            <a:avLst/>
          </a:prstGeom>
          <a:noFill/>
          <a:ln/>
        </p:spPr>
        <p:txBody>
          <a:bodyPr wrap="squar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Introduction to Adventure Text Games in Python</a:t>
            </a:r>
            <a:endParaRPr lang="en-US" sz="4374" dirty="0"/>
          </a:p>
        </p:txBody>
      </p:sp>
      <p:sp>
        <p:nvSpPr>
          <p:cNvPr id="5" name="Shape 2"/>
          <p:cNvSpPr/>
          <p:nvPr/>
        </p:nvSpPr>
        <p:spPr>
          <a:xfrm>
            <a:off x="2348389" y="2986921"/>
            <a:ext cx="3088958" cy="1909048"/>
          </a:xfrm>
          <a:prstGeom prst="roundRect">
            <a:avLst>
              <a:gd name="adj" fmla="val 20951"/>
            </a:avLst>
          </a:prstGeom>
          <a:noFill/>
          <a:ln w="22860">
            <a:solidFill>
              <a:srgbClr val="F2B42D"/>
            </a:solidFill>
            <a:prstDash val="solid"/>
          </a:ln>
        </p:spPr>
      </p:sp>
      <p:pic>
        <p:nvPicPr>
          <p:cNvPr id="6" name="Image 1" descr="preencoded.png"/>
          <p:cNvPicPr>
            <a:picLocks noChangeAspect="1"/>
          </p:cNvPicPr>
          <p:nvPr/>
        </p:nvPicPr>
        <p:blipFill>
          <a:blip r:embed="rId4"/>
          <a:stretch>
            <a:fillRect/>
          </a:stretch>
        </p:blipFill>
        <p:spPr>
          <a:xfrm>
            <a:off x="2371249" y="3009781"/>
            <a:ext cx="3043238" cy="1863328"/>
          </a:xfrm>
          <a:prstGeom prst="rect">
            <a:avLst/>
          </a:prstGeom>
        </p:spPr>
      </p:pic>
      <p:sp>
        <p:nvSpPr>
          <p:cNvPr id="7" name="Text 3"/>
          <p:cNvSpPr/>
          <p:nvPr/>
        </p:nvSpPr>
        <p:spPr>
          <a:xfrm>
            <a:off x="2348389" y="5173623"/>
            <a:ext cx="2777490" cy="347186"/>
          </a:xfrm>
          <a:prstGeom prst="rect">
            <a:avLst/>
          </a:prstGeom>
          <a:noFill/>
          <a:ln/>
        </p:spPr>
        <p:txBody>
          <a:bodyPr wrap="none" rtlCol="0" anchor="t"/>
          <a:lstStyle/>
          <a:p>
            <a:pPr marL="0" indent="0" algn="l">
              <a:lnSpc>
                <a:spcPts val="2734"/>
              </a:lnSpc>
              <a:buNone/>
            </a:pPr>
            <a:r>
              <a:rPr lang="en-US" sz="2187" b="1" dirty="0">
                <a:solidFill>
                  <a:srgbClr val="F2B42D"/>
                </a:solidFill>
                <a:latin typeface="Nunito" pitchFamily="34" charset="0"/>
                <a:ea typeface="Nunito" pitchFamily="34" charset="-122"/>
                <a:cs typeface="Nunito" pitchFamily="34" charset="-120"/>
              </a:rPr>
              <a:t>Captivating Code</a:t>
            </a:r>
            <a:endParaRPr lang="en-US" sz="2187" dirty="0"/>
          </a:p>
        </p:txBody>
      </p:sp>
      <p:sp>
        <p:nvSpPr>
          <p:cNvPr id="8" name="Text 4"/>
          <p:cNvSpPr/>
          <p:nvPr/>
        </p:nvSpPr>
        <p:spPr>
          <a:xfrm>
            <a:off x="2348389" y="5654040"/>
            <a:ext cx="3088958" cy="1066205"/>
          </a:xfrm>
          <a:prstGeom prst="rect">
            <a:avLst/>
          </a:prstGeom>
          <a:noFill/>
          <a:ln/>
        </p:spPr>
        <p:txBody>
          <a:bodyPr wrap="square" rtlCol="0" anchor="t"/>
          <a:lstStyle/>
          <a:p>
            <a:pPr marL="0" indent="0" algn="l">
              <a:lnSpc>
                <a:spcPts val="2799"/>
              </a:lnSpc>
              <a:buNone/>
            </a:pPr>
            <a:r>
              <a:rPr lang="en-US" sz="1750" dirty="0">
                <a:solidFill>
                  <a:srgbClr val="FFFFFF"/>
                </a:solidFill>
                <a:latin typeface="PT Sans" pitchFamily="34" charset="0"/>
                <a:ea typeface="PT Sans" pitchFamily="34" charset="-122"/>
                <a:cs typeface="PT Sans" pitchFamily="34" charset="-120"/>
              </a:rPr>
              <a:t>Unleash the power of Python to bring intricate narratives to life through the art of coding.</a:t>
            </a:r>
            <a:endParaRPr lang="en-US" sz="1750" dirty="0"/>
          </a:p>
        </p:txBody>
      </p:sp>
      <p:sp>
        <p:nvSpPr>
          <p:cNvPr id="9" name="Shape 5"/>
          <p:cNvSpPr/>
          <p:nvPr/>
        </p:nvSpPr>
        <p:spPr>
          <a:xfrm>
            <a:off x="5770602" y="2986921"/>
            <a:ext cx="3088958" cy="1909048"/>
          </a:xfrm>
          <a:prstGeom prst="roundRect">
            <a:avLst>
              <a:gd name="adj" fmla="val 20951"/>
            </a:avLst>
          </a:prstGeom>
          <a:noFill/>
          <a:ln w="22860">
            <a:solidFill>
              <a:srgbClr val="D7425E"/>
            </a:solidFill>
            <a:prstDash val="solid"/>
          </a:ln>
        </p:spPr>
      </p:sp>
      <p:pic>
        <p:nvPicPr>
          <p:cNvPr id="10" name="Image 2" descr="preencoded.png"/>
          <p:cNvPicPr>
            <a:picLocks noChangeAspect="1"/>
          </p:cNvPicPr>
          <p:nvPr/>
        </p:nvPicPr>
        <p:blipFill>
          <a:blip r:embed="rId5"/>
          <a:stretch>
            <a:fillRect/>
          </a:stretch>
        </p:blipFill>
        <p:spPr>
          <a:xfrm>
            <a:off x="5793462" y="3009781"/>
            <a:ext cx="3043238" cy="1863328"/>
          </a:xfrm>
          <a:prstGeom prst="rect">
            <a:avLst/>
          </a:prstGeom>
        </p:spPr>
      </p:pic>
      <p:sp>
        <p:nvSpPr>
          <p:cNvPr id="11" name="Text 6"/>
          <p:cNvSpPr/>
          <p:nvPr/>
        </p:nvSpPr>
        <p:spPr>
          <a:xfrm>
            <a:off x="5770602" y="5173623"/>
            <a:ext cx="2872383" cy="347186"/>
          </a:xfrm>
          <a:prstGeom prst="rect">
            <a:avLst/>
          </a:prstGeom>
          <a:noFill/>
          <a:ln/>
        </p:spPr>
        <p:txBody>
          <a:bodyPr wrap="none" rtlCol="0" anchor="t"/>
          <a:lstStyle/>
          <a:p>
            <a:pPr marL="0" indent="0" algn="l">
              <a:lnSpc>
                <a:spcPts val="2734"/>
              </a:lnSpc>
              <a:buNone/>
            </a:pPr>
            <a:r>
              <a:rPr lang="en-US" sz="2187" b="1" dirty="0">
                <a:solidFill>
                  <a:srgbClr val="D7425E"/>
                </a:solidFill>
                <a:latin typeface="Nunito" pitchFamily="34" charset="0"/>
                <a:ea typeface="Nunito" pitchFamily="34" charset="-122"/>
                <a:cs typeface="Nunito" pitchFamily="34" charset="-120"/>
              </a:rPr>
              <a:t>Immersive Storytelling</a:t>
            </a:r>
            <a:endParaRPr lang="en-US" sz="2187" dirty="0"/>
          </a:p>
        </p:txBody>
      </p:sp>
      <p:sp>
        <p:nvSpPr>
          <p:cNvPr id="12" name="Text 7"/>
          <p:cNvSpPr/>
          <p:nvPr/>
        </p:nvSpPr>
        <p:spPr>
          <a:xfrm>
            <a:off x="5770602" y="5654040"/>
            <a:ext cx="3088958" cy="1421606"/>
          </a:xfrm>
          <a:prstGeom prst="rect">
            <a:avLst/>
          </a:prstGeom>
          <a:noFill/>
          <a:ln/>
        </p:spPr>
        <p:txBody>
          <a:bodyPr wrap="square" rtlCol="0" anchor="t"/>
          <a:lstStyle/>
          <a:p>
            <a:pPr marL="0" indent="0" algn="l">
              <a:lnSpc>
                <a:spcPts val="2799"/>
              </a:lnSpc>
              <a:buNone/>
            </a:pPr>
            <a:r>
              <a:rPr lang="en-US" sz="1750" dirty="0">
                <a:solidFill>
                  <a:srgbClr val="FFFFFF"/>
                </a:solidFill>
                <a:latin typeface="PT Sans" pitchFamily="34" charset="0"/>
                <a:ea typeface="PT Sans" pitchFamily="34" charset="-122"/>
                <a:cs typeface="PT Sans" pitchFamily="34" charset="-120"/>
              </a:rPr>
              <a:t>Dive into captivating tales where your choices shape the outcome, creating a truly immersive experience.</a:t>
            </a:r>
            <a:endParaRPr lang="en-US" sz="1750" dirty="0"/>
          </a:p>
        </p:txBody>
      </p:sp>
      <p:sp>
        <p:nvSpPr>
          <p:cNvPr id="13" name="Shape 8"/>
          <p:cNvSpPr/>
          <p:nvPr/>
        </p:nvSpPr>
        <p:spPr>
          <a:xfrm>
            <a:off x="9192816" y="2986921"/>
            <a:ext cx="3089077" cy="1909167"/>
          </a:xfrm>
          <a:prstGeom prst="roundRect">
            <a:avLst>
              <a:gd name="adj" fmla="val 20949"/>
            </a:avLst>
          </a:prstGeom>
          <a:noFill/>
          <a:ln w="22860">
            <a:solidFill>
              <a:srgbClr val="DD785E"/>
            </a:solidFill>
            <a:prstDash val="solid"/>
          </a:ln>
        </p:spPr>
      </p:sp>
      <p:pic>
        <p:nvPicPr>
          <p:cNvPr id="14" name="Image 3" descr="preencoded.png"/>
          <p:cNvPicPr>
            <a:picLocks noChangeAspect="1"/>
          </p:cNvPicPr>
          <p:nvPr/>
        </p:nvPicPr>
        <p:blipFill>
          <a:blip r:embed="rId6"/>
          <a:stretch>
            <a:fillRect/>
          </a:stretch>
        </p:blipFill>
        <p:spPr>
          <a:xfrm>
            <a:off x="9215676" y="3009781"/>
            <a:ext cx="3043357" cy="1863447"/>
          </a:xfrm>
          <a:prstGeom prst="rect">
            <a:avLst/>
          </a:prstGeom>
        </p:spPr>
      </p:pic>
      <p:sp>
        <p:nvSpPr>
          <p:cNvPr id="15" name="Text 9"/>
          <p:cNvSpPr/>
          <p:nvPr/>
        </p:nvSpPr>
        <p:spPr>
          <a:xfrm>
            <a:off x="9192816" y="5173742"/>
            <a:ext cx="2919532" cy="347186"/>
          </a:xfrm>
          <a:prstGeom prst="rect">
            <a:avLst/>
          </a:prstGeom>
          <a:noFill/>
          <a:ln/>
        </p:spPr>
        <p:txBody>
          <a:bodyPr wrap="none" rtlCol="0" anchor="t"/>
          <a:lstStyle/>
          <a:p>
            <a:pPr marL="0" indent="0" algn="l">
              <a:lnSpc>
                <a:spcPts val="2734"/>
              </a:lnSpc>
              <a:buNone/>
            </a:pPr>
            <a:r>
              <a:rPr lang="en-US" sz="2187" b="1" dirty="0">
                <a:solidFill>
                  <a:srgbClr val="DD785E"/>
                </a:solidFill>
                <a:latin typeface="Nunito" pitchFamily="34" charset="0"/>
                <a:ea typeface="Nunito" pitchFamily="34" charset="-122"/>
                <a:cs typeface="Nunito" pitchFamily="34" charset="-120"/>
              </a:rPr>
              <a:t>Imagination Unleashed</a:t>
            </a:r>
            <a:endParaRPr lang="en-US" sz="2187" dirty="0"/>
          </a:p>
        </p:txBody>
      </p:sp>
      <p:sp>
        <p:nvSpPr>
          <p:cNvPr id="16" name="Text 10"/>
          <p:cNvSpPr/>
          <p:nvPr/>
        </p:nvSpPr>
        <p:spPr>
          <a:xfrm>
            <a:off x="9192816" y="5654159"/>
            <a:ext cx="3089077" cy="1421606"/>
          </a:xfrm>
          <a:prstGeom prst="rect">
            <a:avLst/>
          </a:prstGeom>
          <a:noFill/>
          <a:ln/>
        </p:spPr>
        <p:txBody>
          <a:bodyPr wrap="square" rtlCol="0" anchor="t"/>
          <a:lstStyle/>
          <a:p>
            <a:pPr marL="0" indent="0" algn="l">
              <a:lnSpc>
                <a:spcPts val="2799"/>
              </a:lnSpc>
              <a:buNone/>
            </a:pPr>
            <a:r>
              <a:rPr lang="en-US" sz="1750" dirty="0">
                <a:solidFill>
                  <a:srgbClr val="FFFFFF"/>
                </a:solidFill>
                <a:latin typeface="PT Sans" pitchFamily="34" charset="0"/>
                <a:ea typeface="PT Sans" pitchFamily="34" charset="-122"/>
                <a:cs typeface="PT Sans" pitchFamily="34" charset="-120"/>
              </a:rPr>
              <a:t>Let your creativity soar as you craft vibrant, text-based worlds that transport players to new realms.</a:t>
            </a: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0672"/>
          </a:xfrm>
          <a:prstGeom prst="rect">
            <a:avLst/>
          </a:prstGeom>
          <a:solidFill>
            <a:srgbClr val="00002E">
              <a:alpha val="75000"/>
            </a:srgbClr>
          </a:solidFill>
          <a:ln/>
        </p:spPr>
      </p:sp>
      <p:sp>
        <p:nvSpPr>
          <p:cNvPr id="4" name="Text 1"/>
          <p:cNvSpPr/>
          <p:nvPr/>
        </p:nvSpPr>
        <p:spPr>
          <a:xfrm>
            <a:off x="3121223" y="515898"/>
            <a:ext cx="8387953" cy="1172766"/>
          </a:xfrm>
          <a:prstGeom prst="rect">
            <a:avLst/>
          </a:prstGeom>
          <a:noFill/>
          <a:ln/>
        </p:spPr>
        <p:txBody>
          <a:bodyPr wrap="square" rtlCol="0" anchor="t"/>
          <a:lstStyle/>
          <a:p>
            <a:pPr marL="0" indent="0">
              <a:lnSpc>
                <a:spcPts val="4617"/>
              </a:lnSpc>
              <a:buNone/>
            </a:pPr>
            <a:r>
              <a:rPr lang="en-US" sz="3693" b="1" dirty="0">
                <a:solidFill>
                  <a:srgbClr val="FFFFFF"/>
                </a:solidFill>
                <a:latin typeface="Nunito" pitchFamily="34" charset="0"/>
                <a:ea typeface="Nunito" pitchFamily="34" charset="-122"/>
                <a:cs typeface="Nunito" pitchFamily="34" charset="-120"/>
              </a:rPr>
              <a:t>Sharing and Distributing Your Adventure Text Game</a:t>
            </a:r>
            <a:endParaRPr lang="en-US" sz="3693" dirty="0"/>
          </a:p>
        </p:txBody>
      </p:sp>
      <p:sp>
        <p:nvSpPr>
          <p:cNvPr id="5" name="Shape 2"/>
          <p:cNvSpPr/>
          <p:nvPr/>
        </p:nvSpPr>
        <p:spPr>
          <a:xfrm>
            <a:off x="7303532" y="2063829"/>
            <a:ext cx="23336" cy="5650944"/>
          </a:xfrm>
          <a:prstGeom prst="rect">
            <a:avLst/>
          </a:prstGeom>
          <a:solidFill>
            <a:srgbClr val="262654"/>
          </a:solidFill>
          <a:ln/>
        </p:spPr>
      </p:sp>
      <p:sp>
        <p:nvSpPr>
          <p:cNvPr id="6" name="Shape 3"/>
          <p:cNvSpPr/>
          <p:nvPr/>
        </p:nvSpPr>
        <p:spPr>
          <a:xfrm>
            <a:off x="6447532" y="2409706"/>
            <a:ext cx="656630" cy="23336"/>
          </a:xfrm>
          <a:prstGeom prst="rect">
            <a:avLst/>
          </a:prstGeom>
          <a:solidFill>
            <a:srgbClr val="F2B42D"/>
          </a:solidFill>
          <a:ln/>
        </p:spPr>
      </p:sp>
      <p:sp>
        <p:nvSpPr>
          <p:cNvPr id="7" name="Shape 4"/>
          <p:cNvSpPr/>
          <p:nvPr/>
        </p:nvSpPr>
        <p:spPr>
          <a:xfrm>
            <a:off x="7104162" y="2210395"/>
            <a:ext cx="422077" cy="422077"/>
          </a:xfrm>
          <a:prstGeom prst="roundRect">
            <a:avLst>
              <a:gd name="adj" fmla="val 80016"/>
            </a:avLst>
          </a:prstGeom>
          <a:solidFill>
            <a:srgbClr val="00002E"/>
          </a:solidFill>
          <a:ln w="22860">
            <a:solidFill>
              <a:srgbClr val="FFFFFF"/>
            </a:solidFill>
            <a:prstDash val="solid"/>
          </a:ln>
        </p:spPr>
      </p:sp>
      <p:sp>
        <p:nvSpPr>
          <p:cNvPr id="8" name="Text 5"/>
          <p:cNvSpPr/>
          <p:nvPr/>
        </p:nvSpPr>
        <p:spPr>
          <a:xfrm>
            <a:off x="7230725" y="2245519"/>
            <a:ext cx="168831" cy="351830"/>
          </a:xfrm>
          <a:prstGeom prst="rect">
            <a:avLst/>
          </a:prstGeom>
          <a:noFill/>
          <a:ln/>
        </p:spPr>
        <p:txBody>
          <a:bodyPr wrap="none" rtlCol="0" anchor="t"/>
          <a:lstStyle/>
          <a:p>
            <a:pPr marL="0" indent="0" algn="ctr">
              <a:lnSpc>
                <a:spcPts val="2770"/>
              </a:lnSpc>
              <a:buNone/>
            </a:pPr>
            <a:r>
              <a:rPr lang="en-US" sz="2216" b="1" dirty="0">
                <a:solidFill>
                  <a:srgbClr val="F2B42D"/>
                </a:solidFill>
                <a:latin typeface="Nunito" pitchFamily="34" charset="0"/>
                <a:ea typeface="Nunito" pitchFamily="34" charset="-122"/>
                <a:cs typeface="Nunito" pitchFamily="34" charset="-120"/>
              </a:rPr>
              <a:t>1</a:t>
            </a:r>
            <a:endParaRPr lang="en-US" sz="2216" dirty="0"/>
          </a:p>
        </p:txBody>
      </p:sp>
      <p:sp>
        <p:nvSpPr>
          <p:cNvPr id="9" name="Text 6"/>
          <p:cNvSpPr/>
          <p:nvPr/>
        </p:nvSpPr>
        <p:spPr>
          <a:xfrm>
            <a:off x="3693676" y="2251353"/>
            <a:ext cx="2589609" cy="293132"/>
          </a:xfrm>
          <a:prstGeom prst="rect">
            <a:avLst/>
          </a:prstGeom>
          <a:noFill/>
          <a:ln/>
        </p:spPr>
        <p:txBody>
          <a:bodyPr wrap="none" rtlCol="0" anchor="t"/>
          <a:lstStyle/>
          <a:p>
            <a:pPr marL="0" indent="0" algn="r">
              <a:lnSpc>
                <a:spcPts val="2308"/>
              </a:lnSpc>
              <a:buNone/>
            </a:pPr>
            <a:r>
              <a:rPr lang="en-US" sz="1847" b="1" dirty="0">
                <a:solidFill>
                  <a:srgbClr val="F2B42D"/>
                </a:solidFill>
                <a:latin typeface="Nunito" pitchFamily="34" charset="0"/>
                <a:ea typeface="Nunito" pitchFamily="34" charset="-122"/>
                <a:cs typeface="Nunito" pitchFamily="34" charset="-120"/>
              </a:rPr>
              <a:t>Showcase Your Creation</a:t>
            </a:r>
            <a:endParaRPr lang="en-US" sz="1847" dirty="0"/>
          </a:p>
        </p:txBody>
      </p:sp>
      <p:sp>
        <p:nvSpPr>
          <p:cNvPr id="10" name="Text 7"/>
          <p:cNvSpPr/>
          <p:nvPr/>
        </p:nvSpPr>
        <p:spPr>
          <a:xfrm>
            <a:off x="3121223" y="2656999"/>
            <a:ext cx="3162062" cy="1800939"/>
          </a:xfrm>
          <a:prstGeom prst="rect">
            <a:avLst/>
          </a:prstGeom>
          <a:noFill/>
          <a:ln/>
        </p:spPr>
        <p:txBody>
          <a:bodyPr wrap="square" rtlCol="0" anchor="t"/>
          <a:lstStyle/>
          <a:p>
            <a:pPr marL="0" indent="0" algn="r">
              <a:lnSpc>
                <a:spcPts val="2364"/>
              </a:lnSpc>
              <a:buNone/>
            </a:pPr>
            <a:r>
              <a:rPr lang="en-US" sz="1477" dirty="0">
                <a:solidFill>
                  <a:srgbClr val="FFFFFF"/>
                </a:solidFill>
                <a:latin typeface="PT Sans" pitchFamily="34" charset="0"/>
                <a:ea typeface="PT Sans" pitchFamily="34" charset="-122"/>
                <a:cs typeface="PT Sans" pitchFamily="34" charset="-120"/>
              </a:rPr>
              <a:t>Once you've polished your adventure text game, it's time to share it with the world. Consider posting it on online platforms like GitHub, itch.io, or your personal website to showcase your programming skills and creativity.</a:t>
            </a:r>
            <a:endParaRPr lang="en-US" sz="1477" dirty="0"/>
          </a:p>
        </p:txBody>
      </p:sp>
      <p:sp>
        <p:nvSpPr>
          <p:cNvPr id="11" name="Shape 8"/>
          <p:cNvSpPr/>
          <p:nvPr/>
        </p:nvSpPr>
        <p:spPr>
          <a:xfrm>
            <a:off x="7526238" y="3347680"/>
            <a:ext cx="656630" cy="23336"/>
          </a:xfrm>
          <a:prstGeom prst="rect">
            <a:avLst/>
          </a:prstGeom>
          <a:solidFill>
            <a:srgbClr val="D7425E"/>
          </a:solidFill>
          <a:ln/>
        </p:spPr>
      </p:sp>
      <p:sp>
        <p:nvSpPr>
          <p:cNvPr id="12" name="Shape 9"/>
          <p:cNvSpPr/>
          <p:nvPr/>
        </p:nvSpPr>
        <p:spPr>
          <a:xfrm>
            <a:off x="7104162" y="3148370"/>
            <a:ext cx="422077" cy="422077"/>
          </a:xfrm>
          <a:prstGeom prst="roundRect">
            <a:avLst>
              <a:gd name="adj" fmla="val 80016"/>
            </a:avLst>
          </a:prstGeom>
          <a:solidFill>
            <a:srgbClr val="00002E"/>
          </a:solidFill>
          <a:ln w="22860">
            <a:solidFill>
              <a:srgbClr val="FFFFFF"/>
            </a:solidFill>
            <a:prstDash val="solid"/>
          </a:ln>
        </p:spPr>
      </p:sp>
      <p:sp>
        <p:nvSpPr>
          <p:cNvPr id="13" name="Text 10"/>
          <p:cNvSpPr/>
          <p:nvPr/>
        </p:nvSpPr>
        <p:spPr>
          <a:xfrm>
            <a:off x="7230725" y="3183493"/>
            <a:ext cx="168831" cy="351830"/>
          </a:xfrm>
          <a:prstGeom prst="rect">
            <a:avLst/>
          </a:prstGeom>
          <a:noFill/>
          <a:ln/>
        </p:spPr>
        <p:txBody>
          <a:bodyPr wrap="none" rtlCol="0" anchor="t"/>
          <a:lstStyle/>
          <a:p>
            <a:pPr marL="0" indent="0" algn="ctr">
              <a:lnSpc>
                <a:spcPts val="2770"/>
              </a:lnSpc>
              <a:buNone/>
            </a:pPr>
            <a:r>
              <a:rPr lang="en-US" sz="2216" b="1" dirty="0">
                <a:solidFill>
                  <a:srgbClr val="D7425E"/>
                </a:solidFill>
                <a:latin typeface="Nunito" pitchFamily="34" charset="0"/>
                <a:ea typeface="Nunito" pitchFamily="34" charset="-122"/>
                <a:cs typeface="Nunito" pitchFamily="34" charset="-120"/>
              </a:rPr>
              <a:t>2</a:t>
            </a:r>
            <a:endParaRPr lang="en-US" sz="2216" dirty="0"/>
          </a:p>
        </p:txBody>
      </p:sp>
      <p:sp>
        <p:nvSpPr>
          <p:cNvPr id="14" name="Text 11"/>
          <p:cNvSpPr/>
          <p:nvPr/>
        </p:nvSpPr>
        <p:spPr>
          <a:xfrm>
            <a:off x="8347115" y="3189327"/>
            <a:ext cx="3162062" cy="586264"/>
          </a:xfrm>
          <a:prstGeom prst="rect">
            <a:avLst/>
          </a:prstGeom>
          <a:noFill/>
          <a:ln/>
        </p:spPr>
        <p:txBody>
          <a:bodyPr wrap="square" rtlCol="0" anchor="t"/>
          <a:lstStyle/>
          <a:p>
            <a:pPr marL="0" indent="0" algn="l">
              <a:lnSpc>
                <a:spcPts val="2308"/>
              </a:lnSpc>
              <a:buNone/>
            </a:pPr>
            <a:r>
              <a:rPr lang="en-US" sz="1847" b="1" dirty="0">
                <a:solidFill>
                  <a:srgbClr val="D7425E"/>
                </a:solidFill>
                <a:latin typeface="Nunito" pitchFamily="34" charset="0"/>
                <a:ea typeface="Nunito" pitchFamily="34" charset="-122"/>
                <a:cs typeface="Nunito" pitchFamily="34" charset="-120"/>
              </a:rPr>
              <a:t>Seek Feedback and Collaboration</a:t>
            </a:r>
            <a:endParaRPr lang="en-US" sz="1847" dirty="0"/>
          </a:p>
        </p:txBody>
      </p:sp>
      <p:sp>
        <p:nvSpPr>
          <p:cNvPr id="15" name="Text 12"/>
          <p:cNvSpPr/>
          <p:nvPr/>
        </p:nvSpPr>
        <p:spPr>
          <a:xfrm>
            <a:off x="8347115" y="3888105"/>
            <a:ext cx="3162062" cy="1800939"/>
          </a:xfrm>
          <a:prstGeom prst="rect">
            <a:avLst/>
          </a:prstGeom>
          <a:noFill/>
          <a:ln/>
        </p:spPr>
        <p:txBody>
          <a:bodyPr wrap="square" rtlCol="0" anchor="t"/>
          <a:lstStyle/>
          <a:p>
            <a:pPr marL="0" indent="0" algn="l">
              <a:lnSpc>
                <a:spcPts val="2364"/>
              </a:lnSpc>
              <a:buNone/>
            </a:pPr>
            <a:r>
              <a:rPr lang="en-US" sz="1477" dirty="0">
                <a:solidFill>
                  <a:srgbClr val="FFFFFF"/>
                </a:solidFill>
                <a:latin typeface="PT Sans" pitchFamily="34" charset="0"/>
                <a:ea typeface="PT Sans" pitchFamily="34" charset="-122"/>
                <a:cs typeface="PT Sans" pitchFamily="34" charset="-120"/>
              </a:rPr>
              <a:t>Connect with online communities of interactive fiction and text-based game enthusiasts. Engage with them, gather feedback, and even explore opportunities for collaboration to further enhance your game.</a:t>
            </a:r>
            <a:endParaRPr lang="en-US" sz="1477" dirty="0"/>
          </a:p>
        </p:txBody>
      </p:sp>
      <p:sp>
        <p:nvSpPr>
          <p:cNvPr id="16" name="Shape 13"/>
          <p:cNvSpPr/>
          <p:nvPr/>
        </p:nvSpPr>
        <p:spPr>
          <a:xfrm>
            <a:off x="6447532" y="5178862"/>
            <a:ext cx="656630" cy="23336"/>
          </a:xfrm>
          <a:prstGeom prst="rect">
            <a:avLst/>
          </a:prstGeom>
          <a:solidFill>
            <a:srgbClr val="DD785E"/>
          </a:solidFill>
          <a:ln/>
        </p:spPr>
      </p:sp>
      <p:sp>
        <p:nvSpPr>
          <p:cNvPr id="17" name="Shape 14"/>
          <p:cNvSpPr/>
          <p:nvPr/>
        </p:nvSpPr>
        <p:spPr>
          <a:xfrm>
            <a:off x="7104162" y="4979551"/>
            <a:ext cx="422077" cy="422077"/>
          </a:xfrm>
          <a:prstGeom prst="roundRect">
            <a:avLst>
              <a:gd name="adj" fmla="val 80016"/>
            </a:avLst>
          </a:prstGeom>
          <a:solidFill>
            <a:srgbClr val="00002E"/>
          </a:solidFill>
          <a:ln w="22860">
            <a:solidFill>
              <a:srgbClr val="FFFFFF"/>
            </a:solidFill>
            <a:prstDash val="solid"/>
          </a:ln>
        </p:spPr>
      </p:sp>
      <p:sp>
        <p:nvSpPr>
          <p:cNvPr id="18" name="Text 15"/>
          <p:cNvSpPr/>
          <p:nvPr/>
        </p:nvSpPr>
        <p:spPr>
          <a:xfrm>
            <a:off x="7230725" y="5014674"/>
            <a:ext cx="168831" cy="351830"/>
          </a:xfrm>
          <a:prstGeom prst="rect">
            <a:avLst/>
          </a:prstGeom>
          <a:noFill/>
          <a:ln/>
        </p:spPr>
        <p:txBody>
          <a:bodyPr wrap="none" rtlCol="0" anchor="t"/>
          <a:lstStyle/>
          <a:p>
            <a:pPr marL="0" indent="0" algn="ctr">
              <a:lnSpc>
                <a:spcPts val="2770"/>
              </a:lnSpc>
              <a:buNone/>
            </a:pPr>
            <a:r>
              <a:rPr lang="en-US" sz="2216" b="1" dirty="0">
                <a:solidFill>
                  <a:srgbClr val="DD785E"/>
                </a:solidFill>
                <a:latin typeface="Nunito" pitchFamily="34" charset="0"/>
                <a:ea typeface="Nunito" pitchFamily="34" charset="-122"/>
                <a:cs typeface="Nunito" pitchFamily="34" charset="-120"/>
              </a:rPr>
              <a:t>3</a:t>
            </a:r>
            <a:endParaRPr lang="en-US" sz="2216" dirty="0"/>
          </a:p>
        </p:txBody>
      </p:sp>
      <p:sp>
        <p:nvSpPr>
          <p:cNvPr id="19" name="Text 16"/>
          <p:cNvSpPr/>
          <p:nvPr/>
        </p:nvSpPr>
        <p:spPr>
          <a:xfrm>
            <a:off x="3729514" y="5020508"/>
            <a:ext cx="2553772" cy="293132"/>
          </a:xfrm>
          <a:prstGeom prst="rect">
            <a:avLst/>
          </a:prstGeom>
          <a:noFill/>
          <a:ln/>
        </p:spPr>
        <p:txBody>
          <a:bodyPr wrap="none" rtlCol="0" anchor="t"/>
          <a:lstStyle/>
          <a:p>
            <a:pPr marL="0" indent="0" algn="r">
              <a:lnSpc>
                <a:spcPts val="2308"/>
              </a:lnSpc>
              <a:buNone/>
            </a:pPr>
            <a:r>
              <a:rPr lang="en-US" sz="1847" b="1" dirty="0">
                <a:solidFill>
                  <a:srgbClr val="DD785E"/>
                </a:solidFill>
                <a:latin typeface="Nunito" pitchFamily="34" charset="0"/>
                <a:ea typeface="Nunito" pitchFamily="34" charset="-122"/>
                <a:cs typeface="Nunito" pitchFamily="34" charset="-120"/>
              </a:rPr>
              <a:t>Monetize and Distribute</a:t>
            </a:r>
            <a:endParaRPr lang="en-US" sz="1847" dirty="0"/>
          </a:p>
        </p:txBody>
      </p:sp>
      <p:sp>
        <p:nvSpPr>
          <p:cNvPr id="20" name="Text 17"/>
          <p:cNvSpPr/>
          <p:nvPr/>
        </p:nvSpPr>
        <p:spPr>
          <a:xfrm>
            <a:off x="3121223" y="5426154"/>
            <a:ext cx="3162062" cy="2101096"/>
          </a:xfrm>
          <a:prstGeom prst="rect">
            <a:avLst/>
          </a:prstGeom>
          <a:noFill/>
          <a:ln/>
        </p:spPr>
        <p:txBody>
          <a:bodyPr wrap="square" rtlCol="0" anchor="t"/>
          <a:lstStyle/>
          <a:p>
            <a:pPr marL="0" indent="0" algn="r">
              <a:lnSpc>
                <a:spcPts val="2364"/>
              </a:lnSpc>
              <a:buNone/>
            </a:pPr>
            <a:r>
              <a:rPr lang="en-US" sz="1477" dirty="0">
                <a:solidFill>
                  <a:srgbClr val="FFFFFF"/>
                </a:solidFill>
                <a:latin typeface="PT Sans" pitchFamily="34" charset="0"/>
                <a:ea typeface="PT Sans" pitchFamily="34" charset="-122"/>
                <a:cs typeface="PT Sans" pitchFamily="34" charset="-120"/>
              </a:rPr>
              <a:t>If you're interested in monetizing your game, explore options like selling it on digital marketplaces or offering it as a free download with optional in-game purchases. Consider distributing your creation through various channels to reach a wider audience.</a:t>
            </a:r>
            <a:endParaRPr lang="en-US" sz="1477"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1743"/>
          </a:xfrm>
          <a:prstGeom prst="rect">
            <a:avLst/>
          </a:prstGeom>
          <a:solidFill>
            <a:srgbClr val="00002E">
              <a:alpha val="75000"/>
            </a:srgbClr>
          </a:solidFill>
          <a:ln/>
        </p:spPr>
      </p:sp>
      <p:sp>
        <p:nvSpPr>
          <p:cNvPr id="4" name="Text 1"/>
          <p:cNvSpPr/>
          <p:nvPr/>
        </p:nvSpPr>
        <p:spPr>
          <a:xfrm>
            <a:off x="3266837" y="498038"/>
            <a:ext cx="8096726" cy="1131808"/>
          </a:xfrm>
          <a:prstGeom prst="rect">
            <a:avLst/>
          </a:prstGeom>
          <a:noFill/>
          <a:ln/>
        </p:spPr>
        <p:txBody>
          <a:bodyPr wrap="square" rtlCol="0" anchor="t"/>
          <a:lstStyle/>
          <a:p>
            <a:pPr marL="0" indent="0">
              <a:lnSpc>
                <a:spcPts val="4457"/>
              </a:lnSpc>
              <a:buNone/>
            </a:pPr>
            <a:r>
              <a:rPr lang="en-US" sz="3565" b="1" dirty="0">
                <a:solidFill>
                  <a:srgbClr val="FFFFFF"/>
                </a:solidFill>
                <a:latin typeface="Nunito" pitchFamily="34" charset="0"/>
                <a:ea typeface="Nunito" pitchFamily="34" charset="-122"/>
                <a:cs typeface="Nunito" pitchFamily="34" charset="-120"/>
              </a:rPr>
              <a:t>Setting up the Development Environment</a:t>
            </a:r>
            <a:endParaRPr lang="en-US" sz="3565" dirty="0"/>
          </a:p>
        </p:txBody>
      </p:sp>
      <p:pic>
        <p:nvPicPr>
          <p:cNvPr id="5" name="Image 1" descr="preencoded.png"/>
          <p:cNvPicPr>
            <a:picLocks noChangeAspect="1"/>
          </p:cNvPicPr>
          <p:nvPr/>
        </p:nvPicPr>
        <p:blipFill>
          <a:blip r:embed="rId4"/>
          <a:stretch>
            <a:fillRect/>
          </a:stretch>
        </p:blipFill>
        <p:spPr>
          <a:xfrm>
            <a:off x="4622959" y="1992035"/>
            <a:ext cx="1335881" cy="1333024"/>
          </a:xfrm>
          <a:prstGeom prst="rect">
            <a:avLst/>
          </a:prstGeom>
        </p:spPr>
      </p:pic>
      <p:sp>
        <p:nvSpPr>
          <p:cNvPr id="6" name="Text 2"/>
          <p:cNvSpPr/>
          <p:nvPr/>
        </p:nvSpPr>
        <p:spPr>
          <a:xfrm>
            <a:off x="5222915" y="2650212"/>
            <a:ext cx="135850" cy="362069"/>
          </a:xfrm>
          <a:prstGeom prst="rect">
            <a:avLst/>
          </a:prstGeom>
          <a:noFill/>
          <a:ln/>
        </p:spPr>
        <p:txBody>
          <a:bodyPr wrap="none" rtlCol="0" anchor="t"/>
          <a:lstStyle/>
          <a:p>
            <a:pPr marL="0" indent="0" algn="ctr">
              <a:lnSpc>
                <a:spcPts val="2852"/>
              </a:lnSpc>
              <a:buNone/>
            </a:pPr>
            <a:r>
              <a:rPr lang="en-US" sz="1783" b="1" dirty="0">
                <a:solidFill>
                  <a:srgbClr val="F2B42D"/>
                </a:solidFill>
                <a:latin typeface="Nunito" pitchFamily="34" charset="0"/>
                <a:ea typeface="Nunito" pitchFamily="34" charset="-122"/>
                <a:cs typeface="Nunito" pitchFamily="34" charset="-120"/>
              </a:rPr>
              <a:t>1</a:t>
            </a:r>
            <a:endParaRPr lang="en-US" sz="1783" dirty="0"/>
          </a:p>
        </p:txBody>
      </p:sp>
      <p:sp>
        <p:nvSpPr>
          <p:cNvPr id="7" name="Text 3"/>
          <p:cNvSpPr/>
          <p:nvPr/>
        </p:nvSpPr>
        <p:spPr>
          <a:xfrm>
            <a:off x="6139934" y="2173129"/>
            <a:ext cx="2263854" cy="282893"/>
          </a:xfrm>
          <a:prstGeom prst="rect">
            <a:avLst/>
          </a:prstGeom>
          <a:noFill/>
          <a:ln/>
        </p:spPr>
        <p:txBody>
          <a:bodyPr wrap="none" rtlCol="0" anchor="t"/>
          <a:lstStyle/>
          <a:p>
            <a:pPr marL="0" indent="0" algn="l">
              <a:lnSpc>
                <a:spcPts val="2228"/>
              </a:lnSpc>
              <a:buNone/>
            </a:pPr>
            <a:r>
              <a:rPr lang="en-US" sz="1783" b="1" dirty="0">
                <a:solidFill>
                  <a:srgbClr val="F2B42D"/>
                </a:solidFill>
                <a:latin typeface="Nunito" pitchFamily="34" charset="0"/>
                <a:ea typeface="Nunito" pitchFamily="34" charset="-122"/>
                <a:cs typeface="Nunito" pitchFamily="34" charset="-120"/>
              </a:rPr>
              <a:t>Install Python</a:t>
            </a:r>
            <a:endParaRPr lang="en-US" sz="1783" dirty="0"/>
          </a:p>
        </p:txBody>
      </p:sp>
      <p:sp>
        <p:nvSpPr>
          <p:cNvPr id="8" name="Text 4"/>
          <p:cNvSpPr/>
          <p:nvPr/>
        </p:nvSpPr>
        <p:spPr>
          <a:xfrm>
            <a:off x="6139934" y="2564606"/>
            <a:ext cx="5042535" cy="579358"/>
          </a:xfrm>
          <a:prstGeom prst="rect">
            <a:avLst/>
          </a:prstGeom>
          <a:noFill/>
          <a:ln/>
        </p:spPr>
        <p:txBody>
          <a:bodyPr wrap="square" rtlCol="0" anchor="t"/>
          <a:lstStyle/>
          <a:p>
            <a:pPr marL="0" indent="0" algn="l">
              <a:lnSpc>
                <a:spcPts val="2282"/>
              </a:lnSpc>
              <a:buNone/>
            </a:pPr>
            <a:r>
              <a:rPr lang="en-US" sz="1426" dirty="0">
                <a:solidFill>
                  <a:srgbClr val="FFFFFF"/>
                </a:solidFill>
                <a:latin typeface="PT Sans" pitchFamily="34" charset="0"/>
                <a:ea typeface="PT Sans" pitchFamily="34" charset="-122"/>
                <a:cs typeface="PT Sans" pitchFamily="34" charset="-120"/>
              </a:rPr>
              <a:t>Download and install the latest version of Python on your computer.</a:t>
            </a:r>
            <a:endParaRPr lang="en-US" sz="1426" dirty="0"/>
          </a:p>
        </p:txBody>
      </p:sp>
      <p:sp>
        <p:nvSpPr>
          <p:cNvPr id="9" name="Shape 5"/>
          <p:cNvSpPr/>
          <p:nvPr/>
        </p:nvSpPr>
        <p:spPr>
          <a:xfrm>
            <a:off x="6004084" y="3338334"/>
            <a:ext cx="5314236" cy="11311"/>
          </a:xfrm>
          <a:prstGeom prst="rect">
            <a:avLst/>
          </a:prstGeom>
          <a:solidFill>
            <a:srgbClr val="F2B42D"/>
          </a:solidFill>
          <a:ln/>
        </p:spPr>
      </p:sp>
      <p:pic>
        <p:nvPicPr>
          <p:cNvPr id="10" name="Image 2" descr="preencoded.png"/>
          <p:cNvPicPr>
            <a:picLocks noChangeAspect="1"/>
          </p:cNvPicPr>
          <p:nvPr/>
        </p:nvPicPr>
        <p:blipFill>
          <a:blip r:embed="rId5"/>
          <a:stretch>
            <a:fillRect/>
          </a:stretch>
        </p:blipFill>
        <p:spPr>
          <a:xfrm>
            <a:off x="3955018" y="3370302"/>
            <a:ext cx="2671882" cy="1333024"/>
          </a:xfrm>
          <a:prstGeom prst="rect">
            <a:avLst/>
          </a:prstGeom>
        </p:spPr>
      </p:pic>
      <p:sp>
        <p:nvSpPr>
          <p:cNvPr id="11" name="Text 6"/>
          <p:cNvSpPr/>
          <p:nvPr/>
        </p:nvSpPr>
        <p:spPr>
          <a:xfrm>
            <a:off x="5223034" y="3855720"/>
            <a:ext cx="135850" cy="362069"/>
          </a:xfrm>
          <a:prstGeom prst="rect">
            <a:avLst/>
          </a:prstGeom>
          <a:noFill/>
          <a:ln/>
        </p:spPr>
        <p:txBody>
          <a:bodyPr wrap="none" rtlCol="0" anchor="t"/>
          <a:lstStyle/>
          <a:p>
            <a:pPr marL="0" indent="0" algn="ctr">
              <a:lnSpc>
                <a:spcPts val="2852"/>
              </a:lnSpc>
              <a:buNone/>
            </a:pPr>
            <a:r>
              <a:rPr lang="en-US" sz="1783" b="1" dirty="0">
                <a:solidFill>
                  <a:srgbClr val="D7425E"/>
                </a:solidFill>
                <a:latin typeface="Nunito" pitchFamily="34" charset="0"/>
                <a:ea typeface="Nunito" pitchFamily="34" charset="-122"/>
                <a:cs typeface="Nunito" pitchFamily="34" charset="-120"/>
              </a:rPr>
              <a:t>2</a:t>
            </a:r>
            <a:endParaRPr lang="en-US" sz="1783" dirty="0"/>
          </a:p>
        </p:txBody>
      </p:sp>
      <p:sp>
        <p:nvSpPr>
          <p:cNvPr id="12" name="Text 7"/>
          <p:cNvSpPr/>
          <p:nvPr/>
        </p:nvSpPr>
        <p:spPr>
          <a:xfrm>
            <a:off x="6807994" y="3551396"/>
            <a:ext cx="2263854" cy="282893"/>
          </a:xfrm>
          <a:prstGeom prst="rect">
            <a:avLst/>
          </a:prstGeom>
          <a:noFill/>
          <a:ln/>
        </p:spPr>
        <p:txBody>
          <a:bodyPr wrap="none" rtlCol="0" anchor="t"/>
          <a:lstStyle/>
          <a:p>
            <a:pPr marL="0" indent="0" algn="l">
              <a:lnSpc>
                <a:spcPts val="2228"/>
              </a:lnSpc>
              <a:buNone/>
            </a:pPr>
            <a:r>
              <a:rPr lang="en-US" sz="1783" b="1" dirty="0">
                <a:solidFill>
                  <a:srgbClr val="D7425E"/>
                </a:solidFill>
                <a:latin typeface="Nunito" pitchFamily="34" charset="0"/>
                <a:ea typeface="Nunito" pitchFamily="34" charset="-122"/>
                <a:cs typeface="Nunito" pitchFamily="34" charset="-120"/>
              </a:rPr>
              <a:t>Choose an IDE</a:t>
            </a:r>
            <a:endParaRPr lang="en-US" sz="1783" dirty="0"/>
          </a:p>
        </p:txBody>
      </p:sp>
      <p:sp>
        <p:nvSpPr>
          <p:cNvPr id="13" name="Text 8"/>
          <p:cNvSpPr/>
          <p:nvPr/>
        </p:nvSpPr>
        <p:spPr>
          <a:xfrm>
            <a:off x="6807994" y="3942874"/>
            <a:ext cx="4374475" cy="579358"/>
          </a:xfrm>
          <a:prstGeom prst="rect">
            <a:avLst/>
          </a:prstGeom>
          <a:noFill/>
          <a:ln/>
        </p:spPr>
        <p:txBody>
          <a:bodyPr wrap="square" rtlCol="0" anchor="t"/>
          <a:lstStyle/>
          <a:p>
            <a:pPr marL="0" indent="0" algn="l">
              <a:lnSpc>
                <a:spcPts val="2282"/>
              </a:lnSpc>
              <a:buNone/>
            </a:pPr>
            <a:r>
              <a:rPr lang="en-US" sz="1426" dirty="0">
                <a:solidFill>
                  <a:srgbClr val="FFFFFF"/>
                </a:solidFill>
                <a:latin typeface="PT Sans" pitchFamily="34" charset="0"/>
                <a:ea typeface="PT Sans" pitchFamily="34" charset="-122"/>
                <a:cs typeface="PT Sans" pitchFamily="34" charset="-120"/>
              </a:rPr>
              <a:t>Select a powerful Integrated Development Environment (IDE) like PyCharm, Visual Studio Code, or Spyder.</a:t>
            </a:r>
            <a:endParaRPr lang="en-US" sz="1426" dirty="0"/>
          </a:p>
        </p:txBody>
      </p:sp>
      <p:sp>
        <p:nvSpPr>
          <p:cNvPr id="14" name="Shape 9"/>
          <p:cNvSpPr/>
          <p:nvPr/>
        </p:nvSpPr>
        <p:spPr>
          <a:xfrm>
            <a:off x="6672143" y="4716601"/>
            <a:ext cx="4646176" cy="11311"/>
          </a:xfrm>
          <a:prstGeom prst="rect">
            <a:avLst/>
          </a:prstGeom>
          <a:solidFill>
            <a:srgbClr val="D7425E"/>
          </a:solidFill>
          <a:ln/>
        </p:spPr>
      </p:sp>
      <p:pic>
        <p:nvPicPr>
          <p:cNvPr id="15" name="Image 3" descr="preencoded.png"/>
          <p:cNvPicPr>
            <a:picLocks noChangeAspect="1"/>
          </p:cNvPicPr>
          <p:nvPr/>
        </p:nvPicPr>
        <p:blipFill>
          <a:blip r:embed="rId6"/>
          <a:stretch>
            <a:fillRect/>
          </a:stretch>
        </p:blipFill>
        <p:spPr>
          <a:xfrm>
            <a:off x="3287078" y="4748570"/>
            <a:ext cx="4007763" cy="1333024"/>
          </a:xfrm>
          <a:prstGeom prst="rect">
            <a:avLst/>
          </a:prstGeom>
        </p:spPr>
      </p:pic>
      <p:sp>
        <p:nvSpPr>
          <p:cNvPr id="16" name="Text 10"/>
          <p:cNvSpPr/>
          <p:nvPr/>
        </p:nvSpPr>
        <p:spPr>
          <a:xfrm>
            <a:off x="5222915" y="5233988"/>
            <a:ext cx="135850" cy="362069"/>
          </a:xfrm>
          <a:prstGeom prst="rect">
            <a:avLst/>
          </a:prstGeom>
          <a:noFill/>
          <a:ln/>
        </p:spPr>
        <p:txBody>
          <a:bodyPr wrap="none" rtlCol="0" anchor="t"/>
          <a:lstStyle/>
          <a:p>
            <a:pPr marL="0" indent="0" algn="ctr">
              <a:lnSpc>
                <a:spcPts val="2852"/>
              </a:lnSpc>
              <a:buNone/>
            </a:pPr>
            <a:r>
              <a:rPr lang="en-US" sz="1783" b="1" dirty="0">
                <a:solidFill>
                  <a:srgbClr val="DD785E"/>
                </a:solidFill>
                <a:latin typeface="Nunito" pitchFamily="34" charset="0"/>
                <a:ea typeface="Nunito" pitchFamily="34" charset="-122"/>
                <a:cs typeface="Nunito" pitchFamily="34" charset="-120"/>
              </a:rPr>
              <a:t>3</a:t>
            </a:r>
            <a:endParaRPr lang="en-US" sz="1783" dirty="0"/>
          </a:p>
        </p:txBody>
      </p:sp>
      <p:sp>
        <p:nvSpPr>
          <p:cNvPr id="17" name="Text 11"/>
          <p:cNvSpPr/>
          <p:nvPr/>
        </p:nvSpPr>
        <p:spPr>
          <a:xfrm>
            <a:off x="7475934" y="4929664"/>
            <a:ext cx="2361843" cy="282893"/>
          </a:xfrm>
          <a:prstGeom prst="rect">
            <a:avLst/>
          </a:prstGeom>
          <a:noFill/>
          <a:ln/>
        </p:spPr>
        <p:txBody>
          <a:bodyPr wrap="none" rtlCol="0" anchor="t"/>
          <a:lstStyle/>
          <a:p>
            <a:pPr marL="0" indent="0" algn="l">
              <a:lnSpc>
                <a:spcPts val="2228"/>
              </a:lnSpc>
              <a:buNone/>
            </a:pPr>
            <a:r>
              <a:rPr lang="en-US" sz="1783" b="1" dirty="0">
                <a:solidFill>
                  <a:srgbClr val="DD785E"/>
                </a:solidFill>
                <a:latin typeface="Nunito" pitchFamily="34" charset="0"/>
                <a:ea typeface="Nunito" pitchFamily="34" charset="-122"/>
                <a:cs typeface="Nunito" pitchFamily="34" charset="-120"/>
              </a:rPr>
              <a:t>Set Up Version Control</a:t>
            </a:r>
            <a:endParaRPr lang="en-US" sz="1783" dirty="0"/>
          </a:p>
        </p:txBody>
      </p:sp>
      <p:sp>
        <p:nvSpPr>
          <p:cNvPr id="18" name="Text 12"/>
          <p:cNvSpPr/>
          <p:nvPr/>
        </p:nvSpPr>
        <p:spPr>
          <a:xfrm>
            <a:off x="7475934" y="5321141"/>
            <a:ext cx="3706535" cy="579358"/>
          </a:xfrm>
          <a:prstGeom prst="rect">
            <a:avLst/>
          </a:prstGeom>
          <a:noFill/>
          <a:ln/>
        </p:spPr>
        <p:txBody>
          <a:bodyPr wrap="square" rtlCol="0" anchor="t"/>
          <a:lstStyle/>
          <a:p>
            <a:pPr marL="0" indent="0" algn="l">
              <a:lnSpc>
                <a:spcPts val="2282"/>
              </a:lnSpc>
              <a:buNone/>
            </a:pPr>
            <a:r>
              <a:rPr lang="en-US" sz="1426" dirty="0">
                <a:solidFill>
                  <a:srgbClr val="FFFFFF"/>
                </a:solidFill>
                <a:latin typeface="PT Sans" pitchFamily="34" charset="0"/>
                <a:ea typeface="PT Sans" pitchFamily="34" charset="-122"/>
                <a:cs typeface="PT Sans" pitchFamily="34" charset="-120"/>
              </a:rPr>
              <a:t>Use a version control system like Git to track changes and collaborate with others.</a:t>
            </a:r>
            <a:endParaRPr lang="en-US" sz="1426" dirty="0"/>
          </a:p>
        </p:txBody>
      </p:sp>
      <p:sp>
        <p:nvSpPr>
          <p:cNvPr id="19" name="Text 13"/>
          <p:cNvSpPr/>
          <p:nvPr/>
        </p:nvSpPr>
        <p:spPr>
          <a:xfrm>
            <a:off x="3266837" y="6285309"/>
            <a:ext cx="8096726" cy="1448395"/>
          </a:xfrm>
          <a:prstGeom prst="rect">
            <a:avLst/>
          </a:prstGeom>
          <a:noFill/>
          <a:ln/>
        </p:spPr>
        <p:txBody>
          <a:bodyPr wrap="square" rtlCol="0" anchor="t"/>
          <a:lstStyle/>
          <a:p>
            <a:pPr marL="0" indent="0">
              <a:lnSpc>
                <a:spcPts val="2282"/>
              </a:lnSpc>
              <a:buNone/>
            </a:pPr>
            <a:r>
              <a:rPr lang="en-US" sz="1426" dirty="0">
                <a:solidFill>
                  <a:srgbClr val="FFFFFF"/>
                </a:solidFill>
                <a:latin typeface="PT Sans" pitchFamily="34" charset="0"/>
                <a:ea typeface="PT Sans" pitchFamily="34" charset="-122"/>
                <a:cs typeface="PT Sans" pitchFamily="34" charset="-120"/>
              </a:rPr>
              <a:t>To get started with creating your own adventure text game in Python, you'll first need to set up your development environment. This includes installing the Python programming language, choosing a powerful IDE to write your code in, and setting up version control to manage your project files. With these foundational pieces in place, you'll be ready to dive into the exciting world of interactive storytelling.</a:t>
            </a:r>
            <a:endParaRPr lang="en-US" sz="1426"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2100"/>
          </a:xfrm>
          <a:prstGeom prst="rect">
            <a:avLst/>
          </a:prstGeom>
          <a:solidFill>
            <a:srgbClr val="00002E">
              <a:alpha val="75000"/>
            </a:srgbClr>
          </a:solidFill>
          <a:ln/>
        </p:spPr>
      </p:sp>
      <p:sp>
        <p:nvSpPr>
          <p:cNvPr id="4" name="Text 1"/>
          <p:cNvSpPr/>
          <p:nvPr/>
        </p:nvSpPr>
        <p:spPr>
          <a:xfrm>
            <a:off x="2384941" y="606504"/>
            <a:ext cx="9860518" cy="1378268"/>
          </a:xfrm>
          <a:prstGeom prst="rect">
            <a:avLst/>
          </a:prstGeom>
          <a:noFill/>
          <a:ln/>
        </p:spPr>
        <p:txBody>
          <a:bodyPr wrap="square" rtlCol="0" anchor="t"/>
          <a:lstStyle/>
          <a:p>
            <a:pPr marL="0" indent="0">
              <a:lnSpc>
                <a:spcPts val="5427"/>
              </a:lnSpc>
              <a:buNone/>
            </a:pPr>
            <a:r>
              <a:rPr lang="en-US" sz="4342" b="1" dirty="0">
                <a:solidFill>
                  <a:srgbClr val="FFFFFF"/>
                </a:solidFill>
                <a:latin typeface="Nunito" pitchFamily="34" charset="0"/>
                <a:ea typeface="Nunito" pitchFamily="34" charset="-122"/>
                <a:cs typeface="Nunito" pitchFamily="34" charset="-120"/>
              </a:rPr>
              <a:t>Understanding the Basics of Python Syntax</a:t>
            </a:r>
            <a:endParaRPr lang="en-US" sz="4342" dirty="0"/>
          </a:p>
        </p:txBody>
      </p:sp>
      <p:sp>
        <p:nvSpPr>
          <p:cNvPr id="5" name="Shape 2"/>
          <p:cNvSpPr/>
          <p:nvPr/>
        </p:nvSpPr>
        <p:spPr>
          <a:xfrm>
            <a:off x="2384941" y="2598182"/>
            <a:ext cx="496253" cy="496253"/>
          </a:xfrm>
          <a:prstGeom prst="roundRect">
            <a:avLst>
              <a:gd name="adj" fmla="val 80003"/>
            </a:avLst>
          </a:prstGeom>
          <a:solidFill>
            <a:srgbClr val="00002E"/>
          </a:solidFill>
          <a:ln w="22860">
            <a:solidFill>
              <a:srgbClr val="FFFFFF"/>
            </a:solidFill>
            <a:prstDash val="solid"/>
          </a:ln>
        </p:spPr>
      </p:sp>
      <p:sp>
        <p:nvSpPr>
          <p:cNvPr id="6" name="Text 3"/>
          <p:cNvSpPr/>
          <p:nvPr/>
        </p:nvSpPr>
        <p:spPr>
          <a:xfrm>
            <a:off x="2533769" y="2639497"/>
            <a:ext cx="198477" cy="413504"/>
          </a:xfrm>
          <a:prstGeom prst="rect">
            <a:avLst/>
          </a:prstGeom>
          <a:noFill/>
          <a:ln/>
        </p:spPr>
        <p:txBody>
          <a:bodyPr wrap="none" rtlCol="0" anchor="t"/>
          <a:lstStyle/>
          <a:p>
            <a:pPr marL="0" indent="0" algn="ctr">
              <a:lnSpc>
                <a:spcPts val="3256"/>
              </a:lnSpc>
              <a:buNone/>
            </a:pPr>
            <a:r>
              <a:rPr lang="en-US" sz="2605" b="1" dirty="0">
                <a:solidFill>
                  <a:srgbClr val="F2B42D"/>
                </a:solidFill>
                <a:latin typeface="Nunito" pitchFamily="34" charset="0"/>
                <a:ea typeface="Nunito" pitchFamily="34" charset="-122"/>
                <a:cs typeface="Nunito" pitchFamily="34" charset="-120"/>
              </a:rPr>
              <a:t>1</a:t>
            </a:r>
            <a:endParaRPr lang="en-US" sz="2605" dirty="0"/>
          </a:p>
        </p:txBody>
      </p:sp>
      <p:sp>
        <p:nvSpPr>
          <p:cNvPr id="7" name="Text 4"/>
          <p:cNvSpPr/>
          <p:nvPr/>
        </p:nvSpPr>
        <p:spPr>
          <a:xfrm>
            <a:off x="3101697" y="2674025"/>
            <a:ext cx="2757011" cy="344686"/>
          </a:xfrm>
          <a:prstGeom prst="rect">
            <a:avLst/>
          </a:prstGeom>
          <a:noFill/>
          <a:ln/>
        </p:spPr>
        <p:txBody>
          <a:bodyPr wrap="none" rtlCol="0" anchor="t"/>
          <a:lstStyle/>
          <a:p>
            <a:pPr marL="0" indent="0">
              <a:lnSpc>
                <a:spcPts val="2714"/>
              </a:lnSpc>
              <a:buNone/>
            </a:pPr>
            <a:r>
              <a:rPr lang="en-US" sz="2171" b="1" dirty="0">
                <a:solidFill>
                  <a:srgbClr val="F2B42D"/>
                </a:solidFill>
                <a:latin typeface="Nunito" pitchFamily="34" charset="0"/>
                <a:ea typeface="Nunito" pitchFamily="34" charset="-122"/>
                <a:cs typeface="Nunito" pitchFamily="34" charset="-120"/>
              </a:rPr>
              <a:t>Python Indentation</a:t>
            </a:r>
            <a:endParaRPr lang="en-US" sz="2171" dirty="0"/>
          </a:p>
        </p:txBody>
      </p:sp>
      <p:sp>
        <p:nvSpPr>
          <p:cNvPr id="8" name="Text 5"/>
          <p:cNvSpPr/>
          <p:nvPr/>
        </p:nvSpPr>
        <p:spPr>
          <a:xfrm>
            <a:off x="3101697" y="3150989"/>
            <a:ext cx="4103251" cy="1764506"/>
          </a:xfrm>
          <a:prstGeom prst="rect">
            <a:avLst/>
          </a:prstGeom>
          <a:noFill/>
          <a:ln/>
        </p:spPr>
        <p:txBody>
          <a:bodyPr wrap="square" rtlCol="0" anchor="t"/>
          <a:lstStyle/>
          <a:p>
            <a:pPr marL="0" indent="0">
              <a:lnSpc>
                <a:spcPts val="2779"/>
              </a:lnSpc>
              <a:buNone/>
            </a:pPr>
            <a:r>
              <a:rPr lang="en-US" sz="1737" dirty="0">
                <a:solidFill>
                  <a:srgbClr val="FFFFFF"/>
                </a:solidFill>
                <a:latin typeface="PT Sans" pitchFamily="34" charset="0"/>
                <a:ea typeface="PT Sans" pitchFamily="34" charset="-122"/>
                <a:cs typeface="PT Sans" pitchFamily="34" charset="-120"/>
              </a:rPr>
              <a:t>Python uses whitespace indentation to define code blocks, unlike curly braces in languages like Java or C++. Proper indentation is crucial for the code to execute correctly.</a:t>
            </a:r>
            <a:endParaRPr lang="en-US" sz="1737" dirty="0"/>
          </a:p>
        </p:txBody>
      </p:sp>
      <p:sp>
        <p:nvSpPr>
          <p:cNvPr id="9" name="Shape 6"/>
          <p:cNvSpPr/>
          <p:nvPr/>
        </p:nvSpPr>
        <p:spPr>
          <a:xfrm>
            <a:off x="7425452" y="2598182"/>
            <a:ext cx="496253" cy="496253"/>
          </a:xfrm>
          <a:prstGeom prst="roundRect">
            <a:avLst>
              <a:gd name="adj" fmla="val 80003"/>
            </a:avLst>
          </a:prstGeom>
          <a:solidFill>
            <a:srgbClr val="00002E"/>
          </a:solidFill>
          <a:ln w="22860">
            <a:solidFill>
              <a:srgbClr val="FFFFFF"/>
            </a:solidFill>
            <a:prstDash val="solid"/>
          </a:ln>
        </p:spPr>
      </p:sp>
      <p:sp>
        <p:nvSpPr>
          <p:cNvPr id="10" name="Text 7"/>
          <p:cNvSpPr/>
          <p:nvPr/>
        </p:nvSpPr>
        <p:spPr>
          <a:xfrm>
            <a:off x="7574280" y="2639497"/>
            <a:ext cx="198477" cy="413504"/>
          </a:xfrm>
          <a:prstGeom prst="rect">
            <a:avLst/>
          </a:prstGeom>
          <a:noFill/>
          <a:ln/>
        </p:spPr>
        <p:txBody>
          <a:bodyPr wrap="none" rtlCol="0" anchor="t"/>
          <a:lstStyle/>
          <a:p>
            <a:pPr marL="0" indent="0" algn="ctr">
              <a:lnSpc>
                <a:spcPts val="3256"/>
              </a:lnSpc>
              <a:buNone/>
            </a:pPr>
            <a:r>
              <a:rPr lang="en-US" sz="2605" b="1" dirty="0">
                <a:solidFill>
                  <a:srgbClr val="D7425E"/>
                </a:solidFill>
                <a:latin typeface="Nunito" pitchFamily="34" charset="0"/>
                <a:ea typeface="Nunito" pitchFamily="34" charset="-122"/>
                <a:cs typeface="Nunito" pitchFamily="34" charset="-120"/>
              </a:rPr>
              <a:t>2</a:t>
            </a:r>
            <a:endParaRPr lang="en-US" sz="2605" dirty="0"/>
          </a:p>
        </p:txBody>
      </p:sp>
      <p:sp>
        <p:nvSpPr>
          <p:cNvPr id="11" name="Text 8"/>
          <p:cNvSpPr/>
          <p:nvPr/>
        </p:nvSpPr>
        <p:spPr>
          <a:xfrm>
            <a:off x="8142208" y="2674025"/>
            <a:ext cx="3718322" cy="344686"/>
          </a:xfrm>
          <a:prstGeom prst="rect">
            <a:avLst/>
          </a:prstGeom>
          <a:noFill/>
          <a:ln/>
        </p:spPr>
        <p:txBody>
          <a:bodyPr wrap="none" rtlCol="0" anchor="t"/>
          <a:lstStyle/>
          <a:p>
            <a:pPr marL="0" indent="0">
              <a:lnSpc>
                <a:spcPts val="2714"/>
              </a:lnSpc>
              <a:buNone/>
            </a:pPr>
            <a:r>
              <a:rPr lang="en-US" sz="2171" b="1" dirty="0">
                <a:solidFill>
                  <a:srgbClr val="D7425E"/>
                </a:solidFill>
                <a:latin typeface="Nunito" pitchFamily="34" charset="0"/>
                <a:ea typeface="Nunito" pitchFamily="34" charset="-122"/>
                <a:cs typeface="Nunito" pitchFamily="34" charset="-120"/>
              </a:rPr>
              <a:t>Variable Naming Conventions</a:t>
            </a:r>
            <a:endParaRPr lang="en-US" sz="2171" dirty="0"/>
          </a:p>
        </p:txBody>
      </p:sp>
      <p:sp>
        <p:nvSpPr>
          <p:cNvPr id="12" name="Text 9"/>
          <p:cNvSpPr/>
          <p:nvPr/>
        </p:nvSpPr>
        <p:spPr>
          <a:xfrm>
            <a:off x="8142208" y="3150989"/>
            <a:ext cx="4103251" cy="1764506"/>
          </a:xfrm>
          <a:prstGeom prst="rect">
            <a:avLst/>
          </a:prstGeom>
          <a:noFill/>
          <a:ln/>
        </p:spPr>
        <p:txBody>
          <a:bodyPr wrap="square" rtlCol="0" anchor="t"/>
          <a:lstStyle/>
          <a:p>
            <a:pPr marL="0" indent="0">
              <a:lnSpc>
                <a:spcPts val="2779"/>
              </a:lnSpc>
              <a:buNone/>
            </a:pPr>
            <a:r>
              <a:rPr lang="en-US" sz="1737" dirty="0">
                <a:solidFill>
                  <a:srgbClr val="FFFFFF"/>
                </a:solidFill>
                <a:latin typeface="PT Sans" pitchFamily="34" charset="0"/>
                <a:ea typeface="PT Sans" pitchFamily="34" charset="-122"/>
                <a:cs typeface="PT Sans" pitchFamily="34" charset="-120"/>
              </a:rPr>
              <a:t>Python follows the snake_case naming convention for variables, where words are separated by underscores. This helps improve code readability and maintainability.</a:t>
            </a:r>
            <a:endParaRPr lang="en-US" sz="1737" dirty="0"/>
          </a:p>
        </p:txBody>
      </p:sp>
      <p:sp>
        <p:nvSpPr>
          <p:cNvPr id="13" name="Shape 10"/>
          <p:cNvSpPr/>
          <p:nvPr/>
        </p:nvSpPr>
        <p:spPr>
          <a:xfrm>
            <a:off x="2384941" y="5308283"/>
            <a:ext cx="496253" cy="496253"/>
          </a:xfrm>
          <a:prstGeom prst="roundRect">
            <a:avLst>
              <a:gd name="adj" fmla="val 80003"/>
            </a:avLst>
          </a:prstGeom>
          <a:solidFill>
            <a:srgbClr val="00002E"/>
          </a:solidFill>
          <a:ln w="22860">
            <a:solidFill>
              <a:srgbClr val="FFFFFF"/>
            </a:solidFill>
            <a:prstDash val="solid"/>
          </a:ln>
        </p:spPr>
      </p:sp>
      <p:sp>
        <p:nvSpPr>
          <p:cNvPr id="14" name="Text 11"/>
          <p:cNvSpPr/>
          <p:nvPr/>
        </p:nvSpPr>
        <p:spPr>
          <a:xfrm>
            <a:off x="2533769" y="5349597"/>
            <a:ext cx="198477" cy="413504"/>
          </a:xfrm>
          <a:prstGeom prst="rect">
            <a:avLst/>
          </a:prstGeom>
          <a:noFill/>
          <a:ln/>
        </p:spPr>
        <p:txBody>
          <a:bodyPr wrap="none" rtlCol="0" anchor="t"/>
          <a:lstStyle/>
          <a:p>
            <a:pPr marL="0" indent="0" algn="ctr">
              <a:lnSpc>
                <a:spcPts val="3256"/>
              </a:lnSpc>
              <a:buNone/>
            </a:pPr>
            <a:r>
              <a:rPr lang="en-US" sz="2605" b="1" dirty="0">
                <a:solidFill>
                  <a:srgbClr val="DD785E"/>
                </a:solidFill>
                <a:latin typeface="Nunito" pitchFamily="34" charset="0"/>
                <a:ea typeface="Nunito" pitchFamily="34" charset="-122"/>
                <a:cs typeface="Nunito" pitchFamily="34" charset="-120"/>
              </a:rPr>
              <a:t>3</a:t>
            </a:r>
            <a:endParaRPr lang="en-US" sz="2605" dirty="0"/>
          </a:p>
        </p:txBody>
      </p:sp>
      <p:sp>
        <p:nvSpPr>
          <p:cNvPr id="15" name="Text 12"/>
          <p:cNvSpPr/>
          <p:nvPr/>
        </p:nvSpPr>
        <p:spPr>
          <a:xfrm>
            <a:off x="3101697" y="5384125"/>
            <a:ext cx="3291126" cy="344686"/>
          </a:xfrm>
          <a:prstGeom prst="rect">
            <a:avLst/>
          </a:prstGeom>
          <a:noFill/>
          <a:ln/>
        </p:spPr>
        <p:txBody>
          <a:bodyPr wrap="none" rtlCol="0" anchor="t"/>
          <a:lstStyle/>
          <a:p>
            <a:pPr marL="0" indent="0">
              <a:lnSpc>
                <a:spcPts val="2714"/>
              </a:lnSpc>
              <a:buNone/>
            </a:pPr>
            <a:r>
              <a:rPr lang="en-US" sz="2171" b="1" dirty="0">
                <a:solidFill>
                  <a:srgbClr val="DD785E"/>
                </a:solidFill>
                <a:latin typeface="Nunito" pitchFamily="34" charset="0"/>
                <a:ea typeface="Nunito" pitchFamily="34" charset="-122"/>
                <a:cs typeface="Nunito" pitchFamily="34" charset="-120"/>
              </a:rPr>
              <a:t>Data Types and Operators</a:t>
            </a:r>
            <a:endParaRPr lang="en-US" sz="2171" dirty="0"/>
          </a:p>
        </p:txBody>
      </p:sp>
      <p:sp>
        <p:nvSpPr>
          <p:cNvPr id="16" name="Text 13"/>
          <p:cNvSpPr/>
          <p:nvPr/>
        </p:nvSpPr>
        <p:spPr>
          <a:xfrm>
            <a:off x="3101697" y="5861090"/>
            <a:ext cx="4103251" cy="1764506"/>
          </a:xfrm>
          <a:prstGeom prst="rect">
            <a:avLst/>
          </a:prstGeom>
          <a:noFill/>
          <a:ln/>
        </p:spPr>
        <p:txBody>
          <a:bodyPr wrap="square" rtlCol="0" anchor="t"/>
          <a:lstStyle/>
          <a:p>
            <a:pPr marL="0" indent="0">
              <a:lnSpc>
                <a:spcPts val="2779"/>
              </a:lnSpc>
              <a:buNone/>
            </a:pPr>
            <a:r>
              <a:rPr lang="en-US" sz="1737" dirty="0">
                <a:solidFill>
                  <a:srgbClr val="FFFFFF"/>
                </a:solidFill>
                <a:latin typeface="PT Sans" pitchFamily="34" charset="0"/>
                <a:ea typeface="PT Sans" pitchFamily="34" charset="-122"/>
                <a:cs typeface="PT Sans" pitchFamily="34" charset="-120"/>
              </a:rPr>
              <a:t>Python supports various data types, including integers, floats, strings, and booleans. Arithmetic, comparison, and logical operators can be used to perform operations on these data types.</a:t>
            </a:r>
            <a:endParaRPr lang="en-US" sz="1737" dirty="0"/>
          </a:p>
        </p:txBody>
      </p:sp>
      <p:sp>
        <p:nvSpPr>
          <p:cNvPr id="17" name="Shape 14"/>
          <p:cNvSpPr/>
          <p:nvPr/>
        </p:nvSpPr>
        <p:spPr>
          <a:xfrm>
            <a:off x="7425452" y="5308283"/>
            <a:ext cx="496253" cy="496253"/>
          </a:xfrm>
          <a:prstGeom prst="roundRect">
            <a:avLst>
              <a:gd name="adj" fmla="val 80003"/>
            </a:avLst>
          </a:prstGeom>
          <a:solidFill>
            <a:srgbClr val="00002E"/>
          </a:solidFill>
          <a:ln w="22860">
            <a:solidFill>
              <a:srgbClr val="FFFFFF"/>
            </a:solidFill>
            <a:prstDash val="solid"/>
          </a:ln>
        </p:spPr>
      </p:sp>
      <p:sp>
        <p:nvSpPr>
          <p:cNvPr id="18" name="Text 15"/>
          <p:cNvSpPr/>
          <p:nvPr/>
        </p:nvSpPr>
        <p:spPr>
          <a:xfrm>
            <a:off x="7574280" y="5349597"/>
            <a:ext cx="198477" cy="413504"/>
          </a:xfrm>
          <a:prstGeom prst="rect">
            <a:avLst/>
          </a:prstGeom>
          <a:noFill/>
          <a:ln/>
        </p:spPr>
        <p:txBody>
          <a:bodyPr wrap="none" rtlCol="0" anchor="t"/>
          <a:lstStyle/>
          <a:p>
            <a:pPr marL="0" indent="0" algn="ctr">
              <a:lnSpc>
                <a:spcPts val="3256"/>
              </a:lnSpc>
              <a:buNone/>
            </a:pPr>
            <a:r>
              <a:rPr lang="en-US" sz="2605" b="1" dirty="0">
                <a:solidFill>
                  <a:srgbClr val="48A8E2"/>
                </a:solidFill>
                <a:latin typeface="Nunito" pitchFamily="34" charset="0"/>
                <a:ea typeface="Nunito" pitchFamily="34" charset="-122"/>
                <a:cs typeface="Nunito" pitchFamily="34" charset="-120"/>
              </a:rPr>
              <a:t>4</a:t>
            </a:r>
            <a:endParaRPr lang="en-US" sz="2605" dirty="0"/>
          </a:p>
        </p:txBody>
      </p:sp>
      <p:sp>
        <p:nvSpPr>
          <p:cNvPr id="19" name="Text 16"/>
          <p:cNvSpPr/>
          <p:nvPr/>
        </p:nvSpPr>
        <p:spPr>
          <a:xfrm>
            <a:off x="8142208" y="5384125"/>
            <a:ext cx="3154085" cy="344686"/>
          </a:xfrm>
          <a:prstGeom prst="rect">
            <a:avLst/>
          </a:prstGeom>
          <a:noFill/>
          <a:ln/>
        </p:spPr>
        <p:txBody>
          <a:bodyPr wrap="none" rtlCol="0" anchor="t"/>
          <a:lstStyle/>
          <a:p>
            <a:pPr marL="0" indent="0">
              <a:lnSpc>
                <a:spcPts val="2714"/>
              </a:lnSpc>
              <a:buNone/>
            </a:pPr>
            <a:r>
              <a:rPr lang="en-US" sz="2171" b="1" dirty="0">
                <a:solidFill>
                  <a:srgbClr val="48A8E2"/>
                </a:solidFill>
                <a:latin typeface="Nunito" pitchFamily="34" charset="0"/>
                <a:ea typeface="Nunito" pitchFamily="34" charset="-122"/>
                <a:cs typeface="Nunito" pitchFamily="34" charset="-120"/>
              </a:rPr>
              <a:t>Control Flow Statements</a:t>
            </a:r>
            <a:endParaRPr lang="en-US" sz="2171" dirty="0"/>
          </a:p>
        </p:txBody>
      </p:sp>
      <p:sp>
        <p:nvSpPr>
          <p:cNvPr id="20" name="Text 17"/>
          <p:cNvSpPr/>
          <p:nvPr/>
        </p:nvSpPr>
        <p:spPr>
          <a:xfrm>
            <a:off x="8142208" y="5861090"/>
            <a:ext cx="4103251" cy="1411605"/>
          </a:xfrm>
          <a:prstGeom prst="rect">
            <a:avLst/>
          </a:prstGeom>
          <a:noFill/>
          <a:ln/>
        </p:spPr>
        <p:txBody>
          <a:bodyPr wrap="square" rtlCol="0" anchor="t"/>
          <a:lstStyle/>
          <a:p>
            <a:pPr marL="0" indent="0">
              <a:lnSpc>
                <a:spcPts val="2779"/>
              </a:lnSpc>
              <a:buNone/>
            </a:pPr>
            <a:r>
              <a:rPr lang="en-US" sz="1737" dirty="0">
                <a:solidFill>
                  <a:srgbClr val="FFFFFF"/>
                </a:solidFill>
                <a:latin typeface="PT Sans" pitchFamily="34" charset="0"/>
                <a:ea typeface="PT Sans" pitchFamily="34" charset="-122"/>
                <a:cs typeface="PT Sans" pitchFamily="34" charset="-120"/>
              </a:rPr>
              <a:t>Python's control flow statements, such as if-else, while, and for loops, allow you to write conditional logic and iterate over data structures.</a:t>
            </a:r>
            <a:endParaRPr lang="en-US" sz="1737"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pic>
        <p:nvPicPr>
          <p:cNvPr id="4" name="Image 1" descr="preencoded.png"/>
          <p:cNvPicPr>
            <a:picLocks noChangeAspect="1"/>
          </p:cNvPicPr>
          <p:nvPr/>
        </p:nvPicPr>
        <p:blipFill>
          <a:blip r:embed="rId4"/>
          <a:stretch>
            <a:fillRect/>
          </a:stretch>
        </p:blipFill>
        <p:spPr>
          <a:xfrm>
            <a:off x="9151620" y="0"/>
            <a:ext cx="5486400" cy="8229600"/>
          </a:xfrm>
          <a:prstGeom prst="rect">
            <a:avLst/>
          </a:prstGeom>
        </p:spPr>
      </p:pic>
      <p:sp>
        <p:nvSpPr>
          <p:cNvPr id="5" name="Text 1"/>
          <p:cNvSpPr/>
          <p:nvPr/>
        </p:nvSpPr>
        <p:spPr>
          <a:xfrm>
            <a:off x="833199" y="1529477"/>
            <a:ext cx="7477601" cy="1388745"/>
          </a:xfrm>
          <a:prstGeom prst="rect">
            <a:avLst/>
          </a:prstGeom>
          <a:noFill/>
          <a:ln/>
        </p:spPr>
        <p:txBody>
          <a:bodyPr wrap="squar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Defining the Game Narrative and Storyline</a:t>
            </a:r>
            <a:endParaRPr lang="en-US" sz="4374" dirty="0"/>
          </a:p>
        </p:txBody>
      </p:sp>
      <p:sp>
        <p:nvSpPr>
          <p:cNvPr id="6" name="Text 2"/>
          <p:cNvSpPr/>
          <p:nvPr/>
        </p:nvSpPr>
        <p:spPr>
          <a:xfrm>
            <a:off x="833199" y="3251478"/>
            <a:ext cx="7477601" cy="1777008"/>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Crafting an engaging and immersive adventure game narrative is crucial to captivating players. Begin by envisioning a compelling world, relatable characters, and a thought-provoking central conflict. Weave in dramatic twists, moral dilemmas, and surprising discoveries to keep players invested in the unfolding story.</a:t>
            </a:r>
            <a:endParaRPr lang="en-US" sz="1750" dirty="0"/>
          </a:p>
        </p:txBody>
      </p:sp>
      <p:sp>
        <p:nvSpPr>
          <p:cNvPr id="7" name="Text 3"/>
          <p:cNvSpPr/>
          <p:nvPr/>
        </p:nvSpPr>
        <p:spPr>
          <a:xfrm>
            <a:off x="833199" y="5278398"/>
            <a:ext cx="7477601" cy="1421606"/>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Establish clear objectives, obstacles, and turning points that drive the player forward on an exciting journey of exploration and decision-making. Leverage branching storylines and multiple endings to empower players and encourage replayability.</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sp>
        <p:nvSpPr>
          <p:cNvPr id="4" name="Text 1"/>
          <p:cNvSpPr/>
          <p:nvPr/>
        </p:nvSpPr>
        <p:spPr>
          <a:xfrm>
            <a:off x="2896672" y="543639"/>
            <a:ext cx="8837057" cy="1235393"/>
          </a:xfrm>
          <a:prstGeom prst="rect">
            <a:avLst/>
          </a:prstGeom>
          <a:noFill/>
          <a:ln/>
        </p:spPr>
        <p:txBody>
          <a:bodyPr wrap="square" rtlCol="0" anchor="t"/>
          <a:lstStyle/>
          <a:p>
            <a:pPr marL="0" indent="0">
              <a:lnSpc>
                <a:spcPts val="4864"/>
              </a:lnSpc>
              <a:buNone/>
            </a:pPr>
            <a:r>
              <a:rPr lang="en-US" sz="3891" b="1" dirty="0">
                <a:solidFill>
                  <a:srgbClr val="FFFFFF"/>
                </a:solidFill>
                <a:latin typeface="Nunito" pitchFamily="34" charset="0"/>
                <a:ea typeface="Nunito" pitchFamily="34" charset="-122"/>
                <a:cs typeface="Nunito" pitchFamily="34" charset="-120"/>
              </a:rPr>
              <a:t>Implementing Conditional Statements (if, else, elif)</a:t>
            </a:r>
            <a:endParaRPr lang="en-US" sz="3891" dirty="0"/>
          </a:p>
        </p:txBody>
      </p:sp>
      <p:sp>
        <p:nvSpPr>
          <p:cNvPr id="5" name="Text 2"/>
          <p:cNvSpPr/>
          <p:nvPr/>
        </p:nvSpPr>
        <p:spPr>
          <a:xfrm>
            <a:off x="2896672" y="2273141"/>
            <a:ext cx="1847612" cy="926187"/>
          </a:xfrm>
          <a:prstGeom prst="rect">
            <a:avLst/>
          </a:prstGeom>
          <a:noFill/>
          <a:ln/>
        </p:spPr>
        <p:txBody>
          <a:bodyPr wrap="square" rtlCol="0" anchor="t"/>
          <a:lstStyle/>
          <a:p>
            <a:pPr marL="0" indent="0">
              <a:lnSpc>
                <a:spcPts val="2432"/>
              </a:lnSpc>
              <a:buNone/>
            </a:pPr>
            <a:r>
              <a:rPr lang="en-US" sz="1946" b="1" dirty="0">
                <a:solidFill>
                  <a:srgbClr val="FFFFFF"/>
                </a:solidFill>
                <a:latin typeface="Nunito" pitchFamily="34" charset="0"/>
                <a:ea typeface="Nunito" pitchFamily="34" charset="-122"/>
                <a:cs typeface="Nunito" pitchFamily="34" charset="-120"/>
              </a:rPr>
              <a:t>Understanding If-Else Statements</a:t>
            </a:r>
            <a:endParaRPr lang="en-US" sz="1946" dirty="0"/>
          </a:p>
        </p:txBody>
      </p:sp>
      <p:sp>
        <p:nvSpPr>
          <p:cNvPr id="6" name="Text 3"/>
          <p:cNvSpPr/>
          <p:nvPr/>
        </p:nvSpPr>
        <p:spPr>
          <a:xfrm>
            <a:off x="2896672" y="3396972"/>
            <a:ext cx="1847612" cy="3478530"/>
          </a:xfrm>
          <a:prstGeom prst="rect">
            <a:avLst/>
          </a:prstGeom>
          <a:noFill/>
          <a:ln/>
        </p:spPr>
        <p:txBody>
          <a:bodyPr wrap="square" rtlCol="0" anchor="t"/>
          <a:lstStyle/>
          <a:p>
            <a:pPr marL="0" indent="0">
              <a:lnSpc>
                <a:spcPts val="2490"/>
              </a:lnSpc>
              <a:buNone/>
            </a:pPr>
            <a:r>
              <a:rPr lang="en-US" sz="1556" dirty="0">
                <a:solidFill>
                  <a:srgbClr val="FFFFFF"/>
                </a:solidFill>
                <a:latin typeface="PT Sans" pitchFamily="34" charset="0"/>
                <a:ea typeface="PT Sans" pitchFamily="34" charset="-122"/>
                <a:cs typeface="PT Sans" pitchFamily="34" charset="-120"/>
              </a:rPr>
              <a:t>Conditional statements in Python, such as </a:t>
            </a:r>
            <a:r>
              <a:rPr lang="en-US" sz="1556" b="1" dirty="0">
                <a:solidFill>
                  <a:srgbClr val="FFFFFF"/>
                </a:solidFill>
                <a:latin typeface="PT Sans" pitchFamily="34" charset="0"/>
                <a:ea typeface="PT Sans" pitchFamily="34" charset="-122"/>
                <a:cs typeface="PT Sans" pitchFamily="34" charset="-120"/>
              </a:rPr>
              <a:t>if-else</a:t>
            </a:r>
            <a:r>
              <a:rPr lang="en-US" sz="1556" dirty="0">
                <a:solidFill>
                  <a:srgbClr val="FFFFFF"/>
                </a:solidFill>
                <a:latin typeface="PT Sans" pitchFamily="34" charset="0"/>
                <a:ea typeface="PT Sans" pitchFamily="34" charset="-122"/>
                <a:cs typeface="PT Sans" pitchFamily="34" charset="-120"/>
              </a:rPr>
              <a:t>, allow you to make decisions based on specific conditions. The </a:t>
            </a:r>
            <a:r>
              <a:rPr lang="en-US" sz="1556" b="1" dirty="0">
                <a:solidFill>
                  <a:srgbClr val="FFFFFF"/>
                </a:solidFill>
                <a:latin typeface="PT Sans" pitchFamily="34" charset="0"/>
                <a:ea typeface="PT Sans" pitchFamily="34" charset="-122"/>
                <a:cs typeface="PT Sans" pitchFamily="34" charset="-120"/>
              </a:rPr>
              <a:t>if</a:t>
            </a:r>
            <a:r>
              <a:rPr lang="en-US" sz="1556" dirty="0">
                <a:solidFill>
                  <a:srgbClr val="FFFFFF"/>
                </a:solidFill>
                <a:latin typeface="PT Sans" pitchFamily="34" charset="0"/>
                <a:ea typeface="PT Sans" pitchFamily="34" charset="-122"/>
                <a:cs typeface="PT Sans" pitchFamily="34" charset="-120"/>
              </a:rPr>
              <a:t> statement checks if a condition is true, and the </a:t>
            </a:r>
            <a:r>
              <a:rPr lang="en-US" sz="1556" b="1" dirty="0">
                <a:solidFill>
                  <a:srgbClr val="FFFFFF"/>
                </a:solidFill>
                <a:latin typeface="PT Sans" pitchFamily="34" charset="0"/>
                <a:ea typeface="PT Sans" pitchFamily="34" charset="-122"/>
                <a:cs typeface="PT Sans" pitchFamily="34" charset="-120"/>
              </a:rPr>
              <a:t>else</a:t>
            </a:r>
            <a:r>
              <a:rPr lang="en-US" sz="1556" dirty="0">
                <a:solidFill>
                  <a:srgbClr val="FFFFFF"/>
                </a:solidFill>
                <a:latin typeface="PT Sans" pitchFamily="34" charset="0"/>
                <a:ea typeface="PT Sans" pitchFamily="34" charset="-122"/>
                <a:cs typeface="PT Sans" pitchFamily="34" charset="-120"/>
              </a:rPr>
              <a:t> statement executes if the condition is false.</a:t>
            </a:r>
            <a:endParaRPr lang="en-US" sz="1556" dirty="0"/>
          </a:p>
        </p:txBody>
      </p:sp>
      <p:sp>
        <p:nvSpPr>
          <p:cNvPr id="7" name="Text 4"/>
          <p:cNvSpPr/>
          <p:nvPr/>
        </p:nvSpPr>
        <p:spPr>
          <a:xfrm>
            <a:off x="5234107" y="2273141"/>
            <a:ext cx="1847612" cy="926187"/>
          </a:xfrm>
          <a:prstGeom prst="rect">
            <a:avLst/>
          </a:prstGeom>
          <a:noFill/>
          <a:ln/>
        </p:spPr>
        <p:txBody>
          <a:bodyPr wrap="square" rtlCol="0" anchor="t"/>
          <a:lstStyle/>
          <a:p>
            <a:pPr marL="0" indent="0">
              <a:lnSpc>
                <a:spcPts val="2432"/>
              </a:lnSpc>
              <a:buNone/>
            </a:pPr>
            <a:r>
              <a:rPr lang="en-US" sz="1946" b="1" dirty="0">
                <a:solidFill>
                  <a:srgbClr val="FFFFFF"/>
                </a:solidFill>
                <a:latin typeface="Nunito" pitchFamily="34" charset="0"/>
                <a:ea typeface="Nunito" pitchFamily="34" charset="-122"/>
                <a:cs typeface="Nunito" pitchFamily="34" charset="-120"/>
              </a:rPr>
              <a:t>Using Elif for Multiple Conditions</a:t>
            </a:r>
            <a:endParaRPr lang="en-US" sz="1946" dirty="0"/>
          </a:p>
        </p:txBody>
      </p:sp>
      <p:sp>
        <p:nvSpPr>
          <p:cNvPr id="8" name="Text 5"/>
          <p:cNvSpPr/>
          <p:nvPr/>
        </p:nvSpPr>
        <p:spPr>
          <a:xfrm>
            <a:off x="5234107" y="3396972"/>
            <a:ext cx="1847612" cy="3162300"/>
          </a:xfrm>
          <a:prstGeom prst="rect">
            <a:avLst/>
          </a:prstGeom>
          <a:noFill/>
          <a:ln/>
        </p:spPr>
        <p:txBody>
          <a:bodyPr wrap="square" rtlCol="0" anchor="t"/>
          <a:lstStyle/>
          <a:p>
            <a:pPr marL="0" indent="0">
              <a:lnSpc>
                <a:spcPts val="2490"/>
              </a:lnSpc>
              <a:buNone/>
            </a:pPr>
            <a:r>
              <a:rPr lang="en-US" sz="1556" dirty="0">
                <a:solidFill>
                  <a:srgbClr val="FFFFFF"/>
                </a:solidFill>
                <a:latin typeface="PT Sans" pitchFamily="34" charset="0"/>
                <a:ea typeface="PT Sans" pitchFamily="34" charset="-122"/>
                <a:cs typeface="PT Sans" pitchFamily="34" charset="-120"/>
              </a:rPr>
              <a:t>The </a:t>
            </a:r>
            <a:r>
              <a:rPr lang="en-US" sz="1556" b="1" dirty="0">
                <a:solidFill>
                  <a:srgbClr val="FFFFFF"/>
                </a:solidFill>
                <a:latin typeface="PT Sans" pitchFamily="34" charset="0"/>
                <a:ea typeface="PT Sans" pitchFamily="34" charset="-122"/>
                <a:cs typeface="PT Sans" pitchFamily="34" charset="-120"/>
              </a:rPr>
              <a:t>elif</a:t>
            </a:r>
            <a:r>
              <a:rPr lang="en-US" sz="1556" dirty="0">
                <a:solidFill>
                  <a:srgbClr val="FFFFFF"/>
                </a:solidFill>
                <a:latin typeface="PT Sans" pitchFamily="34" charset="0"/>
                <a:ea typeface="PT Sans" pitchFamily="34" charset="-122"/>
                <a:cs typeface="PT Sans" pitchFamily="34" charset="-120"/>
              </a:rPr>
              <a:t> (else if) statement enables you to check for additional conditions when the initial </a:t>
            </a:r>
            <a:r>
              <a:rPr lang="en-US" sz="1556" b="1" dirty="0">
                <a:solidFill>
                  <a:srgbClr val="FFFFFF"/>
                </a:solidFill>
                <a:latin typeface="PT Sans" pitchFamily="34" charset="0"/>
                <a:ea typeface="PT Sans" pitchFamily="34" charset="-122"/>
                <a:cs typeface="PT Sans" pitchFamily="34" charset="-120"/>
              </a:rPr>
              <a:t>if</a:t>
            </a:r>
            <a:r>
              <a:rPr lang="en-US" sz="1556" dirty="0">
                <a:solidFill>
                  <a:srgbClr val="FFFFFF"/>
                </a:solidFill>
                <a:latin typeface="PT Sans" pitchFamily="34" charset="0"/>
                <a:ea typeface="PT Sans" pitchFamily="34" charset="-122"/>
                <a:cs typeface="PT Sans" pitchFamily="34" charset="-120"/>
              </a:rPr>
              <a:t> statement is false. This allows for more complex decision-making in your adventure game.</a:t>
            </a:r>
            <a:endParaRPr lang="en-US" sz="1556" dirty="0"/>
          </a:p>
        </p:txBody>
      </p:sp>
      <p:sp>
        <p:nvSpPr>
          <p:cNvPr id="9" name="Text 6"/>
          <p:cNvSpPr/>
          <p:nvPr/>
        </p:nvSpPr>
        <p:spPr>
          <a:xfrm>
            <a:off x="7571542" y="2273141"/>
            <a:ext cx="1847612" cy="926187"/>
          </a:xfrm>
          <a:prstGeom prst="rect">
            <a:avLst/>
          </a:prstGeom>
          <a:noFill/>
          <a:ln/>
        </p:spPr>
        <p:txBody>
          <a:bodyPr wrap="square" rtlCol="0" anchor="t"/>
          <a:lstStyle/>
          <a:p>
            <a:pPr marL="0" indent="0">
              <a:lnSpc>
                <a:spcPts val="2432"/>
              </a:lnSpc>
              <a:buNone/>
            </a:pPr>
            <a:r>
              <a:rPr lang="en-US" sz="1946" b="1" dirty="0">
                <a:solidFill>
                  <a:srgbClr val="FFFFFF"/>
                </a:solidFill>
                <a:latin typeface="Nunito" pitchFamily="34" charset="0"/>
                <a:ea typeface="Nunito" pitchFamily="34" charset="-122"/>
                <a:cs typeface="Nunito" pitchFamily="34" charset="-120"/>
              </a:rPr>
              <a:t>Nesting Conditional Statements</a:t>
            </a:r>
            <a:endParaRPr lang="en-US" sz="1946" dirty="0"/>
          </a:p>
        </p:txBody>
      </p:sp>
      <p:sp>
        <p:nvSpPr>
          <p:cNvPr id="10" name="Text 7"/>
          <p:cNvSpPr/>
          <p:nvPr/>
        </p:nvSpPr>
        <p:spPr>
          <a:xfrm>
            <a:off x="7571542" y="3396972"/>
            <a:ext cx="1847612" cy="3478530"/>
          </a:xfrm>
          <a:prstGeom prst="rect">
            <a:avLst/>
          </a:prstGeom>
          <a:noFill/>
          <a:ln/>
        </p:spPr>
        <p:txBody>
          <a:bodyPr wrap="square" rtlCol="0" anchor="t"/>
          <a:lstStyle/>
          <a:p>
            <a:pPr marL="0" indent="0">
              <a:lnSpc>
                <a:spcPts val="2490"/>
              </a:lnSpc>
              <a:buNone/>
            </a:pPr>
            <a:r>
              <a:rPr lang="en-US" sz="1556" dirty="0">
                <a:solidFill>
                  <a:srgbClr val="FFFFFF"/>
                </a:solidFill>
                <a:latin typeface="PT Sans" pitchFamily="34" charset="0"/>
                <a:ea typeface="PT Sans" pitchFamily="34" charset="-122"/>
                <a:cs typeface="PT Sans" pitchFamily="34" charset="-120"/>
              </a:rPr>
              <a:t>You can also nest conditional statements within each other, creating a hierarchy of decisions. This enables you to build intricate branching scenarios in your text-based adventure game.</a:t>
            </a:r>
            <a:endParaRPr lang="en-US" sz="1556" dirty="0"/>
          </a:p>
        </p:txBody>
      </p:sp>
      <p:sp>
        <p:nvSpPr>
          <p:cNvPr id="11" name="Text 8"/>
          <p:cNvSpPr/>
          <p:nvPr/>
        </p:nvSpPr>
        <p:spPr>
          <a:xfrm>
            <a:off x="9908977" y="2273141"/>
            <a:ext cx="1847612" cy="926187"/>
          </a:xfrm>
          <a:prstGeom prst="rect">
            <a:avLst/>
          </a:prstGeom>
          <a:noFill/>
          <a:ln/>
        </p:spPr>
        <p:txBody>
          <a:bodyPr wrap="square" rtlCol="0" anchor="t"/>
          <a:lstStyle/>
          <a:p>
            <a:pPr marL="0" indent="0">
              <a:lnSpc>
                <a:spcPts val="2432"/>
              </a:lnSpc>
              <a:buNone/>
            </a:pPr>
            <a:r>
              <a:rPr lang="en-US" sz="1946" b="1" dirty="0">
                <a:solidFill>
                  <a:srgbClr val="FFFFFF"/>
                </a:solidFill>
                <a:latin typeface="Nunito" pitchFamily="34" charset="0"/>
                <a:ea typeface="Nunito" pitchFamily="34" charset="-122"/>
                <a:cs typeface="Nunito" pitchFamily="34" charset="-120"/>
              </a:rPr>
              <a:t>Optimizing Conditional Logic</a:t>
            </a:r>
            <a:endParaRPr lang="en-US" sz="1946" dirty="0"/>
          </a:p>
        </p:txBody>
      </p:sp>
      <p:sp>
        <p:nvSpPr>
          <p:cNvPr id="12" name="Text 9"/>
          <p:cNvSpPr/>
          <p:nvPr/>
        </p:nvSpPr>
        <p:spPr>
          <a:xfrm>
            <a:off x="9908977" y="3396972"/>
            <a:ext cx="1847612" cy="4110990"/>
          </a:xfrm>
          <a:prstGeom prst="rect">
            <a:avLst/>
          </a:prstGeom>
          <a:noFill/>
          <a:ln/>
        </p:spPr>
        <p:txBody>
          <a:bodyPr wrap="square" rtlCol="0" anchor="t"/>
          <a:lstStyle/>
          <a:p>
            <a:pPr marL="0" indent="0">
              <a:lnSpc>
                <a:spcPts val="2490"/>
              </a:lnSpc>
              <a:buNone/>
            </a:pPr>
            <a:r>
              <a:rPr lang="en-US" sz="1556" dirty="0">
                <a:solidFill>
                  <a:srgbClr val="FFFFFF"/>
                </a:solidFill>
                <a:latin typeface="PT Sans" pitchFamily="34" charset="0"/>
                <a:ea typeface="PT Sans" pitchFamily="34" charset="-122"/>
                <a:cs typeface="PT Sans" pitchFamily="34" charset="-120"/>
              </a:rPr>
              <a:t>As your game grows in complexity, it's important to optimize your conditional statements to ensure efficient and logical decision-making for the player. Thoughtful structuring can enhance the overall gameplay experience.</a:t>
            </a:r>
            <a:endParaRPr lang="en-US" sz="1556"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sp>
        <p:nvSpPr>
          <p:cNvPr id="4" name="Text 1"/>
          <p:cNvSpPr/>
          <p:nvPr/>
        </p:nvSpPr>
        <p:spPr>
          <a:xfrm>
            <a:off x="3013591" y="530304"/>
            <a:ext cx="8603218" cy="1202769"/>
          </a:xfrm>
          <a:prstGeom prst="rect">
            <a:avLst/>
          </a:prstGeom>
          <a:noFill/>
          <a:ln/>
        </p:spPr>
        <p:txBody>
          <a:bodyPr wrap="square" rtlCol="0" anchor="t"/>
          <a:lstStyle/>
          <a:p>
            <a:pPr marL="0" indent="0">
              <a:lnSpc>
                <a:spcPts val="4735"/>
              </a:lnSpc>
              <a:buNone/>
            </a:pPr>
            <a:r>
              <a:rPr lang="en-US" sz="3788" b="1" dirty="0">
                <a:solidFill>
                  <a:srgbClr val="FFFFFF"/>
                </a:solidFill>
                <a:latin typeface="Nunito" pitchFamily="34" charset="0"/>
                <a:ea typeface="Nunito" pitchFamily="34" charset="-122"/>
                <a:cs typeface="Nunito" pitchFamily="34" charset="-120"/>
              </a:rPr>
              <a:t>Accepting User Inputs and Handling Responses</a:t>
            </a:r>
            <a:endParaRPr lang="en-US" sz="3788" dirty="0"/>
          </a:p>
        </p:txBody>
      </p:sp>
      <p:sp>
        <p:nvSpPr>
          <p:cNvPr id="5" name="Shape 2"/>
          <p:cNvSpPr/>
          <p:nvPr/>
        </p:nvSpPr>
        <p:spPr>
          <a:xfrm>
            <a:off x="3013591" y="2117884"/>
            <a:ext cx="1433870" cy="1108591"/>
          </a:xfrm>
          <a:prstGeom prst="roundRect">
            <a:avLst>
              <a:gd name="adj" fmla="val 31246"/>
            </a:avLst>
          </a:prstGeom>
          <a:solidFill>
            <a:srgbClr val="00002E"/>
          </a:solidFill>
          <a:ln w="22860">
            <a:solidFill>
              <a:srgbClr val="FFFFFF"/>
            </a:solidFill>
            <a:prstDash val="solid"/>
          </a:ln>
        </p:spPr>
      </p:sp>
      <p:sp>
        <p:nvSpPr>
          <p:cNvPr id="6" name="Text 3"/>
          <p:cNvSpPr/>
          <p:nvPr/>
        </p:nvSpPr>
        <p:spPr>
          <a:xfrm>
            <a:off x="3228856" y="2479715"/>
            <a:ext cx="144304" cy="384810"/>
          </a:xfrm>
          <a:prstGeom prst="rect">
            <a:avLst/>
          </a:prstGeom>
          <a:noFill/>
          <a:ln/>
        </p:spPr>
        <p:txBody>
          <a:bodyPr wrap="none" rtlCol="0" anchor="t"/>
          <a:lstStyle/>
          <a:p>
            <a:pPr marL="0" indent="0" algn="ctr">
              <a:lnSpc>
                <a:spcPts val="3031"/>
              </a:lnSpc>
              <a:buNone/>
            </a:pPr>
            <a:r>
              <a:rPr lang="en-US" sz="1894" b="1" dirty="0">
                <a:solidFill>
                  <a:srgbClr val="F2B42D"/>
                </a:solidFill>
                <a:latin typeface="Nunito" pitchFamily="34" charset="0"/>
                <a:ea typeface="Nunito" pitchFamily="34" charset="-122"/>
                <a:cs typeface="Nunito" pitchFamily="34" charset="-120"/>
              </a:rPr>
              <a:t>1</a:t>
            </a:r>
            <a:endParaRPr lang="en-US" sz="1894" dirty="0"/>
          </a:p>
        </p:txBody>
      </p:sp>
      <p:sp>
        <p:nvSpPr>
          <p:cNvPr id="7" name="Text 4"/>
          <p:cNvSpPr/>
          <p:nvPr/>
        </p:nvSpPr>
        <p:spPr>
          <a:xfrm>
            <a:off x="4639866" y="2310289"/>
            <a:ext cx="2405420" cy="300633"/>
          </a:xfrm>
          <a:prstGeom prst="rect">
            <a:avLst/>
          </a:prstGeom>
          <a:noFill/>
          <a:ln/>
        </p:spPr>
        <p:txBody>
          <a:bodyPr wrap="none" rtlCol="0" anchor="t"/>
          <a:lstStyle/>
          <a:p>
            <a:pPr marL="0" indent="0" algn="l">
              <a:lnSpc>
                <a:spcPts val="2368"/>
              </a:lnSpc>
              <a:buNone/>
            </a:pPr>
            <a:r>
              <a:rPr lang="en-US" sz="1894" b="1" dirty="0">
                <a:solidFill>
                  <a:srgbClr val="F2B42D"/>
                </a:solidFill>
                <a:latin typeface="Nunito" pitchFamily="34" charset="0"/>
                <a:ea typeface="Nunito" pitchFamily="34" charset="-122"/>
                <a:cs typeface="Nunito" pitchFamily="34" charset="-120"/>
              </a:rPr>
              <a:t>Prompt the User</a:t>
            </a:r>
            <a:endParaRPr lang="en-US" sz="1894" dirty="0"/>
          </a:p>
        </p:txBody>
      </p:sp>
      <p:sp>
        <p:nvSpPr>
          <p:cNvPr id="8" name="Text 5"/>
          <p:cNvSpPr/>
          <p:nvPr/>
        </p:nvSpPr>
        <p:spPr>
          <a:xfrm>
            <a:off x="4639866" y="2726293"/>
            <a:ext cx="3774996" cy="307777"/>
          </a:xfrm>
          <a:prstGeom prst="rect">
            <a:avLst/>
          </a:prstGeom>
          <a:noFill/>
          <a:ln/>
        </p:spPr>
        <p:txBody>
          <a:bodyPr wrap="none" rtlCol="0" anchor="t"/>
          <a:lstStyle/>
          <a:p>
            <a:pPr marL="0" indent="0" algn="l">
              <a:lnSpc>
                <a:spcPts val="2424"/>
              </a:lnSpc>
              <a:buNone/>
            </a:pPr>
            <a:r>
              <a:rPr lang="en-US" sz="1515" dirty="0">
                <a:solidFill>
                  <a:srgbClr val="FFFFFF"/>
                </a:solidFill>
                <a:latin typeface="PT Sans" pitchFamily="34" charset="0"/>
                <a:ea typeface="PT Sans" pitchFamily="34" charset="-122"/>
                <a:cs typeface="PT Sans" pitchFamily="34" charset="-120"/>
              </a:rPr>
              <a:t>Ask the player for their next move or decision.</a:t>
            </a:r>
            <a:endParaRPr lang="en-US" sz="1515" dirty="0"/>
          </a:p>
        </p:txBody>
      </p:sp>
      <p:sp>
        <p:nvSpPr>
          <p:cNvPr id="9" name="Shape 6"/>
          <p:cNvSpPr/>
          <p:nvPr/>
        </p:nvSpPr>
        <p:spPr>
          <a:xfrm>
            <a:off x="4543663" y="3216057"/>
            <a:ext cx="6976943" cy="12025"/>
          </a:xfrm>
          <a:prstGeom prst="rect">
            <a:avLst/>
          </a:prstGeom>
          <a:solidFill>
            <a:srgbClr val="F2B42D"/>
          </a:solidFill>
          <a:ln/>
        </p:spPr>
      </p:sp>
      <p:sp>
        <p:nvSpPr>
          <p:cNvPr id="10" name="Shape 7"/>
          <p:cNvSpPr/>
          <p:nvPr/>
        </p:nvSpPr>
        <p:spPr>
          <a:xfrm>
            <a:off x="3013591" y="3322677"/>
            <a:ext cx="2867739" cy="1416368"/>
          </a:xfrm>
          <a:prstGeom prst="roundRect">
            <a:avLst>
              <a:gd name="adj" fmla="val 24457"/>
            </a:avLst>
          </a:prstGeom>
          <a:solidFill>
            <a:srgbClr val="00002E"/>
          </a:solidFill>
          <a:ln w="22860">
            <a:solidFill>
              <a:srgbClr val="FFFFFF"/>
            </a:solidFill>
            <a:prstDash val="solid"/>
          </a:ln>
        </p:spPr>
      </p:sp>
      <p:sp>
        <p:nvSpPr>
          <p:cNvPr id="11" name="Text 8"/>
          <p:cNvSpPr/>
          <p:nvPr/>
        </p:nvSpPr>
        <p:spPr>
          <a:xfrm>
            <a:off x="3228856" y="3838456"/>
            <a:ext cx="144304" cy="384810"/>
          </a:xfrm>
          <a:prstGeom prst="rect">
            <a:avLst/>
          </a:prstGeom>
          <a:noFill/>
          <a:ln/>
        </p:spPr>
        <p:txBody>
          <a:bodyPr wrap="none" rtlCol="0" anchor="t"/>
          <a:lstStyle/>
          <a:p>
            <a:pPr marL="0" indent="0" algn="ctr">
              <a:lnSpc>
                <a:spcPts val="3031"/>
              </a:lnSpc>
              <a:buNone/>
            </a:pPr>
            <a:r>
              <a:rPr lang="en-US" sz="1894" b="1" dirty="0">
                <a:solidFill>
                  <a:srgbClr val="D7425E"/>
                </a:solidFill>
                <a:latin typeface="Nunito" pitchFamily="34" charset="0"/>
                <a:ea typeface="Nunito" pitchFamily="34" charset="-122"/>
                <a:cs typeface="Nunito" pitchFamily="34" charset="-120"/>
              </a:rPr>
              <a:t>2</a:t>
            </a:r>
            <a:endParaRPr lang="en-US" sz="1894" dirty="0"/>
          </a:p>
        </p:txBody>
      </p:sp>
      <p:sp>
        <p:nvSpPr>
          <p:cNvPr id="12" name="Text 9"/>
          <p:cNvSpPr/>
          <p:nvPr/>
        </p:nvSpPr>
        <p:spPr>
          <a:xfrm>
            <a:off x="6073735" y="3515082"/>
            <a:ext cx="2405420" cy="300633"/>
          </a:xfrm>
          <a:prstGeom prst="rect">
            <a:avLst/>
          </a:prstGeom>
          <a:noFill/>
          <a:ln/>
        </p:spPr>
        <p:txBody>
          <a:bodyPr wrap="none" rtlCol="0" anchor="t"/>
          <a:lstStyle/>
          <a:p>
            <a:pPr marL="0" indent="0" algn="l">
              <a:lnSpc>
                <a:spcPts val="2368"/>
              </a:lnSpc>
              <a:buNone/>
            </a:pPr>
            <a:r>
              <a:rPr lang="en-US" sz="1894" b="1" dirty="0">
                <a:solidFill>
                  <a:srgbClr val="D7425E"/>
                </a:solidFill>
                <a:latin typeface="Nunito" pitchFamily="34" charset="0"/>
                <a:ea typeface="Nunito" pitchFamily="34" charset="-122"/>
                <a:cs typeface="Nunito" pitchFamily="34" charset="-120"/>
              </a:rPr>
              <a:t>Validate Input</a:t>
            </a:r>
            <a:endParaRPr lang="en-US" sz="1894" dirty="0"/>
          </a:p>
        </p:txBody>
      </p:sp>
      <p:sp>
        <p:nvSpPr>
          <p:cNvPr id="13" name="Text 10"/>
          <p:cNvSpPr/>
          <p:nvPr/>
        </p:nvSpPr>
        <p:spPr>
          <a:xfrm>
            <a:off x="6073735" y="3931087"/>
            <a:ext cx="5350669" cy="615553"/>
          </a:xfrm>
          <a:prstGeom prst="rect">
            <a:avLst/>
          </a:prstGeom>
          <a:noFill/>
          <a:ln/>
        </p:spPr>
        <p:txBody>
          <a:bodyPr wrap="square" rtlCol="0" anchor="t"/>
          <a:lstStyle/>
          <a:p>
            <a:pPr marL="0" indent="0" algn="l">
              <a:lnSpc>
                <a:spcPts val="2424"/>
              </a:lnSpc>
              <a:buNone/>
            </a:pPr>
            <a:r>
              <a:rPr lang="en-US" sz="1515" dirty="0">
                <a:solidFill>
                  <a:srgbClr val="FFFFFF"/>
                </a:solidFill>
                <a:latin typeface="PT Sans" pitchFamily="34" charset="0"/>
                <a:ea typeface="PT Sans" pitchFamily="34" charset="-122"/>
                <a:cs typeface="PT Sans" pitchFamily="34" charset="-120"/>
              </a:rPr>
              <a:t>Ensure the user's response is valid and aligns with the game's choices.</a:t>
            </a:r>
            <a:endParaRPr lang="en-US" sz="1515" dirty="0"/>
          </a:p>
        </p:txBody>
      </p:sp>
      <p:sp>
        <p:nvSpPr>
          <p:cNvPr id="14" name="Shape 11"/>
          <p:cNvSpPr/>
          <p:nvPr/>
        </p:nvSpPr>
        <p:spPr>
          <a:xfrm>
            <a:off x="5977533" y="4728627"/>
            <a:ext cx="5543074" cy="12025"/>
          </a:xfrm>
          <a:prstGeom prst="rect">
            <a:avLst/>
          </a:prstGeom>
          <a:solidFill>
            <a:srgbClr val="D7425E"/>
          </a:solidFill>
          <a:ln/>
        </p:spPr>
      </p:sp>
      <p:sp>
        <p:nvSpPr>
          <p:cNvPr id="15" name="Shape 12"/>
          <p:cNvSpPr/>
          <p:nvPr/>
        </p:nvSpPr>
        <p:spPr>
          <a:xfrm>
            <a:off x="3013591" y="4835247"/>
            <a:ext cx="4301609" cy="1416368"/>
          </a:xfrm>
          <a:prstGeom prst="roundRect">
            <a:avLst>
              <a:gd name="adj" fmla="val 24457"/>
            </a:avLst>
          </a:prstGeom>
          <a:solidFill>
            <a:srgbClr val="00002E"/>
          </a:solidFill>
          <a:ln w="22860">
            <a:solidFill>
              <a:srgbClr val="FFFFFF"/>
            </a:solidFill>
            <a:prstDash val="solid"/>
          </a:ln>
        </p:spPr>
      </p:sp>
      <p:sp>
        <p:nvSpPr>
          <p:cNvPr id="16" name="Text 13"/>
          <p:cNvSpPr/>
          <p:nvPr/>
        </p:nvSpPr>
        <p:spPr>
          <a:xfrm>
            <a:off x="3228856" y="5351026"/>
            <a:ext cx="144304" cy="384810"/>
          </a:xfrm>
          <a:prstGeom prst="rect">
            <a:avLst/>
          </a:prstGeom>
          <a:noFill/>
          <a:ln/>
        </p:spPr>
        <p:txBody>
          <a:bodyPr wrap="none" rtlCol="0" anchor="t"/>
          <a:lstStyle/>
          <a:p>
            <a:pPr marL="0" indent="0" algn="ctr">
              <a:lnSpc>
                <a:spcPts val="3031"/>
              </a:lnSpc>
              <a:buNone/>
            </a:pPr>
            <a:r>
              <a:rPr lang="en-US" sz="1894" b="1" dirty="0">
                <a:solidFill>
                  <a:srgbClr val="DD785E"/>
                </a:solidFill>
                <a:latin typeface="Nunito" pitchFamily="34" charset="0"/>
                <a:ea typeface="Nunito" pitchFamily="34" charset="-122"/>
                <a:cs typeface="Nunito" pitchFamily="34" charset="-120"/>
              </a:rPr>
              <a:t>3</a:t>
            </a:r>
            <a:endParaRPr lang="en-US" sz="1894" dirty="0"/>
          </a:p>
        </p:txBody>
      </p:sp>
      <p:sp>
        <p:nvSpPr>
          <p:cNvPr id="17" name="Text 14"/>
          <p:cNvSpPr/>
          <p:nvPr/>
        </p:nvSpPr>
        <p:spPr>
          <a:xfrm>
            <a:off x="7507605" y="5027652"/>
            <a:ext cx="2405420" cy="300633"/>
          </a:xfrm>
          <a:prstGeom prst="rect">
            <a:avLst/>
          </a:prstGeom>
          <a:noFill/>
          <a:ln/>
        </p:spPr>
        <p:txBody>
          <a:bodyPr wrap="none" rtlCol="0" anchor="t"/>
          <a:lstStyle/>
          <a:p>
            <a:pPr marL="0" indent="0" algn="l">
              <a:lnSpc>
                <a:spcPts val="2368"/>
              </a:lnSpc>
              <a:buNone/>
            </a:pPr>
            <a:r>
              <a:rPr lang="en-US" sz="1894" b="1" dirty="0">
                <a:solidFill>
                  <a:srgbClr val="DD785E"/>
                </a:solidFill>
                <a:latin typeface="Nunito" pitchFamily="34" charset="0"/>
                <a:ea typeface="Nunito" pitchFamily="34" charset="-122"/>
                <a:cs typeface="Nunito" pitchFamily="34" charset="-120"/>
              </a:rPr>
              <a:t>Process the Response</a:t>
            </a:r>
            <a:endParaRPr lang="en-US" sz="1894" dirty="0"/>
          </a:p>
        </p:txBody>
      </p:sp>
      <p:sp>
        <p:nvSpPr>
          <p:cNvPr id="18" name="Text 15"/>
          <p:cNvSpPr/>
          <p:nvPr/>
        </p:nvSpPr>
        <p:spPr>
          <a:xfrm>
            <a:off x="7507605" y="5443657"/>
            <a:ext cx="3916799" cy="615553"/>
          </a:xfrm>
          <a:prstGeom prst="rect">
            <a:avLst/>
          </a:prstGeom>
          <a:noFill/>
          <a:ln/>
        </p:spPr>
        <p:txBody>
          <a:bodyPr wrap="square" rtlCol="0" anchor="t"/>
          <a:lstStyle/>
          <a:p>
            <a:pPr marL="0" indent="0" algn="l">
              <a:lnSpc>
                <a:spcPts val="2424"/>
              </a:lnSpc>
              <a:buNone/>
            </a:pPr>
            <a:r>
              <a:rPr lang="en-US" sz="1515" dirty="0">
                <a:solidFill>
                  <a:srgbClr val="FFFFFF"/>
                </a:solidFill>
                <a:latin typeface="PT Sans" pitchFamily="34" charset="0"/>
                <a:ea typeface="PT Sans" pitchFamily="34" charset="-122"/>
                <a:cs typeface="PT Sans" pitchFamily="34" charset="-120"/>
              </a:rPr>
              <a:t>Determine the outcome based on the player's input and the game logic.</a:t>
            </a:r>
            <a:endParaRPr lang="en-US" sz="1515" dirty="0"/>
          </a:p>
        </p:txBody>
      </p:sp>
      <p:sp>
        <p:nvSpPr>
          <p:cNvPr id="19" name="Text 16"/>
          <p:cNvSpPr/>
          <p:nvPr/>
        </p:nvSpPr>
        <p:spPr>
          <a:xfrm>
            <a:off x="3013591" y="6468070"/>
            <a:ext cx="8603218" cy="1231106"/>
          </a:xfrm>
          <a:prstGeom prst="rect">
            <a:avLst/>
          </a:prstGeom>
          <a:noFill/>
          <a:ln/>
        </p:spPr>
        <p:txBody>
          <a:bodyPr wrap="square" rtlCol="0" anchor="t"/>
          <a:lstStyle/>
          <a:p>
            <a:pPr marL="0" indent="0">
              <a:lnSpc>
                <a:spcPts val="2424"/>
              </a:lnSpc>
              <a:buNone/>
            </a:pPr>
            <a:r>
              <a:rPr lang="en-US" sz="1515" dirty="0">
                <a:solidFill>
                  <a:srgbClr val="FFFFFF"/>
                </a:solidFill>
                <a:latin typeface="PT Sans" pitchFamily="34" charset="0"/>
                <a:ea typeface="PT Sans" pitchFamily="34" charset="-122"/>
                <a:cs typeface="PT Sans" pitchFamily="34" charset="-120"/>
              </a:rPr>
              <a:t>Creating an engaging adventure text game requires seamlessly integrating user input and handling responses. Start by prompting the player for their next action, then validate the input to ensure it's within the game's scope. Finally, process the response and update the game state accordingly, guiding the player through the story.</a:t>
            </a:r>
            <a:endParaRPr lang="en-US" sz="1515"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sp>
        <p:nvSpPr>
          <p:cNvPr id="4" name="Text 1"/>
          <p:cNvSpPr/>
          <p:nvPr/>
        </p:nvSpPr>
        <p:spPr>
          <a:xfrm>
            <a:off x="2811304" y="554117"/>
            <a:ext cx="9007793" cy="1259205"/>
          </a:xfrm>
          <a:prstGeom prst="rect">
            <a:avLst/>
          </a:prstGeom>
          <a:noFill/>
          <a:ln/>
        </p:spPr>
        <p:txBody>
          <a:bodyPr wrap="square" rtlCol="0" anchor="t"/>
          <a:lstStyle/>
          <a:p>
            <a:pPr marL="0" indent="0">
              <a:lnSpc>
                <a:spcPts val="4958"/>
              </a:lnSpc>
              <a:buNone/>
            </a:pPr>
            <a:r>
              <a:rPr lang="en-US" sz="3966" b="1" dirty="0">
                <a:solidFill>
                  <a:srgbClr val="FFFFFF"/>
                </a:solidFill>
                <a:latin typeface="Nunito" pitchFamily="34" charset="0"/>
                <a:ea typeface="Nunito" pitchFamily="34" charset="-122"/>
                <a:cs typeface="Nunito" pitchFamily="34" charset="-120"/>
              </a:rPr>
              <a:t>Incorporating Branching Paths and Decision-Making</a:t>
            </a:r>
            <a:endParaRPr lang="en-US" sz="3966" dirty="0"/>
          </a:p>
        </p:txBody>
      </p:sp>
      <p:pic>
        <p:nvPicPr>
          <p:cNvPr id="5" name="Image 1" descr="preencoded.png"/>
          <p:cNvPicPr>
            <a:picLocks noChangeAspect="1"/>
          </p:cNvPicPr>
          <p:nvPr/>
        </p:nvPicPr>
        <p:blipFill>
          <a:blip r:embed="rId4"/>
          <a:stretch>
            <a:fillRect/>
          </a:stretch>
        </p:blipFill>
        <p:spPr>
          <a:xfrm>
            <a:off x="2811304" y="2342078"/>
            <a:ext cx="4258151" cy="2837974"/>
          </a:xfrm>
          <a:prstGeom prst="rect">
            <a:avLst/>
          </a:prstGeom>
        </p:spPr>
      </p:pic>
      <p:sp>
        <p:nvSpPr>
          <p:cNvPr id="6" name="Text 2"/>
          <p:cNvSpPr/>
          <p:nvPr/>
        </p:nvSpPr>
        <p:spPr>
          <a:xfrm>
            <a:off x="7568565" y="2296835"/>
            <a:ext cx="4258151" cy="1289209"/>
          </a:xfrm>
          <a:prstGeom prst="rect">
            <a:avLst/>
          </a:prstGeom>
          <a:noFill/>
          <a:ln/>
        </p:spPr>
        <p:txBody>
          <a:bodyPr wrap="square" rtlCol="0" anchor="t"/>
          <a:lstStyle/>
          <a:p>
            <a:pPr marL="0" indent="0">
              <a:lnSpc>
                <a:spcPts val="2538"/>
              </a:lnSpc>
              <a:buNone/>
            </a:pPr>
            <a:r>
              <a:rPr lang="en-US" sz="1587" dirty="0">
                <a:solidFill>
                  <a:srgbClr val="FFFFFF"/>
                </a:solidFill>
                <a:latin typeface="PT Sans" pitchFamily="34" charset="0"/>
                <a:ea typeface="PT Sans" pitchFamily="34" charset="-122"/>
                <a:cs typeface="PT Sans" pitchFamily="34" charset="-120"/>
              </a:rPr>
              <a:t>Develop a branching narrative structure that allows players to make meaningful choices that impact the story's progression and outcome. This creates a sense of agency and replayability.</a:t>
            </a:r>
            <a:endParaRPr lang="en-US" sz="1587" dirty="0"/>
          </a:p>
        </p:txBody>
      </p:sp>
      <p:sp>
        <p:nvSpPr>
          <p:cNvPr id="7" name="Text 3"/>
          <p:cNvSpPr/>
          <p:nvPr/>
        </p:nvSpPr>
        <p:spPr>
          <a:xfrm>
            <a:off x="7568565" y="3767376"/>
            <a:ext cx="4258151" cy="1611511"/>
          </a:xfrm>
          <a:prstGeom prst="rect">
            <a:avLst/>
          </a:prstGeom>
          <a:noFill/>
          <a:ln/>
        </p:spPr>
        <p:txBody>
          <a:bodyPr wrap="square" rtlCol="0" anchor="t"/>
          <a:lstStyle/>
          <a:p>
            <a:pPr marL="0" indent="0">
              <a:lnSpc>
                <a:spcPts val="2538"/>
              </a:lnSpc>
              <a:buNone/>
            </a:pPr>
            <a:r>
              <a:rPr lang="en-US" sz="1587" dirty="0">
                <a:solidFill>
                  <a:srgbClr val="FFFFFF"/>
                </a:solidFill>
                <a:latin typeface="PT Sans" pitchFamily="34" charset="0"/>
                <a:ea typeface="PT Sans" pitchFamily="34" charset="-122"/>
                <a:cs typeface="PT Sans" pitchFamily="34" charset="-120"/>
              </a:rPr>
              <a:t>Ensure that player choices have tangible consequences, whether positive or negative. This encourages careful consideration and strategic thinking, as players weigh the potential outcomes of their actions.</a:t>
            </a:r>
            <a:endParaRPr lang="en-US" sz="1587" dirty="0"/>
          </a:p>
        </p:txBody>
      </p:sp>
      <p:sp>
        <p:nvSpPr>
          <p:cNvPr id="8" name="Text 4"/>
          <p:cNvSpPr/>
          <p:nvPr/>
        </p:nvSpPr>
        <p:spPr>
          <a:xfrm>
            <a:off x="7568565" y="5560219"/>
            <a:ext cx="4258151" cy="1933813"/>
          </a:xfrm>
          <a:prstGeom prst="rect">
            <a:avLst/>
          </a:prstGeom>
          <a:noFill/>
          <a:ln/>
        </p:spPr>
        <p:txBody>
          <a:bodyPr wrap="square" rtlCol="0" anchor="t"/>
          <a:lstStyle/>
          <a:p>
            <a:pPr marL="0" indent="0">
              <a:lnSpc>
                <a:spcPts val="2538"/>
              </a:lnSpc>
              <a:buNone/>
            </a:pPr>
            <a:r>
              <a:rPr lang="en-US" sz="1587" dirty="0">
                <a:solidFill>
                  <a:srgbClr val="FFFFFF"/>
                </a:solidFill>
                <a:latin typeface="PT Sans" pitchFamily="34" charset="0"/>
                <a:ea typeface="PT Sans" pitchFamily="34" charset="-122"/>
                <a:cs typeface="PT Sans" pitchFamily="34" charset="-120"/>
              </a:rPr>
              <a:t>Craft multiple potential endings based on the player's decisions throughout the game. This introduces a sense of unpredictability and replayability, as players are motivated to explore different paths to uncover all possible conclusions.</a:t>
            </a:r>
            <a:endParaRPr lang="en-US" sz="1587"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sp>
        <p:nvSpPr>
          <p:cNvPr id="4" name="Text 1"/>
          <p:cNvSpPr/>
          <p:nvPr/>
        </p:nvSpPr>
        <p:spPr>
          <a:xfrm>
            <a:off x="2348389" y="656034"/>
            <a:ext cx="9933503" cy="1388745"/>
          </a:xfrm>
          <a:prstGeom prst="rect">
            <a:avLst/>
          </a:prstGeom>
          <a:noFill/>
          <a:ln/>
        </p:spPr>
        <p:txBody>
          <a:bodyPr wrap="squar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Adding Descriptive Text and Feedback to the Player</a:t>
            </a:r>
            <a:endParaRPr lang="en-US" sz="4374" dirty="0"/>
          </a:p>
        </p:txBody>
      </p:sp>
      <p:sp>
        <p:nvSpPr>
          <p:cNvPr id="5" name="Text 2"/>
          <p:cNvSpPr/>
          <p:nvPr/>
        </p:nvSpPr>
        <p:spPr>
          <a:xfrm>
            <a:off x="2348389" y="2577941"/>
            <a:ext cx="4695706" cy="2132409"/>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As the player navigates your adventure text game, providing rich, descriptive text is crucial to immersing them in the world. Craft vivid descriptions of the environments, characters, and events unfolding, allowing the player to visualize the scene in their mind.</a:t>
            </a:r>
            <a:endParaRPr lang="en-US" sz="1750" dirty="0"/>
          </a:p>
        </p:txBody>
      </p:sp>
      <p:sp>
        <p:nvSpPr>
          <p:cNvPr id="6" name="Text 3"/>
          <p:cNvSpPr/>
          <p:nvPr/>
        </p:nvSpPr>
        <p:spPr>
          <a:xfrm>
            <a:off x="2348389" y="4910257"/>
            <a:ext cx="4695706" cy="2132409"/>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Offer clear, meaningful feedback to the player's actions, whether it's congratulating them on a successful decision or gently guiding them when they encounter obstacles. This feedback helps the player understand the consequences of their choices and encourages them to keep exploring.</a:t>
            </a:r>
            <a:endParaRPr lang="en-US" sz="1750" dirty="0"/>
          </a:p>
        </p:txBody>
      </p:sp>
      <p:pic>
        <p:nvPicPr>
          <p:cNvPr id="7" name="Image 1" descr="preencoded.png"/>
          <p:cNvPicPr>
            <a:picLocks noChangeAspect="1"/>
          </p:cNvPicPr>
          <p:nvPr/>
        </p:nvPicPr>
        <p:blipFill>
          <a:blip r:embed="rId4"/>
          <a:stretch>
            <a:fillRect/>
          </a:stretch>
        </p:blipFill>
        <p:spPr>
          <a:xfrm>
            <a:off x="7593687" y="2627948"/>
            <a:ext cx="4695706" cy="469570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sp>
        <p:nvSpPr>
          <p:cNvPr id="4" name="Text 1"/>
          <p:cNvSpPr/>
          <p:nvPr/>
        </p:nvSpPr>
        <p:spPr>
          <a:xfrm>
            <a:off x="2730460" y="565071"/>
            <a:ext cx="9169479" cy="1281827"/>
          </a:xfrm>
          <a:prstGeom prst="rect">
            <a:avLst/>
          </a:prstGeom>
          <a:noFill/>
          <a:ln/>
        </p:spPr>
        <p:txBody>
          <a:bodyPr wrap="square" rtlCol="0" anchor="t"/>
          <a:lstStyle/>
          <a:p>
            <a:pPr marL="0" indent="0">
              <a:lnSpc>
                <a:spcPts val="5047"/>
              </a:lnSpc>
              <a:buNone/>
            </a:pPr>
            <a:r>
              <a:rPr lang="en-US" sz="4038" b="1" dirty="0">
                <a:solidFill>
                  <a:srgbClr val="FFFFFF"/>
                </a:solidFill>
                <a:latin typeface="Nunito" pitchFamily="34" charset="0"/>
                <a:ea typeface="Nunito" pitchFamily="34" charset="-122"/>
                <a:cs typeface="Nunito" pitchFamily="34" charset="-120"/>
              </a:rPr>
              <a:t>Debugging and Troubleshooting Common Issues</a:t>
            </a:r>
            <a:endParaRPr lang="en-US" sz="4038" dirty="0"/>
          </a:p>
        </p:txBody>
      </p:sp>
      <p:sp>
        <p:nvSpPr>
          <p:cNvPr id="5" name="Shape 2"/>
          <p:cNvSpPr/>
          <p:nvPr/>
        </p:nvSpPr>
        <p:spPr>
          <a:xfrm>
            <a:off x="2730460" y="2257068"/>
            <a:ext cx="2851309" cy="1762125"/>
          </a:xfrm>
          <a:prstGeom prst="roundRect">
            <a:avLst>
              <a:gd name="adj" fmla="val 20952"/>
            </a:avLst>
          </a:prstGeom>
          <a:noFill/>
          <a:ln w="22860">
            <a:solidFill>
              <a:srgbClr val="F2B42D"/>
            </a:solidFill>
            <a:prstDash val="solid"/>
          </a:ln>
        </p:spPr>
      </p:sp>
      <p:pic>
        <p:nvPicPr>
          <p:cNvPr id="6" name="Image 1" descr="preencoded.png"/>
          <p:cNvPicPr>
            <a:picLocks noChangeAspect="1"/>
          </p:cNvPicPr>
          <p:nvPr/>
        </p:nvPicPr>
        <p:blipFill>
          <a:blip r:embed="rId4"/>
          <a:stretch>
            <a:fillRect/>
          </a:stretch>
        </p:blipFill>
        <p:spPr>
          <a:xfrm>
            <a:off x="2753320" y="2279928"/>
            <a:ext cx="2805589" cy="1716405"/>
          </a:xfrm>
          <a:prstGeom prst="rect">
            <a:avLst/>
          </a:prstGeom>
        </p:spPr>
      </p:pic>
      <p:sp>
        <p:nvSpPr>
          <p:cNvPr id="7" name="Text 3"/>
          <p:cNvSpPr/>
          <p:nvPr/>
        </p:nvSpPr>
        <p:spPr>
          <a:xfrm>
            <a:off x="2730460" y="4275534"/>
            <a:ext cx="2797969" cy="320397"/>
          </a:xfrm>
          <a:prstGeom prst="rect">
            <a:avLst/>
          </a:prstGeom>
          <a:noFill/>
          <a:ln/>
        </p:spPr>
        <p:txBody>
          <a:bodyPr wrap="none" rtlCol="0" anchor="t"/>
          <a:lstStyle/>
          <a:p>
            <a:pPr marL="0" indent="0" algn="l">
              <a:lnSpc>
                <a:spcPts val="2523"/>
              </a:lnSpc>
              <a:buNone/>
            </a:pPr>
            <a:r>
              <a:rPr lang="en-US" sz="2019" b="1" dirty="0">
                <a:solidFill>
                  <a:srgbClr val="F2B42D"/>
                </a:solidFill>
                <a:latin typeface="Nunito" pitchFamily="34" charset="0"/>
                <a:ea typeface="Nunito" pitchFamily="34" charset="-122"/>
                <a:cs typeface="Nunito" pitchFamily="34" charset="-120"/>
              </a:rPr>
              <a:t>Utilize Debugging Tools</a:t>
            </a:r>
            <a:endParaRPr lang="en-US" sz="2019" dirty="0"/>
          </a:p>
        </p:txBody>
      </p:sp>
      <p:sp>
        <p:nvSpPr>
          <p:cNvPr id="8" name="Text 4"/>
          <p:cNvSpPr/>
          <p:nvPr/>
        </p:nvSpPr>
        <p:spPr>
          <a:xfrm>
            <a:off x="2730460" y="4718923"/>
            <a:ext cx="2851309" cy="2296954"/>
          </a:xfrm>
          <a:prstGeom prst="rect">
            <a:avLst/>
          </a:prstGeom>
          <a:noFill/>
          <a:ln/>
        </p:spPr>
        <p:txBody>
          <a:bodyPr wrap="square" rtlCol="0" anchor="t"/>
          <a:lstStyle/>
          <a:p>
            <a:pPr marL="0" indent="0" algn="l">
              <a:lnSpc>
                <a:spcPts val="2584"/>
              </a:lnSpc>
              <a:buNone/>
            </a:pPr>
            <a:r>
              <a:rPr lang="en-US" sz="1615" dirty="0">
                <a:solidFill>
                  <a:srgbClr val="FFFFFF"/>
                </a:solidFill>
                <a:latin typeface="PT Sans" pitchFamily="34" charset="0"/>
                <a:ea typeface="PT Sans" pitchFamily="34" charset="-122"/>
                <a:cs typeface="PT Sans" pitchFamily="34" charset="-120"/>
              </a:rPr>
              <a:t>Python offers powerful debugging tools like the built-in debugger and third-party libraries like pdb and pudb. Leveraging these tools can help you identify and resolve issues in your code efficiently.</a:t>
            </a:r>
            <a:endParaRPr lang="en-US" sz="1615" dirty="0"/>
          </a:p>
        </p:txBody>
      </p:sp>
      <p:sp>
        <p:nvSpPr>
          <p:cNvPr id="9" name="Shape 5"/>
          <p:cNvSpPr/>
          <p:nvPr/>
        </p:nvSpPr>
        <p:spPr>
          <a:xfrm>
            <a:off x="5889427" y="2257068"/>
            <a:ext cx="2851428" cy="1762244"/>
          </a:xfrm>
          <a:prstGeom prst="roundRect">
            <a:avLst>
              <a:gd name="adj" fmla="val 20950"/>
            </a:avLst>
          </a:prstGeom>
          <a:noFill/>
          <a:ln w="22860">
            <a:solidFill>
              <a:srgbClr val="D7425E"/>
            </a:solidFill>
            <a:prstDash val="solid"/>
          </a:ln>
        </p:spPr>
      </p:sp>
      <p:pic>
        <p:nvPicPr>
          <p:cNvPr id="10" name="Image 2" descr="preencoded.png"/>
          <p:cNvPicPr>
            <a:picLocks noChangeAspect="1"/>
          </p:cNvPicPr>
          <p:nvPr/>
        </p:nvPicPr>
        <p:blipFill>
          <a:blip r:embed="rId5"/>
          <a:stretch>
            <a:fillRect/>
          </a:stretch>
        </p:blipFill>
        <p:spPr>
          <a:xfrm>
            <a:off x="5912287" y="2279928"/>
            <a:ext cx="2805708" cy="1716524"/>
          </a:xfrm>
          <a:prstGeom prst="rect">
            <a:avLst/>
          </a:prstGeom>
        </p:spPr>
      </p:pic>
      <p:sp>
        <p:nvSpPr>
          <p:cNvPr id="11" name="Text 6"/>
          <p:cNvSpPr/>
          <p:nvPr/>
        </p:nvSpPr>
        <p:spPr>
          <a:xfrm>
            <a:off x="5889427" y="4275653"/>
            <a:ext cx="2851428" cy="640794"/>
          </a:xfrm>
          <a:prstGeom prst="rect">
            <a:avLst/>
          </a:prstGeom>
          <a:noFill/>
          <a:ln/>
        </p:spPr>
        <p:txBody>
          <a:bodyPr wrap="square" rtlCol="0" anchor="t"/>
          <a:lstStyle/>
          <a:p>
            <a:pPr marL="0" indent="0" algn="l">
              <a:lnSpc>
                <a:spcPts val="2523"/>
              </a:lnSpc>
              <a:buNone/>
            </a:pPr>
            <a:r>
              <a:rPr lang="en-US" sz="2019" b="1" dirty="0">
                <a:solidFill>
                  <a:srgbClr val="D7425E"/>
                </a:solidFill>
                <a:latin typeface="Nunito" pitchFamily="34" charset="0"/>
                <a:ea typeface="Nunito" pitchFamily="34" charset="-122"/>
                <a:cs typeface="Nunito" pitchFamily="34" charset="-120"/>
              </a:rPr>
              <a:t>Understand Error Messages</a:t>
            </a:r>
            <a:endParaRPr lang="en-US" sz="2019" dirty="0"/>
          </a:p>
        </p:txBody>
      </p:sp>
      <p:sp>
        <p:nvSpPr>
          <p:cNvPr id="12" name="Text 7"/>
          <p:cNvSpPr/>
          <p:nvPr/>
        </p:nvSpPr>
        <p:spPr>
          <a:xfrm>
            <a:off x="5889427" y="5039439"/>
            <a:ext cx="2851428" cy="2296954"/>
          </a:xfrm>
          <a:prstGeom prst="rect">
            <a:avLst/>
          </a:prstGeom>
          <a:noFill/>
          <a:ln/>
        </p:spPr>
        <p:txBody>
          <a:bodyPr wrap="square" rtlCol="0" anchor="t"/>
          <a:lstStyle/>
          <a:p>
            <a:pPr marL="0" indent="0" algn="l">
              <a:lnSpc>
                <a:spcPts val="2584"/>
              </a:lnSpc>
              <a:buNone/>
            </a:pPr>
            <a:r>
              <a:rPr lang="en-US" sz="1615" dirty="0">
                <a:solidFill>
                  <a:srgbClr val="FFFFFF"/>
                </a:solidFill>
                <a:latin typeface="PT Sans" pitchFamily="34" charset="0"/>
                <a:ea typeface="PT Sans" pitchFamily="34" charset="-122"/>
                <a:cs typeface="PT Sans" pitchFamily="34" charset="-120"/>
              </a:rPr>
              <a:t>Python provides clear and informative error messages that can guide you towards the root cause of the issue. Learn to decipher these messages and use them to your advantage during the debugging process.</a:t>
            </a:r>
            <a:endParaRPr lang="en-US" sz="1615" dirty="0"/>
          </a:p>
        </p:txBody>
      </p:sp>
      <p:sp>
        <p:nvSpPr>
          <p:cNvPr id="13" name="Shape 8"/>
          <p:cNvSpPr/>
          <p:nvPr/>
        </p:nvSpPr>
        <p:spPr>
          <a:xfrm>
            <a:off x="9048512" y="2257068"/>
            <a:ext cx="2851428" cy="1762244"/>
          </a:xfrm>
          <a:prstGeom prst="roundRect">
            <a:avLst>
              <a:gd name="adj" fmla="val 20950"/>
            </a:avLst>
          </a:prstGeom>
          <a:noFill/>
          <a:ln w="22860">
            <a:solidFill>
              <a:srgbClr val="DD785E"/>
            </a:solidFill>
            <a:prstDash val="solid"/>
          </a:ln>
        </p:spPr>
      </p:sp>
      <p:pic>
        <p:nvPicPr>
          <p:cNvPr id="14" name="Image 3" descr="preencoded.png"/>
          <p:cNvPicPr>
            <a:picLocks noChangeAspect="1"/>
          </p:cNvPicPr>
          <p:nvPr/>
        </p:nvPicPr>
        <p:blipFill>
          <a:blip r:embed="rId6"/>
          <a:stretch>
            <a:fillRect/>
          </a:stretch>
        </p:blipFill>
        <p:spPr>
          <a:xfrm>
            <a:off x="9071372" y="2279928"/>
            <a:ext cx="2805708" cy="1716524"/>
          </a:xfrm>
          <a:prstGeom prst="rect">
            <a:avLst/>
          </a:prstGeom>
        </p:spPr>
      </p:pic>
      <p:sp>
        <p:nvSpPr>
          <p:cNvPr id="15" name="Text 9"/>
          <p:cNvSpPr/>
          <p:nvPr/>
        </p:nvSpPr>
        <p:spPr>
          <a:xfrm>
            <a:off x="9048512" y="4275653"/>
            <a:ext cx="2851428" cy="640794"/>
          </a:xfrm>
          <a:prstGeom prst="rect">
            <a:avLst/>
          </a:prstGeom>
          <a:noFill/>
          <a:ln/>
        </p:spPr>
        <p:txBody>
          <a:bodyPr wrap="square" rtlCol="0" anchor="t"/>
          <a:lstStyle/>
          <a:p>
            <a:pPr marL="0" indent="0" algn="l">
              <a:lnSpc>
                <a:spcPts val="2523"/>
              </a:lnSpc>
              <a:buNone/>
            </a:pPr>
            <a:r>
              <a:rPr lang="en-US" sz="2019" b="1" dirty="0">
                <a:solidFill>
                  <a:srgbClr val="DD785E"/>
                </a:solidFill>
                <a:latin typeface="Nunito" pitchFamily="34" charset="0"/>
                <a:ea typeface="Nunito" pitchFamily="34" charset="-122"/>
                <a:cs typeface="Nunito" pitchFamily="34" charset="-120"/>
              </a:rPr>
              <a:t>Employ a Systematic Approach</a:t>
            </a:r>
            <a:endParaRPr lang="en-US" sz="2019" dirty="0"/>
          </a:p>
        </p:txBody>
      </p:sp>
      <p:sp>
        <p:nvSpPr>
          <p:cNvPr id="16" name="Text 10"/>
          <p:cNvSpPr/>
          <p:nvPr/>
        </p:nvSpPr>
        <p:spPr>
          <a:xfrm>
            <a:off x="9048512" y="5039439"/>
            <a:ext cx="2851428" cy="2625090"/>
          </a:xfrm>
          <a:prstGeom prst="rect">
            <a:avLst/>
          </a:prstGeom>
          <a:noFill/>
          <a:ln/>
        </p:spPr>
        <p:txBody>
          <a:bodyPr wrap="square" rtlCol="0" anchor="t"/>
          <a:lstStyle/>
          <a:p>
            <a:pPr marL="0" indent="0" algn="l">
              <a:lnSpc>
                <a:spcPts val="2584"/>
              </a:lnSpc>
              <a:buNone/>
            </a:pPr>
            <a:r>
              <a:rPr lang="en-US" sz="1615" dirty="0">
                <a:solidFill>
                  <a:srgbClr val="FFFFFF"/>
                </a:solidFill>
                <a:latin typeface="PT Sans" pitchFamily="34" charset="0"/>
                <a:ea typeface="PT Sans" pitchFamily="34" charset="-122"/>
                <a:cs typeface="PT Sans" pitchFamily="34" charset="-120"/>
              </a:rPr>
              <a:t>Develop a methodical debugging process that involves steps like isolating the problem, using print statements, and systematically testing your code. This structured approach can help you identify and fix issues more effectively.</a:t>
            </a:r>
            <a:endParaRPr lang="en-US" sz="1615"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1163</Words>
  <Application>Microsoft Office PowerPoint</Application>
  <PresentationFormat>Custom</PresentationFormat>
  <Paragraphs>88</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Nunito</vt:lpstr>
      <vt:lpstr>PT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Bharathi Bk</cp:lastModifiedBy>
  <cp:revision>2</cp:revision>
  <dcterms:created xsi:type="dcterms:W3CDTF">2024-05-29T04:53:50Z</dcterms:created>
  <dcterms:modified xsi:type="dcterms:W3CDTF">2024-05-29T05:06:03Z</dcterms:modified>
</cp:coreProperties>
</file>