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performance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'[DOC-20240827-WA0053..xlsx]Sheet1'!$B$1</c:f>
              <c:strCache>
                <c:ptCount val="1"/>
              </c:strCache>
            </c:strRef>
          </c:tx>
          <c:spPr>
            <a:solidFill>
              <a:schemeClr val="accent1"/>
            </a:solidFill>
            <a:ln>
              <a:noFill/>
            </a:ln>
            <a:effectLst/>
          </c:spPr>
          <c:invertIfNegative val="0"/>
          <c:cat>
            <c:strRef>
              <c:f>'[DOC-20240827-WA0053..xlsx]Sheet1'!$A$2:$A$16</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'[DOC-20240827-WA0053..xlsx]Sheet1'!$B$2:$B$16</c:f>
              <c:numCache>
                <c:formatCode>General</c:formatCode>
                <c:ptCount val="15"/>
                <c:pt idx="0">
                  <c:v>0</c:v>
                </c:pt>
                <c:pt idx="1">
                  <c:v>0</c:v>
                </c:pt>
                <c:pt idx="2">
                  <c:v>88</c:v>
                </c:pt>
                <c:pt idx="3">
                  <c:v>95</c:v>
                </c:pt>
                <c:pt idx="4">
                  <c:v>100</c:v>
                </c:pt>
                <c:pt idx="5">
                  <c:v>98</c:v>
                </c:pt>
                <c:pt idx="6">
                  <c:v>126</c:v>
                </c:pt>
                <c:pt idx="7">
                  <c:v>90</c:v>
                </c:pt>
                <c:pt idx="8">
                  <c:v>95</c:v>
                </c:pt>
                <c:pt idx="9">
                  <c:v>106</c:v>
                </c:pt>
                <c:pt idx="10">
                  <c:v>98</c:v>
                </c:pt>
                <c:pt idx="11">
                  <c:v>112</c:v>
                </c:pt>
                <c:pt idx="12">
                  <c:v>1008</c:v>
                </c:pt>
              </c:numCache>
            </c:numRef>
          </c:val>
          <c:extLst>
            <c:ext xmlns:c16="http://schemas.microsoft.com/office/drawing/2014/chart" uri="{C3380CC4-5D6E-409C-BE32-E72D297353CC}">
              <c16:uniqueId val="{00000000-1051-8B40-8156-B4FBB794897F}"/>
            </c:ext>
          </c:extLst>
        </c:ser>
        <c:ser>
          <c:idx val="1"/>
          <c:order val="1"/>
          <c:tx>
            <c:strRef>
              <c:f>'[DOC-20240827-WA0053..xlsx]Sheet1'!$C$1</c:f>
              <c:strCache>
                <c:ptCount val="1"/>
              </c:strCache>
            </c:strRef>
          </c:tx>
          <c:spPr>
            <a:solidFill>
              <a:schemeClr val="accent2"/>
            </a:solidFill>
            <a:ln>
              <a:noFill/>
            </a:ln>
            <a:effectLst/>
          </c:spPr>
          <c:invertIfNegative val="0"/>
          <c:cat>
            <c:strRef>
              <c:f>'[DOC-20240827-WA0053..xlsx]Sheet1'!$A$2:$A$16</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'[DOC-20240827-WA0053..xlsx]Sheet1'!$C$2:$C$16</c:f>
              <c:numCache>
                <c:formatCode>General</c:formatCode>
                <c:ptCount val="15"/>
                <c:pt idx="1">
                  <c:v>0</c:v>
                </c:pt>
                <c:pt idx="2">
                  <c:v>108</c:v>
                </c:pt>
                <c:pt idx="3">
                  <c:v>116</c:v>
                </c:pt>
                <c:pt idx="4">
                  <c:v>99</c:v>
                </c:pt>
                <c:pt idx="5">
                  <c:v>106</c:v>
                </c:pt>
                <c:pt idx="6">
                  <c:v>100</c:v>
                </c:pt>
                <c:pt idx="7">
                  <c:v>105</c:v>
                </c:pt>
                <c:pt idx="8">
                  <c:v>108</c:v>
                </c:pt>
                <c:pt idx="9">
                  <c:v>96</c:v>
                </c:pt>
                <c:pt idx="10">
                  <c:v>99</c:v>
                </c:pt>
                <c:pt idx="11">
                  <c:v>101</c:v>
                </c:pt>
                <c:pt idx="12">
                  <c:v>1038</c:v>
                </c:pt>
              </c:numCache>
            </c:numRef>
          </c:val>
          <c:extLst>
            <c:ext xmlns:c16="http://schemas.microsoft.com/office/drawing/2014/chart" uri="{C3380CC4-5D6E-409C-BE32-E72D297353CC}">
              <c16:uniqueId val="{00000001-1051-8B40-8156-B4FBB794897F}"/>
            </c:ext>
          </c:extLst>
        </c:ser>
        <c:ser>
          <c:idx val="2"/>
          <c:order val="2"/>
          <c:tx>
            <c:strRef>
              <c:f>'[DOC-20240827-WA0053..xlsx]Sheet1'!$D$1</c:f>
              <c:strCache>
                <c:ptCount val="1"/>
              </c:strCache>
            </c:strRef>
          </c:tx>
          <c:spPr>
            <a:solidFill>
              <a:schemeClr val="accent3"/>
            </a:solidFill>
            <a:ln>
              <a:noFill/>
            </a:ln>
            <a:effectLst/>
          </c:spPr>
          <c:invertIfNegative val="0"/>
          <c:cat>
            <c:strRef>
              <c:f>'[DOC-20240827-WA0053..xlsx]Sheet1'!$A$2:$A$16</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'[DOC-20240827-WA0053..xlsx]Sheet1'!$D$2:$D$16</c:f>
              <c:numCache>
                <c:formatCode>General</c:formatCode>
                <c:ptCount val="15"/>
                <c:pt idx="1">
                  <c:v>0</c:v>
                </c:pt>
                <c:pt idx="2">
                  <c:v>107</c:v>
                </c:pt>
                <c:pt idx="3">
                  <c:v>89</c:v>
                </c:pt>
                <c:pt idx="4">
                  <c:v>103</c:v>
                </c:pt>
                <c:pt idx="5">
                  <c:v>92</c:v>
                </c:pt>
                <c:pt idx="6">
                  <c:v>78</c:v>
                </c:pt>
                <c:pt idx="7">
                  <c:v>106</c:v>
                </c:pt>
                <c:pt idx="8">
                  <c:v>96</c:v>
                </c:pt>
                <c:pt idx="9">
                  <c:v>102</c:v>
                </c:pt>
                <c:pt idx="10">
                  <c:v>100</c:v>
                </c:pt>
                <c:pt idx="11">
                  <c:v>81</c:v>
                </c:pt>
                <c:pt idx="12">
                  <c:v>954</c:v>
                </c:pt>
              </c:numCache>
            </c:numRef>
          </c:val>
          <c:extLst>
            <c:ext xmlns:c16="http://schemas.microsoft.com/office/drawing/2014/chart" uri="{C3380CC4-5D6E-409C-BE32-E72D297353CC}">
              <c16:uniqueId val="{00000002-1051-8B40-8156-B4FBB794897F}"/>
            </c:ext>
          </c:extLst>
        </c:ser>
        <c:ser>
          <c:idx val="3"/>
          <c:order val="3"/>
          <c:tx>
            <c:strRef>
              <c:f>'[DOC-20240827-WA0053..xlsx]Sheet1'!$E$1</c:f>
              <c:strCache>
                <c:ptCount val="1"/>
              </c:strCache>
            </c:strRef>
          </c:tx>
          <c:spPr>
            <a:solidFill>
              <a:schemeClr val="accent4"/>
            </a:solidFill>
            <a:ln>
              <a:noFill/>
            </a:ln>
            <a:effectLst/>
          </c:spPr>
          <c:invertIfNegative val="0"/>
          <c:cat>
            <c:strRef>
              <c:f>'[DOC-20240827-WA0053..xlsx]Sheet1'!$A$2:$A$16</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'[DOC-20240827-WA0053..xlsx]Sheet1'!$E$2:$E$16</c:f>
              <c:numCache>
                <c:formatCode>General</c:formatCode>
                <c:ptCount val="15"/>
                <c:pt idx="1">
                  <c:v>0</c:v>
                </c:pt>
                <c:pt idx="2">
                  <c:v>303</c:v>
                </c:pt>
                <c:pt idx="3">
                  <c:v>300</c:v>
                </c:pt>
                <c:pt idx="4">
                  <c:v>302</c:v>
                </c:pt>
                <c:pt idx="5">
                  <c:v>296</c:v>
                </c:pt>
                <c:pt idx="6">
                  <c:v>304</c:v>
                </c:pt>
                <c:pt idx="7">
                  <c:v>301</c:v>
                </c:pt>
                <c:pt idx="8">
                  <c:v>299</c:v>
                </c:pt>
                <c:pt idx="9">
                  <c:v>304</c:v>
                </c:pt>
                <c:pt idx="10">
                  <c:v>297</c:v>
                </c:pt>
                <c:pt idx="11">
                  <c:v>294</c:v>
                </c:pt>
                <c:pt idx="12">
                  <c:v>3000</c:v>
                </c:pt>
              </c:numCache>
            </c:numRef>
          </c:val>
          <c:extLst>
            <c:ext xmlns:c16="http://schemas.microsoft.com/office/drawing/2014/chart" uri="{C3380CC4-5D6E-409C-BE32-E72D297353CC}">
              <c16:uniqueId val="{00000003-1051-8B40-8156-B4FBB794897F}"/>
            </c:ext>
          </c:extLst>
        </c:ser>
        <c:dLbls>
          <c:showLegendKey val="0"/>
          <c:showVal val="0"/>
          <c:showCatName val="0"/>
          <c:showSerName val="0"/>
          <c:showPercent val="0"/>
          <c:showBubbleSize val="0"/>
        </c:dLbls>
        <c:gapWidth val="182"/>
        <c:axId val="1855580032"/>
        <c:axId val="1851471616"/>
      </c:barChart>
      <c:catAx>
        <c:axId val="185558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471616"/>
        <c:crosses val="autoZero"/>
        <c:auto val="1"/>
        <c:lblAlgn val="ctr"/>
        <c:lblOffset val="100"/>
        <c:noMultiLvlLbl val="0"/>
      </c:catAx>
      <c:valAx>
        <c:axId val="1851471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58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314150"/>
            <a:ext cx="9793542" cy="2308324"/>
          </a:xfrm>
          <a:prstGeom prst="rect">
            <a:avLst/>
          </a:prstGeom>
          <a:noFill/>
        </p:spPr>
        <p:txBody>
          <a:bodyPr wrap="square" rtlCol="0">
            <a:spAutoFit/>
          </a:bodyPr>
          <a:lstStyle/>
          <a:p>
            <a:r>
              <a:rPr lang="en-US" sz="2400">
                <a:latin typeface="Bookman Old Style" panose="02050604050505020204" pitchFamily="18" charset="0"/>
              </a:rPr>
              <a:t>STUDENT NAME  </a:t>
            </a:r>
            <a:r>
              <a:rPr lang="en-US" sz="2400" dirty="0">
                <a:latin typeface="Bookman Old Style" panose="02050604050505020204" pitchFamily="18" charset="0"/>
              </a:rPr>
              <a:t>: M. BHARATHI</a:t>
            </a:r>
          </a:p>
          <a:p>
            <a:r>
              <a:rPr lang="en-US" sz="2400" dirty="0">
                <a:latin typeface="Bookman Old Style" panose="02050604050505020204" pitchFamily="18" charset="0"/>
              </a:rPr>
              <a:t>REGISTER NO     : 312209819</a:t>
            </a:r>
          </a:p>
          <a:p>
            <a:r>
              <a:rPr lang="en-US" sz="2400" dirty="0">
                <a:latin typeface="Bookman Old Style" panose="02050604050505020204" pitchFamily="18" charset="0"/>
              </a:rPr>
              <a:t>NM ID                  : 73074770574E762B9D64AAA935DF8</a:t>
            </a:r>
          </a:p>
          <a:p>
            <a:r>
              <a:rPr lang="en-US" sz="2400" dirty="0">
                <a:latin typeface="Bookman Old Style" panose="02050604050505020204" pitchFamily="18" charset="0"/>
              </a:rPr>
              <a:t>DEPARTMENT     : B.com (Accounting &amp; Finance)</a:t>
            </a:r>
          </a:p>
          <a:p>
            <a:r>
              <a:rPr lang="en-US" sz="2400" dirty="0">
                <a:latin typeface="Bookman Old Style" panose="02050604050505020204" pitchFamily="18" charset="0"/>
              </a:rPr>
              <a:t>COLLEGE            : </a:t>
            </a:r>
            <a:r>
              <a:rPr lang="en-US" sz="2400" dirty="0" err="1">
                <a:latin typeface="Bookman Old Style" panose="02050604050505020204" pitchFamily="18" charset="0"/>
              </a:rPr>
              <a:t>Valliammal</a:t>
            </a:r>
            <a:r>
              <a:rPr lang="en-US" sz="2400" dirty="0">
                <a:latin typeface="Bookman Old Style" panose="02050604050505020204" pitchFamily="18" charset="0"/>
              </a:rPr>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66800" y="247290"/>
            <a:ext cx="6858000" cy="589199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800" b="1" spc="5" dirty="0">
                <a:latin typeface="Bookman Old Style" panose="02050604050505020204" pitchFamily="18" charset="0"/>
                <a:cs typeface="Trebuchet MS"/>
              </a:rPr>
              <a:t>DATA COLLECTION</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Collection of employees ID</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Collection of employees Bio reference</a:t>
            </a:r>
          </a:p>
          <a:p>
            <a:pPr marL="12700">
              <a:lnSpc>
                <a:spcPct val="100000"/>
              </a:lnSpc>
              <a:spcBef>
                <a:spcPts val="105"/>
              </a:spcBef>
            </a:pPr>
            <a:r>
              <a:rPr lang="en-IN" sz="2400" b="1" spc="5" dirty="0">
                <a:latin typeface="Bookman Old Style" panose="02050604050505020204" pitchFamily="18" charset="0"/>
                <a:cs typeface="Trebuchet MS"/>
              </a:rPr>
              <a:t> </a:t>
            </a:r>
          </a:p>
          <a:p>
            <a:pPr marL="12700">
              <a:lnSpc>
                <a:spcPct val="100000"/>
              </a:lnSpc>
              <a:spcBef>
                <a:spcPts val="105"/>
              </a:spcBef>
            </a:pPr>
            <a:r>
              <a:rPr lang="en-IN" sz="2800" b="1" spc="5" dirty="0">
                <a:latin typeface="Bookman Old Style" panose="02050604050505020204" pitchFamily="18" charset="0"/>
                <a:cs typeface="Trebuchet MS"/>
              </a:rPr>
              <a:t>DATA CLEANING</a:t>
            </a:r>
            <a:r>
              <a:rPr lang="en-IN" sz="2400" b="1" spc="5" dirty="0">
                <a:latin typeface="Bookman Old Style" panose="02050604050505020204" pitchFamily="18" charset="0"/>
                <a:cs typeface="Trebuchet MS"/>
              </a:rPr>
              <a:t>:</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Handling missing data</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Removing duplicates</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Correcting errors</a:t>
            </a:r>
          </a:p>
          <a:p>
            <a:pPr marL="12700">
              <a:lnSpc>
                <a:spcPct val="100000"/>
              </a:lnSpc>
              <a:spcBef>
                <a:spcPts val="105"/>
              </a:spcBef>
            </a:pPr>
            <a:endParaRPr lang="en-IN" sz="2400" b="1" spc="5" dirty="0">
              <a:latin typeface="Bookman Old Style" panose="02050604050505020204" pitchFamily="18" charset="0"/>
              <a:cs typeface="Trebuchet MS"/>
            </a:endParaRPr>
          </a:p>
          <a:p>
            <a:pPr marL="12700">
              <a:lnSpc>
                <a:spcPct val="100000"/>
              </a:lnSpc>
              <a:spcBef>
                <a:spcPts val="105"/>
              </a:spcBef>
            </a:pPr>
            <a:r>
              <a:rPr lang="en-IN" sz="2800" b="1" spc="5" dirty="0">
                <a:latin typeface="Bookman Old Style" panose="02050604050505020204" pitchFamily="18" charset="0"/>
                <a:cs typeface="Trebuchet MS"/>
              </a:rPr>
              <a:t>PERFORMANCE LEVEL</a:t>
            </a:r>
          </a:p>
          <a:p>
            <a:pPr marL="355600" indent="-342900">
              <a:lnSpc>
                <a:spcPct val="100000"/>
              </a:lnSpc>
              <a:spcBef>
                <a:spcPts val="105"/>
              </a:spcBef>
              <a:buFont typeface="Wingdings" panose="05000000000000000000" pitchFamily="2" charset="2"/>
              <a:buChar char="Ø"/>
            </a:pPr>
            <a:r>
              <a:rPr lang="en-IN" sz="2400" b="1" spc="5" dirty="0">
                <a:latin typeface="Bookman Old Style" panose="02050604050505020204" pitchFamily="18" charset="0"/>
                <a:cs typeface="Trebuchet MS"/>
              </a:rPr>
              <a:t> Used formulas to identify ratings</a:t>
            </a:r>
            <a:endParaRPr sz="2400" dirty="0">
              <a:latin typeface="Bookman Old Style" panose="02050604050505020204"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29237"/>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F297ABB3-103F-7DF9-D7C8-BE1B84EFF65C}"/>
              </a:ext>
            </a:extLst>
          </p:cNvPr>
          <p:cNvGraphicFramePr>
            <a:graphicFrameLocks/>
          </p:cNvGraphicFramePr>
          <p:nvPr>
            <p:extLst>
              <p:ext uri="{D42A27DB-BD31-4B8C-83A1-F6EECF244321}">
                <p14:modId xmlns:p14="http://schemas.microsoft.com/office/powerpoint/2010/main" val="3992191068"/>
              </p:ext>
            </p:extLst>
          </p:nvPr>
        </p:nvGraphicFramePr>
        <p:xfrm>
          <a:off x="1005269" y="1288524"/>
          <a:ext cx="8677530" cy="46074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786199"/>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500" b="0" dirty="0">
                <a:latin typeface="Bookman Old Style" panose="02050604050505020204" pitchFamily="18" charset="0"/>
                <a:cs typeface="Times New Roman" panose="02020603050405020304" pitchFamily="18" charset="0"/>
              </a:rPr>
              <a:t>Employment data analysis is a powerful tool for </a:t>
            </a:r>
            <a:r>
              <a:rPr lang="en-US" sz="3500" b="0" dirty="0" err="1">
                <a:latin typeface="Bookman Old Style" panose="02050604050505020204" pitchFamily="18" charset="0"/>
                <a:cs typeface="Times New Roman" panose="02020603050405020304" pitchFamily="18" charset="0"/>
              </a:rPr>
              <a:t>organisations</a:t>
            </a:r>
            <a:r>
              <a:rPr lang="en-US" sz="3500" b="0" dirty="0">
                <a:latin typeface="Bookman Old Style" panose="02050604050505020204" pitchFamily="18" charset="0"/>
                <a:cs typeface="Times New Roman" panose="02020603050405020304" pitchFamily="18" charset="0"/>
              </a:rPr>
              <a:t> to gain insights into their workforce, inform strategic decisions and drive business success. By leveraging data-driven sights, </a:t>
            </a:r>
            <a:r>
              <a:rPr lang="en-US" sz="3500" b="0" dirty="0" err="1">
                <a:latin typeface="Bookman Old Style" panose="02050604050505020204" pitchFamily="18" charset="0"/>
                <a:cs typeface="Times New Roman" panose="02020603050405020304" pitchFamily="18" charset="0"/>
              </a:rPr>
              <a:t>organisations</a:t>
            </a:r>
            <a:r>
              <a:rPr lang="en-US" sz="3500" b="0" dirty="0">
                <a:latin typeface="Bookman Old Style" panose="02050604050505020204" pitchFamily="18" charset="0"/>
                <a:cs typeface="Times New Roman" panose="02020603050405020304" pitchFamily="18" charset="0"/>
              </a:rPr>
              <a:t> can optimize talent acquisition, improve employee engagement and retention and ultimately, boost productivity and competitiveness.  </a:t>
            </a:r>
            <a:endParaRPr lang="en-IN" b="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39775" y="2123271"/>
            <a:ext cx="10918825" cy="646331"/>
          </a:xfrm>
          <a:prstGeom prst="rect">
            <a:avLst/>
          </a:prstGeom>
          <a:noFill/>
        </p:spPr>
        <p:txBody>
          <a:bodyPr wrap="square" rtlCol="0">
            <a:spAutoFit/>
          </a:bodyPr>
          <a:lstStyle/>
          <a:p>
            <a:r>
              <a:rPr lang="en-US" sz="3600" dirty="0">
                <a:solidFill>
                  <a:srgbClr val="0F0F0F"/>
                </a:solidFill>
                <a:latin typeface="Bookman Old Style" panose="02050604050505020204" pitchFamily="18" charset="0"/>
                <a:cs typeface="Times New Roman" panose="02020603050405020304" pitchFamily="18" charset="0"/>
              </a:rPr>
              <a:t>Employee Performance Analysis using Excel</a:t>
            </a:r>
            <a:endParaRPr lang="en-IN" sz="3600" dirty="0">
              <a:solidFill>
                <a:srgbClr val="7030A0"/>
              </a:solidFill>
              <a:latin typeface="Bookman Old Style" panose="0205060405050502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46268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omic Sans MS" panose="030F0702030302020204" pitchFamily="66" charset="0"/>
                <a:cs typeface="Times New Roman" panose="02020603050405020304" pitchFamily="18" charset="0"/>
              </a:rPr>
              <a:t>Dataset Description</a:t>
            </a:r>
            <a:endParaRPr lang="en-US" sz="2800" b="0" i="0" dirty="0">
              <a:solidFill>
                <a:srgbClr val="0D0D0D"/>
              </a:solidFill>
              <a:effectLst/>
              <a:latin typeface="Comic Sans MS" panose="030F0702030302020204" pitchFamily="66" charset="0"/>
              <a:cs typeface="Times New Roman" panose="02020603050405020304" pitchFamily="18" charset="0"/>
            </a:endParaRP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Results and </a:t>
            </a:r>
            <a:r>
              <a:rPr lang="en-US" sz="2800" dirty="0">
                <a:solidFill>
                  <a:srgbClr val="0D0D0D"/>
                </a:solidFill>
                <a:latin typeface="Comic Sans MS" panose="030F0702030302020204" pitchFamily="66" charset="0"/>
                <a:cs typeface="Times New Roman" panose="02020603050405020304" pitchFamily="18" charset="0"/>
              </a:rPr>
              <a:t>Discussion</a:t>
            </a:r>
            <a:endParaRPr lang="en-US" sz="2800" b="0" i="0" dirty="0">
              <a:solidFill>
                <a:srgbClr val="0D0D0D"/>
              </a:solidFill>
              <a:effectLst/>
              <a:latin typeface="Comic Sans MS" panose="030F0702030302020204" pitchFamily="66" charset="0"/>
              <a:cs typeface="Times New Roman" panose="02020603050405020304" pitchFamily="18" charset="0"/>
            </a:endParaRPr>
          </a:p>
          <a:p>
            <a:pPr algn="l">
              <a:buFont typeface="+mj-lt"/>
              <a:buAutoNum type="arabicPeriod"/>
            </a:pPr>
            <a:r>
              <a:rPr lang="en-US" sz="2800" b="0" i="0" dirty="0">
                <a:solidFill>
                  <a:srgbClr val="0D0D0D"/>
                </a:solidFill>
                <a:effectLst/>
                <a:latin typeface="Comic Sans MS" panose="030F0702030302020204" pitchFamily="66"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709728" cy="4425570"/>
          </a:xfrm>
          <a:prstGeom prst="rect">
            <a:avLst/>
          </a:prstGeom>
        </p:spPr>
        <p:txBody>
          <a:bodyPr vert="horz" wrap="square" lIns="0" tIns="16510" rIns="0" bIns="0" rtlCol="0">
            <a:spAutoFit/>
          </a:bodyPr>
          <a:lstStyle/>
          <a:p>
            <a:pPr marL="12700" algn="just">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br>
              <a:rPr lang="en-US" sz="4250" spc="10" dirty="0"/>
            </a:br>
            <a:r>
              <a:rPr lang="en-US" sz="2400" b="0" dirty="0">
                <a:latin typeface="Comic Sans MS" pitchFamily="66" charset="0"/>
              </a:rPr>
              <a:t>The performance of each employee in Departments analyzed to find the growth of that employee and overall developments of each and every departments of a company</a:t>
            </a:r>
            <a:r>
              <a:rPr lang="en-US" sz="1800" b="0" dirty="0">
                <a:latin typeface="Comic Sans MS" pitchFamily="66" charset="0"/>
              </a:rPr>
              <a:t>. </a:t>
            </a:r>
            <a:r>
              <a:rPr lang="en-US" sz="1800" dirty="0"/>
              <a:t>                </a:t>
            </a:r>
            <a:br>
              <a:rPr lang="en-US" sz="1800" b="0" spc="10" dirty="0">
                <a:latin typeface="Comic Sans MS" pitchFamily="66" charset="0"/>
              </a:rPr>
            </a:br>
            <a:r>
              <a:rPr lang="en-US" sz="1800" b="0" spc="10" dirty="0">
                <a:latin typeface="Comic Sans MS" pitchFamily="66" charset="0"/>
              </a:rPr>
              <a:t>     </a:t>
            </a:r>
            <a:br>
              <a:rPr lang="en-US" sz="1800" b="0" spc="10" dirty="0">
                <a:latin typeface="Comic Sans MS" pitchFamily="66" charset="0"/>
              </a:rPr>
            </a:br>
            <a:br>
              <a:rPr lang="en-US" sz="1500" spc="10" dirty="0"/>
            </a:br>
            <a:br>
              <a:rPr lang="en-US" sz="1500" spc="10" dirty="0"/>
            </a:br>
            <a:endParaRPr sz="1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58449" y="1926228"/>
            <a:ext cx="7924800" cy="4770537"/>
          </a:xfrm>
          <a:prstGeom prst="rect">
            <a:avLst/>
          </a:prstGeom>
          <a:noFill/>
        </p:spPr>
        <p:txBody>
          <a:bodyPr wrap="square" rtlCol="0">
            <a:spAutoFit/>
          </a:bodyPr>
          <a:lstStyle/>
          <a:p>
            <a:r>
              <a:rPr lang="en-IN" sz="2000" b="1" dirty="0">
                <a:latin typeface="Comic Sans MS" pitchFamily="66" charset="0"/>
                <a:cs typeface="Times New Roman" panose="02020603050405020304" pitchFamily="18" charset="0"/>
              </a:rPr>
              <a:t>This project aims to analyse employment data to uncover the following:</a:t>
            </a:r>
          </a:p>
          <a:p>
            <a:endParaRPr lang="en-IN" sz="2000" dirty="0">
              <a:latin typeface="Comic Sans MS" pitchFamily="66" charset="0"/>
              <a:cs typeface="Times New Roman" panose="02020603050405020304" pitchFamily="18" charset="0"/>
            </a:endParaRPr>
          </a:p>
          <a:p>
            <a:pPr marL="342900" indent="-342900">
              <a:buFont typeface="Wingdings" pitchFamily="2" charset="2"/>
              <a:buChar char="§"/>
            </a:pPr>
            <a:r>
              <a:rPr lang="en-IN" sz="2000" dirty="0">
                <a:latin typeface="Comic Sans MS" pitchFamily="66" charset="0"/>
                <a:cs typeface="Times New Roman" panose="02020603050405020304" pitchFamily="18" charset="0"/>
              </a:rPr>
              <a:t>Labour Market trends</a:t>
            </a:r>
          </a:p>
          <a:p>
            <a:pPr marL="342900" indent="-342900">
              <a:buFont typeface="Wingdings" pitchFamily="2" charset="2"/>
              <a:buChar char="§"/>
            </a:pPr>
            <a:r>
              <a:rPr lang="en-IN" sz="2000" dirty="0">
                <a:latin typeface="Comic Sans MS" pitchFamily="66" charset="0"/>
                <a:cs typeface="Times New Roman" panose="02020603050405020304" pitchFamily="18" charset="0"/>
              </a:rPr>
              <a:t>Assess economic health</a:t>
            </a:r>
          </a:p>
          <a:p>
            <a:pPr marL="342900" indent="-342900">
              <a:buFont typeface="Wingdings" pitchFamily="2" charset="2"/>
              <a:buChar char="§"/>
            </a:pPr>
            <a:r>
              <a:rPr lang="en-IN" sz="2000" dirty="0">
                <a:latin typeface="Comic Sans MS" pitchFamily="66" charset="0"/>
                <a:cs typeface="Times New Roman" panose="02020603050405020304" pitchFamily="18" charset="0"/>
              </a:rPr>
              <a:t>Provide Actionable insights for decision – making</a:t>
            </a:r>
          </a:p>
          <a:p>
            <a:endParaRPr lang="en-IN" sz="2000" dirty="0">
              <a:latin typeface="Comic Sans MS" pitchFamily="66" charset="0"/>
              <a:cs typeface="Times New Roman" panose="02020603050405020304" pitchFamily="18" charset="0"/>
            </a:endParaRPr>
          </a:p>
          <a:p>
            <a:r>
              <a:rPr lang="en-IN" sz="2000" b="1" dirty="0">
                <a:latin typeface="Comic Sans MS" pitchFamily="66" charset="0"/>
                <a:cs typeface="Times New Roman" panose="02020603050405020304" pitchFamily="18" charset="0"/>
              </a:rPr>
              <a:t>By focusing on key metrics such as: </a:t>
            </a:r>
          </a:p>
          <a:p>
            <a:endParaRPr lang="en-IN" sz="2000" b="1" dirty="0">
              <a:latin typeface="Comic Sans MS" pitchFamily="66" charset="0"/>
              <a:cs typeface="Times New Roman" panose="02020603050405020304" pitchFamily="18" charset="0"/>
            </a:endParaRPr>
          </a:p>
          <a:p>
            <a:pPr marL="342900" indent="-342900">
              <a:buFont typeface="Arial" pitchFamily="34" charset="0"/>
              <a:buChar char="•"/>
            </a:pPr>
            <a:r>
              <a:rPr lang="en-IN" sz="2000" dirty="0">
                <a:latin typeface="Comic Sans MS" pitchFamily="66" charset="0"/>
                <a:cs typeface="Times New Roman" panose="02020603050405020304" pitchFamily="18" charset="0"/>
              </a:rPr>
              <a:t>Employment Rates</a:t>
            </a:r>
          </a:p>
          <a:p>
            <a:pPr marL="342900" indent="-342900">
              <a:buFont typeface="Arial" pitchFamily="34" charset="0"/>
              <a:buChar char="•"/>
            </a:pPr>
            <a:r>
              <a:rPr lang="en-IN" sz="2000" dirty="0">
                <a:latin typeface="Comic Sans MS" pitchFamily="66" charset="0"/>
                <a:cs typeface="Times New Roman" panose="02020603050405020304" pitchFamily="18" charset="0"/>
              </a:rPr>
              <a:t>Wages level </a:t>
            </a:r>
          </a:p>
          <a:p>
            <a:pPr marL="342900" indent="-342900">
              <a:buFont typeface="Arial" pitchFamily="34" charset="0"/>
              <a:buChar char="•"/>
            </a:pPr>
            <a:r>
              <a:rPr lang="en-IN" sz="2000" dirty="0">
                <a:latin typeface="Comic Sans MS" pitchFamily="66" charset="0"/>
                <a:cs typeface="Times New Roman" panose="02020603050405020304" pitchFamily="18" charset="0"/>
              </a:rPr>
              <a:t>Sector specific trends over the past five years, the analysis will help identify areas for policy intervention and strategic planning</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42079"/>
            <a:ext cx="7758748" cy="5679760"/>
          </a:xfrm>
          <a:prstGeom prst="rect">
            <a:avLst/>
          </a:prstGeom>
        </p:spPr>
        <p:txBody>
          <a:bodyPr vert="horz" wrap="square" lIns="0" tIns="16510" rIns="0" bIns="0" rtlCol="0">
            <a:spAutoFit/>
          </a:bodyPr>
          <a:lstStyle/>
          <a:p>
            <a:pPr marL="12700" algn="l">
              <a:lnSpc>
                <a:spcPct val="100000"/>
              </a:lnSpc>
              <a:spcBef>
                <a:spcPts val="130"/>
              </a:spcBef>
            </a:pPr>
            <a:r>
              <a:rPr lang="en-IN"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r>
              <a:rPr lang="en-IN" sz="3200" spc="5" dirty="0"/>
              <a:t> </a:t>
            </a:r>
            <a:br>
              <a:rPr lang="en-IN" sz="3200" spc="5" dirty="0"/>
            </a:br>
            <a:r>
              <a:rPr lang="en-IN" sz="1500" spc="5" dirty="0">
                <a:latin typeface="Comic Sans MS" panose="030F0702030302020204" pitchFamily="66" charset="0"/>
              </a:rPr>
              <a:t>   </a:t>
            </a:r>
            <a:r>
              <a:rPr lang="en-IN" sz="2400" b="0" spc="5" dirty="0">
                <a:latin typeface="Comic Sans MS" panose="030F0702030302020204" pitchFamily="66" charset="0"/>
              </a:rPr>
              <a:t>End users are the employees of the Organisation,   </a:t>
            </a:r>
            <a:br>
              <a:rPr lang="en-IN" sz="2400" b="0" spc="5" dirty="0">
                <a:latin typeface="Comic Sans MS" panose="030F0702030302020204" pitchFamily="66" charset="0"/>
              </a:rPr>
            </a:br>
            <a:r>
              <a:rPr lang="en-IN" sz="2400" b="0" spc="5" dirty="0">
                <a:latin typeface="Comic Sans MS" panose="030F0702030302020204" pitchFamily="66" charset="0"/>
              </a:rPr>
              <a:t>  Managers, Hierarchies, all sectors of the Industry</a:t>
            </a:r>
            <a:r>
              <a:rPr lang="en-IN" sz="1500" b="0" spc="5" dirty="0">
                <a:latin typeface="Comic Sans MS" panose="030F0702030302020204" pitchFamily="66" charset="0"/>
              </a:rPr>
              <a:t>. </a:t>
            </a:r>
            <a:br>
              <a:rPr lang="en-IN" sz="1500" spc="5" dirty="0">
                <a:latin typeface="Comic Sans MS" panose="030F0702030302020204" pitchFamily="66" charset="0"/>
              </a:rPr>
            </a:br>
            <a:br>
              <a:rPr lang="en-IN" sz="3200" spc="5" dirty="0"/>
            </a:br>
            <a:r>
              <a:rPr lang="en-IN"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CB7A1914-5FC7-4E4F-B1A5-548463CC58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6120" y="1676399"/>
            <a:ext cx="3462280" cy="27992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24566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a:t>                 </a:t>
            </a:r>
            <a:r>
              <a:rPr lang="en-IN" sz="3200">
                <a:latin typeface="Bookman Old Style" panose="02050604050505020204" pitchFamily="18" charset="0"/>
              </a:rPr>
              <a:t>1</a:t>
            </a:r>
            <a:r>
              <a:rPr lang="en-IN" sz="3200" dirty="0"/>
              <a:t>. </a:t>
            </a:r>
            <a:r>
              <a:rPr lang="en-IN" sz="3200" dirty="0">
                <a:latin typeface="Bookman Old Style" panose="02050604050505020204" pitchFamily="18" charset="0"/>
              </a:rPr>
              <a:t>Conditional Formatting:</a:t>
            </a:r>
            <a:br>
              <a:rPr lang="en-IN" sz="3200" dirty="0">
                <a:latin typeface="Bookman Old Style" panose="02050604050505020204" pitchFamily="18" charset="0"/>
              </a:rPr>
            </a:br>
            <a:r>
              <a:rPr lang="en-IN" sz="3600" dirty="0">
                <a:latin typeface="Bookman Old Style" panose="02050604050505020204" pitchFamily="18" charset="0"/>
              </a:rPr>
              <a:t>                   </a:t>
            </a:r>
            <a:r>
              <a:rPr lang="en-IN" sz="1800" i="1" dirty="0">
                <a:latin typeface="Bookman Old Style" panose="02050604050505020204" pitchFamily="18" charset="0"/>
              </a:rPr>
              <a:t>It is used to identify the missing elements</a:t>
            </a:r>
            <a:r>
              <a:rPr lang="en-IN" sz="3600" i="1" dirty="0">
                <a:latin typeface="Bookman Old Style" panose="02050604050505020204" pitchFamily="18" charset="0"/>
              </a:rPr>
              <a:t>    </a:t>
            </a:r>
            <a:br>
              <a:rPr lang="en-IN" sz="3600" dirty="0">
                <a:latin typeface="Bookman Old Style" panose="02050604050505020204" pitchFamily="18" charset="0"/>
              </a:rPr>
            </a:br>
            <a:r>
              <a:rPr lang="en-IN" sz="3600" dirty="0">
                <a:latin typeface="Bookman Old Style" panose="02050604050505020204" pitchFamily="18" charset="0"/>
              </a:rPr>
              <a:t>               </a:t>
            </a:r>
            <a:r>
              <a:rPr lang="en-IN" sz="3200" dirty="0">
                <a:latin typeface="Bookman Old Style" panose="02050604050505020204" pitchFamily="18" charset="0"/>
              </a:rPr>
              <a:t>2. Filtering:   </a:t>
            </a:r>
            <a:br>
              <a:rPr lang="en-IN" sz="3200" dirty="0">
                <a:latin typeface="Bookman Old Style" panose="02050604050505020204" pitchFamily="18" charset="0"/>
              </a:rPr>
            </a:br>
            <a:r>
              <a:rPr lang="en-IN" sz="3200" dirty="0">
                <a:latin typeface="Bookman Old Style" panose="02050604050505020204" pitchFamily="18" charset="0"/>
              </a:rPr>
              <a:t>                     </a:t>
            </a:r>
            <a:r>
              <a:rPr lang="en-IN" sz="2000" i="1" dirty="0">
                <a:latin typeface="Bookman Old Style" panose="02050604050505020204" pitchFamily="18" charset="0"/>
              </a:rPr>
              <a:t>IT is used to remove the unwanted elements</a:t>
            </a:r>
            <a:br>
              <a:rPr lang="en-IN" sz="2000" i="1" dirty="0">
                <a:latin typeface="Bookman Old Style" panose="02050604050505020204" pitchFamily="18" charset="0"/>
              </a:rPr>
            </a:br>
            <a:r>
              <a:rPr lang="en-IN" sz="3200" dirty="0">
                <a:latin typeface="Bookman Old Style" panose="02050604050505020204" pitchFamily="18" charset="0"/>
              </a:rPr>
              <a:t>                 3. Formula:</a:t>
            </a:r>
            <a:br>
              <a:rPr lang="en-IN" sz="3200" dirty="0">
                <a:latin typeface="Bookman Old Style" panose="02050604050505020204" pitchFamily="18" charset="0"/>
              </a:rPr>
            </a:br>
            <a:r>
              <a:rPr lang="en-IN" sz="3200" dirty="0">
                <a:latin typeface="Bookman Old Style" panose="02050604050505020204" pitchFamily="18" charset="0"/>
              </a:rPr>
              <a:t>                     </a:t>
            </a:r>
            <a:r>
              <a:rPr lang="en-IN" sz="2000" i="1" dirty="0">
                <a:latin typeface="Bookman Old Style" panose="02050604050505020204" pitchFamily="18" charset="0"/>
              </a:rPr>
              <a:t>It is used to analyse the performance level</a:t>
            </a:r>
            <a:br>
              <a:rPr lang="en-IN" sz="2000" i="1" dirty="0">
                <a:latin typeface="Bookman Old Style" panose="02050604050505020204" pitchFamily="18" charset="0"/>
              </a:rPr>
            </a:br>
            <a:r>
              <a:rPr lang="en-IN" sz="3200" dirty="0">
                <a:latin typeface="Bookman Old Style" panose="02050604050505020204" pitchFamily="18" charset="0"/>
              </a:rPr>
              <a:t>                 4. Graph:</a:t>
            </a:r>
            <a:br>
              <a:rPr lang="en-IN" sz="3200" dirty="0">
                <a:latin typeface="Bookman Old Style" panose="02050604050505020204" pitchFamily="18" charset="0"/>
              </a:rPr>
            </a:br>
            <a:r>
              <a:rPr lang="en-IN" sz="3200" dirty="0">
                <a:latin typeface="Bookman Old Style" panose="02050604050505020204" pitchFamily="18" charset="0"/>
              </a:rPr>
              <a:t>                     </a:t>
            </a:r>
            <a:r>
              <a:rPr lang="en-IN" sz="2000" i="1" dirty="0">
                <a:latin typeface="Bookman Old Style" panose="02050604050505020204" pitchFamily="18" charset="0"/>
              </a:rPr>
              <a:t>It is used to represent the data visualization</a:t>
            </a:r>
            <a:endParaRPr sz="2000" i="1" dirty="0">
              <a:latin typeface="Bookman Old Style" panose="020506040505050202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8845868" cy="6647974"/>
          </a:xfrm>
        </p:spPr>
        <p:txBody>
          <a:bodyPr/>
          <a:lstStyle/>
          <a:p>
            <a:r>
              <a:rPr lang="en-IN" dirty="0"/>
              <a:t>Dataset Description</a:t>
            </a:r>
            <a:br>
              <a:rPr lang="en-IN" dirty="0"/>
            </a:br>
            <a:br>
              <a:rPr lang="en-IN" dirty="0"/>
            </a:br>
            <a:r>
              <a:rPr lang="en-IN" dirty="0"/>
              <a:t>  </a:t>
            </a:r>
            <a:r>
              <a:rPr lang="en-IN" sz="2800" b="0" dirty="0"/>
              <a:t>a) </a:t>
            </a:r>
            <a:r>
              <a:rPr lang="en-IN" sz="2800" b="0" dirty="0">
                <a:latin typeface="Bookman Old Style" panose="02050604050505020204" pitchFamily="18" charset="0"/>
              </a:rPr>
              <a:t>Employee Id</a:t>
            </a:r>
            <a:br>
              <a:rPr lang="en-IN" sz="2800" b="0" dirty="0">
                <a:latin typeface="Bookman Old Style" panose="02050604050505020204" pitchFamily="18" charset="0"/>
              </a:rPr>
            </a:br>
            <a:r>
              <a:rPr lang="en-IN" sz="2800" b="0" dirty="0">
                <a:latin typeface="Bookman Old Style" panose="02050604050505020204" pitchFamily="18" charset="0"/>
              </a:rPr>
              <a:t>   b) First Name</a:t>
            </a:r>
            <a:br>
              <a:rPr lang="en-IN" sz="2800" b="0" dirty="0">
                <a:latin typeface="Bookman Old Style" panose="02050604050505020204" pitchFamily="18" charset="0"/>
              </a:rPr>
            </a:br>
            <a:r>
              <a:rPr lang="en-IN" sz="2800" b="0" dirty="0">
                <a:latin typeface="Bookman Old Style" panose="02050604050505020204" pitchFamily="18" charset="0"/>
              </a:rPr>
              <a:t>   c) Last Name</a:t>
            </a:r>
            <a:br>
              <a:rPr lang="en-IN" sz="2800" b="0" dirty="0">
                <a:latin typeface="Bookman Old Style" panose="02050604050505020204" pitchFamily="18" charset="0"/>
              </a:rPr>
            </a:br>
            <a:r>
              <a:rPr lang="en-IN" sz="2800" b="0" dirty="0">
                <a:latin typeface="Bookman Old Style" panose="02050604050505020204" pitchFamily="18" charset="0"/>
              </a:rPr>
              <a:t>   d) Business unit</a:t>
            </a:r>
            <a:br>
              <a:rPr lang="en-IN" sz="2800" b="0" dirty="0">
                <a:latin typeface="Bookman Old Style" panose="02050604050505020204" pitchFamily="18" charset="0"/>
              </a:rPr>
            </a:br>
            <a:r>
              <a:rPr lang="en-IN" sz="2800" b="0" dirty="0">
                <a:latin typeface="Bookman Old Style" panose="02050604050505020204" pitchFamily="18" charset="0"/>
              </a:rPr>
              <a:t>   e) Gender</a:t>
            </a:r>
            <a:br>
              <a:rPr lang="en-IN" sz="2800" b="0" dirty="0">
                <a:latin typeface="Bookman Old Style" panose="02050604050505020204" pitchFamily="18" charset="0"/>
              </a:rPr>
            </a:br>
            <a:r>
              <a:rPr lang="en-IN" sz="2800" b="0" dirty="0">
                <a:latin typeface="Bookman Old Style" panose="02050604050505020204" pitchFamily="18" charset="0"/>
              </a:rPr>
              <a:t>   f)  Employee classification</a:t>
            </a:r>
            <a:br>
              <a:rPr lang="en-IN" sz="2800" b="0" dirty="0">
                <a:latin typeface="Bookman Old Style" panose="02050604050505020204" pitchFamily="18" charset="0"/>
              </a:rPr>
            </a:br>
            <a:r>
              <a:rPr lang="en-IN" sz="2800" b="0" dirty="0">
                <a:latin typeface="Bookman Old Style" panose="02050604050505020204" pitchFamily="18" charset="0"/>
              </a:rPr>
              <a:t>   g) Employee Status</a:t>
            </a:r>
            <a:br>
              <a:rPr lang="en-IN" sz="2800" b="0" dirty="0">
                <a:latin typeface="Bookman Old Style" panose="02050604050505020204" pitchFamily="18" charset="0"/>
              </a:rPr>
            </a:br>
            <a:r>
              <a:rPr lang="en-IN" sz="2800" b="0" dirty="0">
                <a:latin typeface="Bookman Old Style" panose="02050604050505020204" pitchFamily="18" charset="0"/>
              </a:rPr>
              <a:t>   h) Employee type</a:t>
            </a:r>
            <a:br>
              <a:rPr lang="en-IN" sz="2800" b="0" dirty="0">
                <a:latin typeface="Bookman Old Style" panose="02050604050505020204" pitchFamily="18" charset="0"/>
              </a:rPr>
            </a:br>
            <a:r>
              <a:rPr lang="en-IN" sz="2800" b="0" dirty="0">
                <a:latin typeface="Bookman Old Style" panose="02050604050505020204" pitchFamily="18" charset="0"/>
              </a:rPr>
              <a:t>   </a:t>
            </a:r>
            <a:r>
              <a:rPr lang="en-IN" sz="2800" b="0" dirty="0" err="1">
                <a:latin typeface="Bookman Old Style" panose="02050604050505020204" pitchFamily="18" charset="0"/>
              </a:rPr>
              <a:t>i</a:t>
            </a:r>
            <a:r>
              <a:rPr lang="en-IN" sz="2800" b="0" dirty="0">
                <a:latin typeface="Bookman Old Style" panose="02050604050505020204" pitchFamily="18" charset="0"/>
              </a:rPr>
              <a:t>)  Performance Score</a:t>
            </a:r>
            <a:br>
              <a:rPr lang="en-IN" sz="2800" b="0" dirty="0">
                <a:latin typeface="Bookman Old Style" panose="02050604050505020204" pitchFamily="18" charset="0"/>
              </a:rPr>
            </a:br>
            <a:r>
              <a:rPr lang="en-IN" sz="2800" b="0" dirty="0">
                <a:latin typeface="Bookman Old Style" panose="02050604050505020204" pitchFamily="18" charset="0"/>
              </a:rPr>
              <a:t>   j)  Performance level </a:t>
            </a:r>
            <a:br>
              <a:rPr lang="en-IN" sz="3600" b="0" dirty="0">
                <a:latin typeface="Bookman Old Style" panose="02050604050505020204" pitchFamily="18" charset="0"/>
              </a:rPr>
            </a:br>
            <a:endParaRPr lang="en-IN" sz="2800" b="0" dirty="0">
              <a:latin typeface="Bookman Old Style" panose="0205060405050502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863604"/>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3600" spc="20" dirty="0"/>
              <a:t>  </a:t>
            </a:r>
            <a:r>
              <a:rPr lang="en-IN" sz="3600" spc="20" dirty="0">
                <a:latin typeface="Bookman Old Style" panose="02050604050505020204" pitchFamily="18" charset="0"/>
              </a:rPr>
              <a:t>Performance level using formula</a:t>
            </a:r>
            <a:br>
              <a:rPr lang="en-IN" sz="3600" spc="20" dirty="0">
                <a:latin typeface="Bookman Old Style" panose="02050604050505020204" pitchFamily="18" charset="0"/>
              </a:rPr>
            </a:br>
            <a:r>
              <a:rPr lang="en-IN" sz="3600" spc="20" dirty="0">
                <a:latin typeface="Bookman Old Style" panose="02050604050505020204" pitchFamily="18" charset="0"/>
              </a:rPr>
              <a:t>  </a:t>
            </a:r>
            <a:r>
              <a:rPr lang="en-IN" sz="2400" i="1" spc="20" dirty="0">
                <a:latin typeface="Bookman Old Style" panose="02050604050505020204" pitchFamily="18" charset="0"/>
              </a:rPr>
              <a:t>=IFS(Z8&gt;=5,“VERY HIGH”, Z8&gt;=4,“HIGH”,  </a:t>
            </a:r>
            <a:br>
              <a:rPr lang="en-IN" sz="2400" i="1" spc="20" dirty="0">
                <a:latin typeface="Bookman Old Style" panose="02050604050505020204" pitchFamily="18" charset="0"/>
              </a:rPr>
            </a:br>
            <a:r>
              <a:rPr lang="en-IN" sz="2400" i="1" spc="20" dirty="0">
                <a:latin typeface="Bookman Old Style" panose="02050604050505020204" pitchFamily="18" charset="0"/>
              </a:rPr>
              <a:t>   Z8&gt;=3,“MED”,“TRUE”,“LOW”)  </a:t>
            </a:r>
            <a:endParaRPr sz="2400" i="1" dirty="0">
              <a:latin typeface="Bookman Old Style" panose="020506040505050202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36915" y="23982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491</Words>
  <Application>Microsoft Office PowerPoint</Application>
  <PresentationFormat>Widescreen</PresentationFormat>
  <Paragraphs>65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performance of each employee in Departments analyzed to find the growth of that employee and overall developments of each and every departments of a company.                          </vt:lpstr>
      <vt:lpstr>PROJECT OVERVIEW</vt:lpstr>
      <vt:lpstr>         WHO ARE THE END USERS?            End users are the employees of the Organisation,      Managers, Hierarchies, all sectors of the Industry.    </vt:lpstr>
      <vt:lpstr>OUR SOLUTION AND ITS VALUE PROPOSITION                   1. Conditional Formatting:                    It is used to identify the missing elements                    2. Filtering:                         IT is used to remove the unwanted elements                  3. Formula:                      It is used to analyse the performance level                  4. Graph:                      It is used to represent the data visualization</vt:lpstr>
      <vt:lpstr>Dataset Description    a) Employee Id    b) First Name    c) Last Name    d) Business unit    e) Gender    f)  Employee classification    g) Employee Status    h) Employee type    i)  Performance Score    j)  Performance level  </vt:lpstr>
      <vt:lpstr>THE "WOW" IN OUR SOLUTION    Performance level using formula   =IFS(Z8&gt;=5,“VERY HIGH”, Z8&gt;=4,“HIGH”,      Z8&gt;=3,“MED”,“TRUE”,“LOW”)  </vt:lpstr>
      <vt:lpstr>PowerPoint Presentation</vt:lpstr>
      <vt:lpstr>RESULTS </vt:lpstr>
      <vt:lpstr>Conclusion  Employment data analysis is a powerful tool for organisations to gain insights into their workforce, inform strategic decisions and drive business success. By leveraging data-driven sights, organisations can optimize talent acquisition, improve employee engagement and retention and ultimately, boost productivity and competitiveness.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aiyshanousheen029@gmail.com</cp:lastModifiedBy>
  <cp:revision>47</cp:revision>
  <dcterms:created xsi:type="dcterms:W3CDTF">2024-03-29T15:07:22Z</dcterms:created>
  <dcterms:modified xsi:type="dcterms:W3CDTF">2024-08-28T13:11:31Z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