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96" r:id="rId3"/>
    <p:sldId id="297" r:id="rId4"/>
    <p:sldId id="257" r:id="rId5"/>
    <p:sldId id="258" r:id="rId6"/>
    <p:sldId id="259" r:id="rId7"/>
    <p:sldId id="260" r:id="rId8"/>
    <p:sldId id="261" r:id="rId9"/>
    <p:sldId id="262" r:id="rId10"/>
    <p:sldId id="263" r:id="rId11"/>
    <p:sldId id="285" r:id="rId12"/>
    <p:sldId id="284" r:id="rId13"/>
    <p:sldId id="286" r:id="rId14"/>
    <p:sldId id="264" r:id="rId15"/>
    <p:sldId id="287" r:id="rId16"/>
    <p:sldId id="299" r:id="rId17"/>
    <p:sldId id="298" r:id="rId18"/>
    <p:sldId id="276" r:id="rId19"/>
    <p:sldId id="277" r:id="rId20"/>
    <p:sldId id="290" r:id="rId21"/>
    <p:sldId id="279" r:id="rId22"/>
    <p:sldId id="295" r:id="rId23"/>
    <p:sldId id="294" r:id="rId24"/>
    <p:sldId id="292" r:id="rId25"/>
    <p:sldId id="289" r:id="rId26"/>
    <p:sldId id="288" r:id="rId27"/>
    <p:sldId id="291" r:id="rId28"/>
    <p:sldId id="293" r:id="rId29"/>
    <p:sldId id="283" r:id="rId3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706" y="-499"/>
      </p:cViewPr>
      <p:guideLst>
        <p:guide orient="horz" pos="43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C0E66C0-1C0A-4E8B-8CC0-43DC5548A06C}" type="datetimeFigureOut">
              <a:rPr lang="en-IN" smtClean="0"/>
              <a:t>11-05-2024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AE7478E-8019-4B34-98F5-98DEEA7F3A37}" type="slidenum">
              <a:rPr lang="en-IN" smtClean="0"/>
              <a:t>‹#›</a:t>
            </a:fld>
            <a:endParaRPr lang="en-IN"/>
          </a:p>
        </p:txBody>
      </p:sp>
    </p:spTree>
    <p:extLst>
      <p:ext uri="{BB962C8B-B14F-4D97-AF65-F5344CB8AC3E}">
        <p14:creationId xmlns:p14="http://schemas.microsoft.com/office/powerpoint/2010/main" val="291921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9082E4-10AE-4072-B78A-8C46199261C9}" type="slidenum">
              <a:rPr lang="en-IN" smtClean="0"/>
              <a:t>14</a:t>
            </a:fld>
            <a:endParaRPr lang="en-IN"/>
          </a:p>
        </p:txBody>
      </p:sp>
    </p:spTree>
    <p:extLst>
      <p:ext uri="{BB962C8B-B14F-4D97-AF65-F5344CB8AC3E}">
        <p14:creationId xmlns:p14="http://schemas.microsoft.com/office/powerpoint/2010/main" val="2813115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E7478E-8019-4B34-98F5-98DEEA7F3A37}" type="slidenum">
              <a:rPr lang="en-IN" smtClean="0"/>
              <a:t>20</a:t>
            </a:fld>
            <a:endParaRPr lang="en-IN"/>
          </a:p>
        </p:txBody>
      </p:sp>
    </p:spTree>
    <p:extLst>
      <p:ext uri="{BB962C8B-B14F-4D97-AF65-F5344CB8AC3E}">
        <p14:creationId xmlns:p14="http://schemas.microsoft.com/office/powerpoint/2010/main" val="814705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E7478E-8019-4B34-98F5-98DEEA7F3A37}" type="slidenum">
              <a:rPr lang="en-IN" smtClean="0"/>
              <a:t>24</a:t>
            </a:fld>
            <a:endParaRPr lang="en-IN"/>
          </a:p>
        </p:txBody>
      </p:sp>
    </p:spTree>
    <p:extLst>
      <p:ext uri="{BB962C8B-B14F-4D97-AF65-F5344CB8AC3E}">
        <p14:creationId xmlns:p14="http://schemas.microsoft.com/office/powerpoint/2010/main" val="2850858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82976" y="186893"/>
            <a:ext cx="4178046" cy="78676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16711" y="495680"/>
            <a:ext cx="7510576" cy="636269"/>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a:xfrm>
            <a:off x="534365" y="1621612"/>
            <a:ext cx="8075269" cy="24644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5/11/2024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Google Shape;89;p1">
            <a:extLst>
              <a:ext uri="{FF2B5EF4-FFF2-40B4-BE49-F238E27FC236}">
                <a16:creationId xmlns:a16="http://schemas.microsoft.com/office/drawing/2014/main" id="{E382E552-F61F-3DB3-1F42-8FDA045A9056}"/>
              </a:ext>
            </a:extLst>
          </p:cNvPr>
          <p:cNvSpPr txBox="1">
            <a:spLocks/>
          </p:cNvSpPr>
          <p:nvPr/>
        </p:nvSpPr>
        <p:spPr>
          <a:xfrm>
            <a:off x="0" y="1752600"/>
            <a:ext cx="9144000" cy="1470025"/>
          </a:xfrm>
          <a:prstGeom prst="rect">
            <a:avLst/>
          </a:prstGeom>
          <a:noFill/>
          <a:ln>
            <a:noFill/>
          </a:ln>
        </p:spPr>
        <p:txBody>
          <a:bodyPr spcFirstLastPara="1" vert="horz" wrap="square" lIns="91425" tIns="45700" rIns="91425" bIns="45700" rtlCol="0" anchor="ctr"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dk1"/>
              </a:buClr>
              <a:buSzPts val="4000"/>
              <a:buFont typeface="Times New Roman"/>
              <a:buNone/>
            </a:pPr>
            <a:r>
              <a:rPr lang="en-US" sz="3600" b="1" dirty="0">
                <a:latin typeface="Times New Roman"/>
                <a:ea typeface="Times New Roman"/>
                <a:cs typeface="Times New Roman"/>
                <a:sym typeface="Times New Roman"/>
              </a:rPr>
              <a:t> DOQFY – DOCUMENT VERIFICATION USING BLOCK CHAIN</a:t>
            </a:r>
          </a:p>
        </p:txBody>
      </p:sp>
      <p:sp>
        <p:nvSpPr>
          <p:cNvPr id="13" name="Google Shape;90;p1">
            <a:extLst>
              <a:ext uri="{FF2B5EF4-FFF2-40B4-BE49-F238E27FC236}">
                <a16:creationId xmlns:a16="http://schemas.microsoft.com/office/drawing/2014/main" id="{B85D9577-3096-1F98-C805-7F5593D1DDEF}"/>
              </a:ext>
            </a:extLst>
          </p:cNvPr>
          <p:cNvSpPr txBox="1"/>
          <p:nvPr/>
        </p:nvSpPr>
        <p:spPr>
          <a:xfrm>
            <a:off x="1860683" y="3093229"/>
            <a:ext cx="542263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dk1"/>
                </a:solidFill>
                <a:latin typeface="Times New Roman"/>
                <a:ea typeface="Times New Roman"/>
                <a:cs typeface="Times New Roman"/>
                <a:sym typeface="Times New Roman"/>
              </a:rPr>
              <a:t>BATCH  MEMBERS</a:t>
            </a:r>
            <a:endParaRPr sz="2400" b="1" i="0" u="none" strike="noStrike" cap="none" dirty="0">
              <a:solidFill>
                <a:schemeClr val="dk1"/>
              </a:solidFill>
              <a:latin typeface="Times New Roman"/>
              <a:ea typeface="Times New Roman"/>
              <a:cs typeface="Times New Roman"/>
              <a:sym typeface="Times New Roman"/>
            </a:endParaRPr>
          </a:p>
        </p:txBody>
      </p:sp>
      <p:sp>
        <p:nvSpPr>
          <p:cNvPr id="14" name="Google Shape;91;p1">
            <a:extLst>
              <a:ext uri="{FF2B5EF4-FFF2-40B4-BE49-F238E27FC236}">
                <a16:creationId xmlns:a16="http://schemas.microsoft.com/office/drawing/2014/main" id="{A2B5F01F-9C0B-9041-4459-50ACECBB3F4F}"/>
              </a:ext>
            </a:extLst>
          </p:cNvPr>
          <p:cNvSpPr txBox="1"/>
          <p:nvPr/>
        </p:nvSpPr>
        <p:spPr>
          <a:xfrm>
            <a:off x="1447800" y="3793783"/>
            <a:ext cx="6006405"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dk1"/>
                </a:solidFill>
                <a:latin typeface="Times New Roman"/>
                <a:ea typeface="Times New Roman"/>
                <a:cs typeface="Times New Roman"/>
                <a:sym typeface="Times New Roman"/>
              </a:rPr>
              <a:t>G</a:t>
            </a:r>
            <a:r>
              <a:rPr lang="en-US" sz="2000" b="1" i="0" u="none" strike="noStrike" cap="none" dirty="0">
                <a:solidFill>
                  <a:schemeClr val="dk1"/>
                </a:solidFill>
                <a:latin typeface="Times New Roman"/>
                <a:ea typeface="Times New Roman"/>
                <a:cs typeface="Times New Roman"/>
                <a:sym typeface="Times New Roman"/>
              </a:rPr>
              <a:t>.KAVIYABHARATHI                         81242010404</a:t>
            </a:r>
            <a:r>
              <a:rPr lang="en-US" sz="2000" b="1" dirty="0">
                <a:solidFill>
                  <a:schemeClr val="dk1"/>
                </a:solidFill>
                <a:latin typeface="Times New Roman"/>
                <a:ea typeface="Times New Roman"/>
                <a:cs typeface="Times New Roman"/>
                <a:sym typeface="Times New Roman"/>
              </a:rPr>
              <a:t>1</a:t>
            </a:r>
          </a:p>
          <a:p>
            <a:pPr marL="0" marR="0" lvl="0" indent="0" algn="ctr" rtl="0">
              <a:spcBef>
                <a:spcPts val="0"/>
              </a:spcBef>
              <a:spcAft>
                <a:spcPts val="0"/>
              </a:spcAft>
              <a:buNone/>
            </a:pPr>
            <a:r>
              <a:rPr lang="en-US" sz="2000" b="1" dirty="0">
                <a:solidFill>
                  <a:schemeClr val="dk1"/>
                </a:solidFill>
                <a:latin typeface="Times New Roman"/>
                <a:ea typeface="Times New Roman"/>
                <a:cs typeface="Times New Roman"/>
                <a:sym typeface="Times New Roman"/>
              </a:rPr>
              <a:t>S.MOHAMED TAWFEEQ</a:t>
            </a:r>
            <a:r>
              <a:rPr lang="en-US" sz="2000" b="1" i="0" u="none" strike="noStrike" cap="none" dirty="0">
                <a:solidFill>
                  <a:schemeClr val="dk1"/>
                </a:solidFill>
                <a:latin typeface="Times New Roman"/>
                <a:ea typeface="Times New Roman"/>
                <a:cs typeface="Times New Roman"/>
                <a:sym typeface="Times New Roman"/>
              </a:rPr>
              <a:t>                    812420104060</a:t>
            </a:r>
            <a:endParaRPr sz="2000" b="1" dirty="0"/>
          </a:p>
          <a:p>
            <a:pPr marL="0" marR="0" lvl="0" indent="0" algn="ctr" rtl="0">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K.MOHAMED YUNUS                         812420104062</a:t>
            </a:r>
          </a:p>
          <a:p>
            <a:pPr marL="0" marR="0" lvl="0" indent="0" algn="ctr" rtl="0">
              <a:spcBef>
                <a:spcPts val="0"/>
              </a:spcBef>
              <a:spcAft>
                <a:spcPts val="0"/>
              </a:spcAft>
              <a:buNone/>
            </a:pPr>
            <a:r>
              <a:rPr lang="en-US" sz="2000" b="1" dirty="0">
                <a:solidFill>
                  <a:schemeClr val="dk1"/>
                </a:solidFill>
                <a:latin typeface="Times New Roman"/>
                <a:ea typeface="Times New Roman"/>
                <a:cs typeface="Times New Roman"/>
                <a:sym typeface="Times New Roman"/>
              </a:rPr>
              <a:t>M.MUFTHI MOHAMED                      812420104064</a:t>
            </a:r>
            <a:endParaRPr sz="2000" b="1" i="0" u="none" strike="noStrike" cap="none" dirty="0">
              <a:solidFill>
                <a:schemeClr val="dk1"/>
              </a:solidFill>
              <a:latin typeface="Times New Roman"/>
              <a:ea typeface="Times New Roman"/>
              <a:cs typeface="Times New Roman"/>
              <a:sym typeface="Times New Roman"/>
            </a:endParaRPr>
          </a:p>
        </p:txBody>
      </p:sp>
      <p:sp>
        <p:nvSpPr>
          <p:cNvPr id="15" name="Google Shape;92;p1">
            <a:extLst>
              <a:ext uri="{FF2B5EF4-FFF2-40B4-BE49-F238E27FC236}">
                <a16:creationId xmlns:a16="http://schemas.microsoft.com/office/drawing/2014/main" id="{1AB61A38-D632-291E-5247-0A93DEE04532}"/>
              </a:ext>
            </a:extLst>
          </p:cNvPr>
          <p:cNvSpPr txBox="1"/>
          <p:nvPr/>
        </p:nvSpPr>
        <p:spPr>
          <a:xfrm>
            <a:off x="2838533" y="5511853"/>
            <a:ext cx="3466931"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GUIDED BY:</a:t>
            </a:r>
            <a:endParaRPr dirty="0"/>
          </a:p>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Mrs. R.</a:t>
            </a:r>
            <a:r>
              <a:rPr lang="en-US" b="1" dirty="0">
                <a:solidFill>
                  <a:schemeClr val="dk1"/>
                </a:solidFill>
                <a:latin typeface="Times New Roman"/>
                <a:ea typeface="Times New Roman"/>
                <a:cs typeface="Times New Roman"/>
                <a:sym typeface="Times New Roman"/>
              </a:rPr>
              <a:t>DEEPA</a:t>
            </a:r>
            <a:r>
              <a:rPr lang="en-US" sz="1800" b="1" dirty="0">
                <a:solidFill>
                  <a:schemeClr val="dk1"/>
                </a:solidFill>
                <a:latin typeface="Times New Roman"/>
                <a:ea typeface="Times New Roman"/>
                <a:cs typeface="Times New Roman"/>
                <a:sym typeface="Times New Roman"/>
              </a:rPr>
              <a:t>, M.E.,</a:t>
            </a:r>
            <a:endParaRPr dirty="0"/>
          </a:p>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ASSISTANT PROFESSOR / CSE</a:t>
            </a:r>
            <a:endParaRPr sz="1800" b="1" dirty="0">
              <a:solidFill>
                <a:schemeClr val="dk1"/>
              </a:solidFill>
              <a:latin typeface="Times New Roman"/>
              <a:ea typeface="Times New Roman"/>
              <a:cs typeface="Times New Roman"/>
              <a:sym typeface="Times New Roman"/>
            </a:endParaRPr>
          </a:p>
        </p:txBody>
      </p:sp>
      <p:pic>
        <p:nvPicPr>
          <p:cNvPr id="16" name="Google Shape;47;p1">
            <a:extLst>
              <a:ext uri="{FF2B5EF4-FFF2-40B4-BE49-F238E27FC236}">
                <a16:creationId xmlns:a16="http://schemas.microsoft.com/office/drawing/2014/main" id="{0B1B8CEA-51BF-62D3-9F2C-926BA451C55D}"/>
              </a:ext>
            </a:extLst>
          </p:cNvPr>
          <p:cNvPicPr preferRelativeResize="0"/>
          <p:nvPr/>
        </p:nvPicPr>
        <p:blipFill rotWithShape="1">
          <a:blip r:embed="rId2">
            <a:alphaModFix/>
          </a:blip>
          <a:srcRect/>
          <a:stretch/>
        </p:blipFill>
        <p:spPr>
          <a:xfrm>
            <a:off x="3689450" y="145859"/>
            <a:ext cx="1657282" cy="17145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9515" y="-67719"/>
            <a:ext cx="5915025" cy="4999446"/>
          </a:xfrm>
          <a:prstGeom prst="rect">
            <a:avLst/>
          </a:prstGeom>
        </p:spPr>
        <p:txBody>
          <a:bodyPr vert="horz" wrap="square" lIns="0" tIns="128905" rIns="0" bIns="0" rtlCol="0">
            <a:spAutoFit/>
          </a:bodyPr>
          <a:lstStyle/>
          <a:p>
            <a:pPr marL="12700">
              <a:lnSpc>
                <a:spcPct val="150000"/>
              </a:lnSpc>
              <a:spcBef>
                <a:spcPts val="1015"/>
              </a:spcBef>
            </a:pPr>
            <a:r>
              <a:rPr sz="3200" b="1" spc="-55" dirty="0">
                <a:latin typeface="Times New Roman"/>
                <a:cs typeface="Times New Roman"/>
              </a:rPr>
              <a:t>SOFTWARE</a:t>
            </a:r>
            <a:r>
              <a:rPr sz="3200" b="1" spc="30" dirty="0">
                <a:latin typeface="Times New Roman"/>
                <a:cs typeface="Times New Roman"/>
              </a:rPr>
              <a:t> </a:t>
            </a:r>
            <a:r>
              <a:rPr sz="3200" b="1" spc="-5" dirty="0">
                <a:latin typeface="Times New Roman"/>
                <a:cs typeface="Times New Roman"/>
              </a:rPr>
              <a:t>REQUIREME</a:t>
            </a:r>
            <a:r>
              <a:rPr lang="en-IN" sz="3200" b="1" spc="-5" dirty="0">
                <a:latin typeface="Times New Roman"/>
                <a:cs typeface="Times New Roman"/>
              </a:rPr>
              <a:t>NTS</a:t>
            </a:r>
            <a:endParaRPr lang="en-IN" sz="3200" dirty="0">
              <a:latin typeface="Times New Roman"/>
              <a:cs typeface="Times New Roman"/>
            </a:endParaRPr>
          </a:p>
          <a:p>
            <a:pPr marL="621665" indent="-457200">
              <a:lnSpc>
                <a:spcPct val="150000"/>
              </a:lnSpc>
              <a:spcBef>
                <a:spcPts val="919"/>
              </a:spcBef>
              <a:buFont typeface="Arial" panose="020B0604020202020204" pitchFamily="34" charset="0"/>
              <a:buChar char="•"/>
              <a:tabLst>
                <a:tab pos="509270" algn="l"/>
                <a:tab pos="509905" algn="l"/>
              </a:tabLst>
            </a:pPr>
            <a:r>
              <a:rPr lang="en-IN" sz="3200" dirty="0">
                <a:latin typeface="Times New Roman"/>
                <a:cs typeface="Times New Roman"/>
              </a:rPr>
              <a:t>Ganache</a:t>
            </a:r>
          </a:p>
          <a:p>
            <a:pPr marL="621665" indent="-457200">
              <a:lnSpc>
                <a:spcPct val="150000"/>
              </a:lnSpc>
              <a:spcBef>
                <a:spcPts val="770"/>
              </a:spcBef>
              <a:buFont typeface="Arial" panose="020B0604020202020204" pitchFamily="34" charset="0"/>
              <a:buChar char="•"/>
              <a:tabLst>
                <a:tab pos="509270" algn="l"/>
                <a:tab pos="509905" algn="l"/>
              </a:tabLst>
            </a:pPr>
            <a:r>
              <a:rPr lang="en-IN" sz="3200" spc="-5" dirty="0">
                <a:latin typeface="Times New Roman"/>
                <a:cs typeface="Times New Roman"/>
              </a:rPr>
              <a:t>IPFS</a:t>
            </a:r>
            <a:endParaRPr sz="3200" dirty="0">
              <a:latin typeface="Times New Roman"/>
              <a:cs typeface="Times New Roman"/>
            </a:endParaRPr>
          </a:p>
          <a:p>
            <a:pPr marL="621665" indent="-457200">
              <a:lnSpc>
                <a:spcPct val="150000"/>
              </a:lnSpc>
              <a:spcBef>
                <a:spcPts val="770"/>
              </a:spcBef>
              <a:buFont typeface="Arial" panose="020B0604020202020204" pitchFamily="34" charset="0"/>
              <a:buChar char="•"/>
              <a:tabLst>
                <a:tab pos="509270" algn="l"/>
                <a:tab pos="509905" algn="l"/>
              </a:tabLst>
            </a:pPr>
            <a:r>
              <a:rPr lang="en-IN" sz="3200" spc="-5" dirty="0" err="1">
                <a:latin typeface="Times New Roman"/>
                <a:cs typeface="Times New Roman"/>
              </a:rPr>
              <a:t>Node.Js</a:t>
            </a:r>
            <a:endParaRPr lang="en-IN" sz="3200" spc="-5" dirty="0">
              <a:latin typeface="Times New Roman"/>
              <a:cs typeface="Times New Roman"/>
            </a:endParaRPr>
          </a:p>
          <a:p>
            <a:pPr marL="621665" indent="-457200">
              <a:lnSpc>
                <a:spcPct val="150000"/>
              </a:lnSpc>
              <a:spcBef>
                <a:spcPts val="770"/>
              </a:spcBef>
              <a:buFont typeface="Arial" panose="020B0604020202020204" pitchFamily="34" charset="0"/>
              <a:buChar char="•"/>
              <a:tabLst>
                <a:tab pos="509270" algn="l"/>
                <a:tab pos="509905" algn="l"/>
              </a:tabLst>
            </a:pPr>
            <a:r>
              <a:rPr lang="en-IN" sz="3200" spc="-5" dirty="0" err="1">
                <a:latin typeface="Times New Roman"/>
                <a:cs typeface="Times New Roman"/>
              </a:rPr>
              <a:t>Metamask</a:t>
            </a:r>
            <a:endParaRPr sz="3200" dirty="0">
              <a:latin typeface="Times New Roman"/>
              <a:cs typeface="Times New Roman"/>
            </a:endParaRPr>
          </a:p>
          <a:p>
            <a:pPr marL="509270" indent="-344805">
              <a:lnSpc>
                <a:spcPct val="150000"/>
              </a:lnSpc>
              <a:spcBef>
                <a:spcPts val="770"/>
              </a:spcBef>
              <a:buFont typeface="Arial MT"/>
              <a:buChar char="•"/>
              <a:tabLst>
                <a:tab pos="509270" algn="l"/>
                <a:tab pos="509905" algn="l"/>
              </a:tabLst>
            </a:pPr>
            <a:r>
              <a:rPr sz="3200" spc="-5" dirty="0">
                <a:latin typeface="Times New Roman"/>
                <a:cs typeface="Times New Roman"/>
              </a:rPr>
              <a:t>Operating</a:t>
            </a:r>
            <a:r>
              <a:rPr sz="3200" spc="15" dirty="0">
                <a:latin typeface="Times New Roman"/>
                <a:cs typeface="Times New Roman"/>
              </a:rPr>
              <a:t> </a:t>
            </a:r>
            <a:r>
              <a:rPr sz="3200" spc="-10" dirty="0">
                <a:latin typeface="Times New Roman"/>
                <a:cs typeface="Times New Roman"/>
              </a:rPr>
              <a:t>System</a:t>
            </a:r>
            <a:r>
              <a:rPr sz="3200" spc="20" dirty="0">
                <a:latin typeface="Times New Roman"/>
                <a:cs typeface="Times New Roman"/>
              </a:rPr>
              <a:t> </a:t>
            </a:r>
            <a:r>
              <a:rPr sz="3200" spc="-5" dirty="0">
                <a:latin typeface="Times New Roman"/>
                <a:cs typeface="Times New Roman"/>
              </a:rPr>
              <a:t>:</a:t>
            </a:r>
            <a:r>
              <a:rPr sz="3200" spc="-65" dirty="0">
                <a:latin typeface="Times New Roman"/>
                <a:cs typeface="Times New Roman"/>
              </a:rPr>
              <a:t> </a:t>
            </a:r>
            <a:r>
              <a:rPr sz="3200" spc="-25" dirty="0">
                <a:latin typeface="Times New Roman"/>
                <a:cs typeface="Times New Roman"/>
              </a:rPr>
              <a:t>Windows</a:t>
            </a:r>
            <a:r>
              <a:rPr sz="3200" spc="-10" dirty="0">
                <a:latin typeface="Times New Roman"/>
                <a:cs typeface="Times New Roman"/>
              </a:rPr>
              <a:t> OS</a:t>
            </a:r>
            <a:endParaRPr sz="3200" dirty="0">
              <a:latin typeface="Times New Roman"/>
              <a:cs typeface="Times New Roman"/>
            </a:endParaRPr>
          </a:p>
        </p:txBody>
      </p:sp>
      <p:pic>
        <p:nvPicPr>
          <p:cNvPr id="7" name="Graphic 6">
            <a:extLst>
              <a:ext uri="{FF2B5EF4-FFF2-40B4-BE49-F238E27FC236}">
                <a16:creationId xmlns:a16="http://schemas.microsoft.com/office/drawing/2014/main" id="{75505CA6-D277-A5EE-ACFE-3D25E56B0B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4285" y="228600"/>
            <a:ext cx="1583635" cy="2023533"/>
          </a:xfrm>
          <a:prstGeom prst="rect">
            <a:avLst/>
          </a:prstGeom>
        </p:spPr>
      </p:pic>
      <p:pic>
        <p:nvPicPr>
          <p:cNvPr id="8" name="object 3"/>
          <p:cNvPicPr/>
          <p:nvPr/>
        </p:nvPicPr>
        <p:blipFill>
          <a:blip r:embed="rId4" cstate="print"/>
          <a:stretch>
            <a:fillRect/>
          </a:stretch>
        </p:blipFill>
        <p:spPr>
          <a:xfrm>
            <a:off x="1250522" y="5486400"/>
            <a:ext cx="2143253" cy="1157240"/>
          </a:xfrm>
          <a:prstGeom prst="rect">
            <a:avLst/>
          </a:prstGeom>
        </p:spPr>
      </p:pic>
      <p:pic>
        <p:nvPicPr>
          <p:cNvPr id="11" name="Graphic 10">
            <a:extLst>
              <a:ext uri="{FF2B5EF4-FFF2-40B4-BE49-F238E27FC236}">
                <a16:creationId xmlns:a16="http://schemas.microsoft.com/office/drawing/2014/main" id="{D33848BA-EBD9-2092-B3BB-328F889263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00600" y="4931727"/>
            <a:ext cx="1646429" cy="1591418"/>
          </a:xfrm>
          <a:prstGeom prst="rect">
            <a:avLst/>
          </a:prstGeom>
        </p:spPr>
      </p:pic>
      <p:pic>
        <p:nvPicPr>
          <p:cNvPr id="4" name="Picture 3">
            <a:extLst>
              <a:ext uri="{FF2B5EF4-FFF2-40B4-BE49-F238E27FC236}">
                <a16:creationId xmlns:a16="http://schemas.microsoft.com/office/drawing/2014/main" id="{0CDEA679-7FF1-03C6-FA25-3E41CD7575C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81800" y="3081868"/>
            <a:ext cx="1524000" cy="1524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81B175-CD5A-E958-C1F9-97380FC1362B}"/>
              </a:ext>
            </a:extLst>
          </p:cNvPr>
          <p:cNvSpPr>
            <a:spLocks noGrp="1"/>
          </p:cNvSpPr>
          <p:nvPr>
            <p:ph type="title"/>
          </p:nvPr>
        </p:nvSpPr>
        <p:spPr>
          <a:xfrm>
            <a:off x="457200" y="762000"/>
            <a:ext cx="8610600" cy="615553"/>
          </a:xfrm>
        </p:spPr>
        <p:txBody>
          <a:bodyPr/>
          <a:lstStyle/>
          <a:p>
            <a:r>
              <a:rPr lang="en-US" b="1" dirty="0">
                <a:latin typeface="Times New Roman" panose="02020603050405020304" pitchFamily="18" charset="0"/>
                <a:cs typeface="Times New Roman" panose="02020603050405020304" pitchFamily="18" charset="0"/>
              </a:rPr>
              <a:t>IMPLEMENTATION OF MODULES </a:t>
            </a:r>
            <a:endParaRPr lang="en-IN" dirty="0"/>
          </a:p>
        </p:txBody>
      </p:sp>
      <p:sp>
        <p:nvSpPr>
          <p:cNvPr id="11" name="Content Placeholder 2">
            <a:extLst>
              <a:ext uri="{FF2B5EF4-FFF2-40B4-BE49-F238E27FC236}">
                <a16:creationId xmlns:a16="http://schemas.microsoft.com/office/drawing/2014/main" id="{3705B4C5-84CA-D892-AAEA-2050EC5586B9}"/>
              </a:ext>
            </a:extLst>
          </p:cNvPr>
          <p:cNvSpPr txBox="1">
            <a:spLocks/>
          </p:cNvSpPr>
          <p:nvPr/>
        </p:nvSpPr>
        <p:spPr>
          <a:xfrm>
            <a:off x="762000" y="1377553"/>
            <a:ext cx="864412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Decentralized User Registration Module</a:t>
            </a:r>
          </a:p>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Identity Verification Module</a:t>
            </a:r>
          </a:p>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Student Identity Vault Module</a:t>
            </a:r>
          </a:p>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Credential Forge Module</a:t>
            </a:r>
          </a:p>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err="1">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HireGuard</a:t>
            </a:r>
            <a:r>
              <a:rPr kumimoji="0" lang="en-I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 Module</a:t>
            </a:r>
          </a:p>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083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DDE3863-F3BF-E9C4-B0FD-076E129556AD}"/>
              </a:ext>
            </a:extLst>
          </p:cNvPr>
          <p:cNvSpPr txBox="1">
            <a:spLocks/>
          </p:cNvSpPr>
          <p:nvPr/>
        </p:nvSpPr>
        <p:spPr>
          <a:xfrm>
            <a:off x="453502" y="381000"/>
            <a:ext cx="88463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MODULE</a:t>
            </a:r>
            <a:r>
              <a:rPr lang="en-US" sz="32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DESCRIPTION</a:t>
            </a:r>
          </a:p>
        </p:txBody>
      </p:sp>
      <p:sp>
        <p:nvSpPr>
          <p:cNvPr id="8" name="Content Placeholder 2">
            <a:extLst>
              <a:ext uri="{FF2B5EF4-FFF2-40B4-BE49-F238E27FC236}">
                <a16:creationId xmlns:a16="http://schemas.microsoft.com/office/drawing/2014/main" id="{7BA43AC0-6286-4CD5-962C-C31C362928C6}"/>
              </a:ext>
            </a:extLst>
          </p:cNvPr>
          <p:cNvSpPr txBox="1">
            <a:spLocks/>
          </p:cNvSpPr>
          <p:nvPr/>
        </p:nvSpPr>
        <p:spPr>
          <a:xfrm>
            <a:off x="457201" y="1981200"/>
            <a:ext cx="8610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latin typeface="Times New Roman" panose="02020603050405020304" pitchFamily="18" charset="0"/>
                <a:cs typeface="Times New Roman" panose="02020603050405020304" pitchFamily="18" charset="0"/>
              </a:rPr>
              <a:t>Decentralized User Registration Module</a:t>
            </a:r>
            <a:r>
              <a:rPr lang="en-US" b="1" dirty="0">
                <a:solidFill>
                  <a:srgbClr val="0D0D0D"/>
                </a:solidFill>
                <a:latin typeface="Times New Roman" panose="02020603050405020304" pitchFamily="18" charset="0"/>
                <a:cs typeface="Times New Roman" panose="02020603050405020304" pitchFamily="18" charset="0"/>
              </a:rPr>
              <a:t>:</a:t>
            </a:r>
          </a:p>
          <a:p>
            <a:r>
              <a:rPr lang="en-US" sz="2400" dirty="0">
                <a:solidFill>
                  <a:srgbClr val="0D0D0D"/>
                </a:solidFill>
                <a:latin typeface="Times New Roman" panose="02020603050405020304" pitchFamily="18" charset="0"/>
                <a:cs typeface="Times New Roman" panose="02020603050405020304" pitchFamily="18" charset="0"/>
              </a:rPr>
              <a:t>Users authenticate themselves securely through the login module.</a:t>
            </a:r>
          </a:p>
          <a:p>
            <a:pPr marL="0" indent="0">
              <a:buFont typeface="Arial" panose="020B0604020202020204" pitchFamily="34" charset="0"/>
              <a:buNone/>
            </a:pPr>
            <a:endParaRPr lang="en-US" dirty="0">
              <a:solidFill>
                <a:srgbClr val="0D0D0D"/>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b="1" dirty="0">
                <a:latin typeface="Times New Roman" panose="02020603050405020304" pitchFamily="18" charset="0"/>
                <a:cs typeface="Times New Roman" panose="02020603050405020304" pitchFamily="18" charset="0"/>
              </a:rPr>
              <a:t>Identity Verification Module</a:t>
            </a:r>
            <a:r>
              <a:rPr lang="en-US" b="1" dirty="0">
                <a:latin typeface="Times New Roman" panose="02020603050405020304" pitchFamily="18" charset="0"/>
                <a:cs typeface="Times New Roman" panose="02020603050405020304" pitchFamily="18" charset="0"/>
              </a:rPr>
              <a:t>:</a:t>
            </a:r>
          </a:p>
          <a:p>
            <a:r>
              <a:rPr lang="en-US" sz="2400" dirty="0">
                <a:solidFill>
                  <a:srgbClr val="0D0D0D"/>
                </a:solidFill>
                <a:latin typeface="Times New Roman" panose="02020603050405020304" pitchFamily="18" charset="0"/>
                <a:cs typeface="Times New Roman" panose="02020603050405020304" pitchFamily="18" charset="0"/>
              </a:rPr>
              <a:t>New users register for the system through the signup module.</a:t>
            </a:r>
          </a:p>
          <a:p>
            <a:endParaRPr lang="en-US" dirty="0">
              <a:solidFill>
                <a:srgbClr val="0D0D0D"/>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b="1" dirty="0">
                <a:latin typeface="Times New Roman" panose="02020603050405020304" pitchFamily="18" charset="0"/>
                <a:cs typeface="Times New Roman" panose="02020603050405020304" pitchFamily="18" charset="0"/>
              </a:rPr>
              <a:t>Student Identity Vault Module</a:t>
            </a:r>
            <a:r>
              <a:rPr lang="en-US" b="1" dirty="0">
                <a:solidFill>
                  <a:srgbClr val="0D0D0D"/>
                </a:solidFill>
                <a:latin typeface="Times New Roman" panose="02020603050405020304" pitchFamily="18" charset="0"/>
                <a:cs typeface="Times New Roman" panose="02020603050405020304" pitchFamily="18" charset="0"/>
              </a:rPr>
              <a:t>:</a:t>
            </a:r>
          </a:p>
          <a:p>
            <a:pPr>
              <a:lnSpc>
                <a:spcPct val="150000"/>
              </a:lnSpc>
            </a:pPr>
            <a:r>
              <a:rPr lang="en-US" sz="2400" dirty="0">
                <a:solidFill>
                  <a:srgbClr val="0D0D0D"/>
                </a:solidFill>
                <a:latin typeface="Times New Roman" panose="02020603050405020304" pitchFamily="18" charset="0"/>
                <a:cs typeface="Times New Roman" panose="02020603050405020304" pitchFamily="18" charset="0"/>
              </a:rPr>
              <a:t>Features include document submission, verification status tracking, and access to educational resources.</a:t>
            </a:r>
          </a:p>
          <a:p>
            <a:endParaRPr lang="en-US"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534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9BE893F-B2A1-BA6A-8089-C9F5B532BEE9}"/>
              </a:ext>
            </a:extLst>
          </p:cNvPr>
          <p:cNvSpPr txBox="1">
            <a:spLocks/>
          </p:cNvSpPr>
          <p:nvPr/>
        </p:nvSpPr>
        <p:spPr>
          <a:xfrm>
            <a:off x="381000" y="697357"/>
            <a:ext cx="8382000" cy="54632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latin typeface="Times New Roman" panose="02020603050405020304" pitchFamily="18" charset="0"/>
                <a:cs typeface="Times New Roman" panose="02020603050405020304" pitchFamily="18" charset="0"/>
              </a:rPr>
              <a:t>Credential Forge Module</a:t>
            </a:r>
            <a:r>
              <a:rPr lang="en-US" b="1" dirty="0">
                <a:solidFill>
                  <a:srgbClr val="0D0D0D"/>
                </a:solidFill>
                <a:latin typeface="Times New Roman" panose="02020603050405020304" pitchFamily="18" charset="0"/>
                <a:cs typeface="Times New Roman" panose="02020603050405020304" pitchFamily="18" charset="0"/>
              </a:rPr>
              <a:t>:</a:t>
            </a:r>
          </a:p>
          <a:p>
            <a:pPr>
              <a:lnSpc>
                <a:spcPct val="150000"/>
              </a:lnSpc>
            </a:pPr>
            <a:r>
              <a:rPr lang="en-US" sz="2400" dirty="0">
                <a:solidFill>
                  <a:srgbClr val="0D0D0D"/>
                </a:solidFill>
                <a:latin typeface="Times New Roman" panose="02020603050405020304" pitchFamily="18" charset="0"/>
                <a:cs typeface="Times New Roman" panose="02020603050405020304" pitchFamily="18" charset="0"/>
              </a:rPr>
              <a:t>Administrative tasks such as verification approval and document storage are handled within this module.</a:t>
            </a:r>
          </a:p>
          <a:p>
            <a:pPr>
              <a:lnSpc>
                <a:spcPct val="150000"/>
              </a:lnSpc>
            </a:pPr>
            <a:endParaRPr lang="en-US" sz="2400" dirty="0">
              <a:solidFill>
                <a:srgbClr val="0D0D0D"/>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b="1" dirty="0">
                <a:latin typeface="Times New Roman" panose="02020603050405020304" pitchFamily="18" charset="0"/>
                <a:cs typeface="Times New Roman" panose="02020603050405020304" pitchFamily="18" charset="0"/>
              </a:rPr>
              <a:t>Hire Guard Module</a:t>
            </a:r>
            <a:r>
              <a:rPr lang="en-IN" b="1" dirty="0">
                <a:solidFill>
                  <a:srgbClr val="0D0D0D"/>
                </a:solidFill>
                <a:latin typeface="Times New Roman" panose="02020603050405020304" pitchFamily="18" charset="0"/>
                <a:cs typeface="Times New Roman" panose="02020603050405020304" pitchFamily="18" charset="0"/>
              </a:rPr>
              <a:t>:</a:t>
            </a:r>
          </a:p>
          <a:p>
            <a:pPr>
              <a:lnSpc>
                <a:spcPct val="150000"/>
              </a:lnSpc>
            </a:pPr>
            <a:r>
              <a:rPr lang="en-US" sz="2400" dirty="0">
                <a:solidFill>
                  <a:srgbClr val="0D0D0D"/>
                </a:solidFill>
                <a:latin typeface="Times New Roman" panose="02020603050405020304" pitchFamily="18" charset="0"/>
                <a:cs typeface="Times New Roman" panose="02020603050405020304" pitchFamily="18" charset="0"/>
              </a:rPr>
              <a:t>Features include document verification for job applications, access to verified candidate profiles, and collaboration with educational institutions</a:t>
            </a:r>
            <a:r>
              <a:rPr lang="en-US" sz="2400" dirty="0">
                <a:solidFill>
                  <a:srgbClr val="0D0D0D"/>
                </a:solidFill>
                <a:latin typeface="Söhne"/>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5189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8">
            <a:extLst>
              <a:ext uri="{FF2B5EF4-FFF2-40B4-BE49-F238E27FC236}">
                <a16:creationId xmlns:a16="http://schemas.microsoft.com/office/drawing/2014/main" id="{ACBDBC80-30EA-D553-1D6B-793E76134BD6}"/>
              </a:ext>
            </a:extLst>
          </p:cNvPr>
          <p:cNvSpPr>
            <a:spLocks noGrp="1"/>
          </p:cNvSpPr>
          <p:nvPr>
            <p:ph type="title"/>
          </p:nvPr>
        </p:nvSpPr>
        <p:spPr>
          <a:xfrm>
            <a:off x="171449" y="33528"/>
            <a:ext cx="8801100" cy="594122"/>
          </a:xfrm>
        </p:spPr>
        <p:txBody>
          <a:bodyPr>
            <a:noAutofit/>
          </a:bodyPr>
          <a:lstStyle/>
          <a:p>
            <a:pPr algn="ctr"/>
            <a:r>
              <a:rPr lang="en-US" b="1" dirty="0">
                <a:latin typeface="Times New Roman" pitchFamily="18" charset="0"/>
                <a:cs typeface="Times New Roman" pitchFamily="18" charset="0"/>
              </a:rPr>
              <a:t>LITERATURE SURVEY</a:t>
            </a:r>
          </a:p>
        </p:txBody>
      </p:sp>
      <p:graphicFrame>
        <p:nvGraphicFramePr>
          <p:cNvPr id="4" name="Content Placeholder 6">
            <a:extLst>
              <a:ext uri="{FF2B5EF4-FFF2-40B4-BE49-F238E27FC236}">
                <a16:creationId xmlns:a16="http://schemas.microsoft.com/office/drawing/2014/main" id="{E95B388C-9224-265C-B4D5-90D61C37771A}"/>
              </a:ext>
            </a:extLst>
          </p:cNvPr>
          <p:cNvGraphicFramePr>
            <a:graphicFrameLocks/>
          </p:cNvGraphicFramePr>
          <p:nvPr>
            <p:extLst>
              <p:ext uri="{D42A27DB-BD31-4B8C-83A1-F6EECF244321}">
                <p14:modId xmlns:p14="http://schemas.microsoft.com/office/powerpoint/2010/main" val="706137738"/>
              </p:ext>
            </p:extLst>
          </p:nvPr>
        </p:nvGraphicFramePr>
        <p:xfrm>
          <a:off x="50424" y="685800"/>
          <a:ext cx="9043149" cy="6138672"/>
        </p:xfrm>
        <a:graphic>
          <a:graphicData uri="http://schemas.openxmlformats.org/drawingml/2006/table">
            <a:tbl>
              <a:tblPr firstRow="1" lastRow="1" bandRow="1">
                <a:tableStyleId>{5940675A-B579-460E-94D1-54222C63F5DA}</a:tableStyleId>
              </a:tblPr>
              <a:tblGrid>
                <a:gridCol w="388475">
                  <a:extLst>
                    <a:ext uri="{9D8B030D-6E8A-4147-A177-3AD203B41FA5}">
                      <a16:colId xmlns:a16="http://schemas.microsoft.com/office/drawing/2014/main" val="20000"/>
                    </a:ext>
                  </a:extLst>
                </a:gridCol>
                <a:gridCol w="842216">
                  <a:extLst>
                    <a:ext uri="{9D8B030D-6E8A-4147-A177-3AD203B41FA5}">
                      <a16:colId xmlns:a16="http://schemas.microsoft.com/office/drawing/2014/main" val="20001"/>
                    </a:ext>
                  </a:extLst>
                </a:gridCol>
                <a:gridCol w="1006309">
                  <a:extLst>
                    <a:ext uri="{9D8B030D-6E8A-4147-A177-3AD203B41FA5}">
                      <a16:colId xmlns:a16="http://schemas.microsoft.com/office/drawing/2014/main" val="4215099342"/>
                    </a:ext>
                  </a:extLst>
                </a:gridCol>
                <a:gridCol w="1278286">
                  <a:extLst>
                    <a:ext uri="{9D8B030D-6E8A-4147-A177-3AD203B41FA5}">
                      <a16:colId xmlns:a16="http://schemas.microsoft.com/office/drawing/2014/main" val="20002"/>
                    </a:ext>
                  </a:extLst>
                </a:gridCol>
                <a:gridCol w="1509464">
                  <a:extLst>
                    <a:ext uri="{9D8B030D-6E8A-4147-A177-3AD203B41FA5}">
                      <a16:colId xmlns:a16="http://schemas.microsoft.com/office/drawing/2014/main" val="20003"/>
                    </a:ext>
                  </a:extLst>
                </a:gridCol>
                <a:gridCol w="972314">
                  <a:extLst>
                    <a:ext uri="{9D8B030D-6E8A-4147-A177-3AD203B41FA5}">
                      <a16:colId xmlns:a16="http://schemas.microsoft.com/office/drawing/2014/main" val="20004"/>
                    </a:ext>
                  </a:extLst>
                </a:gridCol>
                <a:gridCol w="632344">
                  <a:extLst>
                    <a:ext uri="{9D8B030D-6E8A-4147-A177-3AD203B41FA5}">
                      <a16:colId xmlns:a16="http://schemas.microsoft.com/office/drawing/2014/main" val="20005"/>
                    </a:ext>
                  </a:extLst>
                </a:gridCol>
                <a:gridCol w="1203506">
                  <a:extLst>
                    <a:ext uri="{9D8B030D-6E8A-4147-A177-3AD203B41FA5}">
                      <a16:colId xmlns:a16="http://schemas.microsoft.com/office/drawing/2014/main" val="1594239218"/>
                    </a:ext>
                  </a:extLst>
                </a:gridCol>
                <a:gridCol w="1210235">
                  <a:extLst>
                    <a:ext uri="{9D8B030D-6E8A-4147-A177-3AD203B41FA5}">
                      <a16:colId xmlns:a16="http://schemas.microsoft.com/office/drawing/2014/main" val="1068410249"/>
                    </a:ext>
                  </a:extLst>
                </a:gridCol>
              </a:tblGrid>
              <a:tr h="1040007">
                <a:tc>
                  <a:txBody>
                    <a:bodyPr/>
                    <a:lstStyle/>
                    <a:p>
                      <a:pPr algn="just"/>
                      <a:r>
                        <a:rPr lang="en-IN" sz="1200" b="1" dirty="0">
                          <a:latin typeface="Times New Roman" pitchFamily="18" charset="0"/>
                          <a:cs typeface="Times New Roman" pitchFamily="18" charset="0"/>
                        </a:rPr>
                        <a:t>S.</a:t>
                      </a:r>
                    </a:p>
                    <a:p>
                      <a:pPr algn="just"/>
                      <a:r>
                        <a:rPr lang="en-IN" sz="1200" b="1" dirty="0">
                          <a:latin typeface="Times New Roman" pitchFamily="18" charset="0"/>
                          <a:cs typeface="Times New Roman" pitchFamily="18" charset="0"/>
                        </a:rPr>
                        <a:t>NO</a:t>
                      </a:r>
                      <a:endParaRPr lang="en-US" sz="1200" b="1" dirty="0">
                        <a:latin typeface="Times New Roman" pitchFamily="18" charset="0"/>
                        <a:cs typeface="Times New Roman" pitchFamily="18" charset="0"/>
                      </a:endParaRPr>
                    </a:p>
                  </a:txBody>
                  <a:tcPr marL="68580" marR="68580" marT="34290" marB="34290"/>
                </a:tc>
                <a:tc>
                  <a:txBody>
                    <a:bodyPr/>
                    <a:lstStyle/>
                    <a:p>
                      <a:pPr algn="just"/>
                      <a:r>
                        <a:rPr lang="en-IN" sz="1200" b="1" dirty="0">
                          <a:latin typeface="Times New Roman" pitchFamily="18" charset="0"/>
                          <a:cs typeface="Times New Roman" pitchFamily="18" charset="0"/>
                        </a:rPr>
                        <a:t>TITLE</a:t>
                      </a:r>
                      <a:endParaRPr lang="en-US" sz="1200" b="1" dirty="0">
                        <a:latin typeface="Times New Roman" pitchFamily="18" charset="0"/>
                        <a:cs typeface="Times New Roman" pitchFamily="18" charset="0"/>
                      </a:endParaRPr>
                    </a:p>
                  </a:txBody>
                  <a:tcPr marL="68580" marR="68580" marT="34290" marB="34290"/>
                </a:tc>
                <a:tc>
                  <a:txBody>
                    <a:bodyPr/>
                    <a:lstStyle/>
                    <a:p>
                      <a:pPr algn="just"/>
                      <a:r>
                        <a:rPr lang="en-US" sz="1200" b="1" dirty="0">
                          <a:latin typeface="Times New Roman" pitchFamily="18" charset="0"/>
                          <a:cs typeface="Times New Roman" pitchFamily="18" charset="0"/>
                        </a:rPr>
                        <a:t>AUTHOR</a:t>
                      </a:r>
                    </a:p>
                  </a:txBody>
                  <a:tcPr marL="68580" marR="68580" marT="34290" marB="34290"/>
                </a:tc>
                <a:tc>
                  <a:txBody>
                    <a:bodyPr/>
                    <a:lstStyle/>
                    <a:p>
                      <a:pPr algn="just"/>
                      <a:r>
                        <a:rPr lang="en-IN" sz="1200" b="1" dirty="0">
                          <a:latin typeface="Times New Roman" pitchFamily="18" charset="0"/>
                          <a:cs typeface="Times New Roman" pitchFamily="18" charset="0"/>
                        </a:rPr>
                        <a:t>ABSTRACT</a:t>
                      </a:r>
                      <a:endParaRPr lang="en-US" sz="1200" b="1" dirty="0">
                        <a:latin typeface="Times New Roman" pitchFamily="18" charset="0"/>
                        <a:cs typeface="Times New Roman" pitchFamily="18" charset="0"/>
                      </a:endParaRPr>
                    </a:p>
                  </a:txBody>
                  <a:tcPr marL="68580" marR="68580" marT="34290" marB="34290"/>
                </a:tc>
                <a:tc>
                  <a:txBody>
                    <a:bodyPr/>
                    <a:lstStyle/>
                    <a:p>
                      <a:pPr algn="just"/>
                      <a:r>
                        <a:rPr lang="en-IN" sz="1200" b="1" dirty="0">
                          <a:latin typeface="Times New Roman" pitchFamily="18" charset="0"/>
                          <a:cs typeface="Times New Roman" pitchFamily="18" charset="0"/>
                        </a:rPr>
                        <a:t>METHODOLOGY</a:t>
                      </a:r>
                      <a:endParaRPr lang="en-US" sz="1200" b="1" dirty="0">
                        <a:latin typeface="Times New Roman" pitchFamily="18" charset="0"/>
                        <a:cs typeface="Times New Roman" pitchFamily="18" charset="0"/>
                      </a:endParaRPr>
                    </a:p>
                  </a:txBody>
                  <a:tcPr marL="68580" marR="68580" marT="34290" marB="34290"/>
                </a:tc>
                <a:tc>
                  <a:txBody>
                    <a:bodyPr/>
                    <a:lstStyle/>
                    <a:p>
                      <a:pPr algn="just"/>
                      <a:r>
                        <a:rPr lang="en-IN" sz="1200" b="1" dirty="0">
                          <a:latin typeface="Times New Roman" pitchFamily="18" charset="0"/>
                          <a:cs typeface="Times New Roman" pitchFamily="18" charset="0"/>
                        </a:rPr>
                        <a:t>RESULTS</a:t>
                      </a:r>
                      <a:endParaRPr lang="en-US" sz="1200" b="1" dirty="0">
                        <a:latin typeface="Times New Roman" pitchFamily="18" charset="0"/>
                        <a:cs typeface="Times New Roman" pitchFamily="18" charset="0"/>
                      </a:endParaRPr>
                    </a:p>
                  </a:txBody>
                  <a:tcPr marL="68580" marR="68580" marT="34290" marB="34290"/>
                </a:tc>
                <a:tc>
                  <a:txBody>
                    <a:bodyPr/>
                    <a:lstStyle/>
                    <a:p>
                      <a:pPr algn="just"/>
                      <a:r>
                        <a:rPr lang="en-IN" sz="1200" b="1" dirty="0">
                          <a:latin typeface="Times New Roman" pitchFamily="18" charset="0"/>
                          <a:cs typeface="Times New Roman" pitchFamily="18" charset="0"/>
                        </a:rPr>
                        <a:t>YEAR</a:t>
                      </a:r>
                      <a:endParaRPr lang="en-US" sz="1200" b="1" dirty="0">
                        <a:latin typeface="Times New Roman" pitchFamily="18" charset="0"/>
                        <a:cs typeface="Times New Roman" pitchFamily="18" charset="0"/>
                      </a:endParaRPr>
                    </a:p>
                  </a:txBody>
                  <a:tcPr marL="68580" marR="68580" marT="34290" marB="34290"/>
                </a:tc>
                <a:tc>
                  <a:txBody>
                    <a:bodyPr/>
                    <a:lstStyle/>
                    <a:p>
                      <a:pPr algn="just"/>
                      <a:r>
                        <a:rPr lang="en-US" sz="1200" b="1" dirty="0">
                          <a:latin typeface="Times New Roman" pitchFamily="18" charset="0"/>
                          <a:cs typeface="Times New Roman" pitchFamily="18" charset="0"/>
                        </a:rPr>
                        <a:t>ADVANTAGES</a:t>
                      </a:r>
                    </a:p>
                  </a:txBody>
                  <a:tcPr marL="68580" marR="68580" marT="34290" marB="34290"/>
                </a:tc>
                <a:tc>
                  <a:txBody>
                    <a:bodyPr/>
                    <a:lstStyle/>
                    <a:p>
                      <a:pPr algn="just"/>
                      <a:r>
                        <a:rPr lang="en-US" sz="1200" b="1" dirty="0">
                          <a:latin typeface="Times New Roman" pitchFamily="18" charset="0"/>
                          <a:cs typeface="Times New Roman" pitchFamily="18" charset="0"/>
                        </a:rPr>
                        <a:t>DIS</a:t>
                      </a:r>
                    </a:p>
                    <a:p>
                      <a:pPr algn="just"/>
                      <a:r>
                        <a:rPr lang="en-US" sz="1200" b="1" dirty="0">
                          <a:latin typeface="Times New Roman" pitchFamily="18" charset="0"/>
                          <a:cs typeface="Times New Roman" pitchFamily="18" charset="0"/>
                        </a:rPr>
                        <a:t>ADVANTAGES</a:t>
                      </a:r>
                    </a:p>
                  </a:txBody>
                  <a:tcPr marL="68580" marR="68580" marT="34290" marB="34290"/>
                </a:tc>
                <a:extLst>
                  <a:ext uri="{0D108BD9-81ED-4DB2-BD59-A6C34878D82A}">
                    <a16:rowId xmlns:a16="http://schemas.microsoft.com/office/drawing/2014/main" val="10000"/>
                  </a:ext>
                </a:extLst>
              </a:tr>
              <a:tr h="5098665">
                <a:tc>
                  <a:txBody>
                    <a:bodyPr/>
                    <a:lstStyle/>
                    <a:p>
                      <a:pPr algn="just"/>
                      <a:r>
                        <a:rPr lang="en-IN" sz="1200" dirty="0">
                          <a:latin typeface="Times New Roman" pitchFamily="18" charset="0"/>
                          <a:cs typeface="Times New Roman" pitchFamily="18" charset="0"/>
                        </a:rPr>
                        <a:t>1.</a:t>
                      </a:r>
                      <a:endParaRPr lang="en-US" sz="1200" dirty="0">
                        <a:latin typeface="Times New Roman" pitchFamily="18" charset="0"/>
                        <a:cs typeface="Times New Roman" pitchFamily="18" charset="0"/>
                      </a:endParaRPr>
                    </a:p>
                  </a:txBody>
                  <a:tcPr marL="68580" marR="68580" marT="34290" marB="34290"/>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200" kern="1200" dirty="0">
                          <a:solidFill>
                            <a:schemeClr val="dk1"/>
                          </a:solidFill>
                          <a:effectLst/>
                          <a:latin typeface="Times New Roman" pitchFamily="18" charset="0"/>
                          <a:ea typeface="+mn-ea"/>
                          <a:cs typeface="Times New Roman" pitchFamily="18" charset="0"/>
                        </a:rPr>
                        <a:t>Secure Document Verification Using Blockchain and Zero-Knowledge Proofs</a:t>
                      </a:r>
                      <a:endParaRPr lang="en-US" sz="1200" dirty="0">
                        <a:latin typeface="Times New Roman" pitchFamily="18" charset="0"/>
                        <a:ea typeface="Calibri"/>
                        <a:cs typeface="Times New Roman" pitchFamily="18" charset="0"/>
                      </a:endParaRPr>
                    </a:p>
                  </a:txBody>
                  <a:tcPr marL="51435" marR="51435" marT="0" marB="0"/>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endParaRPr lang="en-US" sz="1200" dirty="0">
                        <a:latin typeface="Times New Roman" pitchFamily="18" charset="0"/>
                        <a:ea typeface="Calibri"/>
                        <a:cs typeface="Times New Roman" pitchFamily="18" charset="0"/>
                      </a:endParaRPr>
                    </a:p>
                    <a:p>
                      <a:pPr marL="0" marR="0" indent="0" algn="just" defTabSz="914400" rtl="0" eaLnBrk="1" fontAlgn="auto" latinLnBrk="0" hangingPunct="1">
                        <a:lnSpc>
                          <a:spcPct val="115000"/>
                        </a:lnSpc>
                        <a:spcBef>
                          <a:spcPts val="0"/>
                        </a:spcBef>
                        <a:spcAft>
                          <a:spcPts val="0"/>
                        </a:spcAft>
                        <a:buClrTx/>
                        <a:buSzTx/>
                        <a:buFontTx/>
                        <a:buNone/>
                        <a:tabLst/>
                        <a:defRPr/>
                      </a:pPr>
                      <a:endParaRPr lang="en-US" sz="1200" dirty="0">
                        <a:latin typeface="Times New Roman" pitchFamily="18" charset="0"/>
                        <a:ea typeface="Calibri"/>
                        <a:cs typeface="Times New Roman" pitchFamily="18" charset="0"/>
                      </a:endParaRPr>
                    </a:p>
                    <a:p>
                      <a:pPr marL="0" marR="0" indent="0" algn="just" defTabSz="914400" rtl="0" eaLnBrk="1" fontAlgn="auto" latinLnBrk="0" hangingPunct="1">
                        <a:lnSpc>
                          <a:spcPct val="115000"/>
                        </a:lnSpc>
                        <a:spcBef>
                          <a:spcPts val="0"/>
                        </a:spcBef>
                        <a:spcAft>
                          <a:spcPts val="0"/>
                        </a:spcAft>
                        <a:buClrTx/>
                        <a:buSzTx/>
                        <a:buFontTx/>
                        <a:buNone/>
                        <a:tabLst/>
                        <a:defRPr/>
                      </a:pPr>
                      <a:r>
                        <a:rPr lang="en-US" sz="1200" dirty="0">
                          <a:latin typeface="Times New Roman" pitchFamily="18" charset="0"/>
                          <a:ea typeface="Calibri"/>
                          <a:cs typeface="Times New Roman" pitchFamily="18" charset="0"/>
                        </a:rPr>
                        <a:t>Smith, J. et al.</a:t>
                      </a:r>
                    </a:p>
                  </a:txBody>
                  <a:tcPr marL="51435" marR="51435" marT="0" marB="0"/>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This paper presents a novel approach to secure document verification using blockchain and zero-knowledge proofs. It introduces a protocol for verifying document authenticity without revealing sensitive information.</a:t>
                      </a:r>
                    </a:p>
                  </a:txBody>
                  <a:tcPr marL="85725" marR="85725" marT="0" marB="0"/>
                </a:tc>
                <a:tc>
                  <a:txBody>
                    <a:bodyPr/>
                    <a:lstStyle/>
                    <a:p>
                      <a:pPr marL="21590" marR="0" algn="just">
                        <a:lnSpc>
                          <a:spcPct val="115000"/>
                        </a:lnSpc>
                        <a:spcBef>
                          <a:spcPts val="0"/>
                        </a:spcBef>
                        <a:spcAft>
                          <a:spcPts val="0"/>
                        </a:spcAft>
                        <a:tabLst>
                          <a:tab pos="111125" algn="l"/>
                        </a:tabLst>
                      </a:pPr>
                      <a:r>
                        <a:rPr lang="en-US" sz="1200" dirty="0">
                          <a:latin typeface="Times New Roman" pitchFamily="18" charset="0"/>
                          <a:ea typeface="Calibri"/>
                          <a:cs typeface="Times New Roman" pitchFamily="18" charset="0"/>
                        </a:rPr>
                        <a:t>Development of a cryptographic protocol for document verification combining blockchain and zero-knowledge proofs.</a:t>
                      </a:r>
                    </a:p>
                  </a:txBody>
                  <a:tcPr marL="68580" marR="68580" marT="34290" marB="34290"/>
                </a:tc>
                <a:tc>
                  <a:txBody>
                    <a:bodyPr/>
                    <a:lstStyle/>
                    <a:p>
                      <a:pPr marL="0" marR="0" algn="just">
                        <a:lnSpc>
                          <a:spcPct val="115000"/>
                        </a:lnSpc>
                        <a:spcBef>
                          <a:spcPts val="0"/>
                        </a:spcBef>
                        <a:spcAft>
                          <a:spcPts val="0"/>
                        </a:spcAft>
                        <a:buFont typeface="Arial" pitchFamily="34" charset="0"/>
                        <a:buNone/>
                      </a:pPr>
                      <a:r>
                        <a:rPr lang="en-US" sz="1200" dirty="0">
                          <a:latin typeface="Times New Roman" pitchFamily="18" charset="0"/>
                          <a:ea typeface="Calibri"/>
                          <a:cs typeface="Times New Roman" pitchFamily="18" charset="0"/>
                        </a:rPr>
                        <a:t>Demonstration of enhanced privacy and security in document verification processes through the proposed protocol.</a:t>
                      </a:r>
                    </a:p>
                  </a:txBody>
                  <a:tcPr marL="85725" marR="85725" marT="0" marB="0"/>
                </a:tc>
                <a:tc>
                  <a:txBody>
                    <a:bodyPr/>
                    <a:lstStyle/>
                    <a:p>
                      <a:pPr algn="just"/>
                      <a:r>
                        <a:rPr lang="en-IN" sz="1200" dirty="0">
                          <a:latin typeface="Times New Roman" pitchFamily="18" charset="0"/>
                          <a:cs typeface="Times New Roman" pitchFamily="18" charset="0"/>
                        </a:rPr>
                        <a:t>2018</a:t>
                      </a:r>
                      <a:endParaRPr lang="en-US" sz="1200" dirty="0">
                        <a:latin typeface="Times New Roman" pitchFamily="18" charset="0"/>
                        <a:cs typeface="Times New Roman" pitchFamily="18" charset="0"/>
                      </a:endParaRPr>
                    </a:p>
                  </a:txBody>
                  <a:tcPr marL="68580" marR="68580" marT="34290" marB="34290"/>
                </a:tc>
                <a:tc>
                  <a:txBody>
                    <a:bodyPr/>
                    <a:lstStyle/>
                    <a:p>
                      <a:pPr algn="just"/>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Blockchain ensures tamper-proof record-keeping, while zero-knowledge proofs allow for verification without revealing sensitive information, thus ensuring privacy. </a:t>
                      </a:r>
                      <a:endParaRPr lang="en-US" sz="1200" dirty="0">
                        <a:latin typeface="Times New Roman" pitchFamily="18" charset="0"/>
                        <a:cs typeface="Times New Roman" pitchFamily="18" charset="0"/>
                      </a:endParaRPr>
                    </a:p>
                  </a:txBody>
                  <a:tcPr marL="68580" marR="68580" marT="34290" marB="34290"/>
                </a:tc>
                <a:tc>
                  <a:txBody>
                    <a:bodyPr/>
                    <a:lstStyle/>
                    <a:p>
                      <a:pPr algn="just"/>
                      <a:r>
                        <a:rPr lang="en-US" sz="1200" dirty="0">
                          <a:latin typeface="Times New Roman" pitchFamily="18" charset="0"/>
                          <a:cs typeface="Times New Roman" pitchFamily="18" charset="0"/>
                        </a:rPr>
                        <a:t>Implementing secure document verification using blockchain and zero-knowledge proofs can be complex and resource-</a:t>
                      </a:r>
                      <a:r>
                        <a:rPr lang="en-US" sz="1200" dirty="0" err="1">
                          <a:latin typeface="Times New Roman" pitchFamily="18" charset="0"/>
                          <a:cs typeface="Times New Roman" pitchFamily="18" charset="0"/>
                        </a:rPr>
                        <a:t>intensive.It</a:t>
                      </a:r>
                      <a:r>
                        <a:rPr lang="en-US" sz="1200" dirty="0">
                          <a:latin typeface="Times New Roman" pitchFamily="18" charset="0"/>
                          <a:cs typeface="Times New Roman" pitchFamily="18" charset="0"/>
                        </a:rPr>
                        <a:t> may require specialized technical expertise and infrastructure</a:t>
                      </a:r>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55911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3EF2355-D800-7092-E44A-BE3194D8E4F2}"/>
              </a:ext>
            </a:extLst>
          </p:cNvPr>
          <p:cNvGraphicFramePr>
            <a:graphicFrameLocks noGrp="1"/>
          </p:cNvGraphicFramePr>
          <p:nvPr>
            <p:ph idx="1"/>
            <p:extLst>
              <p:ext uri="{D42A27DB-BD31-4B8C-83A1-F6EECF244321}">
                <p14:modId xmlns:p14="http://schemas.microsoft.com/office/powerpoint/2010/main" val="1626697368"/>
              </p:ext>
            </p:extLst>
          </p:nvPr>
        </p:nvGraphicFramePr>
        <p:xfrm>
          <a:off x="50427" y="990600"/>
          <a:ext cx="9043149" cy="5791200"/>
        </p:xfrm>
        <a:graphic>
          <a:graphicData uri="http://schemas.openxmlformats.org/drawingml/2006/table">
            <a:tbl>
              <a:tblPr firstRow="1" lastRow="1" bandRow="1">
                <a:tableStyleId>{5940675A-B579-460E-94D1-54222C63F5DA}</a:tableStyleId>
              </a:tblPr>
              <a:tblGrid>
                <a:gridCol w="388475">
                  <a:extLst>
                    <a:ext uri="{9D8B030D-6E8A-4147-A177-3AD203B41FA5}">
                      <a16:colId xmlns:a16="http://schemas.microsoft.com/office/drawing/2014/main" val="287149602"/>
                    </a:ext>
                  </a:extLst>
                </a:gridCol>
                <a:gridCol w="993932">
                  <a:extLst>
                    <a:ext uri="{9D8B030D-6E8A-4147-A177-3AD203B41FA5}">
                      <a16:colId xmlns:a16="http://schemas.microsoft.com/office/drawing/2014/main" val="907899518"/>
                    </a:ext>
                  </a:extLst>
                </a:gridCol>
                <a:gridCol w="991961">
                  <a:extLst>
                    <a:ext uri="{9D8B030D-6E8A-4147-A177-3AD203B41FA5}">
                      <a16:colId xmlns:a16="http://schemas.microsoft.com/office/drawing/2014/main" val="2365575864"/>
                    </a:ext>
                  </a:extLst>
                </a:gridCol>
                <a:gridCol w="1261382">
                  <a:extLst>
                    <a:ext uri="{9D8B030D-6E8A-4147-A177-3AD203B41FA5}">
                      <a16:colId xmlns:a16="http://schemas.microsoft.com/office/drawing/2014/main" val="2276002316"/>
                    </a:ext>
                  </a:extLst>
                </a:gridCol>
                <a:gridCol w="1389000">
                  <a:extLst>
                    <a:ext uri="{9D8B030D-6E8A-4147-A177-3AD203B41FA5}">
                      <a16:colId xmlns:a16="http://schemas.microsoft.com/office/drawing/2014/main" val="961741929"/>
                    </a:ext>
                  </a:extLst>
                </a:gridCol>
                <a:gridCol w="972314">
                  <a:extLst>
                    <a:ext uri="{9D8B030D-6E8A-4147-A177-3AD203B41FA5}">
                      <a16:colId xmlns:a16="http://schemas.microsoft.com/office/drawing/2014/main" val="2427771749"/>
                    </a:ext>
                  </a:extLst>
                </a:gridCol>
                <a:gridCol w="632344">
                  <a:extLst>
                    <a:ext uri="{9D8B030D-6E8A-4147-A177-3AD203B41FA5}">
                      <a16:colId xmlns:a16="http://schemas.microsoft.com/office/drawing/2014/main" val="2463867830"/>
                    </a:ext>
                  </a:extLst>
                </a:gridCol>
                <a:gridCol w="1203506">
                  <a:extLst>
                    <a:ext uri="{9D8B030D-6E8A-4147-A177-3AD203B41FA5}">
                      <a16:colId xmlns:a16="http://schemas.microsoft.com/office/drawing/2014/main" val="343093310"/>
                    </a:ext>
                  </a:extLst>
                </a:gridCol>
                <a:gridCol w="1210235">
                  <a:extLst>
                    <a:ext uri="{9D8B030D-6E8A-4147-A177-3AD203B41FA5}">
                      <a16:colId xmlns:a16="http://schemas.microsoft.com/office/drawing/2014/main" val="3943148740"/>
                    </a:ext>
                  </a:extLst>
                </a:gridCol>
              </a:tblGrid>
              <a:tr h="969789">
                <a:tc>
                  <a:txBody>
                    <a:bodyPr/>
                    <a:lstStyle/>
                    <a:p>
                      <a:pPr algn="just"/>
                      <a:r>
                        <a:rPr lang="en-IN" sz="1200" b="1" dirty="0">
                          <a:latin typeface="Times New Roman" pitchFamily="18" charset="0"/>
                          <a:cs typeface="Times New Roman" pitchFamily="18" charset="0"/>
                        </a:rPr>
                        <a:t>S.</a:t>
                      </a:r>
                    </a:p>
                    <a:p>
                      <a:pPr algn="just"/>
                      <a:r>
                        <a:rPr lang="en-IN" sz="1200" b="1" dirty="0">
                          <a:latin typeface="Times New Roman" pitchFamily="18" charset="0"/>
                          <a:cs typeface="Times New Roman" pitchFamily="18" charset="0"/>
                        </a:rPr>
                        <a:t>NO</a:t>
                      </a:r>
                      <a:endParaRPr lang="en-US" sz="1200" b="1" dirty="0">
                        <a:latin typeface="Times New Roman" pitchFamily="18" charset="0"/>
                        <a:cs typeface="Times New Roman" pitchFamily="18" charset="0"/>
                      </a:endParaRPr>
                    </a:p>
                  </a:txBody>
                  <a:tcPr marL="68580" marR="68580" marT="34290" marB="34290"/>
                </a:tc>
                <a:tc>
                  <a:txBody>
                    <a:bodyPr/>
                    <a:lstStyle/>
                    <a:p>
                      <a:pPr algn="just"/>
                      <a:r>
                        <a:rPr lang="en-IN" sz="1200" b="1" dirty="0">
                          <a:latin typeface="Times New Roman" pitchFamily="18" charset="0"/>
                          <a:cs typeface="Times New Roman" pitchFamily="18" charset="0"/>
                        </a:rPr>
                        <a:t>TITLE</a:t>
                      </a:r>
                      <a:endParaRPr lang="en-US" sz="1200" b="1" dirty="0">
                        <a:latin typeface="Times New Roman" pitchFamily="18" charset="0"/>
                        <a:cs typeface="Times New Roman" pitchFamily="18" charset="0"/>
                      </a:endParaRPr>
                    </a:p>
                  </a:txBody>
                  <a:tcPr marL="68580" marR="68580" marT="34290" marB="34290"/>
                </a:tc>
                <a:tc>
                  <a:txBody>
                    <a:bodyPr/>
                    <a:lstStyle/>
                    <a:p>
                      <a:pPr algn="just"/>
                      <a:r>
                        <a:rPr lang="en-US" sz="1200" b="1" dirty="0">
                          <a:latin typeface="Times New Roman" pitchFamily="18" charset="0"/>
                          <a:cs typeface="Times New Roman" pitchFamily="18" charset="0"/>
                        </a:rPr>
                        <a:t>AUTHOR</a:t>
                      </a:r>
                    </a:p>
                  </a:txBody>
                  <a:tcPr marL="68580" marR="68580" marT="34290" marB="34290"/>
                </a:tc>
                <a:tc>
                  <a:txBody>
                    <a:bodyPr/>
                    <a:lstStyle/>
                    <a:p>
                      <a:pPr algn="just"/>
                      <a:r>
                        <a:rPr lang="en-IN" sz="1200" b="1" dirty="0">
                          <a:latin typeface="Times New Roman" pitchFamily="18" charset="0"/>
                          <a:cs typeface="Times New Roman" pitchFamily="18" charset="0"/>
                        </a:rPr>
                        <a:t>ABSTRACT</a:t>
                      </a:r>
                      <a:endParaRPr lang="en-US" sz="1200" b="1" dirty="0">
                        <a:latin typeface="Times New Roman" pitchFamily="18" charset="0"/>
                        <a:cs typeface="Times New Roman" pitchFamily="18" charset="0"/>
                      </a:endParaRPr>
                    </a:p>
                  </a:txBody>
                  <a:tcPr marL="68580" marR="68580" marT="34290" marB="34290"/>
                </a:tc>
                <a:tc>
                  <a:txBody>
                    <a:bodyPr/>
                    <a:lstStyle/>
                    <a:p>
                      <a:pPr algn="just"/>
                      <a:r>
                        <a:rPr lang="en-IN" sz="1200" b="1" dirty="0">
                          <a:latin typeface="Times New Roman" pitchFamily="18" charset="0"/>
                          <a:cs typeface="Times New Roman" pitchFamily="18" charset="0"/>
                        </a:rPr>
                        <a:t>METHODOLOGY</a:t>
                      </a:r>
                      <a:endParaRPr lang="en-US" sz="1200" b="1" dirty="0">
                        <a:latin typeface="Times New Roman" pitchFamily="18" charset="0"/>
                        <a:cs typeface="Times New Roman" pitchFamily="18" charset="0"/>
                      </a:endParaRPr>
                    </a:p>
                  </a:txBody>
                  <a:tcPr marL="68580" marR="68580" marT="34290" marB="34290"/>
                </a:tc>
                <a:tc>
                  <a:txBody>
                    <a:bodyPr/>
                    <a:lstStyle/>
                    <a:p>
                      <a:pPr algn="just"/>
                      <a:r>
                        <a:rPr lang="en-IN" sz="1200" b="1" dirty="0">
                          <a:latin typeface="Times New Roman" pitchFamily="18" charset="0"/>
                          <a:cs typeface="Times New Roman" pitchFamily="18" charset="0"/>
                        </a:rPr>
                        <a:t>RESULTS</a:t>
                      </a:r>
                      <a:endParaRPr lang="en-US" sz="1200" b="1" dirty="0">
                        <a:latin typeface="Times New Roman" pitchFamily="18" charset="0"/>
                        <a:cs typeface="Times New Roman" pitchFamily="18" charset="0"/>
                      </a:endParaRPr>
                    </a:p>
                  </a:txBody>
                  <a:tcPr marL="68580" marR="68580" marT="34290" marB="34290"/>
                </a:tc>
                <a:tc>
                  <a:txBody>
                    <a:bodyPr/>
                    <a:lstStyle/>
                    <a:p>
                      <a:pPr algn="just"/>
                      <a:r>
                        <a:rPr lang="en-IN" sz="1200" b="1" dirty="0">
                          <a:latin typeface="Times New Roman" pitchFamily="18" charset="0"/>
                          <a:cs typeface="Times New Roman" pitchFamily="18" charset="0"/>
                        </a:rPr>
                        <a:t>YEAR</a:t>
                      </a:r>
                      <a:endParaRPr lang="en-US" sz="1200" b="1" dirty="0">
                        <a:latin typeface="Times New Roman" pitchFamily="18" charset="0"/>
                        <a:cs typeface="Times New Roman" pitchFamily="18" charset="0"/>
                      </a:endParaRPr>
                    </a:p>
                  </a:txBody>
                  <a:tcPr marL="68580" marR="68580" marT="34290" marB="34290"/>
                </a:tc>
                <a:tc>
                  <a:txBody>
                    <a:bodyPr/>
                    <a:lstStyle/>
                    <a:p>
                      <a:pPr algn="just"/>
                      <a:r>
                        <a:rPr lang="en-US" sz="1200" b="1" dirty="0">
                          <a:latin typeface="Times New Roman" pitchFamily="18" charset="0"/>
                          <a:cs typeface="Times New Roman" pitchFamily="18" charset="0"/>
                        </a:rPr>
                        <a:t>ADVANTAGES</a:t>
                      </a:r>
                    </a:p>
                  </a:txBody>
                  <a:tcPr marL="68580" marR="68580" marT="34290" marB="34290"/>
                </a:tc>
                <a:tc>
                  <a:txBody>
                    <a:bodyPr/>
                    <a:lstStyle/>
                    <a:p>
                      <a:pPr algn="just"/>
                      <a:r>
                        <a:rPr lang="en-US" sz="1200" b="1" dirty="0">
                          <a:latin typeface="Times New Roman" pitchFamily="18" charset="0"/>
                          <a:cs typeface="Times New Roman" pitchFamily="18" charset="0"/>
                        </a:rPr>
                        <a:t>DIS</a:t>
                      </a:r>
                    </a:p>
                    <a:p>
                      <a:pPr algn="just"/>
                      <a:r>
                        <a:rPr lang="en-US" sz="1200" b="1" dirty="0">
                          <a:latin typeface="Times New Roman" pitchFamily="18" charset="0"/>
                          <a:cs typeface="Times New Roman" pitchFamily="18" charset="0"/>
                        </a:rPr>
                        <a:t>ADVANTAGES</a:t>
                      </a:r>
                    </a:p>
                  </a:txBody>
                  <a:tcPr marL="68580" marR="68580" marT="34290" marB="34290"/>
                </a:tc>
                <a:extLst>
                  <a:ext uri="{0D108BD9-81ED-4DB2-BD59-A6C34878D82A}">
                    <a16:rowId xmlns:a16="http://schemas.microsoft.com/office/drawing/2014/main" val="2732956425"/>
                  </a:ext>
                </a:extLst>
              </a:tr>
              <a:tr h="4821411">
                <a:tc>
                  <a:txBody>
                    <a:bodyPr/>
                    <a:lstStyle/>
                    <a:p>
                      <a:pPr algn="just"/>
                      <a:r>
                        <a:rPr lang="en-US" sz="1200" dirty="0">
                          <a:latin typeface="Times New Roman" pitchFamily="18" charset="0"/>
                          <a:cs typeface="Times New Roman" pitchFamily="18" charset="0"/>
                        </a:rPr>
                        <a:t>2</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txBody>
                  <a:tcPr marL="68580" marR="68580" marT="34290" marB="34290"/>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200" kern="1200" dirty="0">
                          <a:solidFill>
                            <a:schemeClr val="dk1"/>
                          </a:solidFill>
                          <a:effectLst/>
                          <a:latin typeface="Times New Roman" pitchFamily="18" charset="0"/>
                          <a:ea typeface="+mn-ea"/>
                          <a:cs typeface="Times New Roman" pitchFamily="18" charset="0"/>
                        </a:rPr>
                        <a:t>Decentralized Document Verification Using Blockchain</a:t>
                      </a:r>
                      <a:endParaRPr lang="en-US" sz="1200" dirty="0">
                        <a:latin typeface="Times New Roman" pitchFamily="18" charset="0"/>
                        <a:ea typeface="Calibri"/>
                        <a:cs typeface="Times New Roman" pitchFamily="18" charset="0"/>
                      </a:endParaRPr>
                    </a:p>
                  </a:txBody>
                  <a:tcPr marL="51435" marR="51435" marT="0" marB="0"/>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200" dirty="0">
                          <a:latin typeface="Times New Roman" pitchFamily="18" charset="0"/>
                          <a:ea typeface="Calibri"/>
                          <a:cs typeface="Times New Roman" pitchFamily="18" charset="0"/>
                        </a:rPr>
                        <a:t> Patel, A. et al</a:t>
                      </a:r>
                    </a:p>
                  </a:txBody>
                  <a:tcPr marL="51435" marR="51435" marT="0" marB="0"/>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This study explores the feasibility of using blockchain for decentralized document verification. It proposes a methodology for implementing a blockchain-based verification system and evaluates its effectiveness in ensuring document integrity and authenticity.</a:t>
                      </a:r>
                    </a:p>
                  </a:txBody>
                  <a:tcPr marL="85725" marR="85725" marT="0" marB="0"/>
                </a:tc>
                <a:tc>
                  <a:txBody>
                    <a:bodyPr/>
                    <a:lstStyle/>
                    <a:p>
                      <a:pPr marL="21590" marR="0" algn="just">
                        <a:lnSpc>
                          <a:spcPct val="115000"/>
                        </a:lnSpc>
                        <a:spcBef>
                          <a:spcPts val="0"/>
                        </a:spcBef>
                        <a:spcAft>
                          <a:spcPts val="0"/>
                        </a:spcAft>
                        <a:tabLst>
                          <a:tab pos="111125" algn="l"/>
                        </a:tabLst>
                      </a:pPr>
                      <a:r>
                        <a:rPr lang="en-US" sz="1200" dirty="0">
                          <a:latin typeface="Times New Roman" pitchFamily="18" charset="0"/>
                          <a:ea typeface="Calibri"/>
                          <a:cs typeface="Times New Roman" pitchFamily="18" charset="0"/>
                        </a:rPr>
                        <a:t>Development of a blockchain-based document verification system using smart contracts and distributed ledger technology</a:t>
                      </a:r>
                    </a:p>
                  </a:txBody>
                  <a:tcPr marL="68580" marR="68580" marT="34290" marB="34290"/>
                </a:tc>
                <a:tc>
                  <a:txBody>
                    <a:bodyPr/>
                    <a:lstStyle/>
                    <a:p>
                      <a:pPr marL="0" marR="0" algn="just">
                        <a:lnSpc>
                          <a:spcPct val="115000"/>
                        </a:lnSpc>
                        <a:spcBef>
                          <a:spcPts val="0"/>
                        </a:spcBef>
                        <a:spcAft>
                          <a:spcPts val="0"/>
                        </a:spcAft>
                        <a:buFont typeface="Arial" pitchFamily="34" charset="0"/>
                        <a:buNone/>
                      </a:pPr>
                      <a:r>
                        <a:rPr lang="en-US" sz="1200" dirty="0">
                          <a:latin typeface="Times New Roman" pitchFamily="18" charset="0"/>
                          <a:ea typeface="Calibri"/>
                          <a:cs typeface="Times New Roman" pitchFamily="18" charset="0"/>
                        </a:rPr>
                        <a:t>Analysis of the potential benefits and limitations of blockchain technology for document verification.</a:t>
                      </a:r>
                    </a:p>
                  </a:txBody>
                  <a:tcPr marL="85725" marR="85725" marT="0" marB="0"/>
                </a:tc>
                <a:tc>
                  <a:txBody>
                    <a:bodyPr/>
                    <a:lstStyle/>
                    <a:p>
                      <a:pPr algn="just"/>
                      <a:r>
                        <a:rPr lang="en-IN" sz="1200" dirty="0">
                          <a:latin typeface="Times New Roman" pitchFamily="18" charset="0"/>
                          <a:cs typeface="Times New Roman" pitchFamily="18" charset="0"/>
                        </a:rPr>
                        <a:t>2019</a:t>
                      </a:r>
                      <a:endParaRPr lang="en-US" sz="1200" dirty="0">
                        <a:latin typeface="Times New Roman" pitchFamily="18" charset="0"/>
                        <a:cs typeface="Times New Roman" pitchFamily="18" charset="0"/>
                      </a:endParaRPr>
                    </a:p>
                  </a:txBody>
                  <a:tcPr marL="68580" marR="68580" marT="34290" marB="34290"/>
                </a:tc>
                <a:tc>
                  <a:txBody>
                    <a:bodyPr/>
                    <a:lstStyle/>
                    <a:p>
                      <a:pPr algn="just"/>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By leveraging blockchain technology, decentralized document verification can provide enhanced trust and transparency. Since blockchain records are immutable and distributed across multiple nodes, it eliminates the need for a centralized authority, reducing the risk of fraud</a:t>
                      </a:r>
                      <a:endParaRPr lang="en-US" sz="1200" dirty="0">
                        <a:latin typeface="Times New Roman" pitchFamily="18" charset="0"/>
                        <a:cs typeface="Times New Roman" pitchFamily="18" charset="0"/>
                      </a:endParaRPr>
                    </a:p>
                  </a:txBody>
                  <a:tcPr marL="68580" marR="68580" marT="34290" marB="34290"/>
                </a:tc>
                <a:tc>
                  <a:txBody>
                    <a:bodyPr/>
                    <a:lstStyle/>
                    <a:p>
                      <a:pPr algn="just"/>
                      <a:r>
                        <a:rPr lang="en-US" sz="1200" dirty="0">
                          <a:latin typeface="Times New Roman" pitchFamily="18" charset="0"/>
                          <a:cs typeface="Times New Roman" pitchFamily="18" charset="0"/>
                        </a:rPr>
                        <a:t> Implementing decentralized document verification using blockchain may face scalability challenges. As the number of transactions increases, blockchain networks can become congested, leading to slower transaction processing times and higher fees.</a:t>
                      </a:r>
                    </a:p>
                  </a:txBody>
                  <a:tcPr marL="68580" marR="68580" marT="34290" marB="34290"/>
                </a:tc>
                <a:extLst>
                  <a:ext uri="{0D108BD9-81ED-4DB2-BD59-A6C34878D82A}">
                    <a16:rowId xmlns:a16="http://schemas.microsoft.com/office/drawing/2014/main" val="3093969113"/>
                  </a:ext>
                </a:extLst>
              </a:tr>
            </a:tbl>
          </a:graphicData>
        </a:graphic>
      </p:graphicFrame>
      <p:sp>
        <p:nvSpPr>
          <p:cNvPr id="2" name="TextBox 1">
            <a:extLst>
              <a:ext uri="{FF2B5EF4-FFF2-40B4-BE49-F238E27FC236}">
                <a16:creationId xmlns:a16="http://schemas.microsoft.com/office/drawing/2014/main" id="{7A73DA06-4026-3D32-70E2-FD39B838AD31}"/>
              </a:ext>
            </a:extLst>
          </p:cNvPr>
          <p:cNvSpPr txBox="1"/>
          <p:nvPr/>
        </p:nvSpPr>
        <p:spPr>
          <a:xfrm>
            <a:off x="1524000" y="-76200"/>
            <a:ext cx="617220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422099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1AC9-15D2-8ADE-0825-8FD31060C78D}"/>
              </a:ext>
            </a:extLst>
          </p:cNvPr>
          <p:cNvSpPr>
            <a:spLocks noGrp="1"/>
          </p:cNvSpPr>
          <p:nvPr>
            <p:ph type="title"/>
          </p:nvPr>
        </p:nvSpPr>
        <p:spPr>
          <a:xfrm>
            <a:off x="2209800" y="39757"/>
            <a:ext cx="4807133" cy="636269"/>
          </a:xfrm>
        </p:spPr>
        <p:txBody>
          <a:bodyPr/>
          <a:lstStyle/>
          <a:p>
            <a:pPr algn="ctr"/>
            <a:r>
              <a:rPr lang="en-IN" b="1" dirty="0">
                <a:latin typeface="Times New Roman" panose="02020603050405020304" pitchFamily="18" charset="0"/>
                <a:cs typeface="Times New Roman" panose="02020603050405020304" pitchFamily="18" charset="0"/>
              </a:rPr>
              <a:t>KEY FEATURES</a:t>
            </a:r>
          </a:p>
        </p:txBody>
      </p:sp>
      <p:sp>
        <p:nvSpPr>
          <p:cNvPr id="3" name="TextBox 2">
            <a:extLst>
              <a:ext uri="{FF2B5EF4-FFF2-40B4-BE49-F238E27FC236}">
                <a16:creationId xmlns:a16="http://schemas.microsoft.com/office/drawing/2014/main" id="{ED8DE3EF-EE8E-A272-C200-B86770D7BDF8}"/>
              </a:ext>
            </a:extLst>
          </p:cNvPr>
          <p:cNvSpPr txBox="1"/>
          <p:nvPr/>
        </p:nvSpPr>
        <p:spPr>
          <a:xfrm>
            <a:off x="384266" y="644129"/>
            <a:ext cx="8458200" cy="6673943"/>
          </a:xfrm>
          <a:prstGeom prst="rect">
            <a:avLst/>
          </a:prstGeom>
          <a:noFill/>
        </p:spPr>
        <p:txBody>
          <a:bodyPr wrap="square" rtlCol="0">
            <a:spAutoFit/>
          </a:bodyPr>
          <a:lstStyle/>
          <a:p>
            <a:pPr algn="just">
              <a:lnSpc>
                <a:spcPct val="150000"/>
              </a:lnSpc>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Immutable Ledger</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Documents verified on the blockchain are recorded in an immutable ledger, meaning that once a verification transaction is added to the blockchain, it cannot be altered or deleted.</a:t>
            </a:r>
          </a:p>
          <a:p>
            <a:pPr algn="just">
              <a:lnSpc>
                <a:spcPct val="150000"/>
              </a:lnSpc>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Cryptographic Security: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Each transaction is encrypted using cryptographic algorithms, ensuring confidentiality and integrity. Digital signatures are also used to verify.</a:t>
            </a:r>
          </a:p>
          <a:p>
            <a:pPr algn="just">
              <a:lnSpc>
                <a:spcPct val="150000"/>
              </a:lnSpc>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Smart Contracts</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Smart contracts play a crucial role in automating the document verification process. Predefined rules and conditions encoded in smart contracts ensure that verification requests are processed.</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346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1405-C760-B1CB-437A-8A21126322A5}"/>
              </a:ext>
            </a:extLst>
          </p:cNvPr>
          <p:cNvSpPr>
            <a:spLocks noGrp="1"/>
          </p:cNvSpPr>
          <p:nvPr>
            <p:ph type="title"/>
          </p:nvPr>
        </p:nvSpPr>
        <p:spPr>
          <a:xfrm>
            <a:off x="2362200" y="609600"/>
            <a:ext cx="7510576" cy="636269"/>
          </a:xfrm>
        </p:spPr>
        <p:txBody>
          <a:bodyPr/>
          <a:lstStyle/>
          <a:p>
            <a:pPr algn="l"/>
            <a:r>
              <a:rPr lang="en-IN" b="1" dirty="0">
                <a:latin typeface="Times New Roman" panose="02020603050405020304" pitchFamily="18" charset="0"/>
                <a:cs typeface="Times New Roman" panose="02020603050405020304" pitchFamily="18" charset="0"/>
              </a:rPr>
              <a:t>METHODOLOGY</a:t>
            </a:r>
          </a:p>
        </p:txBody>
      </p:sp>
      <p:sp>
        <p:nvSpPr>
          <p:cNvPr id="3" name="Text Placeholder 2">
            <a:extLst>
              <a:ext uri="{FF2B5EF4-FFF2-40B4-BE49-F238E27FC236}">
                <a16:creationId xmlns:a16="http://schemas.microsoft.com/office/drawing/2014/main" id="{036B707F-313B-CCD3-D6A0-FD772768F21E}"/>
              </a:ext>
            </a:extLst>
          </p:cNvPr>
          <p:cNvSpPr>
            <a:spLocks noGrp="1"/>
          </p:cNvSpPr>
          <p:nvPr>
            <p:ph type="body" idx="1"/>
          </p:nvPr>
        </p:nvSpPr>
        <p:spPr>
          <a:xfrm>
            <a:off x="534365" y="1705451"/>
            <a:ext cx="8075269" cy="3811621"/>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The methodology involves thorough research, analysis, design, prototyping, implementation, testing, and evaluation of blockchain technology's applications in document verification and digital copyright management. It includes development of a frontend application, backend server, and smart contracts, with rigorous testing and evaluation for performance, usability, efficiency, and security.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62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3792" y="762000"/>
            <a:ext cx="4336415" cy="627736"/>
          </a:xfrm>
          <a:prstGeom prst="rect">
            <a:avLst/>
          </a:prstGeom>
        </p:spPr>
        <p:txBody>
          <a:bodyPr vert="horz" wrap="square" lIns="0" tIns="12065" rIns="0" bIns="0" rtlCol="0">
            <a:spAutoFit/>
          </a:bodyPr>
          <a:lstStyle/>
          <a:p>
            <a:pPr marL="12700" algn="ctr">
              <a:lnSpc>
                <a:spcPct val="100000"/>
              </a:lnSpc>
              <a:spcBef>
                <a:spcPts val="95"/>
              </a:spcBef>
            </a:pPr>
            <a:r>
              <a:rPr b="1" spc="-110" dirty="0">
                <a:latin typeface="Times New Roman"/>
                <a:cs typeface="Times New Roman"/>
              </a:rPr>
              <a:t>ADVANTAGES</a:t>
            </a:r>
            <a:endParaRPr dirty="0">
              <a:latin typeface="Times New Roman"/>
              <a:cs typeface="Times New Roman"/>
            </a:endParaRPr>
          </a:p>
        </p:txBody>
      </p:sp>
      <p:sp>
        <p:nvSpPr>
          <p:cNvPr id="3" name="object 3"/>
          <p:cNvSpPr txBox="1"/>
          <p:nvPr/>
        </p:nvSpPr>
        <p:spPr>
          <a:xfrm>
            <a:off x="1219200" y="1487924"/>
            <a:ext cx="4766310" cy="3882152"/>
          </a:xfrm>
          <a:prstGeom prst="rect">
            <a:avLst/>
          </a:prstGeom>
        </p:spPr>
        <p:txBody>
          <a:bodyPr vert="horz" wrap="square" lIns="0" tIns="110489" rIns="0" bIns="0" rtlCol="0">
            <a:spAutoFit/>
          </a:bodyPr>
          <a:lstStyle/>
          <a:p>
            <a:pPr marL="155575" indent="-143510">
              <a:lnSpc>
                <a:spcPct val="150000"/>
              </a:lnSpc>
              <a:spcBef>
                <a:spcPts val="869"/>
              </a:spcBef>
              <a:buSzPct val="96875"/>
              <a:buFont typeface="Arial MT"/>
              <a:buChar char="•"/>
              <a:tabLst>
                <a:tab pos="156210" algn="l"/>
              </a:tabLst>
            </a:pPr>
            <a:r>
              <a:rPr lang="en-IN" sz="2400" spc="-5" dirty="0">
                <a:latin typeface="Times New Roman"/>
                <a:cs typeface="Times New Roman"/>
              </a:rPr>
              <a:t> Transparency and Immutability</a:t>
            </a:r>
            <a:endParaRPr sz="2400" dirty="0">
              <a:latin typeface="Times New Roman"/>
              <a:cs typeface="Times New Roman"/>
            </a:endParaRPr>
          </a:p>
          <a:p>
            <a:pPr marL="155575" indent="-143510">
              <a:lnSpc>
                <a:spcPct val="150000"/>
              </a:lnSpc>
              <a:spcBef>
                <a:spcPts val="770"/>
              </a:spcBef>
              <a:buSzPct val="96875"/>
              <a:buFont typeface="Arial MT"/>
              <a:buChar char="•"/>
              <a:tabLst>
                <a:tab pos="156210" algn="l"/>
              </a:tabLst>
            </a:pPr>
            <a:r>
              <a:rPr lang="en-IN" sz="2400" dirty="0">
                <a:latin typeface="Times New Roman"/>
                <a:cs typeface="Times New Roman"/>
              </a:rPr>
              <a:t> Decentralization</a:t>
            </a:r>
            <a:endParaRPr sz="2400" dirty="0">
              <a:latin typeface="Times New Roman"/>
              <a:cs typeface="Times New Roman"/>
            </a:endParaRPr>
          </a:p>
          <a:p>
            <a:pPr marL="155575" indent="-143510">
              <a:lnSpc>
                <a:spcPct val="150000"/>
              </a:lnSpc>
              <a:spcBef>
                <a:spcPts val="770"/>
              </a:spcBef>
              <a:buSzPct val="96875"/>
              <a:buFont typeface="Arial MT"/>
              <a:buChar char="•"/>
              <a:tabLst>
                <a:tab pos="156210" algn="l"/>
              </a:tabLst>
            </a:pPr>
            <a:r>
              <a:rPr lang="en-IN" sz="2400" spc="-55" dirty="0">
                <a:latin typeface="Times New Roman"/>
                <a:cs typeface="Times New Roman"/>
              </a:rPr>
              <a:t> Efficiency and Automation</a:t>
            </a:r>
            <a:endParaRPr sz="2400" dirty="0">
              <a:latin typeface="Times New Roman"/>
              <a:cs typeface="Times New Roman"/>
            </a:endParaRPr>
          </a:p>
          <a:p>
            <a:pPr marL="256540" indent="-243840">
              <a:lnSpc>
                <a:spcPct val="150000"/>
              </a:lnSpc>
              <a:spcBef>
                <a:spcPts val="775"/>
              </a:spcBef>
              <a:buSzPct val="96875"/>
              <a:buFont typeface="Arial MT"/>
              <a:buChar char="•"/>
              <a:tabLst>
                <a:tab pos="256540" algn="l"/>
              </a:tabLst>
            </a:pPr>
            <a:r>
              <a:rPr lang="en-IN" sz="2400" dirty="0">
                <a:latin typeface="Times New Roman"/>
                <a:cs typeface="Times New Roman"/>
              </a:rPr>
              <a:t>Global Accessibility</a:t>
            </a:r>
          </a:p>
          <a:p>
            <a:pPr marL="256540" indent="-243840">
              <a:lnSpc>
                <a:spcPct val="150000"/>
              </a:lnSpc>
              <a:spcBef>
                <a:spcPts val="775"/>
              </a:spcBef>
              <a:buSzPct val="96875"/>
              <a:buFont typeface="Arial MT"/>
              <a:buChar char="•"/>
              <a:tabLst>
                <a:tab pos="256540" algn="l"/>
              </a:tabLst>
            </a:pPr>
            <a:r>
              <a:rPr lang="en-IN" sz="2400" i="0" dirty="0">
                <a:solidFill>
                  <a:srgbClr val="0D0D0D"/>
                </a:solidFill>
                <a:effectLst/>
                <a:highlight>
                  <a:srgbClr val="FFFFFF"/>
                </a:highlight>
                <a:latin typeface="Times New Roman" panose="02020603050405020304" pitchFamily="18" charset="0"/>
                <a:cs typeface="Times New Roman" panose="02020603050405020304" pitchFamily="18" charset="0"/>
              </a:rPr>
              <a:t>Improved Rights Management</a:t>
            </a:r>
          </a:p>
          <a:p>
            <a:pPr marL="256540" indent="-243840">
              <a:lnSpc>
                <a:spcPct val="150000"/>
              </a:lnSpc>
              <a:spcBef>
                <a:spcPts val="775"/>
              </a:spcBef>
              <a:buSzPct val="96875"/>
              <a:buFont typeface="Arial MT"/>
              <a:buChar char="•"/>
              <a:tabLst>
                <a:tab pos="256540" algn="l"/>
              </a:tabLst>
            </a:pPr>
            <a:r>
              <a:rPr lang="en-IN" sz="2400" dirty="0">
                <a:latin typeface="Times New Roman"/>
                <a:cs typeface="Times New Roman"/>
              </a:rPr>
              <a:t>Auditable and Traceable</a:t>
            </a:r>
            <a:endParaRPr sz="24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3" y="431368"/>
            <a:ext cx="4323080" cy="627736"/>
          </a:xfrm>
          <a:prstGeom prst="rect">
            <a:avLst/>
          </a:prstGeom>
        </p:spPr>
        <p:txBody>
          <a:bodyPr vert="horz" wrap="square" lIns="0" tIns="12065" rIns="0" bIns="0" rtlCol="0">
            <a:spAutoFit/>
          </a:bodyPr>
          <a:lstStyle/>
          <a:p>
            <a:pPr marL="12700" algn="ctr">
              <a:lnSpc>
                <a:spcPct val="100000"/>
              </a:lnSpc>
              <a:spcBef>
                <a:spcPts val="95"/>
              </a:spcBef>
            </a:pPr>
            <a:r>
              <a:rPr b="1" spc="-10" dirty="0">
                <a:latin typeface="Times New Roman"/>
                <a:cs typeface="Times New Roman"/>
              </a:rPr>
              <a:t>CONCLUSION</a:t>
            </a:r>
            <a:endParaRPr dirty="0">
              <a:latin typeface="Times New Roman"/>
              <a:cs typeface="Times New Roman"/>
            </a:endParaRPr>
          </a:p>
        </p:txBody>
      </p:sp>
      <p:sp>
        <p:nvSpPr>
          <p:cNvPr id="3" name="object 3"/>
          <p:cNvSpPr txBox="1"/>
          <p:nvPr/>
        </p:nvSpPr>
        <p:spPr>
          <a:xfrm>
            <a:off x="536244" y="1621612"/>
            <a:ext cx="8072755" cy="2163734"/>
          </a:xfrm>
          <a:prstGeom prst="rect">
            <a:avLst/>
          </a:prstGeom>
        </p:spPr>
        <p:txBody>
          <a:bodyPr vert="horz" wrap="square" lIns="0" tIns="13970" rIns="0" bIns="0" rtlCol="0">
            <a:spAutoFit/>
          </a:bodyPr>
          <a:lstStyle/>
          <a:p>
            <a:pPr marL="356870" indent="-344805" algn="just">
              <a:lnSpc>
                <a:spcPct val="150000"/>
              </a:lnSpc>
              <a:spcBef>
                <a:spcPts val="110"/>
              </a:spcBef>
              <a:buFont typeface="Arial MT"/>
              <a:buChar char="•"/>
              <a:tabLst>
                <a:tab pos="356870" algn="l"/>
                <a:tab pos="357505" algn="l"/>
                <a:tab pos="814069" algn="l"/>
                <a:tab pos="2600960" algn="l"/>
                <a:tab pos="3308350" algn="l"/>
                <a:tab pos="4494530" algn="l"/>
                <a:tab pos="5930265" algn="l"/>
                <a:tab pos="7070725" algn="l"/>
              </a:tabLst>
            </a:pPr>
            <a:r>
              <a:rPr lang="en-US" sz="2400" dirty="0">
                <a:latin typeface="Times New Roman"/>
                <a:cs typeface="Times New Roman"/>
              </a:rPr>
              <a:t>Through automated smart contracts, global accessibility, and enhanced security measures, it fosters a fair, efficient, and accountable ecosystem for creators, distributors, and consumers alike.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AECB-A935-CB25-086B-8C35D60FEF12}"/>
              </a:ext>
            </a:extLst>
          </p:cNvPr>
          <p:cNvSpPr>
            <a:spLocks noGrp="1"/>
          </p:cNvSpPr>
          <p:nvPr>
            <p:ph type="title"/>
          </p:nvPr>
        </p:nvSpPr>
        <p:spPr>
          <a:xfrm>
            <a:off x="3505200" y="152400"/>
            <a:ext cx="2362200" cy="636269"/>
          </a:xfrm>
        </p:spPr>
        <p:txBody>
          <a:bodyPr/>
          <a:lstStyle/>
          <a:p>
            <a:r>
              <a:rPr lang="en-IN" b="1" dirty="0">
                <a:latin typeface="Times New Roman" panose="02020603050405020304" pitchFamily="18" charset="0"/>
                <a:cs typeface="Times New Roman" panose="02020603050405020304" pitchFamily="18" charset="0"/>
              </a:rPr>
              <a:t>DOMAIN</a:t>
            </a:r>
            <a:endParaRPr lang="en-IN" b="1" dirty="0"/>
          </a:p>
        </p:txBody>
      </p:sp>
      <p:sp>
        <p:nvSpPr>
          <p:cNvPr id="3" name="Text Placeholder 2">
            <a:extLst>
              <a:ext uri="{FF2B5EF4-FFF2-40B4-BE49-F238E27FC236}">
                <a16:creationId xmlns:a16="http://schemas.microsoft.com/office/drawing/2014/main" id="{69700B92-D22A-B8F5-F80C-1B427942D479}"/>
              </a:ext>
            </a:extLst>
          </p:cNvPr>
          <p:cNvSpPr>
            <a:spLocks noGrp="1"/>
          </p:cNvSpPr>
          <p:nvPr>
            <p:ph type="body" idx="1"/>
          </p:nvPr>
        </p:nvSpPr>
        <p:spPr>
          <a:xfrm>
            <a:off x="610083" y="2133600"/>
            <a:ext cx="8152434" cy="3811621"/>
          </a:xfrm>
        </p:spPr>
        <p:txBody>
          <a:bodyPr/>
          <a:lstStyle/>
          <a:p>
            <a:pPr marL="285750" indent="-285750"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Blockchain technology, characterized by its decentralized, distributed ledger system, revolutionizes digital transactions by ensuring secure and transparent record-keeping across a network of computers. Essential components include decentralization, cryptography, consensus mechanisms, and smart contracts, collectively enabling trust and reliability without the need for intermediaries.</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FF4F734-3DBF-BB6E-ED71-9612F566A597}"/>
              </a:ext>
            </a:extLst>
          </p:cNvPr>
          <p:cNvSpPr txBox="1"/>
          <p:nvPr/>
        </p:nvSpPr>
        <p:spPr>
          <a:xfrm>
            <a:off x="457200" y="1295400"/>
            <a:ext cx="7620000"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BLOCKCHAIN TECHNOLOGY:</a:t>
            </a:r>
          </a:p>
        </p:txBody>
      </p:sp>
    </p:spTree>
    <p:extLst>
      <p:ext uri="{BB962C8B-B14F-4D97-AF65-F5344CB8AC3E}">
        <p14:creationId xmlns:p14="http://schemas.microsoft.com/office/powerpoint/2010/main" val="1394121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81101-8F4A-6D20-13B5-24209E3EB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57400"/>
            <a:ext cx="8229600" cy="4114800"/>
          </a:xfrm>
          <a:prstGeom prst="rect">
            <a:avLst/>
          </a:prstGeom>
        </p:spPr>
      </p:pic>
      <p:sp>
        <p:nvSpPr>
          <p:cNvPr id="2" name="TextBox 1">
            <a:extLst>
              <a:ext uri="{FF2B5EF4-FFF2-40B4-BE49-F238E27FC236}">
                <a16:creationId xmlns:a16="http://schemas.microsoft.com/office/drawing/2014/main" id="{25F113E9-A0B4-C30C-60E9-B6BFF62DA150}"/>
              </a:ext>
            </a:extLst>
          </p:cNvPr>
          <p:cNvSpPr txBox="1"/>
          <p:nvPr/>
        </p:nvSpPr>
        <p:spPr>
          <a:xfrm>
            <a:off x="2895600" y="1219200"/>
            <a:ext cx="373380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DASHBOARD</a:t>
            </a:r>
          </a:p>
        </p:txBody>
      </p:sp>
      <p:sp>
        <p:nvSpPr>
          <p:cNvPr id="5" name="TextBox 4">
            <a:extLst>
              <a:ext uri="{FF2B5EF4-FFF2-40B4-BE49-F238E27FC236}">
                <a16:creationId xmlns:a16="http://schemas.microsoft.com/office/drawing/2014/main" id="{CC2429E4-F441-2857-DCBE-040DDBD4654A}"/>
              </a:ext>
            </a:extLst>
          </p:cNvPr>
          <p:cNvSpPr txBox="1"/>
          <p:nvPr/>
        </p:nvSpPr>
        <p:spPr>
          <a:xfrm>
            <a:off x="2362200" y="118408"/>
            <a:ext cx="5164584" cy="1938992"/>
          </a:xfrm>
          <a:prstGeom prst="rect">
            <a:avLst/>
          </a:prstGeom>
          <a:noFill/>
        </p:spPr>
        <p:txBody>
          <a:bodyPr wrap="square">
            <a:spAutoFit/>
          </a:bodyPr>
          <a:lstStyle/>
          <a:p>
            <a:pPr marL="358775" indent="-95250">
              <a:tabLst>
                <a:tab pos="179388" algn="l"/>
              </a:tabLst>
            </a:pPr>
            <a:r>
              <a:rPr lang="en-IN" sz="4000" b="1" dirty="0">
                <a:latin typeface="Times New Roman" panose="02020603050405020304" pitchFamily="18" charset="0"/>
                <a:cs typeface="Times New Roman" panose="02020603050405020304" pitchFamily="18" charset="0"/>
              </a:rPr>
              <a:t>SCREENSHOTS</a:t>
            </a:r>
          </a:p>
          <a:p>
            <a:pPr marL="358775" indent="358775"/>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3806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F7A0474-EF89-102D-1870-79E50374C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7400"/>
            <a:ext cx="8229600" cy="4114800"/>
          </a:xfrm>
          <a:prstGeom prst="rect">
            <a:avLst/>
          </a:prstGeom>
        </p:spPr>
      </p:pic>
      <p:sp>
        <p:nvSpPr>
          <p:cNvPr id="3" name="TextBox 2">
            <a:extLst>
              <a:ext uri="{FF2B5EF4-FFF2-40B4-BE49-F238E27FC236}">
                <a16:creationId xmlns:a16="http://schemas.microsoft.com/office/drawing/2014/main" id="{DA4E7230-F9E4-F216-0CB8-466E3E626DB3}"/>
              </a:ext>
            </a:extLst>
          </p:cNvPr>
          <p:cNvSpPr txBox="1"/>
          <p:nvPr/>
        </p:nvSpPr>
        <p:spPr>
          <a:xfrm>
            <a:off x="3429000" y="685800"/>
            <a:ext cx="251460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LOGIN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65A937-688B-7B78-7F61-C6876C030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7400"/>
            <a:ext cx="8229600" cy="4145933"/>
          </a:xfrm>
          <a:prstGeom prst="rect">
            <a:avLst/>
          </a:prstGeom>
        </p:spPr>
      </p:pic>
      <p:sp>
        <p:nvSpPr>
          <p:cNvPr id="2" name="TextBox 1">
            <a:extLst>
              <a:ext uri="{FF2B5EF4-FFF2-40B4-BE49-F238E27FC236}">
                <a16:creationId xmlns:a16="http://schemas.microsoft.com/office/drawing/2014/main" id="{441F9A6A-CEDD-7BDB-C3A3-9CDC1E391124}"/>
              </a:ext>
            </a:extLst>
          </p:cNvPr>
          <p:cNvSpPr txBox="1"/>
          <p:nvPr/>
        </p:nvSpPr>
        <p:spPr>
          <a:xfrm>
            <a:off x="3200400" y="654667"/>
            <a:ext cx="304800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STUDENT</a:t>
            </a:r>
          </a:p>
        </p:txBody>
      </p:sp>
    </p:spTree>
    <p:extLst>
      <p:ext uri="{BB962C8B-B14F-4D97-AF65-F5344CB8AC3E}">
        <p14:creationId xmlns:p14="http://schemas.microsoft.com/office/powerpoint/2010/main" val="2077133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0FAA-403D-9C6A-AA6B-543C194703E5}"/>
              </a:ext>
            </a:extLst>
          </p:cNvPr>
          <p:cNvSpPr>
            <a:spLocks noGrp="1"/>
          </p:cNvSpPr>
          <p:nvPr>
            <p:ph type="title"/>
          </p:nvPr>
        </p:nvSpPr>
        <p:spPr>
          <a:xfrm>
            <a:off x="2895600" y="685800"/>
            <a:ext cx="3048000" cy="636269"/>
          </a:xfrm>
        </p:spPr>
        <p:txBody>
          <a:bodyPr/>
          <a:lstStyle/>
          <a:p>
            <a:pPr algn="ctr"/>
            <a:r>
              <a:rPr lang="en-IN" dirty="0">
                <a:latin typeface="Times New Roman" panose="02020603050405020304" pitchFamily="18" charset="0"/>
                <a:cs typeface="Times New Roman" panose="02020603050405020304" pitchFamily="18" charset="0"/>
              </a:rPr>
              <a:t>UNIVERSITY</a:t>
            </a:r>
          </a:p>
        </p:txBody>
      </p:sp>
      <p:pic>
        <p:nvPicPr>
          <p:cNvPr id="4" name="Picture 3">
            <a:extLst>
              <a:ext uri="{FF2B5EF4-FFF2-40B4-BE49-F238E27FC236}">
                <a16:creationId xmlns:a16="http://schemas.microsoft.com/office/drawing/2014/main" id="{07700D58-7AE0-5E2A-6EAF-A4376C6AF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7400"/>
            <a:ext cx="8229600" cy="4114800"/>
          </a:xfrm>
          <a:prstGeom prst="rect">
            <a:avLst/>
          </a:prstGeom>
        </p:spPr>
      </p:pic>
    </p:spTree>
    <p:extLst>
      <p:ext uri="{BB962C8B-B14F-4D97-AF65-F5344CB8AC3E}">
        <p14:creationId xmlns:p14="http://schemas.microsoft.com/office/powerpoint/2010/main" val="316008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3F0242-CE54-CA09-F3BD-01FA7775D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57401"/>
            <a:ext cx="8229600" cy="4114800"/>
          </a:xfrm>
          <a:prstGeom prst="rect">
            <a:avLst/>
          </a:prstGeom>
        </p:spPr>
      </p:pic>
      <p:sp>
        <p:nvSpPr>
          <p:cNvPr id="2" name="TextBox 1">
            <a:extLst>
              <a:ext uri="{FF2B5EF4-FFF2-40B4-BE49-F238E27FC236}">
                <a16:creationId xmlns:a16="http://schemas.microsoft.com/office/drawing/2014/main" id="{761ABD17-7610-8341-DED7-541A250E33BF}"/>
              </a:ext>
            </a:extLst>
          </p:cNvPr>
          <p:cNvSpPr txBox="1"/>
          <p:nvPr/>
        </p:nvSpPr>
        <p:spPr>
          <a:xfrm>
            <a:off x="3048000" y="655981"/>
            <a:ext cx="274320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COMPANY</a:t>
            </a:r>
          </a:p>
        </p:txBody>
      </p:sp>
    </p:spTree>
    <p:extLst>
      <p:ext uri="{BB962C8B-B14F-4D97-AF65-F5344CB8AC3E}">
        <p14:creationId xmlns:p14="http://schemas.microsoft.com/office/powerpoint/2010/main" val="452440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F37C6A-3D2F-D3F9-AC09-69723E99E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7400"/>
            <a:ext cx="8229600" cy="4114800"/>
          </a:xfrm>
          <a:prstGeom prst="rect">
            <a:avLst/>
          </a:prstGeom>
        </p:spPr>
      </p:pic>
      <p:sp>
        <p:nvSpPr>
          <p:cNvPr id="2" name="TextBox 1">
            <a:extLst>
              <a:ext uri="{FF2B5EF4-FFF2-40B4-BE49-F238E27FC236}">
                <a16:creationId xmlns:a16="http://schemas.microsoft.com/office/drawing/2014/main" id="{C8143CA3-9049-FD18-18CD-10E71E0F14FB}"/>
              </a:ext>
            </a:extLst>
          </p:cNvPr>
          <p:cNvSpPr txBox="1"/>
          <p:nvPr/>
        </p:nvSpPr>
        <p:spPr>
          <a:xfrm>
            <a:off x="2514600" y="685800"/>
            <a:ext cx="3505200"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SIGNUP PAGE</a:t>
            </a:r>
          </a:p>
        </p:txBody>
      </p:sp>
    </p:spTree>
    <p:extLst>
      <p:ext uri="{BB962C8B-B14F-4D97-AF65-F5344CB8AC3E}">
        <p14:creationId xmlns:p14="http://schemas.microsoft.com/office/powerpoint/2010/main" val="1958937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6319EE-5750-0265-B311-715E378FF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7400"/>
            <a:ext cx="8229600" cy="4132422"/>
          </a:xfrm>
          <a:prstGeom prst="rect">
            <a:avLst/>
          </a:prstGeom>
        </p:spPr>
      </p:pic>
      <p:sp>
        <p:nvSpPr>
          <p:cNvPr id="2" name="TextBox 1">
            <a:extLst>
              <a:ext uri="{FF2B5EF4-FFF2-40B4-BE49-F238E27FC236}">
                <a16:creationId xmlns:a16="http://schemas.microsoft.com/office/drawing/2014/main" id="{6F56C24B-5B1D-1B37-3A29-11F71DD6AD2C}"/>
              </a:ext>
            </a:extLst>
          </p:cNvPr>
          <p:cNvSpPr txBox="1"/>
          <p:nvPr/>
        </p:nvSpPr>
        <p:spPr>
          <a:xfrm>
            <a:off x="2667000" y="762000"/>
            <a:ext cx="373380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IPFS CONNECT</a:t>
            </a:r>
          </a:p>
        </p:txBody>
      </p:sp>
    </p:spTree>
    <p:extLst>
      <p:ext uri="{BB962C8B-B14F-4D97-AF65-F5344CB8AC3E}">
        <p14:creationId xmlns:p14="http://schemas.microsoft.com/office/powerpoint/2010/main" val="1790205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CC8DB0-EA9C-4D0B-79A4-05A0DCEC0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7400"/>
            <a:ext cx="8229600" cy="4114800"/>
          </a:xfrm>
          <a:prstGeom prst="rect">
            <a:avLst/>
          </a:prstGeom>
        </p:spPr>
      </p:pic>
      <p:sp>
        <p:nvSpPr>
          <p:cNvPr id="2" name="TextBox 1">
            <a:extLst>
              <a:ext uri="{FF2B5EF4-FFF2-40B4-BE49-F238E27FC236}">
                <a16:creationId xmlns:a16="http://schemas.microsoft.com/office/drawing/2014/main" id="{B64464F5-C8A4-F726-4624-09A02387BF48}"/>
              </a:ext>
            </a:extLst>
          </p:cNvPr>
          <p:cNvSpPr txBox="1"/>
          <p:nvPr/>
        </p:nvSpPr>
        <p:spPr>
          <a:xfrm>
            <a:off x="2743200" y="712433"/>
            <a:ext cx="312420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METAMASK</a:t>
            </a:r>
          </a:p>
        </p:txBody>
      </p:sp>
    </p:spTree>
    <p:extLst>
      <p:ext uri="{BB962C8B-B14F-4D97-AF65-F5344CB8AC3E}">
        <p14:creationId xmlns:p14="http://schemas.microsoft.com/office/powerpoint/2010/main" val="871405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5F5D74-7888-3E45-6E05-16501AAB1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7400"/>
            <a:ext cx="8229600" cy="4114800"/>
          </a:xfrm>
          <a:prstGeom prst="rect">
            <a:avLst/>
          </a:prstGeom>
        </p:spPr>
      </p:pic>
      <p:sp>
        <p:nvSpPr>
          <p:cNvPr id="2" name="TextBox 1">
            <a:extLst>
              <a:ext uri="{FF2B5EF4-FFF2-40B4-BE49-F238E27FC236}">
                <a16:creationId xmlns:a16="http://schemas.microsoft.com/office/drawing/2014/main" id="{EB6FC74A-F609-59BB-A7AB-3D7FA798B051}"/>
              </a:ext>
            </a:extLst>
          </p:cNvPr>
          <p:cNvSpPr txBox="1"/>
          <p:nvPr/>
        </p:nvSpPr>
        <p:spPr>
          <a:xfrm>
            <a:off x="2590800" y="685800"/>
            <a:ext cx="388620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TRANSACTION</a:t>
            </a:r>
          </a:p>
        </p:txBody>
      </p:sp>
    </p:spTree>
    <p:extLst>
      <p:ext uri="{BB962C8B-B14F-4D97-AF65-F5344CB8AC3E}">
        <p14:creationId xmlns:p14="http://schemas.microsoft.com/office/powerpoint/2010/main" val="763566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5973" y="2729560"/>
            <a:ext cx="4058285" cy="786765"/>
          </a:xfrm>
          <a:prstGeom prst="rect">
            <a:avLst/>
          </a:prstGeom>
        </p:spPr>
        <p:txBody>
          <a:bodyPr vert="horz" wrap="square" lIns="0" tIns="12065" rIns="0" bIns="0" rtlCol="0">
            <a:spAutoFit/>
          </a:bodyPr>
          <a:lstStyle/>
          <a:p>
            <a:pPr marL="12700">
              <a:lnSpc>
                <a:spcPct val="100000"/>
              </a:lnSpc>
              <a:spcBef>
                <a:spcPts val="95"/>
              </a:spcBef>
              <a:tabLst>
                <a:tab pos="2635250" algn="l"/>
              </a:tabLst>
            </a:pPr>
            <a:r>
              <a:rPr sz="5000" b="1" spc="-5" dirty="0">
                <a:latin typeface="Times New Roman"/>
                <a:cs typeface="Times New Roman"/>
              </a:rPr>
              <a:t>THANK	YOU</a:t>
            </a:r>
            <a:endParaRPr sz="50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DCD1-CD30-0A7D-99CE-E9F20991426C}"/>
              </a:ext>
            </a:extLst>
          </p:cNvPr>
          <p:cNvSpPr>
            <a:spLocks noGrp="1"/>
          </p:cNvSpPr>
          <p:nvPr>
            <p:ph type="title"/>
          </p:nvPr>
        </p:nvSpPr>
        <p:spPr>
          <a:xfrm>
            <a:off x="2209800" y="152400"/>
            <a:ext cx="4419600" cy="636269"/>
          </a:xfrm>
        </p:spPr>
        <p:txBody>
          <a:bodyPr/>
          <a:lstStyle/>
          <a:p>
            <a:r>
              <a:rPr lang="en-IN" b="1" dirty="0">
                <a:latin typeface="Times New Roman" panose="02020603050405020304" pitchFamily="18" charset="0"/>
                <a:cs typeface="Times New Roman" panose="02020603050405020304" pitchFamily="18" charset="0"/>
              </a:rPr>
              <a:t>INTRODUCTION</a:t>
            </a:r>
            <a:endParaRPr lang="en-IN" b="1" dirty="0"/>
          </a:p>
        </p:txBody>
      </p:sp>
      <p:sp>
        <p:nvSpPr>
          <p:cNvPr id="3" name="Text Placeholder 2">
            <a:extLst>
              <a:ext uri="{FF2B5EF4-FFF2-40B4-BE49-F238E27FC236}">
                <a16:creationId xmlns:a16="http://schemas.microsoft.com/office/drawing/2014/main" id="{2276D4FC-6728-6E67-5B90-24E31F25FCF5}"/>
              </a:ext>
            </a:extLst>
          </p:cNvPr>
          <p:cNvSpPr>
            <a:spLocks noGrp="1"/>
          </p:cNvSpPr>
          <p:nvPr>
            <p:ph type="body" idx="1"/>
          </p:nvPr>
        </p:nvSpPr>
        <p:spPr>
          <a:xfrm>
            <a:off x="685800" y="914400"/>
            <a:ext cx="8075269" cy="5562600"/>
          </a:xfrm>
        </p:spPr>
        <p:txBody>
          <a:bodyPr/>
          <a:lstStyle/>
          <a:p>
            <a:pPr algn="just">
              <a:lnSpc>
                <a:spcPct val="150000"/>
              </a:lnSpc>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In today's digital age, the authenticity and integrity of documents play a crucial role in various aspects of our lives, from academic certificates and legal documents to financial records and identity verification. However, the prevalence of document fraud and tampering poses significant challenges, undermining trust and reliability in traditional document verification systems. Blockchain technology, renowned for its decentralized and immutable ledger system, offers a promising solution to the issues of document fraud and tampering. By recording document verification transactions on a blockchain.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788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88615" y="164200"/>
            <a:ext cx="3693160" cy="627736"/>
          </a:xfrm>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0D0D0D"/>
                </a:solidFill>
                <a:latin typeface="Times New Roman"/>
                <a:cs typeface="Times New Roman"/>
              </a:rPr>
              <a:t>OBJ</a:t>
            </a:r>
            <a:r>
              <a:rPr sz="4000" b="1" spc="10" dirty="0">
                <a:solidFill>
                  <a:srgbClr val="0D0D0D"/>
                </a:solidFill>
                <a:latin typeface="Times New Roman"/>
                <a:cs typeface="Times New Roman"/>
              </a:rPr>
              <a:t>E</a:t>
            </a:r>
            <a:r>
              <a:rPr sz="4000" b="1" spc="-5" dirty="0">
                <a:solidFill>
                  <a:srgbClr val="0D0D0D"/>
                </a:solidFill>
                <a:latin typeface="Times New Roman"/>
                <a:cs typeface="Times New Roman"/>
              </a:rPr>
              <a:t>CTIVE</a:t>
            </a:r>
            <a:endParaRPr sz="4000" dirty="0">
              <a:latin typeface="Times New Roman"/>
              <a:cs typeface="Times New Roman"/>
            </a:endParaRPr>
          </a:p>
        </p:txBody>
      </p:sp>
      <p:sp>
        <p:nvSpPr>
          <p:cNvPr id="3" name="object 3"/>
          <p:cNvSpPr txBox="1"/>
          <p:nvPr/>
        </p:nvSpPr>
        <p:spPr>
          <a:xfrm>
            <a:off x="609600" y="1676400"/>
            <a:ext cx="8251190" cy="3825727"/>
          </a:xfrm>
          <a:prstGeom prst="rect">
            <a:avLst/>
          </a:prstGeom>
        </p:spPr>
        <p:txBody>
          <a:bodyPr vert="horz" wrap="square" lIns="0" tIns="13970" rIns="0" bIns="0" rtlCol="0">
            <a:spAutoFit/>
          </a:bodyPr>
          <a:lstStyle/>
          <a:p>
            <a:pPr marL="457200" indent="-457200"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Blockchain technology is being used for document verification to enhance security, efficiency, and transparency in digital copyright management.</a:t>
            </a:r>
          </a:p>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decentralized ledger ensures accurate and secure verification of digital documents, addressing challenges in rights confirmation, authorization, and maintenance within the digital copyright industry.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152400"/>
            <a:ext cx="5899785" cy="627736"/>
          </a:xfrm>
          <a:prstGeom prst="rect">
            <a:avLst/>
          </a:prstGeom>
        </p:spPr>
        <p:txBody>
          <a:bodyPr vert="horz" wrap="square" lIns="0" tIns="12065" rIns="0" bIns="0" rtlCol="0">
            <a:spAutoFit/>
          </a:bodyPr>
          <a:lstStyle/>
          <a:p>
            <a:pPr marL="12700">
              <a:lnSpc>
                <a:spcPct val="100000"/>
              </a:lnSpc>
              <a:spcBef>
                <a:spcPts val="95"/>
              </a:spcBef>
            </a:pPr>
            <a:r>
              <a:rPr b="1" spc="-5" dirty="0">
                <a:latin typeface="Times New Roman"/>
                <a:cs typeface="Times New Roman"/>
              </a:rPr>
              <a:t>EXISTING</a:t>
            </a:r>
            <a:r>
              <a:rPr b="1" spc="-45" dirty="0">
                <a:latin typeface="Times New Roman"/>
                <a:cs typeface="Times New Roman"/>
              </a:rPr>
              <a:t> </a:t>
            </a:r>
            <a:r>
              <a:rPr b="1" spc="-5" dirty="0">
                <a:latin typeface="Times New Roman"/>
                <a:cs typeface="Times New Roman"/>
              </a:rPr>
              <a:t>SYSTEM</a:t>
            </a:r>
            <a:endParaRPr dirty="0">
              <a:latin typeface="Times New Roman"/>
              <a:cs typeface="Times New Roman"/>
            </a:endParaRPr>
          </a:p>
        </p:txBody>
      </p:sp>
      <p:sp>
        <p:nvSpPr>
          <p:cNvPr id="3" name="object 3"/>
          <p:cNvSpPr txBox="1"/>
          <p:nvPr/>
        </p:nvSpPr>
        <p:spPr>
          <a:xfrm>
            <a:off x="685800" y="1371600"/>
            <a:ext cx="8001000" cy="2794035"/>
          </a:xfrm>
          <a:prstGeom prst="rect">
            <a:avLst/>
          </a:prstGeom>
        </p:spPr>
        <p:txBody>
          <a:bodyPr vert="horz" wrap="square" lIns="0" tIns="13335" rIns="0" bIns="0" rtlCol="0">
            <a:spAutoFit/>
          </a:bodyPr>
          <a:lstStyle/>
          <a:p>
            <a:pPr marL="514350" indent="-514350" algn="just">
              <a:lnSpc>
                <a:spcPct val="150000"/>
              </a:lnSpc>
              <a:spcBef>
                <a:spcPts val="600"/>
              </a:spcBef>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Centralized digital copyright management system faces challenges due to its lack of transparency and efficiency, reliance on intermediaries.</a:t>
            </a:r>
          </a:p>
          <a:p>
            <a:pPr marL="514350" indent="-514350" algn="just">
              <a:lnSpc>
                <a:spcPct val="150000"/>
              </a:lnSpc>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Unauthorized access, which compromises the integrity of digital copyrights and leads to disputes over rights.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0" y="1219200"/>
            <a:ext cx="7971333" cy="2717090"/>
          </a:xfrm>
          <a:prstGeom prst="rect">
            <a:avLst/>
          </a:prstGeom>
        </p:spPr>
        <p:txBody>
          <a:bodyPr vert="horz" wrap="square" lIns="0" tIns="13335" rIns="0" bIns="0" rtlCol="0">
            <a:spAutoFit/>
          </a:bodyPr>
          <a:lstStyle/>
          <a:p>
            <a:pPr marL="457200" indent="-457200"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proposed system uses blockchain technology to revolutionize document verification by utilizing decentralized networks.</a:t>
            </a:r>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Eliminating the need for centralized authorities and enabling autonomous verification process.</a:t>
            </a:r>
          </a:p>
        </p:txBody>
      </p:sp>
      <p:sp>
        <p:nvSpPr>
          <p:cNvPr id="3" name="object 3"/>
          <p:cNvSpPr txBox="1">
            <a:spLocks noGrp="1"/>
          </p:cNvSpPr>
          <p:nvPr>
            <p:ph type="title"/>
          </p:nvPr>
        </p:nvSpPr>
        <p:spPr>
          <a:xfrm>
            <a:off x="1905000" y="152400"/>
            <a:ext cx="6233795" cy="627736"/>
          </a:xfrm>
          <a:prstGeom prst="rect">
            <a:avLst/>
          </a:prstGeom>
        </p:spPr>
        <p:txBody>
          <a:bodyPr vert="horz" wrap="square" lIns="0" tIns="12065" rIns="0" bIns="0" rtlCol="0">
            <a:spAutoFit/>
          </a:bodyPr>
          <a:lstStyle/>
          <a:p>
            <a:pPr marL="12700">
              <a:lnSpc>
                <a:spcPct val="100000"/>
              </a:lnSpc>
              <a:spcBef>
                <a:spcPts val="95"/>
              </a:spcBef>
            </a:pPr>
            <a:r>
              <a:rPr b="1" spc="-5" dirty="0">
                <a:latin typeface="Times New Roman"/>
                <a:cs typeface="Times New Roman"/>
              </a:rPr>
              <a:t>PROPOSED</a:t>
            </a:r>
            <a:r>
              <a:rPr b="1" spc="-185" dirty="0">
                <a:latin typeface="Times New Roman"/>
                <a:cs typeface="Times New Roman"/>
              </a:rPr>
              <a:t> </a:t>
            </a:r>
            <a:r>
              <a:rPr b="1" spc="-5" dirty="0">
                <a:latin typeface="Times New Roman"/>
                <a:cs typeface="Times New Roman"/>
              </a:rPr>
              <a:t>SYSTEM</a:t>
            </a:r>
            <a:endParaRPr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207028"/>
            <a:ext cx="7473290" cy="627736"/>
          </a:xfrm>
          <a:prstGeom prst="rect">
            <a:avLst/>
          </a:prstGeom>
        </p:spPr>
        <p:txBody>
          <a:bodyPr vert="horz" wrap="square" lIns="0" tIns="12065" rIns="0" bIns="0" rtlCol="0">
            <a:spAutoFit/>
          </a:bodyPr>
          <a:lstStyle/>
          <a:p>
            <a:pPr marL="12700">
              <a:lnSpc>
                <a:spcPct val="100000"/>
              </a:lnSpc>
              <a:spcBef>
                <a:spcPts val="95"/>
              </a:spcBef>
            </a:pPr>
            <a:r>
              <a:rPr b="1" spc="-5" dirty="0">
                <a:latin typeface="Times New Roman"/>
                <a:cs typeface="Times New Roman"/>
              </a:rPr>
              <a:t>SYST</a:t>
            </a:r>
            <a:r>
              <a:rPr b="1" spc="10" dirty="0">
                <a:latin typeface="Times New Roman"/>
                <a:cs typeface="Times New Roman"/>
              </a:rPr>
              <a:t>E</a:t>
            </a:r>
            <a:r>
              <a:rPr b="1" spc="-10" dirty="0">
                <a:latin typeface="Times New Roman"/>
                <a:cs typeface="Times New Roman"/>
              </a:rPr>
              <a:t>M</a:t>
            </a:r>
            <a:r>
              <a:rPr b="1" spc="-280" dirty="0">
                <a:latin typeface="Times New Roman"/>
                <a:cs typeface="Times New Roman"/>
              </a:rPr>
              <a:t> </a:t>
            </a:r>
            <a:r>
              <a:rPr b="1" spc="-5" dirty="0">
                <a:latin typeface="Times New Roman"/>
                <a:cs typeface="Times New Roman"/>
              </a:rPr>
              <a:t>AR</a:t>
            </a:r>
            <a:r>
              <a:rPr b="1" spc="-25" dirty="0">
                <a:latin typeface="Times New Roman"/>
                <a:cs typeface="Times New Roman"/>
              </a:rPr>
              <a:t>C</a:t>
            </a:r>
            <a:r>
              <a:rPr b="1" spc="-5" dirty="0">
                <a:latin typeface="Times New Roman"/>
                <a:cs typeface="Times New Roman"/>
              </a:rPr>
              <a:t>HITECTURE</a:t>
            </a:r>
            <a:endParaRPr dirty="0">
              <a:latin typeface="Times New Roman"/>
              <a:cs typeface="Times New Roman"/>
            </a:endParaRPr>
          </a:p>
        </p:txBody>
      </p:sp>
      <p:pic>
        <p:nvPicPr>
          <p:cNvPr id="5" name="Picture 4">
            <a:extLst>
              <a:ext uri="{FF2B5EF4-FFF2-40B4-BE49-F238E27FC236}">
                <a16:creationId xmlns:a16="http://schemas.microsoft.com/office/drawing/2014/main" id="{501DE809-3543-1844-5CA3-1F25F208BD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219200"/>
            <a:ext cx="9665216" cy="67042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76200"/>
            <a:ext cx="5791200" cy="628377"/>
          </a:xfrm>
          <a:prstGeom prst="rect">
            <a:avLst/>
          </a:prstGeom>
        </p:spPr>
        <p:txBody>
          <a:bodyPr vert="horz" wrap="square" lIns="0" tIns="12700" rIns="0" bIns="0" rtlCol="0">
            <a:spAutoFit/>
          </a:bodyPr>
          <a:lstStyle/>
          <a:p>
            <a:pPr marL="12700" algn="ctr">
              <a:lnSpc>
                <a:spcPct val="100000"/>
              </a:lnSpc>
              <a:spcBef>
                <a:spcPts val="100"/>
              </a:spcBef>
            </a:pPr>
            <a:r>
              <a:rPr b="1" spc="-5" dirty="0">
                <a:latin typeface="Times New Roman"/>
                <a:cs typeface="Times New Roman"/>
              </a:rPr>
              <a:t>D</a:t>
            </a:r>
            <a:r>
              <a:rPr lang="en-IN" b="1" spc="-5" dirty="0">
                <a:latin typeface="Times New Roman"/>
                <a:cs typeface="Times New Roman"/>
              </a:rPr>
              <a:t>ATA FLOW DIAGRAM</a:t>
            </a:r>
            <a:endParaRPr dirty="0">
              <a:latin typeface="Times New Roman"/>
              <a:cs typeface="Times New Roman"/>
            </a:endParaRPr>
          </a:p>
        </p:txBody>
      </p:sp>
      <p:pic>
        <p:nvPicPr>
          <p:cNvPr id="4" name="Picture 3">
            <a:extLst>
              <a:ext uri="{FF2B5EF4-FFF2-40B4-BE49-F238E27FC236}">
                <a16:creationId xmlns:a16="http://schemas.microsoft.com/office/drawing/2014/main" id="{623F88EA-D09B-B09D-C547-AA51CC74C5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990600"/>
            <a:ext cx="9378985" cy="68593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6854" y="1143000"/>
            <a:ext cx="8470291" cy="4039696"/>
          </a:xfrm>
          <a:prstGeom prst="rect">
            <a:avLst/>
          </a:prstGeom>
        </p:spPr>
        <p:txBody>
          <a:bodyPr vert="horz" wrap="square" lIns="0" tIns="226695" rIns="0" bIns="0" rtlCol="0">
            <a:spAutoFit/>
          </a:bodyPr>
          <a:lstStyle/>
          <a:p>
            <a:pPr marL="12700">
              <a:lnSpc>
                <a:spcPct val="150000"/>
              </a:lnSpc>
              <a:spcBef>
                <a:spcPts val="1785"/>
              </a:spcBef>
            </a:pPr>
            <a:r>
              <a:rPr lang="en-IN" sz="3200" b="1" spc="-55" dirty="0">
                <a:latin typeface="Times New Roman"/>
                <a:cs typeface="Times New Roman"/>
              </a:rPr>
              <a:t>   </a:t>
            </a:r>
            <a:r>
              <a:rPr sz="3200" b="1" spc="-55" dirty="0">
                <a:latin typeface="Times New Roman"/>
                <a:cs typeface="Times New Roman"/>
              </a:rPr>
              <a:t>HARDWARE</a:t>
            </a:r>
            <a:r>
              <a:rPr sz="3200" b="1" spc="25" dirty="0">
                <a:latin typeface="Times New Roman"/>
                <a:cs typeface="Times New Roman"/>
              </a:rPr>
              <a:t> </a:t>
            </a:r>
            <a:r>
              <a:rPr sz="3200" b="1" spc="-5" dirty="0">
                <a:latin typeface="Times New Roman"/>
                <a:cs typeface="Times New Roman"/>
              </a:rPr>
              <a:t>REQUIREMENTS</a:t>
            </a:r>
            <a:endParaRPr sz="3200" dirty="0">
              <a:latin typeface="Times New Roman"/>
              <a:cs typeface="Times New Roman"/>
            </a:endParaRPr>
          </a:p>
          <a:p>
            <a:pPr marL="618490" indent="-287020">
              <a:lnSpc>
                <a:spcPct val="150000"/>
              </a:lnSpc>
              <a:spcBef>
                <a:spcPts val="1495"/>
              </a:spcBef>
              <a:buFont typeface="Arial MT"/>
              <a:buChar char="•"/>
              <a:tabLst>
                <a:tab pos="618490" algn="l"/>
                <a:tab pos="619125" algn="l"/>
              </a:tabLst>
            </a:pPr>
            <a:r>
              <a:rPr sz="2800" spc="5" dirty="0">
                <a:latin typeface="Times New Roman"/>
                <a:cs typeface="Times New Roman"/>
              </a:rPr>
              <a:t>CPU</a:t>
            </a:r>
            <a:r>
              <a:rPr sz="2800" spc="-20" dirty="0">
                <a:latin typeface="Times New Roman"/>
                <a:cs typeface="Times New Roman"/>
              </a:rPr>
              <a:t> </a:t>
            </a:r>
            <a:r>
              <a:rPr sz="2800" spc="-5" dirty="0">
                <a:latin typeface="Times New Roman"/>
                <a:cs typeface="Times New Roman"/>
              </a:rPr>
              <a:t>type</a:t>
            </a:r>
            <a:r>
              <a:rPr sz="2800" spc="-10" dirty="0">
                <a:latin typeface="Times New Roman"/>
                <a:cs typeface="Times New Roman"/>
              </a:rPr>
              <a:t> </a:t>
            </a:r>
            <a:r>
              <a:rPr sz="2800" dirty="0">
                <a:latin typeface="Times New Roman"/>
                <a:cs typeface="Times New Roman"/>
              </a:rPr>
              <a:t>:</a:t>
            </a:r>
            <a:r>
              <a:rPr sz="2800" spc="-30" dirty="0">
                <a:latin typeface="Times New Roman"/>
                <a:cs typeface="Times New Roman"/>
              </a:rPr>
              <a:t> </a:t>
            </a:r>
            <a:r>
              <a:rPr lang="en-IN" sz="2800" spc="5" dirty="0">
                <a:latin typeface="Times New Roman"/>
                <a:cs typeface="Times New Roman"/>
              </a:rPr>
              <a:t>Mid Range – CPU Intel i5</a:t>
            </a:r>
            <a:endParaRPr lang="en-IN" sz="2800" dirty="0">
              <a:latin typeface="Times New Roman"/>
              <a:cs typeface="Times New Roman"/>
            </a:endParaRPr>
          </a:p>
          <a:p>
            <a:pPr marL="618490" indent="-287020">
              <a:lnSpc>
                <a:spcPct val="150000"/>
              </a:lnSpc>
              <a:spcBef>
                <a:spcPts val="1495"/>
              </a:spcBef>
              <a:buFont typeface="Arial MT"/>
              <a:buChar char="•"/>
              <a:tabLst>
                <a:tab pos="618490" algn="l"/>
                <a:tab pos="619125" algn="l"/>
              </a:tabLst>
            </a:pPr>
            <a:r>
              <a:rPr lang="en-IN" sz="2800" spc="5" dirty="0">
                <a:latin typeface="Times New Roman"/>
                <a:cs typeface="Times New Roman"/>
              </a:rPr>
              <a:t>C</a:t>
            </a:r>
            <a:r>
              <a:rPr sz="2800" spc="5" dirty="0">
                <a:latin typeface="Times New Roman"/>
                <a:cs typeface="Times New Roman"/>
              </a:rPr>
              <a:t>lock</a:t>
            </a:r>
            <a:r>
              <a:rPr sz="2800" spc="-85" dirty="0">
                <a:latin typeface="Times New Roman"/>
                <a:cs typeface="Times New Roman"/>
              </a:rPr>
              <a:t> </a:t>
            </a:r>
            <a:r>
              <a:rPr sz="2800" spc="5" dirty="0">
                <a:latin typeface="Times New Roman"/>
                <a:cs typeface="Times New Roman"/>
              </a:rPr>
              <a:t>speed</a:t>
            </a:r>
            <a:r>
              <a:rPr sz="2800" spc="-55" dirty="0">
                <a:latin typeface="Times New Roman"/>
                <a:cs typeface="Times New Roman"/>
              </a:rPr>
              <a:t> </a:t>
            </a:r>
            <a:r>
              <a:rPr sz="2800" dirty="0">
                <a:latin typeface="Times New Roman"/>
                <a:cs typeface="Times New Roman"/>
              </a:rPr>
              <a:t>:</a:t>
            </a:r>
            <a:r>
              <a:rPr sz="2800" spc="-15" dirty="0">
                <a:latin typeface="Times New Roman"/>
                <a:cs typeface="Times New Roman"/>
              </a:rPr>
              <a:t> </a:t>
            </a:r>
            <a:r>
              <a:rPr sz="2800" spc="5" dirty="0">
                <a:latin typeface="Times New Roman"/>
                <a:cs typeface="Times New Roman"/>
              </a:rPr>
              <a:t>3.0</a:t>
            </a:r>
            <a:r>
              <a:rPr sz="2800" spc="-35" dirty="0">
                <a:latin typeface="Times New Roman"/>
                <a:cs typeface="Times New Roman"/>
              </a:rPr>
              <a:t> </a:t>
            </a:r>
            <a:r>
              <a:rPr sz="2800" spc="-5" dirty="0">
                <a:latin typeface="Times New Roman"/>
                <a:cs typeface="Times New Roman"/>
              </a:rPr>
              <a:t>GHz</a:t>
            </a:r>
            <a:r>
              <a:rPr lang="en-IN" sz="2800" spc="-5" dirty="0">
                <a:latin typeface="Times New Roman"/>
                <a:cs typeface="Times New Roman"/>
              </a:rPr>
              <a:t> with multiple cores</a:t>
            </a:r>
            <a:endParaRPr sz="2800" dirty="0">
              <a:latin typeface="Times New Roman"/>
              <a:cs typeface="Times New Roman"/>
            </a:endParaRPr>
          </a:p>
          <a:p>
            <a:pPr marL="618490" indent="-287020">
              <a:lnSpc>
                <a:spcPct val="150000"/>
              </a:lnSpc>
              <a:spcBef>
                <a:spcPts val="675"/>
              </a:spcBef>
              <a:buFont typeface="Arial MT"/>
              <a:buChar char="•"/>
              <a:tabLst>
                <a:tab pos="618490" algn="l"/>
                <a:tab pos="619125" algn="l"/>
              </a:tabLst>
            </a:pPr>
            <a:r>
              <a:rPr sz="2800" spc="5" dirty="0">
                <a:latin typeface="Times New Roman"/>
                <a:cs typeface="Times New Roman"/>
              </a:rPr>
              <a:t>Ram</a:t>
            </a:r>
            <a:r>
              <a:rPr sz="2800" spc="-45" dirty="0">
                <a:latin typeface="Times New Roman"/>
                <a:cs typeface="Times New Roman"/>
              </a:rPr>
              <a:t> </a:t>
            </a:r>
            <a:r>
              <a:rPr sz="2800" spc="5" dirty="0">
                <a:latin typeface="Times New Roman"/>
                <a:cs typeface="Times New Roman"/>
              </a:rPr>
              <a:t>size</a:t>
            </a:r>
            <a:r>
              <a:rPr sz="2800" spc="-60" dirty="0">
                <a:latin typeface="Times New Roman"/>
                <a:cs typeface="Times New Roman"/>
              </a:rPr>
              <a:t> </a:t>
            </a:r>
            <a:r>
              <a:rPr sz="2800" dirty="0">
                <a:latin typeface="Times New Roman"/>
                <a:cs typeface="Times New Roman"/>
              </a:rPr>
              <a:t>:</a:t>
            </a:r>
            <a:r>
              <a:rPr sz="2800" spc="-40" dirty="0">
                <a:latin typeface="Times New Roman"/>
                <a:cs typeface="Times New Roman"/>
              </a:rPr>
              <a:t> </a:t>
            </a:r>
            <a:r>
              <a:rPr lang="en-IN" sz="2800" spc="10" dirty="0">
                <a:latin typeface="Times New Roman"/>
                <a:cs typeface="Times New Roman"/>
              </a:rPr>
              <a:t>8GB</a:t>
            </a:r>
            <a:endParaRPr sz="2800" dirty="0">
              <a:latin typeface="Times New Roman"/>
              <a:cs typeface="Times New Roman"/>
            </a:endParaRPr>
          </a:p>
          <a:p>
            <a:pPr marL="618490" indent="-287020">
              <a:lnSpc>
                <a:spcPct val="150000"/>
              </a:lnSpc>
              <a:spcBef>
                <a:spcPts val="670"/>
              </a:spcBef>
              <a:buFont typeface="Arial MT"/>
              <a:buChar char="•"/>
              <a:tabLst>
                <a:tab pos="618490" algn="l"/>
                <a:tab pos="619125" algn="l"/>
              </a:tabLst>
            </a:pPr>
            <a:r>
              <a:rPr sz="2800" dirty="0">
                <a:latin typeface="Times New Roman"/>
                <a:cs typeface="Times New Roman"/>
              </a:rPr>
              <a:t>Hard </a:t>
            </a:r>
            <a:r>
              <a:rPr sz="2800" spc="10" dirty="0">
                <a:latin typeface="Times New Roman"/>
                <a:cs typeface="Times New Roman"/>
              </a:rPr>
              <a:t>disk</a:t>
            </a:r>
            <a:r>
              <a:rPr sz="2800" spc="-75" dirty="0">
                <a:latin typeface="Times New Roman"/>
                <a:cs typeface="Times New Roman"/>
              </a:rPr>
              <a:t> </a:t>
            </a:r>
            <a:r>
              <a:rPr sz="2800" spc="5" dirty="0">
                <a:latin typeface="Times New Roman"/>
                <a:cs typeface="Times New Roman"/>
              </a:rPr>
              <a:t>capacity</a:t>
            </a:r>
            <a:r>
              <a:rPr sz="2800" spc="-75" dirty="0">
                <a:latin typeface="Times New Roman"/>
                <a:cs typeface="Times New Roman"/>
              </a:rPr>
              <a:t> </a:t>
            </a:r>
            <a:r>
              <a:rPr sz="2800" dirty="0">
                <a:latin typeface="Times New Roman"/>
                <a:cs typeface="Times New Roman"/>
              </a:rPr>
              <a:t>:</a:t>
            </a:r>
            <a:r>
              <a:rPr sz="2800" spc="-50" dirty="0">
                <a:latin typeface="Times New Roman"/>
                <a:cs typeface="Times New Roman"/>
              </a:rPr>
              <a:t> </a:t>
            </a:r>
            <a:r>
              <a:rPr lang="en-IN" sz="2800" spc="10" dirty="0">
                <a:latin typeface="Times New Roman"/>
                <a:cs typeface="Times New Roman"/>
              </a:rPr>
              <a:t>1000</a:t>
            </a:r>
            <a:r>
              <a:rPr sz="2800" spc="-10" dirty="0">
                <a:latin typeface="Times New Roman"/>
                <a:cs typeface="Times New Roman"/>
              </a:rPr>
              <a:t>GB</a:t>
            </a:r>
            <a:endParaRPr sz="2800" dirty="0">
              <a:latin typeface="Times New Roman"/>
              <a:cs typeface="Times New Roman"/>
            </a:endParaRPr>
          </a:p>
        </p:txBody>
      </p:sp>
      <p:sp>
        <p:nvSpPr>
          <p:cNvPr id="3" name="object 3"/>
          <p:cNvSpPr txBox="1">
            <a:spLocks noGrp="1"/>
          </p:cNvSpPr>
          <p:nvPr>
            <p:ph type="title"/>
          </p:nvPr>
        </p:nvSpPr>
        <p:spPr>
          <a:xfrm>
            <a:off x="2209800" y="152400"/>
            <a:ext cx="5241290" cy="627736"/>
          </a:xfrm>
          <a:prstGeom prst="rect">
            <a:avLst/>
          </a:prstGeom>
        </p:spPr>
        <p:txBody>
          <a:bodyPr vert="horz" wrap="square" lIns="0" tIns="12065" rIns="0" bIns="0" rtlCol="0">
            <a:spAutoFit/>
          </a:bodyPr>
          <a:lstStyle/>
          <a:p>
            <a:pPr marL="12700">
              <a:lnSpc>
                <a:spcPct val="100000"/>
              </a:lnSpc>
              <a:spcBef>
                <a:spcPts val="95"/>
              </a:spcBef>
            </a:pPr>
            <a:r>
              <a:rPr b="1" spc="-5" dirty="0">
                <a:latin typeface="Times New Roman"/>
                <a:cs typeface="Times New Roman"/>
              </a:rPr>
              <a:t>REQUIREMENTS</a:t>
            </a:r>
            <a:endParaRPr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2267</TotalTime>
  <Words>1001</Words>
  <Application>Microsoft Office PowerPoint</Application>
  <PresentationFormat>On-screen Show (4:3)</PresentationFormat>
  <Paragraphs>132</Paragraphs>
  <Slides>29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MT</vt:lpstr>
      <vt:lpstr>Calibri</vt:lpstr>
      <vt:lpstr>Söhne</vt:lpstr>
      <vt:lpstr>Times New Roman</vt:lpstr>
      <vt:lpstr>Office Theme</vt:lpstr>
      <vt:lpstr>PowerPoint Presentation</vt:lpstr>
      <vt:lpstr>DOMAIN</vt:lpstr>
      <vt:lpstr>INTRODUCTION</vt:lpstr>
      <vt:lpstr>PowerPoint Presentation</vt:lpstr>
      <vt:lpstr>EXISTING SYSTEM</vt:lpstr>
      <vt:lpstr>PROPOSED SYSTEM</vt:lpstr>
      <vt:lpstr>SYSTEM ARCHITECTURE</vt:lpstr>
      <vt:lpstr>DATA FLOW DIAGRAM</vt:lpstr>
      <vt:lpstr>REQUIREMENTS</vt:lpstr>
      <vt:lpstr>PowerPoint Presentation</vt:lpstr>
      <vt:lpstr>IMPLEMENTATION OF MODULES </vt:lpstr>
      <vt:lpstr>PowerPoint Presentation</vt:lpstr>
      <vt:lpstr>PowerPoint Presentation</vt:lpstr>
      <vt:lpstr>LITERATURE SURVEY</vt:lpstr>
      <vt:lpstr>PowerPoint Presentation</vt:lpstr>
      <vt:lpstr>KEY FEATURES</vt:lpstr>
      <vt:lpstr>METHODOLOGY</vt:lpstr>
      <vt:lpstr>ADVANTAGES</vt:lpstr>
      <vt:lpstr>CONCLUSION</vt:lpstr>
      <vt:lpstr>PowerPoint Presentation</vt:lpstr>
      <vt:lpstr>PowerPoint Presentation</vt:lpstr>
      <vt:lpstr>PowerPoint Presentation</vt:lpstr>
      <vt:lpstr>UNIVERSITY</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FEEDBACK  SYSTEM</dc:title>
  <dc:creator>Mohamed Yunus</dc:creator>
  <cp:lastModifiedBy>Kaviyabharathi Gopalakrishnan</cp:lastModifiedBy>
  <cp:revision>27</cp:revision>
  <dcterms:created xsi:type="dcterms:W3CDTF">2023-05-31T07:15:09Z</dcterms:created>
  <dcterms:modified xsi:type="dcterms:W3CDTF">2024-05-11T09:38:01Z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2023-05-29T00:00:00Z</vt:filetime>
  </property>
  <property fmtid="{D5CDD505-2E9C-101B-9397-08002B2CF9AE}" pid="3" name="Creator">
    <vt:lpwstr>Microsoft® PowerPoint® 2016</vt:lpwstr>
  </property>
  <property fmtid="{D5CDD505-2E9C-101B-9397-08002B2CF9AE}" pid="4" name="LastSaved">
    <vt:filetime>2023-05-31T00:00:00Z</vt:filetime>
  </property>
</Properties>
</file>