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66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portal/dashboard.html" TargetMode="External"/><Relationship Id="rId2" Type="http://schemas.openxmlformats.org/officeDocument/2006/relationships/hyperlink" Target="https://developer.twitter.com/en/developer-terms/agreement.html" TargetMode="External"/><Relationship Id="rId1" Type="http://schemas.openxmlformats.org/officeDocument/2006/relationships/hyperlink" Target="https://developer.twitter.com/en/portal/petition/essential/basic-info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portal/dashboard.html" TargetMode="External"/><Relationship Id="rId2" Type="http://schemas.openxmlformats.org/officeDocument/2006/relationships/hyperlink" Target="https://developer.twitter.com/en/developer-terms/agreement.html" TargetMode="External"/><Relationship Id="rId1" Type="http://schemas.openxmlformats.org/officeDocument/2006/relationships/hyperlink" Target="https://developer.twitter.com/en/portal/petition/essential/basic-info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9081F-C9AB-4536-82C4-4B00436D8D1A}" type="doc">
      <dgm:prSet loTypeId="urn:microsoft.com/office/officeart/2005/8/layout/bProcess3" loCatId="process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0AE6676C-E7DC-4D59-ADE7-45DCE702415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300" b="0" i="0" dirty="0"/>
            <a:t>Log-in to </a:t>
          </a:r>
          <a:r>
            <a:rPr lang="en-US" sz="2400" b="1" i="0" dirty="0"/>
            <a:t>Twitter</a:t>
          </a:r>
          <a:r>
            <a:rPr lang="en-US" sz="2300" b="0" i="0" dirty="0"/>
            <a:t> and verify your </a:t>
          </a:r>
          <a:r>
            <a:rPr lang="en-US" sz="2300" b="1" i="0" dirty="0"/>
            <a:t>email address and phone number</a:t>
          </a:r>
        </a:p>
        <a:p>
          <a:pPr>
            <a:buFont typeface="+mj-lt"/>
            <a:buAutoNum type="arabicPeriod"/>
          </a:pPr>
          <a:endParaRPr lang="en-IN" sz="2300" dirty="0"/>
        </a:p>
      </dgm:t>
    </dgm:pt>
    <dgm:pt modelId="{EC3DFF18-4F4C-44B7-AF26-2EEEF7D95565}" type="parTrans" cxnId="{3D235159-1545-4C97-A2C6-83C5E631DD78}">
      <dgm:prSet/>
      <dgm:spPr/>
      <dgm:t>
        <a:bodyPr/>
        <a:lstStyle/>
        <a:p>
          <a:endParaRPr lang="en-IN"/>
        </a:p>
      </dgm:t>
    </dgm:pt>
    <dgm:pt modelId="{5DD4C175-71E7-481E-A59E-AF7EF8092402}" type="sibTrans" cxnId="{3D235159-1545-4C97-A2C6-83C5E631DD78}">
      <dgm:prSet/>
      <dgm:spPr/>
      <dgm:t>
        <a:bodyPr/>
        <a:lstStyle/>
        <a:p>
          <a:endParaRPr lang="en-IN"/>
        </a:p>
      </dgm:t>
    </dgm:pt>
    <dgm:pt modelId="{3AE7A5F5-D7CE-4FEB-8BD4-1CE1C4069EE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Go </a:t>
          </a:r>
          <a:r>
            <a:rPr lang="en-US" b="1" i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sign up at developer.twitter.com</a:t>
          </a:r>
          <a:r>
            <a:rPr lang="en-US" b="1" i="0"/>
            <a:t> </a:t>
          </a:r>
          <a:r>
            <a:rPr lang="en-US" b="0" i="0"/>
            <a:t>with your </a:t>
          </a:r>
          <a:r>
            <a:rPr lang="en-US" b="1" i="0"/>
            <a:t>basic name</a:t>
          </a:r>
          <a:r>
            <a:rPr lang="en-US" b="0" i="0"/>
            <a:t>, </a:t>
          </a:r>
          <a:r>
            <a:rPr lang="en-US" b="1" i="0"/>
            <a:t>location and use case details</a:t>
          </a:r>
        </a:p>
        <a:p>
          <a:pPr>
            <a:buFont typeface="+mj-lt"/>
            <a:buAutoNum type="arabicPeriod"/>
          </a:pPr>
          <a:endParaRPr lang="en-IN" dirty="0"/>
        </a:p>
      </dgm:t>
    </dgm:pt>
    <dgm:pt modelId="{DBD12748-F9CD-48D2-A6B2-0971ECFA89A8}" type="parTrans" cxnId="{CA1CF032-0FDC-4E4A-B84E-0930F0A873E3}">
      <dgm:prSet/>
      <dgm:spPr/>
      <dgm:t>
        <a:bodyPr/>
        <a:lstStyle/>
        <a:p>
          <a:endParaRPr lang="en-IN"/>
        </a:p>
      </dgm:t>
    </dgm:pt>
    <dgm:pt modelId="{F474CD4B-71F8-4960-8DD6-E033BFF9F721}" type="sibTrans" cxnId="{CA1CF032-0FDC-4E4A-B84E-0930F0A873E3}">
      <dgm:prSet/>
      <dgm:spPr/>
      <dgm:t>
        <a:bodyPr/>
        <a:lstStyle/>
        <a:p>
          <a:endParaRPr lang="en-IN"/>
        </a:p>
      </dgm:t>
    </dgm:pt>
    <dgm:pt modelId="{EF4F6227-CAC4-4D32-8274-E55811883A0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Review</a:t>
          </a:r>
          <a:r>
            <a:rPr lang="en-US" b="0" i="0"/>
            <a:t> and accept the </a:t>
          </a:r>
          <a:r>
            <a:rPr lang="en-US" b="1" i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developer agreement</a:t>
          </a:r>
          <a:endParaRPr lang="en-IN" b="1" dirty="0"/>
        </a:p>
      </dgm:t>
    </dgm:pt>
    <dgm:pt modelId="{5787049D-BB23-4DAD-8660-E7FDD949E10B}" type="parTrans" cxnId="{64AEF7B0-70DB-4048-B683-36153423A2CA}">
      <dgm:prSet/>
      <dgm:spPr/>
      <dgm:t>
        <a:bodyPr/>
        <a:lstStyle/>
        <a:p>
          <a:endParaRPr lang="en-IN"/>
        </a:p>
      </dgm:t>
    </dgm:pt>
    <dgm:pt modelId="{EC653440-D7BD-4EB2-82C2-532E16D7DFD9}" type="sibTrans" cxnId="{64AEF7B0-70DB-4048-B683-36153423A2CA}">
      <dgm:prSet/>
      <dgm:spPr/>
      <dgm:t>
        <a:bodyPr/>
        <a:lstStyle/>
        <a:p>
          <a:endParaRPr lang="en-IN"/>
        </a:p>
      </dgm:t>
    </dgm:pt>
    <dgm:pt modelId="{B8D9D7DE-631F-4D37-8EE4-93C37DE99E2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should now have access to the </a:t>
          </a:r>
          <a:r>
            <a:rPr lang="en-US" b="1" i="0" dirty="0"/>
            <a:t>Developer Portal</a:t>
          </a:r>
          <a:r>
            <a:rPr lang="en-US" b="0" i="0" dirty="0"/>
            <a:t> to create a </a:t>
          </a:r>
          <a:r>
            <a:rPr lang="en-US" b="1" i="0" dirty="0"/>
            <a:t>new App and Project</a:t>
          </a:r>
          <a:r>
            <a:rPr lang="en-US" b="0" i="0" dirty="0"/>
            <a:t> with Essential access</a:t>
          </a:r>
          <a:endParaRPr lang="en-IN" dirty="0"/>
        </a:p>
      </dgm:t>
    </dgm:pt>
    <dgm:pt modelId="{E2606EB3-9A54-49E9-B05F-AC12BF12274A}" type="parTrans" cxnId="{237B5D40-8E15-4BD7-9646-C07634561BF7}">
      <dgm:prSet/>
      <dgm:spPr/>
      <dgm:t>
        <a:bodyPr/>
        <a:lstStyle/>
        <a:p>
          <a:endParaRPr lang="en-IN"/>
        </a:p>
      </dgm:t>
    </dgm:pt>
    <dgm:pt modelId="{F3411C4F-71BE-4BC7-ABC2-FD7A27D897F1}" type="sibTrans" cxnId="{237B5D40-8E15-4BD7-9646-C07634561BF7}">
      <dgm:prSet/>
      <dgm:spPr/>
      <dgm:t>
        <a:bodyPr/>
        <a:lstStyle/>
        <a:p>
          <a:endParaRPr lang="en-IN"/>
        </a:p>
      </dgm:t>
    </dgm:pt>
    <dgm:pt modelId="{41302012-7282-44DE-B0DB-29A29EF7F4B1}">
      <dgm:prSet phldrT="[Text]"/>
      <dgm:spPr/>
      <dgm:t>
        <a:bodyPr/>
        <a:lstStyle/>
        <a:p>
          <a:r>
            <a:rPr lang="en-US" b="0" i="0"/>
            <a:t>To check if you have a developer account go to the </a:t>
          </a:r>
          <a:r>
            <a:rPr lang="en-US" b="1" i="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developer portal dashboard</a:t>
          </a:r>
          <a:r>
            <a:rPr lang="en-US" b="1" i="0"/>
            <a:t> </a:t>
          </a:r>
          <a:r>
            <a:rPr lang="en-US" b="0" i="0"/>
            <a:t>to review your account status and setup. </a:t>
          </a:r>
          <a:endParaRPr lang="en-IN" dirty="0"/>
        </a:p>
      </dgm:t>
    </dgm:pt>
    <dgm:pt modelId="{2ED355FF-1B96-4D3D-B1C7-8BB0A01BF12D}" type="parTrans" cxnId="{B3E86B9D-A18E-40EA-8D04-3C93EA3F9E1F}">
      <dgm:prSet/>
      <dgm:spPr/>
      <dgm:t>
        <a:bodyPr/>
        <a:lstStyle/>
        <a:p>
          <a:endParaRPr lang="en-IN"/>
        </a:p>
      </dgm:t>
    </dgm:pt>
    <dgm:pt modelId="{AED23F91-66AB-4684-AF88-07DC5A0E6853}" type="sibTrans" cxnId="{B3E86B9D-A18E-40EA-8D04-3C93EA3F9E1F}">
      <dgm:prSet/>
      <dgm:spPr/>
      <dgm:t>
        <a:bodyPr/>
        <a:lstStyle/>
        <a:p>
          <a:endParaRPr lang="en-IN"/>
        </a:p>
      </dgm:t>
    </dgm:pt>
    <dgm:pt modelId="{66612844-7FE9-46D7-824B-EDA682C15197}" type="pres">
      <dgm:prSet presAssocID="{BDC9081F-C9AB-4536-82C4-4B00436D8D1A}" presName="Name0" presStyleCnt="0">
        <dgm:presLayoutVars>
          <dgm:dir/>
          <dgm:resizeHandles val="exact"/>
        </dgm:presLayoutVars>
      </dgm:prSet>
      <dgm:spPr/>
    </dgm:pt>
    <dgm:pt modelId="{05A1B73A-5581-46B1-9E26-AE92B6640B0C}" type="pres">
      <dgm:prSet presAssocID="{0AE6676C-E7DC-4D59-ADE7-45DCE7024154}" presName="node" presStyleLbl="node1" presStyleIdx="0" presStyleCnt="5">
        <dgm:presLayoutVars>
          <dgm:bulletEnabled val="1"/>
        </dgm:presLayoutVars>
      </dgm:prSet>
      <dgm:spPr/>
    </dgm:pt>
    <dgm:pt modelId="{555247F2-CEC9-4877-8D48-D7B5A93EF3A9}" type="pres">
      <dgm:prSet presAssocID="{5DD4C175-71E7-481E-A59E-AF7EF8092402}" presName="sibTrans" presStyleLbl="sibTrans1D1" presStyleIdx="0" presStyleCnt="4"/>
      <dgm:spPr/>
    </dgm:pt>
    <dgm:pt modelId="{6DC4314C-7B0A-410E-AE91-60ED78574D87}" type="pres">
      <dgm:prSet presAssocID="{5DD4C175-71E7-481E-A59E-AF7EF8092402}" presName="connectorText" presStyleLbl="sibTrans1D1" presStyleIdx="0" presStyleCnt="4"/>
      <dgm:spPr/>
    </dgm:pt>
    <dgm:pt modelId="{6BED0B38-93ED-460A-BF3F-715025623971}" type="pres">
      <dgm:prSet presAssocID="{3AE7A5F5-D7CE-4FEB-8BD4-1CE1C4069EEF}" presName="node" presStyleLbl="node1" presStyleIdx="1" presStyleCnt="5">
        <dgm:presLayoutVars>
          <dgm:bulletEnabled val="1"/>
        </dgm:presLayoutVars>
      </dgm:prSet>
      <dgm:spPr/>
    </dgm:pt>
    <dgm:pt modelId="{0284ADFE-AA13-499F-9020-E49A3E994746}" type="pres">
      <dgm:prSet presAssocID="{F474CD4B-71F8-4960-8DD6-E033BFF9F721}" presName="sibTrans" presStyleLbl="sibTrans1D1" presStyleIdx="1" presStyleCnt="4"/>
      <dgm:spPr/>
    </dgm:pt>
    <dgm:pt modelId="{2ED089FA-F5A7-4E64-ACD3-80C4A9B07068}" type="pres">
      <dgm:prSet presAssocID="{F474CD4B-71F8-4960-8DD6-E033BFF9F721}" presName="connectorText" presStyleLbl="sibTrans1D1" presStyleIdx="1" presStyleCnt="4"/>
      <dgm:spPr/>
    </dgm:pt>
    <dgm:pt modelId="{79A94A51-DE55-457B-AB31-E3E178FA5CCC}" type="pres">
      <dgm:prSet presAssocID="{EF4F6227-CAC4-4D32-8274-E55811883A0E}" presName="node" presStyleLbl="node1" presStyleIdx="2" presStyleCnt="5">
        <dgm:presLayoutVars>
          <dgm:bulletEnabled val="1"/>
        </dgm:presLayoutVars>
      </dgm:prSet>
      <dgm:spPr/>
    </dgm:pt>
    <dgm:pt modelId="{EEDD56B5-2051-4017-B889-88B368E128F3}" type="pres">
      <dgm:prSet presAssocID="{EC653440-D7BD-4EB2-82C2-532E16D7DFD9}" presName="sibTrans" presStyleLbl="sibTrans1D1" presStyleIdx="2" presStyleCnt="4"/>
      <dgm:spPr/>
    </dgm:pt>
    <dgm:pt modelId="{E6C082E5-97B5-4A44-A9C6-A6621D938A8A}" type="pres">
      <dgm:prSet presAssocID="{EC653440-D7BD-4EB2-82C2-532E16D7DFD9}" presName="connectorText" presStyleLbl="sibTrans1D1" presStyleIdx="2" presStyleCnt="4"/>
      <dgm:spPr/>
    </dgm:pt>
    <dgm:pt modelId="{398D84D9-5C38-46AF-8477-96FEFE83EAAE}" type="pres">
      <dgm:prSet presAssocID="{B8D9D7DE-631F-4D37-8EE4-93C37DE99E21}" presName="node" presStyleLbl="node1" presStyleIdx="3" presStyleCnt="5">
        <dgm:presLayoutVars>
          <dgm:bulletEnabled val="1"/>
        </dgm:presLayoutVars>
      </dgm:prSet>
      <dgm:spPr/>
    </dgm:pt>
    <dgm:pt modelId="{269F5F6D-7886-4350-947F-46ED2BF44DD6}" type="pres">
      <dgm:prSet presAssocID="{F3411C4F-71BE-4BC7-ABC2-FD7A27D897F1}" presName="sibTrans" presStyleLbl="sibTrans1D1" presStyleIdx="3" presStyleCnt="4"/>
      <dgm:spPr/>
    </dgm:pt>
    <dgm:pt modelId="{08EB0571-4F75-4846-BB5C-6472497783B5}" type="pres">
      <dgm:prSet presAssocID="{F3411C4F-71BE-4BC7-ABC2-FD7A27D897F1}" presName="connectorText" presStyleLbl="sibTrans1D1" presStyleIdx="3" presStyleCnt="4"/>
      <dgm:spPr/>
    </dgm:pt>
    <dgm:pt modelId="{FBE4E67D-933C-4C91-9CDC-CA17CCC9A0D4}" type="pres">
      <dgm:prSet presAssocID="{41302012-7282-44DE-B0DB-29A29EF7F4B1}" presName="node" presStyleLbl="node1" presStyleIdx="4" presStyleCnt="5">
        <dgm:presLayoutVars>
          <dgm:bulletEnabled val="1"/>
        </dgm:presLayoutVars>
      </dgm:prSet>
      <dgm:spPr/>
    </dgm:pt>
  </dgm:ptLst>
  <dgm:cxnLst>
    <dgm:cxn modelId="{25BAA70A-4AE2-4592-A156-EBDF4AFB0E89}" type="presOf" srcId="{5DD4C175-71E7-481E-A59E-AF7EF8092402}" destId="{6DC4314C-7B0A-410E-AE91-60ED78574D87}" srcOrd="1" destOrd="0" presId="urn:microsoft.com/office/officeart/2005/8/layout/bProcess3"/>
    <dgm:cxn modelId="{CA8CD50F-CD99-49F2-8CAB-3A96A6847443}" type="presOf" srcId="{BDC9081F-C9AB-4536-82C4-4B00436D8D1A}" destId="{66612844-7FE9-46D7-824B-EDA682C15197}" srcOrd="0" destOrd="0" presId="urn:microsoft.com/office/officeart/2005/8/layout/bProcess3"/>
    <dgm:cxn modelId="{F03E9532-17CA-4340-8233-B0C785CBBC00}" type="presOf" srcId="{0AE6676C-E7DC-4D59-ADE7-45DCE7024154}" destId="{05A1B73A-5581-46B1-9E26-AE92B6640B0C}" srcOrd="0" destOrd="0" presId="urn:microsoft.com/office/officeart/2005/8/layout/bProcess3"/>
    <dgm:cxn modelId="{CA1CF032-0FDC-4E4A-B84E-0930F0A873E3}" srcId="{BDC9081F-C9AB-4536-82C4-4B00436D8D1A}" destId="{3AE7A5F5-D7CE-4FEB-8BD4-1CE1C4069EEF}" srcOrd="1" destOrd="0" parTransId="{DBD12748-F9CD-48D2-A6B2-0971ECFA89A8}" sibTransId="{F474CD4B-71F8-4960-8DD6-E033BFF9F721}"/>
    <dgm:cxn modelId="{237B5D40-8E15-4BD7-9646-C07634561BF7}" srcId="{BDC9081F-C9AB-4536-82C4-4B00436D8D1A}" destId="{B8D9D7DE-631F-4D37-8EE4-93C37DE99E21}" srcOrd="3" destOrd="0" parTransId="{E2606EB3-9A54-49E9-B05F-AC12BF12274A}" sibTransId="{F3411C4F-71BE-4BC7-ABC2-FD7A27D897F1}"/>
    <dgm:cxn modelId="{2DB68E5B-DC0C-4BEA-96D3-3843CE2D178D}" type="presOf" srcId="{EC653440-D7BD-4EB2-82C2-532E16D7DFD9}" destId="{E6C082E5-97B5-4A44-A9C6-A6621D938A8A}" srcOrd="1" destOrd="0" presId="urn:microsoft.com/office/officeart/2005/8/layout/bProcess3"/>
    <dgm:cxn modelId="{27D39575-29A6-45CB-9328-44F11016BF42}" type="presOf" srcId="{F3411C4F-71BE-4BC7-ABC2-FD7A27D897F1}" destId="{08EB0571-4F75-4846-BB5C-6472497783B5}" srcOrd="1" destOrd="0" presId="urn:microsoft.com/office/officeart/2005/8/layout/bProcess3"/>
    <dgm:cxn modelId="{4EAB2579-5E5E-4E09-A704-E6A4D52DBED4}" type="presOf" srcId="{F474CD4B-71F8-4960-8DD6-E033BFF9F721}" destId="{2ED089FA-F5A7-4E64-ACD3-80C4A9B07068}" srcOrd="1" destOrd="0" presId="urn:microsoft.com/office/officeart/2005/8/layout/bProcess3"/>
    <dgm:cxn modelId="{3D235159-1545-4C97-A2C6-83C5E631DD78}" srcId="{BDC9081F-C9AB-4536-82C4-4B00436D8D1A}" destId="{0AE6676C-E7DC-4D59-ADE7-45DCE7024154}" srcOrd="0" destOrd="0" parTransId="{EC3DFF18-4F4C-44B7-AF26-2EEEF7D95565}" sibTransId="{5DD4C175-71E7-481E-A59E-AF7EF8092402}"/>
    <dgm:cxn modelId="{5EEB7686-FE68-4809-8B8A-BDB305FFB27E}" type="presOf" srcId="{5DD4C175-71E7-481E-A59E-AF7EF8092402}" destId="{555247F2-CEC9-4877-8D48-D7B5A93EF3A9}" srcOrd="0" destOrd="0" presId="urn:microsoft.com/office/officeart/2005/8/layout/bProcess3"/>
    <dgm:cxn modelId="{BB70059C-B902-4F27-A322-B62DCB7CB6FD}" type="presOf" srcId="{EF4F6227-CAC4-4D32-8274-E55811883A0E}" destId="{79A94A51-DE55-457B-AB31-E3E178FA5CCC}" srcOrd="0" destOrd="0" presId="urn:microsoft.com/office/officeart/2005/8/layout/bProcess3"/>
    <dgm:cxn modelId="{B3E86B9D-A18E-40EA-8D04-3C93EA3F9E1F}" srcId="{BDC9081F-C9AB-4536-82C4-4B00436D8D1A}" destId="{41302012-7282-44DE-B0DB-29A29EF7F4B1}" srcOrd="4" destOrd="0" parTransId="{2ED355FF-1B96-4D3D-B1C7-8BB0A01BF12D}" sibTransId="{AED23F91-66AB-4684-AF88-07DC5A0E6853}"/>
    <dgm:cxn modelId="{188AD9A3-E3C1-47B1-80CA-1134CC888824}" type="presOf" srcId="{F474CD4B-71F8-4960-8DD6-E033BFF9F721}" destId="{0284ADFE-AA13-499F-9020-E49A3E994746}" srcOrd="0" destOrd="0" presId="urn:microsoft.com/office/officeart/2005/8/layout/bProcess3"/>
    <dgm:cxn modelId="{64AEF7B0-70DB-4048-B683-36153423A2CA}" srcId="{BDC9081F-C9AB-4536-82C4-4B00436D8D1A}" destId="{EF4F6227-CAC4-4D32-8274-E55811883A0E}" srcOrd="2" destOrd="0" parTransId="{5787049D-BB23-4DAD-8660-E7FDD949E10B}" sibTransId="{EC653440-D7BD-4EB2-82C2-532E16D7DFD9}"/>
    <dgm:cxn modelId="{70CE5DBB-1ED1-4622-824D-9636083672C5}" type="presOf" srcId="{B8D9D7DE-631F-4D37-8EE4-93C37DE99E21}" destId="{398D84D9-5C38-46AF-8477-96FEFE83EAAE}" srcOrd="0" destOrd="0" presId="urn:microsoft.com/office/officeart/2005/8/layout/bProcess3"/>
    <dgm:cxn modelId="{EBCB97D1-FBF6-48BB-B939-49976F39672B}" type="presOf" srcId="{EC653440-D7BD-4EB2-82C2-532E16D7DFD9}" destId="{EEDD56B5-2051-4017-B889-88B368E128F3}" srcOrd="0" destOrd="0" presId="urn:microsoft.com/office/officeart/2005/8/layout/bProcess3"/>
    <dgm:cxn modelId="{800872D8-3067-469A-BF80-C8232442F333}" type="presOf" srcId="{3AE7A5F5-D7CE-4FEB-8BD4-1CE1C4069EEF}" destId="{6BED0B38-93ED-460A-BF3F-715025623971}" srcOrd="0" destOrd="0" presId="urn:microsoft.com/office/officeart/2005/8/layout/bProcess3"/>
    <dgm:cxn modelId="{6191A3F5-04FC-40CC-84C8-900456E83C7B}" type="presOf" srcId="{41302012-7282-44DE-B0DB-29A29EF7F4B1}" destId="{FBE4E67D-933C-4C91-9CDC-CA17CCC9A0D4}" srcOrd="0" destOrd="0" presId="urn:microsoft.com/office/officeart/2005/8/layout/bProcess3"/>
    <dgm:cxn modelId="{D47A5EFD-1F7E-4733-B411-DBBB86D4D66C}" type="presOf" srcId="{F3411C4F-71BE-4BC7-ABC2-FD7A27D897F1}" destId="{269F5F6D-7886-4350-947F-46ED2BF44DD6}" srcOrd="0" destOrd="0" presId="urn:microsoft.com/office/officeart/2005/8/layout/bProcess3"/>
    <dgm:cxn modelId="{5DE17E9B-8F77-4EE7-80E0-46B237254E47}" type="presParOf" srcId="{66612844-7FE9-46D7-824B-EDA682C15197}" destId="{05A1B73A-5581-46B1-9E26-AE92B6640B0C}" srcOrd="0" destOrd="0" presId="urn:microsoft.com/office/officeart/2005/8/layout/bProcess3"/>
    <dgm:cxn modelId="{E51197FA-8013-4F33-96B6-71E60331A2CD}" type="presParOf" srcId="{66612844-7FE9-46D7-824B-EDA682C15197}" destId="{555247F2-CEC9-4877-8D48-D7B5A93EF3A9}" srcOrd="1" destOrd="0" presId="urn:microsoft.com/office/officeart/2005/8/layout/bProcess3"/>
    <dgm:cxn modelId="{F3FC4D6C-004C-4927-8DB8-6A4EE613126E}" type="presParOf" srcId="{555247F2-CEC9-4877-8D48-D7B5A93EF3A9}" destId="{6DC4314C-7B0A-410E-AE91-60ED78574D87}" srcOrd="0" destOrd="0" presId="urn:microsoft.com/office/officeart/2005/8/layout/bProcess3"/>
    <dgm:cxn modelId="{8EC299D8-0F37-4F8D-95A4-78D3FE63936B}" type="presParOf" srcId="{66612844-7FE9-46D7-824B-EDA682C15197}" destId="{6BED0B38-93ED-460A-BF3F-715025623971}" srcOrd="2" destOrd="0" presId="urn:microsoft.com/office/officeart/2005/8/layout/bProcess3"/>
    <dgm:cxn modelId="{1AC7A1D9-D98D-46B9-9A6F-7F6AEDD40957}" type="presParOf" srcId="{66612844-7FE9-46D7-824B-EDA682C15197}" destId="{0284ADFE-AA13-499F-9020-E49A3E994746}" srcOrd="3" destOrd="0" presId="urn:microsoft.com/office/officeart/2005/8/layout/bProcess3"/>
    <dgm:cxn modelId="{4115694F-9BB4-4951-907A-96F6E4FDB207}" type="presParOf" srcId="{0284ADFE-AA13-499F-9020-E49A3E994746}" destId="{2ED089FA-F5A7-4E64-ACD3-80C4A9B07068}" srcOrd="0" destOrd="0" presId="urn:microsoft.com/office/officeart/2005/8/layout/bProcess3"/>
    <dgm:cxn modelId="{CDEE6D87-0B69-4875-ACDA-4C9EFF76CA00}" type="presParOf" srcId="{66612844-7FE9-46D7-824B-EDA682C15197}" destId="{79A94A51-DE55-457B-AB31-E3E178FA5CCC}" srcOrd="4" destOrd="0" presId="urn:microsoft.com/office/officeart/2005/8/layout/bProcess3"/>
    <dgm:cxn modelId="{7255634A-83E2-4992-9DCF-226B7F692A72}" type="presParOf" srcId="{66612844-7FE9-46D7-824B-EDA682C15197}" destId="{EEDD56B5-2051-4017-B889-88B368E128F3}" srcOrd="5" destOrd="0" presId="urn:microsoft.com/office/officeart/2005/8/layout/bProcess3"/>
    <dgm:cxn modelId="{83D08605-0BEC-4DB7-8565-C68F6EE3A6EF}" type="presParOf" srcId="{EEDD56B5-2051-4017-B889-88B368E128F3}" destId="{E6C082E5-97B5-4A44-A9C6-A6621D938A8A}" srcOrd="0" destOrd="0" presId="urn:microsoft.com/office/officeart/2005/8/layout/bProcess3"/>
    <dgm:cxn modelId="{433B2F04-5249-4023-B52C-F5EABFF5C2FA}" type="presParOf" srcId="{66612844-7FE9-46D7-824B-EDA682C15197}" destId="{398D84D9-5C38-46AF-8477-96FEFE83EAAE}" srcOrd="6" destOrd="0" presId="urn:microsoft.com/office/officeart/2005/8/layout/bProcess3"/>
    <dgm:cxn modelId="{C3CC72E4-CBBF-48FB-B167-44CFBF696C1D}" type="presParOf" srcId="{66612844-7FE9-46D7-824B-EDA682C15197}" destId="{269F5F6D-7886-4350-947F-46ED2BF44DD6}" srcOrd="7" destOrd="0" presId="urn:microsoft.com/office/officeart/2005/8/layout/bProcess3"/>
    <dgm:cxn modelId="{18A6A987-2596-40AF-8225-13AD7A9F022D}" type="presParOf" srcId="{269F5F6D-7886-4350-947F-46ED2BF44DD6}" destId="{08EB0571-4F75-4846-BB5C-6472497783B5}" srcOrd="0" destOrd="0" presId="urn:microsoft.com/office/officeart/2005/8/layout/bProcess3"/>
    <dgm:cxn modelId="{5335D574-B5B7-4F8F-A15D-D50C0DFFE6C0}" type="presParOf" srcId="{66612844-7FE9-46D7-824B-EDA682C15197}" destId="{FBE4E67D-933C-4C91-9CDC-CA17CCC9A0D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247F2-CEC9-4877-8D48-D7B5A93EF3A9}">
      <dsp:nvSpPr>
        <dsp:cNvPr id="0" name=""/>
        <dsp:cNvSpPr/>
      </dsp:nvSpPr>
      <dsp:spPr>
        <a:xfrm>
          <a:off x="3334971" y="1056500"/>
          <a:ext cx="7335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353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82635" y="1098396"/>
        <a:ext cx="38206" cy="7648"/>
      </dsp:txXfrm>
    </dsp:sp>
    <dsp:sp modelId="{05A1B73A-5581-46B1-9E26-AE92B6640B0C}">
      <dsp:nvSpPr>
        <dsp:cNvPr id="0" name=""/>
        <dsp:cNvSpPr/>
      </dsp:nvSpPr>
      <dsp:spPr>
        <a:xfrm>
          <a:off x="14452" y="105524"/>
          <a:ext cx="3322318" cy="19933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Log-in to </a:t>
          </a:r>
          <a:r>
            <a:rPr lang="en-US" sz="2400" b="1" i="0" kern="1200" dirty="0"/>
            <a:t>Twitter</a:t>
          </a:r>
          <a:r>
            <a:rPr lang="en-US" sz="2300" b="0" i="0" kern="1200" dirty="0"/>
            <a:t> and verify your </a:t>
          </a:r>
          <a:r>
            <a:rPr lang="en-US" sz="2300" b="1" i="0" kern="1200" dirty="0"/>
            <a:t>email address and phone number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IN" sz="2300" kern="1200" dirty="0"/>
        </a:p>
      </dsp:txBody>
      <dsp:txXfrm>
        <a:off x="14452" y="105524"/>
        <a:ext cx="3322318" cy="1993391"/>
      </dsp:txXfrm>
    </dsp:sp>
    <dsp:sp modelId="{0284ADFE-AA13-499F-9020-E49A3E994746}">
      <dsp:nvSpPr>
        <dsp:cNvPr id="0" name=""/>
        <dsp:cNvSpPr/>
      </dsp:nvSpPr>
      <dsp:spPr>
        <a:xfrm>
          <a:off x="7421423" y="1056500"/>
          <a:ext cx="7335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353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769087" y="1098396"/>
        <a:ext cx="38206" cy="7648"/>
      </dsp:txXfrm>
    </dsp:sp>
    <dsp:sp modelId="{6BED0B38-93ED-460A-BF3F-715025623971}">
      <dsp:nvSpPr>
        <dsp:cNvPr id="0" name=""/>
        <dsp:cNvSpPr/>
      </dsp:nvSpPr>
      <dsp:spPr>
        <a:xfrm>
          <a:off x="4100905" y="105524"/>
          <a:ext cx="3322318" cy="19933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/>
            <a:t>Go </a:t>
          </a:r>
          <a:r>
            <a:rPr lang="en-US" sz="2100" b="1" i="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sign up at developer.twitter.com</a:t>
          </a:r>
          <a:r>
            <a:rPr lang="en-US" sz="2100" b="1" i="0" kern="1200"/>
            <a:t> </a:t>
          </a:r>
          <a:r>
            <a:rPr lang="en-US" sz="2100" b="0" i="0" kern="1200"/>
            <a:t>with your </a:t>
          </a:r>
          <a:r>
            <a:rPr lang="en-US" sz="2100" b="1" i="0" kern="1200"/>
            <a:t>basic name</a:t>
          </a:r>
          <a:r>
            <a:rPr lang="en-US" sz="2100" b="0" i="0" kern="1200"/>
            <a:t>, </a:t>
          </a:r>
          <a:r>
            <a:rPr lang="en-US" sz="2100" b="1" i="0" kern="1200"/>
            <a:t>location and use case details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IN" sz="2100" kern="1200" dirty="0"/>
        </a:p>
      </dsp:txBody>
      <dsp:txXfrm>
        <a:off x="4100905" y="105524"/>
        <a:ext cx="3322318" cy="1993391"/>
      </dsp:txXfrm>
    </dsp:sp>
    <dsp:sp modelId="{EEDD56B5-2051-4017-B889-88B368E128F3}">
      <dsp:nvSpPr>
        <dsp:cNvPr id="0" name=""/>
        <dsp:cNvSpPr/>
      </dsp:nvSpPr>
      <dsp:spPr>
        <a:xfrm>
          <a:off x="1675612" y="2097116"/>
          <a:ext cx="8172904" cy="733533"/>
        </a:xfrm>
        <a:custGeom>
          <a:avLst/>
          <a:gdLst/>
          <a:ahLst/>
          <a:cxnLst/>
          <a:rect l="0" t="0" r="0" b="0"/>
          <a:pathLst>
            <a:path>
              <a:moveTo>
                <a:pt x="8172904" y="0"/>
              </a:moveTo>
              <a:lnTo>
                <a:pt x="8172904" y="383866"/>
              </a:lnTo>
              <a:lnTo>
                <a:pt x="0" y="383866"/>
              </a:lnTo>
              <a:lnTo>
                <a:pt x="0" y="73353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56850" y="2460058"/>
        <a:ext cx="410427" cy="7648"/>
      </dsp:txXfrm>
    </dsp:sp>
    <dsp:sp modelId="{79A94A51-DE55-457B-AB31-E3E178FA5CCC}">
      <dsp:nvSpPr>
        <dsp:cNvPr id="0" name=""/>
        <dsp:cNvSpPr/>
      </dsp:nvSpPr>
      <dsp:spPr>
        <a:xfrm>
          <a:off x="8187357" y="105524"/>
          <a:ext cx="3322318" cy="19933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/>
            <a:t>Review</a:t>
          </a:r>
          <a:r>
            <a:rPr lang="en-US" sz="2100" b="0" i="0" kern="1200"/>
            <a:t> and accept the </a:t>
          </a:r>
          <a:r>
            <a:rPr lang="en-US" sz="2100" b="1" i="0" kern="120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developer agreement</a:t>
          </a:r>
          <a:endParaRPr lang="en-IN" sz="2100" b="1" kern="1200" dirty="0"/>
        </a:p>
      </dsp:txBody>
      <dsp:txXfrm>
        <a:off x="8187357" y="105524"/>
        <a:ext cx="3322318" cy="1993391"/>
      </dsp:txXfrm>
    </dsp:sp>
    <dsp:sp modelId="{269F5F6D-7886-4350-947F-46ED2BF44DD6}">
      <dsp:nvSpPr>
        <dsp:cNvPr id="0" name=""/>
        <dsp:cNvSpPr/>
      </dsp:nvSpPr>
      <dsp:spPr>
        <a:xfrm>
          <a:off x="3334971" y="3814025"/>
          <a:ext cx="7335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353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82635" y="3855920"/>
        <a:ext cx="38206" cy="7648"/>
      </dsp:txXfrm>
    </dsp:sp>
    <dsp:sp modelId="{398D84D9-5C38-46AF-8477-96FEFE83EAAE}">
      <dsp:nvSpPr>
        <dsp:cNvPr id="0" name=""/>
        <dsp:cNvSpPr/>
      </dsp:nvSpPr>
      <dsp:spPr>
        <a:xfrm>
          <a:off x="14452" y="2863049"/>
          <a:ext cx="3322318" cy="19933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/>
            <a:t>You should now have access to the </a:t>
          </a:r>
          <a:r>
            <a:rPr lang="en-US" sz="2100" b="1" i="0" kern="1200" dirty="0"/>
            <a:t>Developer Portal</a:t>
          </a:r>
          <a:r>
            <a:rPr lang="en-US" sz="2100" b="0" i="0" kern="1200" dirty="0"/>
            <a:t> to create a </a:t>
          </a:r>
          <a:r>
            <a:rPr lang="en-US" sz="2100" b="1" i="0" kern="1200" dirty="0"/>
            <a:t>new App and Project</a:t>
          </a:r>
          <a:r>
            <a:rPr lang="en-US" sz="2100" b="0" i="0" kern="1200" dirty="0"/>
            <a:t> with Essential access</a:t>
          </a:r>
          <a:endParaRPr lang="en-IN" sz="2100" kern="1200" dirty="0"/>
        </a:p>
      </dsp:txBody>
      <dsp:txXfrm>
        <a:off x="14452" y="2863049"/>
        <a:ext cx="3322318" cy="1993391"/>
      </dsp:txXfrm>
    </dsp:sp>
    <dsp:sp modelId="{FBE4E67D-933C-4C91-9CDC-CA17CCC9A0D4}">
      <dsp:nvSpPr>
        <dsp:cNvPr id="0" name=""/>
        <dsp:cNvSpPr/>
      </dsp:nvSpPr>
      <dsp:spPr>
        <a:xfrm>
          <a:off x="4100905" y="2863049"/>
          <a:ext cx="3322318" cy="19933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To check if you have a developer account go to the </a:t>
          </a:r>
          <a:r>
            <a:rPr lang="en-US" sz="2100" b="1" i="0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developer portal dashboard</a:t>
          </a:r>
          <a:r>
            <a:rPr lang="en-US" sz="2100" b="1" i="0" kern="1200"/>
            <a:t> </a:t>
          </a:r>
          <a:r>
            <a:rPr lang="en-US" sz="2100" b="0" i="0" kern="1200"/>
            <a:t>to review your account status and setup. </a:t>
          </a:r>
          <a:endParaRPr lang="en-IN" sz="2100" kern="1200" dirty="0"/>
        </a:p>
      </dsp:txBody>
      <dsp:txXfrm>
        <a:off x="4100905" y="2863049"/>
        <a:ext cx="3322318" cy="1993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9B11-460D-4F1E-AC02-5E2596D18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EF71-24C0-4055-9136-5B4836A2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2945-E6C2-4AF7-9AED-B4DF27A6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5F89-FF53-4379-92A1-EDE3C4A1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B6DA-86C2-4A2D-BDF9-1AC99091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6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3924-5F55-45CA-9935-BC07E153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6736-5F05-4539-9AF2-E5E5BF185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0C5B-E1C7-40F5-BC67-5CE98D81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7A2C-6332-4B9D-916E-F3728F9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EEC8-5296-48E2-9E03-FD87091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E11CC-D700-40E4-B367-CFE35A442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03D83-2DE2-40BD-AFD9-101189157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24CE3-559A-44FA-B415-F32A6573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6801-FFFB-4CC9-B708-9005B96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1B08-6C0D-4C94-9EAC-3F581045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1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FEFA-7EA3-4072-B97F-7F40DF04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0993-B63D-44C9-923F-6232F1B4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4196-892D-4714-BFC3-6916E159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440C-10C2-494B-B56A-0940C733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9557-B9A6-469E-A238-50FED23E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4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218C-CEB3-4A92-92F7-BDDFBD7B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716F-EBDF-4807-A0FF-756D6969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B707-197C-435E-8577-3D66417B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26D4-BD9B-4243-98F5-61A85DC8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7904-A70A-4B90-AC08-53872EA0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8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FA7F-4598-4DB4-A629-E4918EBC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136E-5B3D-4506-B35A-850DF92DB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1B4D3-6B48-4E7D-9421-C54927668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6099-84BA-437B-B28D-1A0C1DFF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39098-DBD6-42FE-9479-72F64A0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8AEE1-EB5C-4D41-84FA-E15F7C79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30F7-057E-46B5-AB89-D6062E93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E8CC-2E9F-49EA-B55F-373C80D5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84CAA-A4EB-4AAF-A364-BF19D710F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2FAC6-7986-4585-B99D-F1FB5A1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2021F-3A25-4CA4-9A0B-801959F05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2AEF2-DFEB-4364-BFBB-2678ACEA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70A7E-FC61-4A58-A7F7-47FCA3D9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01A92-70FD-4134-B37C-4DCD2456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900F-B9B8-423E-903D-8C6B443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A06F3-565E-4888-9970-AB724D99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9D20A-78E8-4189-A013-E61BA448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8582B-89AE-47A9-B241-98370EF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1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9EB60-1A96-4CD9-BF09-89C82194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A10A-7A33-452A-A6D3-5E644900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18BF-7673-4E6F-8C54-10B3C318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D781-B3CB-41B5-934A-5C4D65E6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22E7-C8EE-4DC2-AA3C-B87B6316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9E04F-377B-45D3-A968-3CA10DBFD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C9354-719B-496B-9F22-7D763A46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F157-EB32-455B-BE80-3CD918B6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CB811-3879-43D0-B50E-7E395441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6EFF-AF1E-4AF9-A632-DBDF9A37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66C4B-AC7A-4C78-8DC6-788516926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B2B7-7917-4B68-9879-239C2914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1A883-4203-4F53-B5DE-F4BCE981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2910A-ABF4-42B6-8295-A312CB07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E8E9B-3973-4490-9DCD-DB1C0C60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9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DA7D1-738B-4166-A3B1-FB03E786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13BF-DA0B-4303-8361-98BCCF7A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29E5-B5EF-4431-BAC2-853ED999E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3B09D-6746-4DFC-8F8F-6EA47BB75FAA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34B4-FA14-42C4-8EB0-EDFF2277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2F52-9956-4F75-B18D-27091A57A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1BA2-41B8-44A1-B98C-B2A8195C8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4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.appmachin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.appmachin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ofaninja.com/tools/find-twitter-id/#:~:text=Put%20your%20username%20(without%20%40%20sign,appear%20in%20the%20green%20bo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lab.research.google.com/drive/1urrIfxtridDSsqXgaazjr3Zr44D_Uhj1?usp=shar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jali-kakarlapudi-8bba23219/)" TargetMode="External"/><Relationship Id="rId2" Type="http://schemas.openxmlformats.org/officeDocument/2006/relationships/hyperlink" Target="https://www.linkedin.com/in/bharathi-dhereddy-0b4a05222/)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hackerearth.com/@praseeda.saripalle" TargetMode="External"/><Relationship Id="rId5" Type="http://schemas.openxmlformats.org/officeDocument/2006/relationships/hyperlink" Target="https://github.com/PraseedaSaripalle" TargetMode="External"/><Relationship Id="rId4" Type="http://schemas.openxmlformats.org/officeDocument/2006/relationships/hyperlink" Target="https://www.linkedin.com/in/praseeda-saripalle-a44a03208/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WPtip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deofaninja.com/tools/find-twitter-id/#:~:text=Put%20your%20username%20(without%20%40%20sign,appear%20in%20the%20green%20box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veloper.twitt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eveloper-staging.twitter.com/en/docs/apps" TargetMode="External"/><Relationship Id="rId4" Type="http://schemas.openxmlformats.org/officeDocument/2006/relationships/hyperlink" Target="https://developer-staging.twitter.com/en/docs/projec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twitter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witter.com/signu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634EAE-6917-4D6F-9AF5-77F1B413FFC2}"/>
              </a:ext>
            </a:extLst>
          </p:cNvPr>
          <p:cNvSpPr txBox="1"/>
          <p:nvPr/>
        </p:nvSpPr>
        <p:spPr>
          <a:xfrm>
            <a:off x="2565025" y="366664"/>
            <a:ext cx="6390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Corbel" panose="020B0503020204020204" pitchFamily="34" charset="0"/>
              </a:rPr>
              <a:t>Find the Number of Followers From Twitter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28CC4-DC4F-4DD3-90CE-2BA0F1A4594D}"/>
              </a:ext>
            </a:extLst>
          </p:cNvPr>
          <p:cNvSpPr txBox="1"/>
          <p:nvPr/>
        </p:nvSpPr>
        <p:spPr>
          <a:xfrm>
            <a:off x="0" y="1048872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A end to end solution report submitted for the fulfilment of completing a Mini Project in the area </a:t>
            </a:r>
          </a:p>
          <a:p>
            <a:pPr algn="ctr"/>
            <a:r>
              <a:rPr lang="en-IN" i="1" dirty="0"/>
              <a:t>Artificial Intelligence and Machine Learning</a:t>
            </a:r>
          </a:p>
          <a:p>
            <a:pPr algn="ctr"/>
            <a:endParaRPr lang="en-IN" i="1" dirty="0"/>
          </a:p>
          <a:p>
            <a:pPr algn="ctr"/>
            <a:r>
              <a:rPr lang="en-IN" sz="2400" dirty="0"/>
              <a:t>Dept of </a:t>
            </a:r>
          </a:p>
          <a:p>
            <a:pPr algn="ctr"/>
            <a:r>
              <a:rPr lang="en-IN" sz="2400" b="1" dirty="0"/>
              <a:t>COMPUTER SCIENCE ENGINEERING</a:t>
            </a:r>
          </a:p>
          <a:p>
            <a:pPr algn="ctr"/>
            <a:r>
              <a:rPr lang="en-IN" i="1" dirty="0"/>
              <a:t>by</a:t>
            </a:r>
          </a:p>
          <a:p>
            <a:pPr algn="ctr"/>
            <a:r>
              <a:rPr lang="en-IN" b="1" dirty="0"/>
              <a:t>Bharathi D</a:t>
            </a:r>
            <a:r>
              <a:rPr lang="en-IN"/>
              <a:t>(20JG1A4216</a:t>
            </a:r>
            <a:r>
              <a:rPr lang="en-IN" dirty="0"/>
              <a:t>)</a:t>
            </a:r>
          </a:p>
          <a:p>
            <a:pPr algn="ctr"/>
            <a:r>
              <a:rPr lang="en-IN" b="1" dirty="0"/>
              <a:t>Anjali K(</a:t>
            </a:r>
            <a:r>
              <a:rPr lang="en-IN" dirty="0"/>
              <a:t>20JG1A4225)</a:t>
            </a:r>
          </a:p>
          <a:p>
            <a:pPr algn="ctr"/>
            <a:r>
              <a:rPr lang="en-IN" b="1" dirty="0"/>
              <a:t>Praseeda S</a:t>
            </a:r>
            <a:r>
              <a:rPr lang="en-IN" dirty="0"/>
              <a:t>(20JG1A4247)</a:t>
            </a:r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r>
              <a:rPr lang="en-IN" i="1" dirty="0"/>
              <a:t>Under the guidance of </a:t>
            </a:r>
          </a:p>
          <a:p>
            <a:pPr algn="ctr"/>
            <a:endParaRPr lang="en-IN" i="1" dirty="0"/>
          </a:p>
          <a:p>
            <a:pPr algn="ctr"/>
            <a:r>
              <a:rPr lang="en-IN" sz="2000" b="1" dirty="0"/>
              <a:t>Dr. L Greeshma</a:t>
            </a:r>
          </a:p>
          <a:p>
            <a:pPr algn="ctr"/>
            <a:r>
              <a:rPr lang="en-IN" i="1" dirty="0"/>
              <a:t>(Assistant Professor)</a:t>
            </a:r>
          </a:p>
          <a:p>
            <a:pPr algn="ctr"/>
            <a:r>
              <a:rPr lang="en-IN" dirty="0"/>
              <a:t>Department  of CSE</a:t>
            </a:r>
          </a:p>
          <a:p>
            <a:pPr algn="ctr"/>
            <a:endParaRPr lang="en-IN" dirty="0"/>
          </a:p>
          <a:p>
            <a:pPr algn="ctr"/>
            <a:r>
              <a:rPr lang="en-IN" b="1" dirty="0"/>
              <a:t>GAYATRI VIDYA PARISHAD COLLEGE OF ENGINEERING FOR WOMEN</a:t>
            </a:r>
          </a:p>
          <a:p>
            <a:pPr algn="ctr"/>
            <a:r>
              <a:rPr lang="en-IN" dirty="0"/>
              <a:t>(Affiliated to Jawaharlal Nehru Technological University Kakinada)</a:t>
            </a:r>
          </a:p>
          <a:p>
            <a:pPr algn="ctr"/>
            <a:r>
              <a:rPr lang="en-IN" b="1" dirty="0"/>
              <a:t>Madhurwada, Vishakhapatnam</a:t>
            </a:r>
          </a:p>
          <a:p>
            <a:pPr algn="ctr"/>
            <a:endParaRPr lang="en-IN" i="1" dirty="0"/>
          </a:p>
        </p:txBody>
      </p:sp>
      <p:pic>
        <p:nvPicPr>
          <p:cNvPr id="5122" name="Picture 2" descr="Gayatri Vidya Parishad College of Engineering - Home | Facebook">
            <a:extLst>
              <a:ext uri="{FF2B5EF4-FFF2-40B4-BE49-F238E27FC236}">
                <a16:creationId xmlns:a16="http://schemas.microsoft.com/office/drawing/2014/main" id="{349D992F-A9B8-4EF9-90E0-9C56D48E9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5" y="15614"/>
            <a:ext cx="1179420" cy="11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Generating Twitter API Keys (contd..)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ircle, twitter icon - Free download on Iconfinder">
            <a:extLst>
              <a:ext uri="{FF2B5EF4-FFF2-40B4-BE49-F238E27FC236}">
                <a16:creationId xmlns:a16="http://schemas.microsoft.com/office/drawing/2014/main" id="{40FD7FBE-6A07-4A0B-B9B1-667BE51A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" y="1457522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ircle, twitter icon - Free download on Iconfinder">
            <a:extLst>
              <a:ext uri="{FF2B5EF4-FFF2-40B4-BE49-F238E27FC236}">
                <a16:creationId xmlns:a16="http://schemas.microsoft.com/office/drawing/2014/main" id="{2709D495-D94D-4170-BAC1-5F89E04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" y="5973332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413480-1FED-46E8-B921-74C43D01F7F4}"/>
              </a:ext>
            </a:extLst>
          </p:cNvPr>
          <p:cNvSpPr txBox="1"/>
          <p:nvPr/>
        </p:nvSpPr>
        <p:spPr>
          <a:xfrm>
            <a:off x="679077" y="1382552"/>
            <a:ext cx="113515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35358"/>
                </a:solidFill>
                <a:latin typeface="+mj-lt"/>
              </a:rPr>
              <a:t>6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 Go to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http://design.appmachine.com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 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and log into your </a:t>
            </a:r>
            <a:r>
              <a:rPr lang="en-US" sz="2800" dirty="0" err="1">
                <a:solidFill>
                  <a:srgbClr val="535358"/>
                </a:solidFill>
                <a:latin typeface="+mj-lt"/>
              </a:rPr>
              <a:t>AppMachine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 account. </a:t>
            </a:r>
          </a:p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Select the app you want to publish and got to the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"Publish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" tab. </a:t>
            </a:r>
          </a:p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Towards the bottom of the screen you'll see the "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Advanced" 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section. </a:t>
            </a:r>
          </a:p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Click on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"Twitter" 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and you'll find the fields to enter your data. Enter your newly acquired Twitter details here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26AC93E-4AF6-4904-AEB2-DDC2F5CC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971429"/>
            <a:ext cx="3743605" cy="197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7ED408-A6F5-4CE7-885A-9845CF9C736D}"/>
              </a:ext>
            </a:extLst>
          </p:cNvPr>
          <p:cNvSpPr txBox="1"/>
          <p:nvPr/>
        </p:nvSpPr>
        <p:spPr>
          <a:xfrm>
            <a:off x="661146" y="6031612"/>
            <a:ext cx="1119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7. Make sure you save these details once you've entered them.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866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Generating Twitter API Keys (contd..)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ircle, twitter icon - Free download on Iconfinder">
            <a:extLst>
              <a:ext uri="{FF2B5EF4-FFF2-40B4-BE49-F238E27FC236}">
                <a16:creationId xmlns:a16="http://schemas.microsoft.com/office/drawing/2014/main" id="{40FD7FBE-6A07-4A0B-B9B1-667BE51A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" y="1457522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ircle, twitter icon - Free download on Iconfinder">
            <a:extLst>
              <a:ext uri="{FF2B5EF4-FFF2-40B4-BE49-F238E27FC236}">
                <a16:creationId xmlns:a16="http://schemas.microsoft.com/office/drawing/2014/main" id="{2709D495-D94D-4170-BAC1-5F89E04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" y="5973332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413480-1FED-46E8-B921-74C43D01F7F4}"/>
              </a:ext>
            </a:extLst>
          </p:cNvPr>
          <p:cNvSpPr txBox="1"/>
          <p:nvPr/>
        </p:nvSpPr>
        <p:spPr>
          <a:xfrm>
            <a:off x="679077" y="1382552"/>
            <a:ext cx="113515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35358"/>
                </a:solidFill>
                <a:latin typeface="+mj-lt"/>
              </a:rPr>
              <a:t>6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 Go to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http://design.appmachine.com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 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and log into your </a:t>
            </a:r>
            <a:r>
              <a:rPr lang="en-US" sz="2800" dirty="0" err="1">
                <a:solidFill>
                  <a:srgbClr val="535358"/>
                </a:solidFill>
                <a:latin typeface="+mj-lt"/>
              </a:rPr>
              <a:t>AppMachine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 account. </a:t>
            </a:r>
          </a:p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Select the app you want to publish and got to the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"Publish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" tab. </a:t>
            </a:r>
          </a:p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Towards the bottom of the screen you'll see the "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Advanced" 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section. </a:t>
            </a:r>
          </a:p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Click on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"Twitter" 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and you'll find the fields to enter your data. Enter your newly acquired Twitter details here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26AC93E-4AF6-4904-AEB2-DDC2F5CC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971429"/>
            <a:ext cx="3743605" cy="197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7ED408-A6F5-4CE7-885A-9845CF9C736D}"/>
              </a:ext>
            </a:extLst>
          </p:cNvPr>
          <p:cNvSpPr txBox="1"/>
          <p:nvPr/>
        </p:nvSpPr>
        <p:spPr>
          <a:xfrm>
            <a:off x="661146" y="6031612"/>
            <a:ext cx="1119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7. Make sure you save these details once you've entered them.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Our Source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80BCB2-83A5-4A30-A1EA-FD13B1CDE012}"/>
              </a:ext>
            </a:extLst>
          </p:cNvPr>
          <p:cNvSpPr txBox="1"/>
          <p:nvPr/>
        </p:nvSpPr>
        <p:spPr>
          <a:xfrm>
            <a:off x="82923" y="1466229"/>
            <a:ext cx="9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</a:rPr>
              <a:t>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281AE-006C-4AFA-946A-8AF672A4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84" y="1569181"/>
            <a:ext cx="2361679" cy="830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8DAC4-739C-4BC6-B63E-E85007A8E354}"/>
              </a:ext>
            </a:extLst>
          </p:cNvPr>
          <p:cNvSpPr txBox="1"/>
          <p:nvPr/>
        </p:nvSpPr>
        <p:spPr>
          <a:xfrm>
            <a:off x="632012" y="1466229"/>
            <a:ext cx="9314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Tweepy</a:t>
            </a:r>
            <a:r>
              <a:rPr lang="en-US" sz="2800" dirty="0">
                <a:latin typeface="+mj-lt"/>
              </a:rPr>
              <a:t> is an </a:t>
            </a:r>
            <a:r>
              <a:rPr lang="en-US" sz="2800" u="sng" dirty="0">
                <a:latin typeface="+mj-lt"/>
              </a:rPr>
              <a:t>open source Python packag</a:t>
            </a:r>
            <a:r>
              <a:rPr lang="en-US" sz="2800" dirty="0">
                <a:latin typeface="+mj-lt"/>
              </a:rPr>
              <a:t>e that gives you a very convenient way to access the </a:t>
            </a:r>
            <a:r>
              <a:rPr lang="en-US" sz="2800" b="1" dirty="0">
                <a:latin typeface="+mj-lt"/>
              </a:rPr>
              <a:t>Twitter API </a:t>
            </a:r>
            <a:r>
              <a:rPr lang="en-US" sz="2800" dirty="0">
                <a:latin typeface="+mj-lt"/>
              </a:rPr>
              <a:t>with Python</a:t>
            </a:r>
            <a:endParaRPr lang="en-IN" sz="2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2A4859-C858-49F2-8689-40CBD1DB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7" y="2984243"/>
            <a:ext cx="6132868" cy="12554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221FCE-1409-407C-87D1-7FB71EB9366C}"/>
              </a:ext>
            </a:extLst>
          </p:cNvPr>
          <p:cNvSpPr txBox="1"/>
          <p:nvPr/>
        </p:nvSpPr>
        <p:spPr>
          <a:xfrm>
            <a:off x="6474758" y="2789137"/>
            <a:ext cx="9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</a:rPr>
              <a:t>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7C6BC-9DB3-456B-8B31-7D04547B6B62}"/>
              </a:ext>
            </a:extLst>
          </p:cNvPr>
          <p:cNvSpPr txBox="1"/>
          <p:nvPr/>
        </p:nvSpPr>
        <p:spPr>
          <a:xfrm>
            <a:off x="7144099" y="2854708"/>
            <a:ext cx="4579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Assign your Twitter </a:t>
            </a:r>
            <a:r>
              <a:rPr lang="en-IN" sz="2800" b="1" dirty="0">
                <a:latin typeface="+mj-lt"/>
              </a:rPr>
              <a:t>generated keys</a:t>
            </a:r>
            <a:r>
              <a:rPr lang="en-IN" sz="2800" dirty="0">
                <a:latin typeface="+mj-lt"/>
              </a:rPr>
              <a:t> to enable your </a:t>
            </a:r>
            <a:r>
              <a:rPr lang="en-IN" sz="2800" b="1" dirty="0">
                <a:latin typeface="+mj-lt"/>
              </a:rPr>
              <a:t>Twitter API account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6B5D4A-E796-4286-B74E-5E20B6171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457" y="4694235"/>
            <a:ext cx="5383901" cy="13849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E466DA-3CD3-4D33-9978-BD25357638B1}"/>
              </a:ext>
            </a:extLst>
          </p:cNvPr>
          <p:cNvSpPr txBox="1"/>
          <p:nvPr/>
        </p:nvSpPr>
        <p:spPr>
          <a:xfrm>
            <a:off x="82923" y="4758416"/>
            <a:ext cx="9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</a:rPr>
              <a:t>3.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7836E-0660-455A-AE67-0438DFA83CA8}"/>
              </a:ext>
            </a:extLst>
          </p:cNvPr>
          <p:cNvSpPr txBox="1"/>
          <p:nvPr/>
        </p:nvSpPr>
        <p:spPr>
          <a:xfrm>
            <a:off x="709443" y="4680499"/>
            <a:ext cx="576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OAuthHandle</a:t>
            </a:r>
            <a:r>
              <a:rPr lang="en-US" sz="2800" dirty="0">
                <a:latin typeface="+mj-lt"/>
              </a:rPr>
              <a:t>r is an open-standard authorization protocol or framework that provides applications the ability for “</a:t>
            </a:r>
            <a:r>
              <a:rPr lang="en-US" sz="2800" b="1" dirty="0">
                <a:latin typeface="+mj-lt"/>
              </a:rPr>
              <a:t>secure designated access</a:t>
            </a:r>
            <a:r>
              <a:rPr lang="en-US" sz="2800" dirty="0">
                <a:latin typeface="+mj-lt"/>
              </a:rPr>
              <a:t>.”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85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Our Source Code (contd..)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80BCB2-83A5-4A30-A1EA-FD13B1CDE012}"/>
              </a:ext>
            </a:extLst>
          </p:cNvPr>
          <p:cNvSpPr txBox="1"/>
          <p:nvPr/>
        </p:nvSpPr>
        <p:spPr>
          <a:xfrm>
            <a:off x="82923" y="1466229"/>
            <a:ext cx="9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</a:rPr>
              <a:t>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DAC4-739C-4BC6-B63E-E85007A8E354}"/>
              </a:ext>
            </a:extLst>
          </p:cNvPr>
          <p:cNvSpPr txBox="1"/>
          <p:nvPr/>
        </p:nvSpPr>
        <p:spPr>
          <a:xfrm>
            <a:off x="632012" y="1466229"/>
            <a:ext cx="8928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+mj-lt"/>
              </a:rPr>
              <a:t>Tweepy.api</a:t>
            </a:r>
            <a:r>
              <a:rPr lang="en-IN" sz="28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+mj-lt"/>
              </a:rPr>
              <a:t>Connects to the twitter Restful API to access </a:t>
            </a:r>
            <a:r>
              <a:rPr lang="en-US" sz="2800" b="1" dirty="0">
                <a:latin typeface="+mj-lt"/>
              </a:rPr>
              <a:t>twitter data</a:t>
            </a:r>
            <a:r>
              <a:rPr lang="en-US" sz="2800" dirty="0">
                <a:latin typeface="+mj-lt"/>
              </a:rPr>
              <a:t> with Python</a:t>
            </a:r>
            <a:endParaRPr lang="en-IN" sz="28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21FCE-1409-407C-87D1-7FB71EB9366C}"/>
              </a:ext>
            </a:extLst>
          </p:cNvPr>
          <p:cNvSpPr txBox="1"/>
          <p:nvPr/>
        </p:nvSpPr>
        <p:spPr>
          <a:xfrm>
            <a:off x="3686228" y="2644755"/>
            <a:ext cx="9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</a:rPr>
              <a:t>5.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7C6BC-9DB3-456B-8B31-7D04547B6B62}"/>
              </a:ext>
            </a:extLst>
          </p:cNvPr>
          <p:cNvSpPr txBox="1"/>
          <p:nvPr/>
        </p:nvSpPr>
        <p:spPr>
          <a:xfrm>
            <a:off x="4403813" y="2670976"/>
            <a:ext cx="576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Getting input from the user of the ids.</a:t>
            </a:r>
          </a:p>
          <a:p>
            <a:r>
              <a:rPr lang="en-IN" sz="2800" b="1" dirty="0">
                <a:latin typeface="+mj-lt"/>
              </a:rPr>
              <a:t>api.get_user</a:t>
            </a:r>
            <a:r>
              <a:rPr lang="en-IN" sz="2800" b="1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IN" sz="2800" dirty="0">
                <a:latin typeface="+mj-lt"/>
                <a:sym typeface="Wingdings" panose="05000000000000000000" pitchFamily="2" charset="2"/>
              </a:rPr>
              <a:t>gets the current username</a:t>
            </a:r>
            <a:endParaRPr lang="en-IN" sz="28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466DA-3CD3-4D33-9978-BD25357638B1}"/>
              </a:ext>
            </a:extLst>
          </p:cNvPr>
          <p:cNvSpPr txBox="1"/>
          <p:nvPr/>
        </p:nvSpPr>
        <p:spPr>
          <a:xfrm>
            <a:off x="82923" y="4758416"/>
            <a:ext cx="9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</a:rPr>
              <a:t>6.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7836E-0660-455A-AE67-0438DFA83CA8}"/>
              </a:ext>
            </a:extLst>
          </p:cNvPr>
          <p:cNvSpPr txBox="1"/>
          <p:nvPr/>
        </p:nvSpPr>
        <p:spPr>
          <a:xfrm>
            <a:off x="709443" y="4758416"/>
            <a:ext cx="538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Fetching the followers number and displaying 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18039-947A-4501-8E7A-386D7ABA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276" y="1569179"/>
            <a:ext cx="2760082" cy="830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CA57A-5DBE-4650-88A5-756BA1A2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2" y="2744914"/>
            <a:ext cx="2975051" cy="142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B6AFB-895F-43FD-BEAE-D5DB6220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27" y="4569817"/>
            <a:ext cx="5948014" cy="15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8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Our Output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64146AA-FBCB-4100-B5FB-1AB0E73B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1493127"/>
            <a:ext cx="10636624" cy="765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CC0BF5-E4C3-4F64-8BED-59062079B9E5}"/>
              </a:ext>
            </a:extLst>
          </p:cNvPr>
          <p:cNvSpPr txBox="1"/>
          <p:nvPr/>
        </p:nvSpPr>
        <p:spPr>
          <a:xfrm>
            <a:off x="161365" y="2541494"/>
            <a:ext cx="1203063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Id of a particular account is to be given by the user. And the conversion of an account name to its respective twitter id can be done through:</a:t>
            </a:r>
          </a:p>
          <a:p>
            <a:endParaRPr lang="en-IN" sz="2400" dirty="0">
              <a:latin typeface="+mj-lt"/>
            </a:endParaRPr>
          </a:p>
          <a:p>
            <a:r>
              <a:rPr lang="en-IN" dirty="0"/>
              <a:t> </a:t>
            </a:r>
            <a:r>
              <a:rPr lang="en-IN" sz="1800" dirty="0">
                <a:solidFill>
                  <a:srgbClr val="535358"/>
                </a:solidFill>
                <a:latin typeface="+mj-lt"/>
                <a:hlinkClick r:id="rId3"/>
              </a:rPr>
              <a:t>https://codeofaninja.com/tools/find-twitter-id/#:~:text=Put%20your%20username%20(without%20%40%20sign,appear%20in%20the%20green%20box</a:t>
            </a:r>
            <a:endParaRPr lang="en-IN" sz="1800" dirty="0">
              <a:solidFill>
                <a:srgbClr val="535358"/>
              </a:solidFill>
              <a:latin typeface="+mj-lt"/>
            </a:endParaRPr>
          </a:p>
          <a:p>
            <a:endParaRPr lang="en-IN" dirty="0">
              <a:solidFill>
                <a:srgbClr val="535358"/>
              </a:solidFill>
              <a:latin typeface="+mj-lt"/>
            </a:endParaRPr>
          </a:p>
          <a:p>
            <a:endParaRPr lang="en-IN" sz="1800" dirty="0">
              <a:solidFill>
                <a:srgbClr val="535358"/>
              </a:solidFill>
              <a:latin typeface="+mj-lt"/>
            </a:endParaRPr>
          </a:p>
          <a:p>
            <a:endParaRPr lang="en-IN" dirty="0">
              <a:solidFill>
                <a:srgbClr val="535358"/>
              </a:solidFill>
              <a:latin typeface="+mj-lt"/>
            </a:endParaRPr>
          </a:p>
          <a:p>
            <a:r>
              <a:rPr lang="en-IN" sz="2400" dirty="0">
                <a:latin typeface="+mj-lt"/>
              </a:rPr>
              <a:t>The link to the entire source code and demonstration of the working  can be found in our </a:t>
            </a:r>
            <a:r>
              <a:rPr lang="en-IN" sz="2400" b="1" dirty="0">
                <a:latin typeface="+mj-lt"/>
              </a:rPr>
              <a:t>Colab file: </a:t>
            </a:r>
            <a:endParaRPr lang="en-IN" sz="1800" b="1" dirty="0">
              <a:solidFill>
                <a:srgbClr val="535358"/>
              </a:solidFill>
              <a:latin typeface="+mj-lt"/>
            </a:endParaRPr>
          </a:p>
          <a:p>
            <a:r>
              <a:rPr lang="en-IN" dirty="0">
                <a:hlinkClick r:id="rId4"/>
              </a:rPr>
              <a:t>https://colab.research.google.com/drive/1urrIfxtridDSsqXgaazjr3Zr44D_Uhj1?usp=sharing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05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Our ML Certifications..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A22D51-CDFB-45BB-9B2A-B0D4EFB53B72}"/>
              </a:ext>
            </a:extLst>
          </p:cNvPr>
          <p:cNvSpPr txBox="1"/>
          <p:nvPr/>
        </p:nvSpPr>
        <p:spPr>
          <a:xfrm>
            <a:off x="222178" y="2544437"/>
            <a:ext cx="285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Bharathi D  (20JG1A4216)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6C5D247-2929-49D1-897A-73415AAC5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5BE50EF-1E04-41F5-B612-ABFAEA6DE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0CB66-363C-42CC-893B-C56E1883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18" y="1351435"/>
            <a:ext cx="8701458" cy="53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Our ML Certifications..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A22D51-CDFB-45BB-9B2A-B0D4EFB53B72}"/>
              </a:ext>
            </a:extLst>
          </p:cNvPr>
          <p:cNvSpPr txBox="1"/>
          <p:nvPr/>
        </p:nvSpPr>
        <p:spPr>
          <a:xfrm>
            <a:off x="222178" y="2544437"/>
            <a:ext cx="285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Anjali K</a:t>
            </a:r>
          </a:p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(20JG1A4225)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6C5D247-2929-49D1-897A-73415AAC5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5BE50EF-1E04-41F5-B612-ABFAEA6DE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0BC54-A1C9-447E-944C-56B0BA17A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77" y="1466229"/>
            <a:ext cx="7234176" cy="51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Our ML Certifications..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A22D51-CDFB-45BB-9B2A-B0D4EFB53B72}"/>
              </a:ext>
            </a:extLst>
          </p:cNvPr>
          <p:cNvSpPr txBox="1"/>
          <p:nvPr/>
        </p:nvSpPr>
        <p:spPr>
          <a:xfrm>
            <a:off x="298378" y="2676435"/>
            <a:ext cx="285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Praseeda S</a:t>
            </a:r>
          </a:p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(20JG1A4247)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6C5D247-2929-49D1-897A-73415AAC5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5BE50EF-1E04-41F5-B612-ABFAEA6DE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60CF2-4EFF-4C53-9218-A0B2EEA7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01" y="1466229"/>
            <a:ext cx="8101552" cy="50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Team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66C5D247-2929-49D1-897A-73415AAC5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5BE50EF-1E04-41F5-B612-ABFAEA6DE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2032B63-3BE6-4717-95FF-698A3BD1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802"/>
              </p:ext>
            </p:extLst>
          </p:nvPr>
        </p:nvGraphicFramePr>
        <p:xfrm>
          <a:off x="295835" y="1465729"/>
          <a:ext cx="11361270" cy="51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797">
                  <a:extLst>
                    <a:ext uri="{9D8B030D-6E8A-4147-A177-3AD203B41FA5}">
                      <a16:colId xmlns:a16="http://schemas.microsoft.com/office/drawing/2014/main" val="3078150656"/>
                    </a:ext>
                  </a:extLst>
                </a:gridCol>
                <a:gridCol w="4238053">
                  <a:extLst>
                    <a:ext uri="{9D8B030D-6E8A-4147-A177-3AD203B41FA5}">
                      <a16:colId xmlns:a16="http://schemas.microsoft.com/office/drawing/2014/main" val="509535961"/>
                    </a:ext>
                  </a:extLst>
                </a:gridCol>
                <a:gridCol w="4130420">
                  <a:extLst>
                    <a:ext uri="{9D8B030D-6E8A-4147-A177-3AD203B41FA5}">
                      <a16:colId xmlns:a16="http://schemas.microsoft.com/office/drawing/2014/main" val="1716538042"/>
                    </a:ext>
                  </a:extLst>
                </a:gridCol>
              </a:tblGrid>
              <a:tr h="9005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Name and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54908"/>
                  </a:ext>
                </a:extLst>
              </a:tr>
              <a:tr h="1120305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Bharathi Dhereddy</a:t>
                      </a:r>
                    </a:p>
                    <a:p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(20JG1A4216)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Department of </a:t>
                      </a:r>
                    </a:p>
                    <a:p>
                      <a:pPr algn="ctr"/>
                      <a:endParaRPr lang="en-IN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Computer Science</a:t>
                      </a: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(Artificial Intelligence and Machine Leaning)</a:t>
                      </a:r>
                    </a:p>
                    <a:p>
                      <a:pPr algn="ctr"/>
                      <a:endParaRPr lang="en-IN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IN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GVP College of Engineering for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LinkedIn(</a:t>
                      </a:r>
                      <a:r>
                        <a:rPr lang="en-IN" sz="1800" i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https://www.linkedin.com/in/bharathi-dhereddy-0b4a05222/)</a:t>
                      </a:r>
                      <a:endParaRPr lang="en-IN" sz="1800" i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1464"/>
                  </a:ext>
                </a:extLst>
              </a:tr>
              <a:tr h="1120305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Anjali Kakarlapudi</a:t>
                      </a:r>
                    </a:p>
                    <a:p>
                      <a:r>
                        <a:rPr lang="en-IN" sz="20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(20JG1A4225)</a:t>
                      </a:r>
                      <a:endParaRPr lang="en-IN" sz="24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LinkedIn(</a:t>
                      </a:r>
                      <a:r>
                        <a:rPr lang="en-IN" sz="1800" i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https://www.linkedin.com/in/anjali-kakarlapudi-8bba23219/)</a:t>
                      </a:r>
                      <a:endParaRPr lang="en-IN" sz="1800" i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0560"/>
                  </a:ext>
                </a:extLst>
              </a:tr>
              <a:tr h="20118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Praseeda Saripalle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0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(20JG1A4247)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r>
                        <a:rPr lang="en-IN" i="1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IN" i="1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  <a:hlinkClick r:id="rId4"/>
                        </a:rPr>
                        <a:t>https://www.linkedin.com/in/praseeda-saripalle-a44a03208/)</a:t>
                      </a:r>
                      <a:endParaRPr lang="en-IN" i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endParaRPr>
                    </a:p>
                    <a:p>
                      <a:endParaRPr lang="en-IN" i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endParaRPr>
                    </a:p>
                    <a:p>
                      <a:r>
                        <a:rPr lang="en-IN" sz="16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GitHub(</a:t>
                      </a:r>
                      <a:r>
                        <a:rPr lang="en-IN" i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  <a:hlinkClick r:id="rId5"/>
                        </a:rPr>
                        <a:t>https://github.com/PraseedaSaripalle</a:t>
                      </a:r>
                      <a:r>
                        <a:rPr lang="en-IN" i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Hackerearth(</a:t>
                      </a:r>
                      <a:r>
                        <a:rPr lang="en-IN" i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  <a:hlinkClick r:id="rId6"/>
                        </a:rPr>
                        <a:t>https://www.hackerearth.com/@praseeda.saripalle</a:t>
                      </a:r>
                      <a:r>
                        <a:rPr lang="en-IN" i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5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,338 BEST Twitter Background IMAGES, STOCK PHOTOS &amp;amp; VECTORS | Adobe Stock">
            <a:extLst>
              <a:ext uri="{FF2B5EF4-FFF2-40B4-BE49-F238E27FC236}">
                <a16:creationId xmlns:a16="http://schemas.microsoft.com/office/drawing/2014/main" id="{B7084D1F-4658-4A51-B51F-C7548134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44FE-6FEB-4ACC-804A-F8AF84A93A81}"/>
              </a:ext>
            </a:extLst>
          </p:cNvPr>
          <p:cNvSpPr txBox="1"/>
          <p:nvPr/>
        </p:nvSpPr>
        <p:spPr>
          <a:xfrm>
            <a:off x="0" y="0"/>
            <a:ext cx="121919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Team </a:t>
            </a:r>
            <a:r>
              <a:rPr lang="en-IN" sz="6600" dirty="0">
                <a:solidFill>
                  <a:schemeClr val="bg1"/>
                </a:solidFill>
                <a:latin typeface="Agency FB" panose="020B0503020202020204" pitchFamily="34" charset="0"/>
              </a:rPr>
              <a:t>Follow-Up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Presents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</a:rPr>
              <a:t>An End-to-End Solution to </a:t>
            </a:r>
          </a:p>
          <a:p>
            <a:pPr algn="ctr"/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22C2E-40DB-4EA0-A8A6-2F0F43827D07}"/>
              </a:ext>
            </a:extLst>
          </p:cNvPr>
          <p:cNvSpPr txBox="1"/>
          <p:nvPr/>
        </p:nvSpPr>
        <p:spPr>
          <a:xfrm>
            <a:off x="739589" y="5661212"/>
            <a:ext cx="1098624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orbel" panose="020B0503020204020204" pitchFamily="34" charset="0"/>
              </a:rPr>
              <a:t>Find the Number of Followers From Twitter</a:t>
            </a:r>
          </a:p>
        </p:txBody>
      </p:sp>
      <p:pic>
        <p:nvPicPr>
          <p:cNvPr id="1028" name="Picture 4" descr="How to find out your exact number of Twitter followers | Technically Product">
            <a:extLst>
              <a:ext uri="{FF2B5EF4-FFF2-40B4-BE49-F238E27FC236}">
                <a16:creationId xmlns:a16="http://schemas.microsoft.com/office/drawing/2014/main" id="{4BBE6FD6-12B8-444A-ADCC-6867FFBF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4" y="679341"/>
            <a:ext cx="3166080" cy="19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witter Adds New Feature to Remove Followers Without Blocking Them on Web |  Technology News">
            <a:extLst>
              <a:ext uri="{FF2B5EF4-FFF2-40B4-BE49-F238E27FC236}">
                <a16:creationId xmlns:a16="http://schemas.microsoft.com/office/drawing/2014/main" id="{D8700C52-156B-4C52-AB46-4267285A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3" y="3200056"/>
            <a:ext cx="3166079" cy="1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9" y="149973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Setting the Scene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161365" y="1143000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ircle, twitter icon - Free download on Iconfinder">
            <a:extLst>
              <a:ext uri="{FF2B5EF4-FFF2-40B4-BE49-F238E27FC236}">
                <a16:creationId xmlns:a16="http://schemas.microsoft.com/office/drawing/2014/main" id="{C689C3F7-5615-47DC-88CA-2ADA46AA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" y="1671827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886C3-B7E2-4FEE-8607-3317A8E0934C}"/>
              </a:ext>
            </a:extLst>
          </p:cNvPr>
          <p:cNvSpPr txBox="1"/>
          <p:nvPr/>
        </p:nvSpPr>
        <p:spPr>
          <a:xfrm>
            <a:off x="719416" y="1705051"/>
            <a:ext cx="12079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535358"/>
                </a:solidFill>
                <a:effectLst/>
                <a:latin typeface="+mj-lt"/>
              </a:rPr>
              <a:t>Twitter shows how many </a:t>
            </a:r>
            <a:r>
              <a:rPr lang="en-US" sz="2800" b="1" i="0" dirty="0">
                <a:solidFill>
                  <a:srgbClr val="535358"/>
                </a:solidFill>
                <a:effectLst/>
                <a:latin typeface="+mj-lt"/>
              </a:rPr>
              <a:t>followers an account </a:t>
            </a:r>
            <a:r>
              <a:rPr lang="en-US" sz="2800" b="0" i="0" dirty="0">
                <a:solidFill>
                  <a:srgbClr val="535358"/>
                </a:solidFill>
                <a:effectLst/>
                <a:latin typeface="+mj-lt"/>
              </a:rPr>
              <a:t>has on their </a:t>
            </a:r>
            <a:r>
              <a:rPr lang="en-US" sz="2800" b="1" i="0" dirty="0">
                <a:solidFill>
                  <a:srgbClr val="535358"/>
                </a:solidFill>
                <a:effectLst/>
                <a:latin typeface="+mj-lt"/>
              </a:rPr>
              <a:t>Profile page</a:t>
            </a:r>
            <a:r>
              <a:rPr lang="en-US" sz="2800" b="0" i="0" dirty="0">
                <a:solidFill>
                  <a:srgbClr val="535358"/>
                </a:solidFill>
                <a:effectLst/>
                <a:latin typeface="+mj-lt"/>
              </a:rPr>
              <a:t>. </a:t>
            </a:r>
          </a:p>
          <a:p>
            <a:r>
              <a:rPr lang="en-US" sz="2800" b="0" i="0" dirty="0">
                <a:solidFill>
                  <a:srgbClr val="535358"/>
                </a:solidFill>
                <a:effectLst/>
                <a:latin typeface="+mj-lt"/>
              </a:rPr>
              <a:t> </a:t>
            </a:r>
            <a:endParaRPr lang="en-IN" sz="28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4F824-6B6D-49E6-A0C2-D7E41733DEEF}"/>
              </a:ext>
            </a:extLst>
          </p:cNvPr>
          <p:cNvSpPr txBox="1"/>
          <p:nvPr/>
        </p:nvSpPr>
        <p:spPr>
          <a:xfrm>
            <a:off x="883024" y="2468563"/>
            <a:ext cx="11308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If the number is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10,000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 or more, it rounds it to the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nearest one hundred. </a:t>
            </a:r>
          </a:p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For example here is </a:t>
            </a:r>
            <a:r>
              <a:rPr lang="en-US" sz="2800" dirty="0">
                <a:solidFill>
                  <a:srgbClr val="535358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@WPtips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 with 9,759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  <p:pic>
        <p:nvPicPr>
          <p:cNvPr id="11" name="Picture 2" descr="Circle, twitter icon - Free download on Iconfinder">
            <a:extLst>
              <a:ext uri="{FF2B5EF4-FFF2-40B4-BE49-F238E27FC236}">
                <a16:creationId xmlns:a16="http://schemas.microsoft.com/office/drawing/2014/main" id="{BDACE3E6-E7F4-4D1A-BE61-482102EA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3" y="2664854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dPress Tips on Twitter">
            <a:extLst>
              <a:ext uri="{FF2B5EF4-FFF2-40B4-BE49-F238E27FC236}">
                <a16:creationId xmlns:a16="http://schemas.microsoft.com/office/drawing/2014/main" id="{104AE65E-3087-44D5-A656-7E55233B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229" y="0"/>
            <a:ext cx="2891119" cy="177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ircle, twitter icon - Free download on Iconfinder">
            <a:extLst>
              <a:ext uri="{FF2B5EF4-FFF2-40B4-BE49-F238E27FC236}">
                <a16:creationId xmlns:a16="http://schemas.microsoft.com/office/drawing/2014/main" id="{5B923353-D9E0-4CDF-85A0-BC16331A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3" y="3854070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C0F077-2EEE-46AB-8CE9-F938DCFD9F65}"/>
              </a:ext>
            </a:extLst>
          </p:cNvPr>
          <p:cNvSpPr txBox="1"/>
          <p:nvPr/>
        </p:nvSpPr>
        <p:spPr>
          <a:xfrm>
            <a:off x="806824" y="3670304"/>
            <a:ext cx="111476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535358"/>
                </a:solidFill>
                <a:latin typeface="+mj-lt"/>
              </a:rPr>
              <a:t>To get the number of followers from any given Twitter account, we first need to convert the account name to id, which can be done so by following this link:</a:t>
            </a:r>
          </a:p>
          <a:p>
            <a:r>
              <a:rPr lang="en-IN" sz="2800" dirty="0">
                <a:solidFill>
                  <a:srgbClr val="535358"/>
                </a:solidFill>
                <a:latin typeface="+mj-lt"/>
                <a:hlinkClick r:id="rId5"/>
              </a:rPr>
              <a:t>https://codeofaninja.com/tools/find-twitter-id/#:~:text=Put%20your%20username%20(without%20%40%20sign,appear%20in%20the%20green%20box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  <a:p>
            <a:endParaRPr lang="en-IN" sz="2800" dirty="0">
              <a:solidFill>
                <a:srgbClr val="535358"/>
              </a:solidFill>
              <a:latin typeface="+mj-lt"/>
            </a:endParaRPr>
          </a:p>
          <a:p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58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9" y="149973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Enabling Developer Account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161365" y="1143000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1CC596-51AD-4A23-9545-5A3C0E789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806703"/>
              </p:ext>
            </p:extLst>
          </p:nvPr>
        </p:nvGraphicFramePr>
        <p:xfrm>
          <a:off x="333935" y="1462091"/>
          <a:ext cx="11524129" cy="49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53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5" y="106054"/>
            <a:ext cx="11638428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What is the developer portal?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ircle, twitter icon - Free download on Iconfinder">
            <a:extLst>
              <a:ext uri="{FF2B5EF4-FFF2-40B4-BE49-F238E27FC236}">
                <a16:creationId xmlns:a16="http://schemas.microsoft.com/office/drawing/2014/main" id="{C689C3F7-5615-47DC-88CA-2ADA46AA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1641866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ircle, twitter icon - Free download on Iconfinder">
            <a:extLst>
              <a:ext uri="{FF2B5EF4-FFF2-40B4-BE49-F238E27FC236}">
                <a16:creationId xmlns:a16="http://schemas.microsoft.com/office/drawing/2014/main" id="{BDACE3E6-E7F4-4D1A-BE61-482102EA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3211623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ircle, twitter icon - Free download on Iconfinder">
            <a:extLst>
              <a:ext uri="{FF2B5EF4-FFF2-40B4-BE49-F238E27FC236}">
                <a16:creationId xmlns:a16="http://schemas.microsoft.com/office/drawing/2014/main" id="{5B923353-D9E0-4CDF-85A0-BC16331A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" y="5108715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24196E-6867-4413-8C5B-1A991F0B79ED}"/>
              </a:ext>
            </a:extLst>
          </p:cNvPr>
          <p:cNvSpPr txBox="1"/>
          <p:nvPr/>
        </p:nvSpPr>
        <p:spPr>
          <a:xfrm>
            <a:off x="739588" y="1521220"/>
            <a:ext cx="11658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The developer portal is a </a:t>
            </a:r>
            <a:r>
              <a:rPr lang="en-US" sz="2800" u="sng" dirty="0">
                <a:solidFill>
                  <a:srgbClr val="535358"/>
                </a:solidFill>
                <a:latin typeface="+mj-lt"/>
              </a:rPr>
              <a:t>self-serve user 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interface within </a:t>
            </a:r>
            <a:r>
              <a:rPr lang="en-US" sz="2800" dirty="0">
                <a:solidFill>
                  <a:srgbClr val="535358"/>
                </a:solidFill>
                <a:latin typeface="+mj-lt"/>
                <a:hlinkClick r:id="rId3" action="ppaction://hlinkfile"/>
              </a:rPr>
              <a:t>developer.twitter.com 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where developers can manage their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API access 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through </a:t>
            </a:r>
            <a:r>
              <a:rPr lang="en-US" sz="2800" dirty="0">
                <a:solidFill>
                  <a:srgbClr val="535358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, and </a:t>
            </a:r>
            <a:r>
              <a:rPr lang="en-US" sz="2800" dirty="0">
                <a:solidFill>
                  <a:srgbClr val="535358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Apps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CEEF5-D8B9-4170-9BF0-0B6A0F90986A}"/>
              </a:ext>
            </a:extLst>
          </p:cNvPr>
          <p:cNvSpPr txBox="1"/>
          <p:nvPr/>
        </p:nvSpPr>
        <p:spPr>
          <a:xfrm>
            <a:off x="739588" y="3190473"/>
            <a:ext cx="111543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The developer portal is visible when a user is logged in (with Twitter) and has a developer account on </a:t>
            </a:r>
            <a:r>
              <a:rPr lang="en-US" sz="2800" dirty="0">
                <a:solidFill>
                  <a:srgbClr val="535358"/>
                </a:solidFill>
                <a:latin typeface="+mj-lt"/>
                <a:hlinkClick r:id="rId3" action="ppaction://hlinkfile"/>
              </a:rPr>
              <a:t>developer.twitter.com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155120-3567-4FC4-ADD1-306D0A256BD8}"/>
              </a:ext>
            </a:extLst>
          </p:cNvPr>
          <p:cNvSpPr txBox="1"/>
          <p:nvPr/>
        </p:nvSpPr>
        <p:spPr>
          <a:xfrm>
            <a:off x="661146" y="5018443"/>
            <a:ext cx="113874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You can access the developer portal by clicking the "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Developer Portal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" link in the top right-hand corner of </a:t>
            </a:r>
            <a:r>
              <a:rPr lang="en-US" sz="2800" dirty="0">
                <a:solidFill>
                  <a:srgbClr val="535358"/>
                </a:solidFill>
                <a:latin typeface="+mj-lt"/>
                <a:hlinkClick r:id="rId3" action="ppaction://hlinkfile"/>
              </a:rPr>
              <a:t>developer.twitter.com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80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5" y="106054"/>
            <a:ext cx="11638428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Different access levels to the Twitter API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ircle, twitter icon - Free download on Iconfinder">
            <a:extLst>
              <a:ext uri="{FF2B5EF4-FFF2-40B4-BE49-F238E27FC236}">
                <a16:creationId xmlns:a16="http://schemas.microsoft.com/office/drawing/2014/main" id="{C689C3F7-5615-47DC-88CA-2ADA46AA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1641866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ircle, twitter icon - Free download on Iconfinder">
            <a:extLst>
              <a:ext uri="{FF2B5EF4-FFF2-40B4-BE49-F238E27FC236}">
                <a16:creationId xmlns:a16="http://schemas.microsoft.com/office/drawing/2014/main" id="{BDACE3E6-E7F4-4D1A-BE61-482102EA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08" y="3484502"/>
            <a:ext cx="413496" cy="41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24196E-6867-4413-8C5B-1A991F0B79ED}"/>
              </a:ext>
            </a:extLst>
          </p:cNvPr>
          <p:cNvSpPr txBox="1"/>
          <p:nvPr/>
        </p:nvSpPr>
        <p:spPr>
          <a:xfrm>
            <a:off x="739588" y="1521220"/>
            <a:ext cx="113874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All Twitter API access requires a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developers account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, which can be created quickly by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signing up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 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Essential access 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will be available immediately, and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Elevated access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 can be requested</a:t>
            </a:r>
            <a:r>
              <a:rPr lang="en-US" sz="2800" b="0" i="0" dirty="0">
                <a:solidFill>
                  <a:srgbClr val="434548"/>
                </a:solidFill>
                <a:effectLst/>
                <a:latin typeface="Chirp"/>
              </a:rPr>
              <a:t>.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BB086-B38B-4E6E-905B-3A18A3347033}"/>
              </a:ext>
            </a:extLst>
          </p:cNvPr>
          <p:cNvSpPr txBox="1"/>
          <p:nvPr/>
        </p:nvSpPr>
        <p:spPr>
          <a:xfrm>
            <a:off x="2014815" y="3416112"/>
            <a:ext cx="101121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35358"/>
                </a:solidFill>
                <a:latin typeface="+mj-lt"/>
              </a:rPr>
              <a:t>Essential</a:t>
            </a:r>
            <a:r>
              <a:rPr lang="en-US" sz="2400" dirty="0">
                <a:solidFill>
                  <a:srgbClr val="535358"/>
                </a:solidFill>
                <a:latin typeface="+mj-lt"/>
              </a:rPr>
              <a:t>: </a:t>
            </a:r>
            <a:r>
              <a:rPr lang="en-US" sz="2400" b="1" dirty="0">
                <a:solidFill>
                  <a:srgbClr val="535358"/>
                </a:solidFill>
                <a:latin typeface="+mj-lt"/>
              </a:rPr>
              <a:t>Free</a:t>
            </a:r>
            <a:r>
              <a:rPr lang="en-US" sz="2400" dirty="0">
                <a:solidFill>
                  <a:srgbClr val="535358"/>
                </a:solidFill>
                <a:latin typeface="+mj-lt"/>
              </a:rPr>
              <a:t>, instant access to the Twitter API. Includes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500k 	     		     </a:t>
            </a:r>
            <a:r>
              <a:rPr lang="en-US" sz="2400" b="1" dirty="0">
                <a:solidFill>
                  <a:srgbClr val="535358"/>
                </a:solidFill>
                <a:latin typeface="+mj-lt"/>
              </a:rPr>
              <a:t>Tweets/month </a:t>
            </a:r>
            <a:r>
              <a:rPr lang="en-US" sz="2400" dirty="0">
                <a:solidFill>
                  <a:srgbClr val="535358"/>
                </a:solidFill>
                <a:latin typeface="+mj-lt"/>
              </a:rPr>
              <a:t>and a single App environment. </a:t>
            </a:r>
            <a:r>
              <a:rPr lang="en-US" sz="2400" b="1" dirty="0">
                <a:solidFill>
                  <a:srgbClr val="535358"/>
                </a:solidFill>
                <a:latin typeface="+mj-lt"/>
              </a:rPr>
              <a:t>1 App, 1 Project</a:t>
            </a:r>
            <a:r>
              <a:rPr lang="en-US" sz="2400" dirty="0">
                <a:solidFill>
                  <a:srgbClr val="535358"/>
                </a:solidFill>
                <a:latin typeface="+mj-lt"/>
              </a:rPr>
              <a:t>.</a:t>
            </a:r>
          </a:p>
          <a:p>
            <a:pPr algn="l"/>
            <a:endParaRPr lang="en-US" sz="2400" dirty="0">
              <a:solidFill>
                <a:srgbClr val="535358"/>
              </a:solidFill>
              <a:latin typeface="+mj-lt"/>
            </a:endParaRPr>
          </a:p>
          <a:p>
            <a:pPr algn="l"/>
            <a:endParaRPr lang="en-US" sz="2400" dirty="0">
              <a:solidFill>
                <a:srgbClr val="535358"/>
              </a:solidFill>
              <a:latin typeface="+mj-lt"/>
            </a:endParaRPr>
          </a:p>
          <a:p>
            <a:pPr algn="l"/>
            <a:endParaRPr lang="en-US" sz="2400" dirty="0">
              <a:solidFill>
                <a:srgbClr val="535358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35358"/>
                </a:solidFill>
                <a:latin typeface="+mj-lt"/>
              </a:rPr>
              <a:t>Elevated:</a:t>
            </a:r>
            <a:r>
              <a:rPr lang="en-US" sz="2400" dirty="0">
                <a:solidFill>
                  <a:srgbClr val="535358"/>
                </a:solidFill>
                <a:latin typeface="+mj-lt"/>
              </a:rPr>
              <a:t> Free access up to </a:t>
            </a:r>
            <a:r>
              <a:rPr lang="en-US" sz="2400" b="1" dirty="0">
                <a:solidFill>
                  <a:srgbClr val="535358"/>
                </a:solidFill>
                <a:latin typeface="+mj-lt"/>
              </a:rPr>
              <a:t>2M Tweets/month</a:t>
            </a:r>
            <a:r>
              <a:rPr lang="en-US" sz="2400" dirty="0">
                <a:solidFill>
                  <a:srgbClr val="535358"/>
                </a:solidFill>
                <a:latin typeface="+mj-lt"/>
              </a:rPr>
              <a:t>, and </a:t>
            </a:r>
            <a:r>
              <a:rPr lang="en-US" sz="2400" b="1" dirty="0">
                <a:solidFill>
                  <a:srgbClr val="535358"/>
                </a:solidFill>
                <a:latin typeface="+mj-lt"/>
              </a:rPr>
              <a:t>3 App </a:t>
            </a:r>
            <a:r>
              <a:rPr lang="en-US" sz="2400" dirty="0">
                <a:solidFill>
                  <a:srgbClr val="535358"/>
                </a:solidFill>
                <a:latin typeface="+mj-lt"/>
              </a:rPr>
              <a:t>environments.</a:t>
            </a:r>
            <a:endParaRPr lang="en-US" sz="2400" b="1" dirty="0">
              <a:solidFill>
                <a:srgbClr val="535358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rgbClr val="535358"/>
                </a:solidFill>
                <a:latin typeface="+mj-lt"/>
              </a:rPr>
              <a:t>	    </a:t>
            </a:r>
            <a:r>
              <a:rPr lang="en-US" sz="2400" b="1" dirty="0">
                <a:solidFill>
                  <a:srgbClr val="535358"/>
                </a:solidFill>
                <a:latin typeface="+mj-lt"/>
              </a:rPr>
              <a:t>3 Apps, 1 Project</a:t>
            </a:r>
            <a:r>
              <a:rPr lang="en-US" sz="2400" dirty="0">
                <a:solidFill>
                  <a:srgbClr val="535358"/>
                </a:solidFill>
                <a:latin typeface="+mj-lt"/>
              </a:rPr>
              <a:t>. Requires an approved developer account application.</a:t>
            </a:r>
          </a:p>
        </p:txBody>
      </p:sp>
      <p:pic>
        <p:nvPicPr>
          <p:cNvPr id="17" name="Picture 2" descr="Circle, twitter icon - Free download on Iconfinder">
            <a:extLst>
              <a:ext uri="{FF2B5EF4-FFF2-40B4-BE49-F238E27FC236}">
                <a16:creationId xmlns:a16="http://schemas.microsoft.com/office/drawing/2014/main" id="{5B1DE500-8413-41B8-8D70-3705BD64E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08" y="5180806"/>
            <a:ext cx="413496" cy="41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4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A Sample of API Reference Index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ircle, twitter icon - Free download on Iconfinder">
            <a:extLst>
              <a:ext uri="{FF2B5EF4-FFF2-40B4-BE49-F238E27FC236}">
                <a16:creationId xmlns:a16="http://schemas.microsoft.com/office/drawing/2014/main" id="{C689C3F7-5615-47DC-88CA-2ADA46AA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1641866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11C1BD-A4D8-470E-A02F-C8D448AC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0592"/>
            <a:ext cx="12192000" cy="55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Generating Twitter API Keys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ircle, twitter icon - Free download on Iconfinder">
            <a:extLst>
              <a:ext uri="{FF2B5EF4-FFF2-40B4-BE49-F238E27FC236}">
                <a16:creationId xmlns:a16="http://schemas.microsoft.com/office/drawing/2014/main" id="{C689C3F7-5615-47DC-88CA-2ADA46AA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1641866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0463D-2A4F-4874-8891-89A786D21B4D}"/>
              </a:ext>
            </a:extLst>
          </p:cNvPr>
          <p:cNvSpPr txBox="1"/>
          <p:nvPr/>
        </p:nvSpPr>
        <p:spPr>
          <a:xfrm>
            <a:off x="853888" y="1466229"/>
            <a:ext cx="113381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35358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 This key allows you to make authorized requests for data. </a:t>
            </a:r>
          </a:p>
          <a:p>
            <a:r>
              <a:rPr lang="en-US" sz="2800" dirty="0">
                <a:solidFill>
                  <a:srgbClr val="535358"/>
                </a:solidFill>
                <a:latin typeface="+mj-lt"/>
              </a:rPr>
              <a:t>Each API key can only be used for one app. 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3BF1A-8AE8-42D0-B6CE-D26CDD83F70D}"/>
              </a:ext>
            </a:extLst>
          </p:cNvPr>
          <p:cNvSpPr txBox="1"/>
          <p:nvPr/>
        </p:nvSpPr>
        <p:spPr>
          <a:xfrm>
            <a:off x="739588" y="3069626"/>
            <a:ext cx="114524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535358"/>
                </a:solidFill>
                <a:latin typeface="+mj-lt"/>
              </a:rPr>
              <a:t>2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 Go to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https://apps.twitter.com/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 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and log in using your twitter account. If you don't have a Twitter account, create one at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https://twitter.com/signup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sz="2800" dirty="0">
                <a:solidFill>
                  <a:srgbClr val="535358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3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 Fill in the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"Create an application"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 form, enter the CAPTCHA at the bottom (if applicable), and click on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"Create your Twitter application." </a:t>
            </a:r>
          </a:p>
          <a:p>
            <a:pPr algn="l"/>
            <a:r>
              <a:rPr lang="en-US" sz="2800" dirty="0">
                <a:solidFill>
                  <a:srgbClr val="535358"/>
                </a:solidFill>
                <a:latin typeface="+mj-lt"/>
              </a:rPr>
              <a:t>Use the information under your app's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"Publish" 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tab to complete this form.</a:t>
            </a:r>
          </a:p>
        </p:txBody>
      </p:sp>
      <p:pic>
        <p:nvPicPr>
          <p:cNvPr id="12" name="Picture 2" descr="Circle, twitter icon - Free download on Iconfinder">
            <a:extLst>
              <a:ext uri="{FF2B5EF4-FFF2-40B4-BE49-F238E27FC236}">
                <a16:creationId xmlns:a16="http://schemas.microsoft.com/office/drawing/2014/main" id="{53DB5F82-A4F1-4BEC-9AA6-535F00B3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" y="3139888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ircle, twitter icon - Free download on Iconfinder">
            <a:extLst>
              <a:ext uri="{FF2B5EF4-FFF2-40B4-BE49-F238E27FC236}">
                <a16:creationId xmlns:a16="http://schemas.microsoft.com/office/drawing/2014/main" id="{9EB8AA89-8655-4A58-908C-383E9248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" y="4812038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8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F7B-A354-4E94-BB91-0A45617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40666"/>
            <a:ext cx="11875993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Generating Twitter API Keys (contd..)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B55E5-D753-4290-8EB8-781FE3A38878}"/>
              </a:ext>
            </a:extLst>
          </p:cNvPr>
          <p:cNvCxnSpPr>
            <a:cxnSpLocks/>
          </p:cNvCxnSpPr>
          <p:nvPr/>
        </p:nvCxnSpPr>
        <p:spPr>
          <a:xfrm flipV="1">
            <a:off x="82923" y="1263698"/>
            <a:ext cx="11793070" cy="13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078A38-220F-49BA-B933-AF1A88FFDCD2}"/>
              </a:ext>
            </a:extLst>
          </p:cNvPr>
          <p:cNvSpPr txBox="1"/>
          <p:nvPr/>
        </p:nvSpPr>
        <p:spPr>
          <a:xfrm>
            <a:off x="800101" y="1476847"/>
            <a:ext cx="11308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35358"/>
                </a:solidFill>
                <a:latin typeface="+mj-lt"/>
              </a:rPr>
              <a:t>4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 Click on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"Create my access token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" to generate your token. You may have to refresh your browser if it doesn't appear after a while.</a:t>
            </a:r>
            <a:endParaRPr lang="en-IN" sz="2800" dirty="0">
              <a:solidFill>
                <a:srgbClr val="535358"/>
              </a:solidFill>
              <a:latin typeface="+mj-lt"/>
            </a:endParaRPr>
          </a:p>
        </p:txBody>
      </p:sp>
      <p:pic>
        <p:nvPicPr>
          <p:cNvPr id="15" name="Picture 2" descr="Circle, twitter icon - Free download on Iconfinder">
            <a:extLst>
              <a:ext uri="{FF2B5EF4-FFF2-40B4-BE49-F238E27FC236}">
                <a16:creationId xmlns:a16="http://schemas.microsoft.com/office/drawing/2014/main" id="{40FD7FBE-6A07-4A0B-B9B1-667BE51A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" y="1638558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B1EAD80-5D65-4AEA-AE9E-D5B3407F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89" y="2660756"/>
            <a:ext cx="3074612" cy="88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ircle, twitter icon - Free download on Iconfinder">
            <a:extLst>
              <a:ext uri="{FF2B5EF4-FFF2-40B4-BE49-F238E27FC236}">
                <a16:creationId xmlns:a16="http://schemas.microsoft.com/office/drawing/2014/main" id="{2709D495-D94D-4170-BAC1-5F89E04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" y="3886199"/>
            <a:ext cx="578223" cy="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03C34F-3AE5-47AB-A071-A5CBC58B7C8D}"/>
              </a:ext>
            </a:extLst>
          </p:cNvPr>
          <p:cNvSpPr txBox="1"/>
          <p:nvPr/>
        </p:nvSpPr>
        <p:spPr>
          <a:xfrm>
            <a:off x="728383" y="3738283"/>
            <a:ext cx="1130897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535358"/>
                </a:solidFill>
                <a:latin typeface="+mj-lt"/>
              </a:rPr>
              <a:t> 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5</a:t>
            </a:r>
            <a:r>
              <a:rPr lang="en-US" sz="2800" dirty="0">
                <a:solidFill>
                  <a:srgbClr val="535358"/>
                </a:solidFill>
                <a:latin typeface="+mj-lt"/>
              </a:rPr>
              <a:t>. Copy the following keys from your Twitter </a:t>
            </a:r>
          </a:p>
          <a:p>
            <a:pPr algn="l"/>
            <a:r>
              <a:rPr lang="en-US" sz="2800" dirty="0">
                <a:solidFill>
                  <a:srgbClr val="535358"/>
                </a:solidFill>
                <a:latin typeface="+mj-lt"/>
              </a:rPr>
              <a:t>     app</a:t>
            </a:r>
          </a:p>
          <a:p>
            <a:pPr algn="l"/>
            <a:r>
              <a:rPr lang="en-US" sz="2800" dirty="0">
                <a:solidFill>
                  <a:srgbClr val="535358"/>
                </a:solidFill>
                <a:latin typeface="+mj-lt"/>
              </a:rPr>
              <a:t>-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Consumer key</a:t>
            </a:r>
          </a:p>
          <a:p>
            <a:pPr algn="l"/>
            <a:r>
              <a:rPr lang="en-US" sz="2800" dirty="0">
                <a:solidFill>
                  <a:srgbClr val="535358"/>
                </a:solidFill>
                <a:latin typeface="+mj-lt"/>
              </a:rPr>
              <a:t>-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Consumer secret</a:t>
            </a:r>
          </a:p>
          <a:p>
            <a:pPr algn="l"/>
            <a:r>
              <a:rPr lang="en-US" sz="2800" dirty="0">
                <a:solidFill>
                  <a:srgbClr val="535358"/>
                </a:solidFill>
                <a:latin typeface="+mj-lt"/>
              </a:rPr>
              <a:t>-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Access token</a:t>
            </a:r>
          </a:p>
          <a:p>
            <a:pPr algn="l"/>
            <a:r>
              <a:rPr lang="en-US" sz="2800" dirty="0">
                <a:solidFill>
                  <a:srgbClr val="535358"/>
                </a:solidFill>
                <a:latin typeface="+mj-lt"/>
              </a:rPr>
              <a:t>- </a:t>
            </a:r>
            <a:r>
              <a:rPr lang="en-US" sz="2800" b="1" dirty="0">
                <a:solidFill>
                  <a:srgbClr val="535358"/>
                </a:solidFill>
                <a:latin typeface="+mj-lt"/>
              </a:rPr>
              <a:t>Access token secret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3626F43-C6DD-491A-B677-8E67754A2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43" y="3429000"/>
            <a:ext cx="4536288" cy="320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6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1189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Agency FB</vt:lpstr>
      <vt:lpstr>-apple-system</vt:lpstr>
      <vt:lpstr>Arial</vt:lpstr>
      <vt:lpstr>Calibri</vt:lpstr>
      <vt:lpstr>Calibri Light</vt:lpstr>
      <vt:lpstr>Chirp</vt:lpstr>
      <vt:lpstr>Corbel</vt:lpstr>
      <vt:lpstr>Wingdings</vt:lpstr>
      <vt:lpstr>Office Theme</vt:lpstr>
      <vt:lpstr>PowerPoint Presentation</vt:lpstr>
      <vt:lpstr>PowerPoint Presentation</vt:lpstr>
      <vt:lpstr>Setting the Scene</vt:lpstr>
      <vt:lpstr>Enabling Developer Account</vt:lpstr>
      <vt:lpstr>What is the developer portal?</vt:lpstr>
      <vt:lpstr>Different access levels to the Twitter API</vt:lpstr>
      <vt:lpstr>A Sample of API Reference Index</vt:lpstr>
      <vt:lpstr>Generating Twitter API Keys</vt:lpstr>
      <vt:lpstr>Generating Twitter API Keys (contd..)</vt:lpstr>
      <vt:lpstr>Generating Twitter API Keys (contd..)</vt:lpstr>
      <vt:lpstr>Generating Twitter API Keys (contd..)</vt:lpstr>
      <vt:lpstr>Our Source Code</vt:lpstr>
      <vt:lpstr>Our Source Code (contd..)</vt:lpstr>
      <vt:lpstr>Our Output</vt:lpstr>
      <vt:lpstr>Our ML Certifications..</vt:lpstr>
      <vt:lpstr>Our ML Certifications..</vt:lpstr>
      <vt:lpstr>Our ML Certifications..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Praseeda Saripalle</dc:creator>
  <cp:lastModifiedBy>Dhereddy Bharathi</cp:lastModifiedBy>
  <cp:revision>19</cp:revision>
  <dcterms:created xsi:type="dcterms:W3CDTF">2022-01-23T11:19:34Z</dcterms:created>
  <dcterms:modified xsi:type="dcterms:W3CDTF">2022-02-12T09:55:40Z</dcterms:modified>
</cp:coreProperties>
</file>