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7" r:id="rId3"/>
    <p:sldId id="257" r:id="rId4"/>
    <p:sldId id="266" r:id="rId5"/>
    <p:sldId id="267" r:id="rId6"/>
    <p:sldId id="268"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69" r:id="rId20"/>
    <p:sldId id="270" r:id="rId21"/>
    <p:sldId id="288" r:id="rId22"/>
    <p:sldId id="289" r:id="rId23"/>
    <p:sldId id="290" r:id="rId24"/>
    <p:sldId id="291" r:id="rId25"/>
    <p:sldId id="292" r:id="rId26"/>
    <p:sldId id="271" r:id="rId27"/>
    <p:sldId id="272" r:id="rId28"/>
    <p:sldId id="258" r:id="rId29"/>
    <p:sldId id="259" r:id="rId30"/>
    <p:sldId id="260" r:id="rId31"/>
    <p:sldId id="261" r:id="rId32"/>
    <p:sldId id="262" r:id="rId33"/>
    <p:sldId id="317" r:id="rId34"/>
    <p:sldId id="318" r:id="rId35"/>
    <p:sldId id="263" r:id="rId36"/>
    <p:sldId id="264" r:id="rId37"/>
    <p:sldId id="319" r:id="rId38"/>
    <p:sldId id="265" r:id="rId39"/>
    <p:sldId id="285" r:id="rId40"/>
    <p:sldId id="286" r:id="rId41"/>
    <p:sldId id="287" r:id="rId42"/>
    <p:sldId id="296" r:id="rId43"/>
    <p:sldId id="293" r:id="rId44"/>
    <p:sldId id="297" r:id="rId45"/>
    <p:sldId id="294" r:id="rId46"/>
    <p:sldId id="295" r:id="rId47"/>
    <p:sldId id="299" r:id="rId48"/>
    <p:sldId id="300" r:id="rId49"/>
    <p:sldId id="301" r:id="rId50"/>
    <p:sldId id="302" r:id="rId51"/>
    <p:sldId id="303" r:id="rId52"/>
    <p:sldId id="304" r:id="rId53"/>
    <p:sldId id="298" r:id="rId54"/>
    <p:sldId id="305" r:id="rId55"/>
    <p:sldId id="306" r:id="rId56"/>
    <p:sldId id="307" r:id="rId57"/>
    <p:sldId id="308" r:id="rId58"/>
    <p:sldId id="309" r:id="rId59"/>
    <p:sldId id="350" r:id="rId60"/>
    <p:sldId id="351" r:id="rId61"/>
    <p:sldId id="352" r:id="rId62"/>
    <p:sldId id="353" r:id="rId63"/>
    <p:sldId id="354" r:id="rId64"/>
    <p:sldId id="355" r:id="rId65"/>
    <p:sldId id="356" r:id="rId66"/>
    <p:sldId id="357" r:id="rId67"/>
    <p:sldId id="358" r:id="rId68"/>
    <p:sldId id="359" r:id="rId69"/>
    <p:sldId id="360" r:id="rId70"/>
    <p:sldId id="361" r:id="rId71"/>
    <p:sldId id="362" r:id="rId72"/>
    <p:sldId id="363" r:id="rId73"/>
    <p:sldId id="364" r:id="rId74"/>
    <p:sldId id="365" r:id="rId75"/>
    <p:sldId id="366" r:id="rId76"/>
    <p:sldId id="367" r:id="rId77"/>
    <p:sldId id="368" r:id="rId78"/>
    <p:sldId id="369" r:id="rId79"/>
    <p:sldId id="370" r:id="rId80"/>
    <p:sldId id="371" r:id="rId81"/>
    <p:sldId id="372" r:id="rId82"/>
    <p:sldId id="373" r:id="rId83"/>
    <p:sldId id="374" r:id="rId84"/>
    <p:sldId id="375" r:id="rId85"/>
    <p:sldId id="376" r:id="rId86"/>
    <p:sldId id="312" r:id="rId87"/>
    <p:sldId id="313" r:id="rId88"/>
    <p:sldId id="314" r:id="rId89"/>
    <p:sldId id="315" r:id="rId90"/>
    <p:sldId id="316" r:id="rId91"/>
    <p:sldId id="320" r:id="rId92"/>
    <p:sldId id="321" r:id="rId93"/>
    <p:sldId id="322" r:id="rId94"/>
    <p:sldId id="323" r:id="rId95"/>
    <p:sldId id="324" r:id="rId96"/>
    <p:sldId id="325" r:id="rId97"/>
    <p:sldId id="326" r:id="rId98"/>
    <p:sldId id="327" r:id="rId99"/>
    <p:sldId id="328" r:id="rId100"/>
    <p:sldId id="329" r:id="rId101"/>
    <p:sldId id="330" r:id="rId102"/>
    <p:sldId id="331" r:id="rId103"/>
    <p:sldId id="332" r:id="rId104"/>
    <p:sldId id="333" r:id="rId105"/>
    <p:sldId id="334" r:id="rId106"/>
    <p:sldId id="335" r:id="rId107"/>
    <p:sldId id="336" r:id="rId108"/>
    <p:sldId id="337" r:id="rId109"/>
    <p:sldId id="338" r:id="rId110"/>
    <p:sldId id="339" r:id="rId111"/>
    <p:sldId id="340" r:id="rId112"/>
    <p:sldId id="341" r:id="rId113"/>
    <p:sldId id="342" r:id="rId114"/>
    <p:sldId id="343" r:id="rId115"/>
    <p:sldId id="344" r:id="rId116"/>
    <p:sldId id="347" r:id="rId117"/>
    <p:sldId id="348" r:id="rId118"/>
    <p:sldId id="349" r:id="rId119"/>
    <p:sldId id="345" r:id="rId120"/>
    <p:sldId id="346" r:id="rId1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6" autoAdjust="0"/>
    <p:restoredTop sz="94660"/>
  </p:normalViewPr>
  <p:slideViewPr>
    <p:cSldViewPr snapToGrid="0">
      <p:cViewPr varScale="1">
        <p:scale>
          <a:sx n="48" d="100"/>
          <a:sy n="48" d="100"/>
        </p:scale>
        <p:origin x="4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89101-F7E2-4384-B98A-7363B78A3D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6B2F58-5E0E-4185-92E2-C83A4219E1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8248B4-8E03-4E7A-B0B2-6F41B9DE5193}"/>
              </a:ext>
            </a:extLst>
          </p:cNvPr>
          <p:cNvSpPr>
            <a:spLocks noGrp="1"/>
          </p:cNvSpPr>
          <p:nvPr>
            <p:ph type="dt" sz="half" idx="10"/>
          </p:nvPr>
        </p:nvSpPr>
        <p:spPr/>
        <p:txBody>
          <a:bodyPr/>
          <a:lstStyle/>
          <a:p>
            <a:fld id="{F5873526-18B1-4DB0-9D3F-455835793310}" type="datetimeFigureOut">
              <a:rPr lang="en-IN" smtClean="0"/>
              <a:t>06-09-2022</a:t>
            </a:fld>
            <a:endParaRPr lang="en-IN"/>
          </a:p>
        </p:txBody>
      </p:sp>
      <p:sp>
        <p:nvSpPr>
          <p:cNvPr id="5" name="Footer Placeholder 4">
            <a:extLst>
              <a:ext uri="{FF2B5EF4-FFF2-40B4-BE49-F238E27FC236}">
                <a16:creationId xmlns:a16="http://schemas.microsoft.com/office/drawing/2014/main" id="{FAF8947B-D5C0-4C7E-BD03-D7D411A6D8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63D9AC-4B49-4984-8D98-6742710FD046}"/>
              </a:ext>
            </a:extLst>
          </p:cNvPr>
          <p:cNvSpPr>
            <a:spLocks noGrp="1"/>
          </p:cNvSpPr>
          <p:nvPr>
            <p:ph type="sldNum" sz="quarter" idx="12"/>
          </p:nvPr>
        </p:nvSpPr>
        <p:spPr/>
        <p:txBody>
          <a:bodyPr/>
          <a:lstStyle/>
          <a:p>
            <a:fld id="{707C8700-CFB0-48F4-A2C3-30D0DE8977BE}" type="slidenum">
              <a:rPr lang="en-IN" smtClean="0"/>
              <a:t>‹#›</a:t>
            </a:fld>
            <a:endParaRPr lang="en-IN"/>
          </a:p>
        </p:txBody>
      </p:sp>
    </p:spTree>
    <p:extLst>
      <p:ext uri="{BB962C8B-B14F-4D97-AF65-F5344CB8AC3E}">
        <p14:creationId xmlns:p14="http://schemas.microsoft.com/office/powerpoint/2010/main" val="3230368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1F7F3-B0F7-492C-A7E1-D657F0F57C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5585BE-CC66-4430-8693-F5FF7439A7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373BA1-4486-43A7-BDF6-06B74AFE2B39}"/>
              </a:ext>
            </a:extLst>
          </p:cNvPr>
          <p:cNvSpPr>
            <a:spLocks noGrp="1"/>
          </p:cNvSpPr>
          <p:nvPr>
            <p:ph type="dt" sz="half" idx="10"/>
          </p:nvPr>
        </p:nvSpPr>
        <p:spPr/>
        <p:txBody>
          <a:bodyPr/>
          <a:lstStyle/>
          <a:p>
            <a:fld id="{F5873526-18B1-4DB0-9D3F-455835793310}" type="datetimeFigureOut">
              <a:rPr lang="en-IN" smtClean="0"/>
              <a:t>06-09-2022</a:t>
            </a:fld>
            <a:endParaRPr lang="en-IN"/>
          </a:p>
        </p:txBody>
      </p:sp>
      <p:sp>
        <p:nvSpPr>
          <p:cNvPr id="5" name="Footer Placeholder 4">
            <a:extLst>
              <a:ext uri="{FF2B5EF4-FFF2-40B4-BE49-F238E27FC236}">
                <a16:creationId xmlns:a16="http://schemas.microsoft.com/office/drawing/2014/main" id="{95E6472B-4F8C-4DCE-A1B9-529F21696B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4659A2-A5DF-4617-B655-7FEDA812CFD2}"/>
              </a:ext>
            </a:extLst>
          </p:cNvPr>
          <p:cNvSpPr>
            <a:spLocks noGrp="1"/>
          </p:cNvSpPr>
          <p:nvPr>
            <p:ph type="sldNum" sz="quarter" idx="12"/>
          </p:nvPr>
        </p:nvSpPr>
        <p:spPr/>
        <p:txBody>
          <a:bodyPr/>
          <a:lstStyle/>
          <a:p>
            <a:fld id="{707C8700-CFB0-48F4-A2C3-30D0DE8977BE}" type="slidenum">
              <a:rPr lang="en-IN" smtClean="0"/>
              <a:t>‹#›</a:t>
            </a:fld>
            <a:endParaRPr lang="en-IN"/>
          </a:p>
        </p:txBody>
      </p:sp>
    </p:spTree>
    <p:extLst>
      <p:ext uri="{BB962C8B-B14F-4D97-AF65-F5344CB8AC3E}">
        <p14:creationId xmlns:p14="http://schemas.microsoft.com/office/powerpoint/2010/main" val="1319020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E83F7-CBC3-4E1B-AAF9-0404DB19BF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EF245A-C7C6-446E-BE78-422C370076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F49FBA-BC65-4157-9751-B9E7A80640F6}"/>
              </a:ext>
            </a:extLst>
          </p:cNvPr>
          <p:cNvSpPr>
            <a:spLocks noGrp="1"/>
          </p:cNvSpPr>
          <p:nvPr>
            <p:ph type="dt" sz="half" idx="10"/>
          </p:nvPr>
        </p:nvSpPr>
        <p:spPr/>
        <p:txBody>
          <a:bodyPr/>
          <a:lstStyle/>
          <a:p>
            <a:fld id="{F5873526-18B1-4DB0-9D3F-455835793310}" type="datetimeFigureOut">
              <a:rPr lang="en-IN" smtClean="0"/>
              <a:t>06-09-2022</a:t>
            </a:fld>
            <a:endParaRPr lang="en-IN"/>
          </a:p>
        </p:txBody>
      </p:sp>
      <p:sp>
        <p:nvSpPr>
          <p:cNvPr id="5" name="Footer Placeholder 4">
            <a:extLst>
              <a:ext uri="{FF2B5EF4-FFF2-40B4-BE49-F238E27FC236}">
                <a16:creationId xmlns:a16="http://schemas.microsoft.com/office/drawing/2014/main" id="{4BD80FB0-3076-4B59-9143-C72802F3E1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5DEADC-07B4-4AB4-A321-04717848AE7F}"/>
              </a:ext>
            </a:extLst>
          </p:cNvPr>
          <p:cNvSpPr>
            <a:spLocks noGrp="1"/>
          </p:cNvSpPr>
          <p:nvPr>
            <p:ph type="sldNum" sz="quarter" idx="12"/>
          </p:nvPr>
        </p:nvSpPr>
        <p:spPr/>
        <p:txBody>
          <a:bodyPr/>
          <a:lstStyle/>
          <a:p>
            <a:fld id="{707C8700-CFB0-48F4-A2C3-30D0DE8977BE}" type="slidenum">
              <a:rPr lang="en-IN" smtClean="0"/>
              <a:t>‹#›</a:t>
            </a:fld>
            <a:endParaRPr lang="en-IN"/>
          </a:p>
        </p:txBody>
      </p:sp>
    </p:spTree>
    <p:extLst>
      <p:ext uri="{BB962C8B-B14F-4D97-AF65-F5344CB8AC3E}">
        <p14:creationId xmlns:p14="http://schemas.microsoft.com/office/powerpoint/2010/main" val="259574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A926-67BC-40F7-9763-E5898AE31B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3C5D98-FFAD-44DD-A2A9-D65167652A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D74EF4-980E-452A-A560-D62E461542E4}"/>
              </a:ext>
            </a:extLst>
          </p:cNvPr>
          <p:cNvSpPr>
            <a:spLocks noGrp="1"/>
          </p:cNvSpPr>
          <p:nvPr>
            <p:ph type="dt" sz="half" idx="10"/>
          </p:nvPr>
        </p:nvSpPr>
        <p:spPr/>
        <p:txBody>
          <a:bodyPr/>
          <a:lstStyle/>
          <a:p>
            <a:fld id="{F5873526-18B1-4DB0-9D3F-455835793310}" type="datetimeFigureOut">
              <a:rPr lang="en-IN" smtClean="0"/>
              <a:t>06-09-2022</a:t>
            </a:fld>
            <a:endParaRPr lang="en-IN"/>
          </a:p>
        </p:txBody>
      </p:sp>
      <p:sp>
        <p:nvSpPr>
          <p:cNvPr id="5" name="Footer Placeholder 4">
            <a:extLst>
              <a:ext uri="{FF2B5EF4-FFF2-40B4-BE49-F238E27FC236}">
                <a16:creationId xmlns:a16="http://schemas.microsoft.com/office/drawing/2014/main" id="{E5ADFDE1-34FA-46BC-BDA6-E4DA232982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203D7-F84B-423D-807D-50808B0DEBD7}"/>
              </a:ext>
            </a:extLst>
          </p:cNvPr>
          <p:cNvSpPr>
            <a:spLocks noGrp="1"/>
          </p:cNvSpPr>
          <p:nvPr>
            <p:ph type="sldNum" sz="quarter" idx="12"/>
          </p:nvPr>
        </p:nvSpPr>
        <p:spPr/>
        <p:txBody>
          <a:bodyPr/>
          <a:lstStyle/>
          <a:p>
            <a:fld id="{707C8700-CFB0-48F4-A2C3-30D0DE8977BE}" type="slidenum">
              <a:rPr lang="en-IN" smtClean="0"/>
              <a:t>‹#›</a:t>
            </a:fld>
            <a:endParaRPr lang="en-IN"/>
          </a:p>
        </p:txBody>
      </p:sp>
    </p:spTree>
    <p:extLst>
      <p:ext uri="{BB962C8B-B14F-4D97-AF65-F5344CB8AC3E}">
        <p14:creationId xmlns:p14="http://schemas.microsoft.com/office/powerpoint/2010/main" val="3904323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DD5C-785D-4FBB-A3AF-78C1FC0247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3696C7-343B-45E0-826D-11DFDDBEB2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AF4F7C-6CA9-4D56-B703-2C9825286DA3}"/>
              </a:ext>
            </a:extLst>
          </p:cNvPr>
          <p:cNvSpPr>
            <a:spLocks noGrp="1"/>
          </p:cNvSpPr>
          <p:nvPr>
            <p:ph type="dt" sz="half" idx="10"/>
          </p:nvPr>
        </p:nvSpPr>
        <p:spPr/>
        <p:txBody>
          <a:bodyPr/>
          <a:lstStyle/>
          <a:p>
            <a:fld id="{F5873526-18B1-4DB0-9D3F-455835793310}" type="datetimeFigureOut">
              <a:rPr lang="en-IN" smtClean="0"/>
              <a:t>06-09-2022</a:t>
            </a:fld>
            <a:endParaRPr lang="en-IN"/>
          </a:p>
        </p:txBody>
      </p:sp>
      <p:sp>
        <p:nvSpPr>
          <p:cNvPr id="5" name="Footer Placeholder 4">
            <a:extLst>
              <a:ext uri="{FF2B5EF4-FFF2-40B4-BE49-F238E27FC236}">
                <a16:creationId xmlns:a16="http://schemas.microsoft.com/office/drawing/2014/main" id="{E390888F-9EB6-44C0-8B91-ED93A82E3A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FEB91D-7D50-4846-952E-6F713FEF105F}"/>
              </a:ext>
            </a:extLst>
          </p:cNvPr>
          <p:cNvSpPr>
            <a:spLocks noGrp="1"/>
          </p:cNvSpPr>
          <p:nvPr>
            <p:ph type="sldNum" sz="quarter" idx="12"/>
          </p:nvPr>
        </p:nvSpPr>
        <p:spPr/>
        <p:txBody>
          <a:bodyPr/>
          <a:lstStyle/>
          <a:p>
            <a:fld id="{707C8700-CFB0-48F4-A2C3-30D0DE8977BE}" type="slidenum">
              <a:rPr lang="en-IN" smtClean="0"/>
              <a:t>‹#›</a:t>
            </a:fld>
            <a:endParaRPr lang="en-IN"/>
          </a:p>
        </p:txBody>
      </p:sp>
    </p:spTree>
    <p:extLst>
      <p:ext uri="{BB962C8B-B14F-4D97-AF65-F5344CB8AC3E}">
        <p14:creationId xmlns:p14="http://schemas.microsoft.com/office/powerpoint/2010/main" val="1150757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AE9D9-764D-4DB0-B79A-C184730C95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78378B-1B66-45EA-8E47-68B598D946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B02200-E194-47D8-AB1A-846710A699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AD0782D-D9AE-4B06-BB5A-B10153A03955}"/>
              </a:ext>
            </a:extLst>
          </p:cNvPr>
          <p:cNvSpPr>
            <a:spLocks noGrp="1"/>
          </p:cNvSpPr>
          <p:nvPr>
            <p:ph type="dt" sz="half" idx="10"/>
          </p:nvPr>
        </p:nvSpPr>
        <p:spPr/>
        <p:txBody>
          <a:bodyPr/>
          <a:lstStyle/>
          <a:p>
            <a:fld id="{F5873526-18B1-4DB0-9D3F-455835793310}" type="datetimeFigureOut">
              <a:rPr lang="en-IN" smtClean="0"/>
              <a:t>06-09-2022</a:t>
            </a:fld>
            <a:endParaRPr lang="en-IN"/>
          </a:p>
        </p:txBody>
      </p:sp>
      <p:sp>
        <p:nvSpPr>
          <p:cNvPr id="6" name="Footer Placeholder 5">
            <a:extLst>
              <a:ext uri="{FF2B5EF4-FFF2-40B4-BE49-F238E27FC236}">
                <a16:creationId xmlns:a16="http://schemas.microsoft.com/office/drawing/2014/main" id="{13B4871E-6702-47DD-9DA1-F8D64EE962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11821D-06B5-4E07-9C34-595095CDDF76}"/>
              </a:ext>
            </a:extLst>
          </p:cNvPr>
          <p:cNvSpPr>
            <a:spLocks noGrp="1"/>
          </p:cNvSpPr>
          <p:nvPr>
            <p:ph type="sldNum" sz="quarter" idx="12"/>
          </p:nvPr>
        </p:nvSpPr>
        <p:spPr/>
        <p:txBody>
          <a:bodyPr/>
          <a:lstStyle/>
          <a:p>
            <a:fld id="{707C8700-CFB0-48F4-A2C3-30D0DE8977BE}" type="slidenum">
              <a:rPr lang="en-IN" smtClean="0"/>
              <a:t>‹#›</a:t>
            </a:fld>
            <a:endParaRPr lang="en-IN"/>
          </a:p>
        </p:txBody>
      </p:sp>
    </p:spTree>
    <p:extLst>
      <p:ext uri="{BB962C8B-B14F-4D97-AF65-F5344CB8AC3E}">
        <p14:creationId xmlns:p14="http://schemas.microsoft.com/office/powerpoint/2010/main" val="1378256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F95C8-CCC8-4477-8C2D-C2BE71E793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076F88-835A-4731-8DA2-E82197139D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BE1E82-1843-46D8-B8B9-78206D2A4B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DD3A1A-2443-497E-A5E6-0704AC1A08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DD33CE-2627-4E71-A965-B52E9FDB13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3B0E158-FC8F-4025-9036-1AA0BED70EC1}"/>
              </a:ext>
            </a:extLst>
          </p:cNvPr>
          <p:cNvSpPr>
            <a:spLocks noGrp="1"/>
          </p:cNvSpPr>
          <p:nvPr>
            <p:ph type="dt" sz="half" idx="10"/>
          </p:nvPr>
        </p:nvSpPr>
        <p:spPr/>
        <p:txBody>
          <a:bodyPr/>
          <a:lstStyle/>
          <a:p>
            <a:fld id="{F5873526-18B1-4DB0-9D3F-455835793310}" type="datetimeFigureOut">
              <a:rPr lang="en-IN" smtClean="0"/>
              <a:t>06-09-2022</a:t>
            </a:fld>
            <a:endParaRPr lang="en-IN"/>
          </a:p>
        </p:txBody>
      </p:sp>
      <p:sp>
        <p:nvSpPr>
          <p:cNvPr id="8" name="Footer Placeholder 7">
            <a:extLst>
              <a:ext uri="{FF2B5EF4-FFF2-40B4-BE49-F238E27FC236}">
                <a16:creationId xmlns:a16="http://schemas.microsoft.com/office/drawing/2014/main" id="{C26E7885-B64C-4344-85B5-97D2ECA020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37BA654-361F-40E1-9EB7-5D0FC538F069}"/>
              </a:ext>
            </a:extLst>
          </p:cNvPr>
          <p:cNvSpPr>
            <a:spLocks noGrp="1"/>
          </p:cNvSpPr>
          <p:nvPr>
            <p:ph type="sldNum" sz="quarter" idx="12"/>
          </p:nvPr>
        </p:nvSpPr>
        <p:spPr/>
        <p:txBody>
          <a:bodyPr/>
          <a:lstStyle/>
          <a:p>
            <a:fld id="{707C8700-CFB0-48F4-A2C3-30D0DE8977BE}" type="slidenum">
              <a:rPr lang="en-IN" smtClean="0"/>
              <a:t>‹#›</a:t>
            </a:fld>
            <a:endParaRPr lang="en-IN"/>
          </a:p>
        </p:txBody>
      </p:sp>
    </p:spTree>
    <p:extLst>
      <p:ext uri="{BB962C8B-B14F-4D97-AF65-F5344CB8AC3E}">
        <p14:creationId xmlns:p14="http://schemas.microsoft.com/office/powerpoint/2010/main" val="1852578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BE71C-C6A0-4FAA-96A9-D3CB608A0C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20509E-4F35-4340-A05A-D14B9595A13A}"/>
              </a:ext>
            </a:extLst>
          </p:cNvPr>
          <p:cNvSpPr>
            <a:spLocks noGrp="1"/>
          </p:cNvSpPr>
          <p:nvPr>
            <p:ph type="dt" sz="half" idx="10"/>
          </p:nvPr>
        </p:nvSpPr>
        <p:spPr/>
        <p:txBody>
          <a:bodyPr/>
          <a:lstStyle/>
          <a:p>
            <a:fld id="{F5873526-18B1-4DB0-9D3F-455835793310}" type="datetimeFigureOut">
              <a:rPr lang="en-IN" smtClean="0"/>
              <a:t>06-09-2022</a:t>
            </a:fld>
            <a:endParaRPr lang="en-IN"/>
          </a:p>
        </p:txBody>
      </p:sp>
      <p:sp>
        <p:nvSpPr>
          <p:cNvPr id="4" name="Footer Placeholder 3">
            <a:extLst>
              <a:ext uri="{FF2B5EF4-FFF2-40B4-BE49-F238E27FC236}">
                <a16:creationId xmlns:a16="http://schemas.microsoft.com/office/drawing/2014/main" id="{DDC11A17-35DC-4AEC-A1C7-CC69A029D6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1B3EE2-DA9E-4A40-A642-0562D25F110E}"/>
              </a:ext>
            </a:extLst>
          </p:cNvPr>
          <p:cNvSpPr>
            <a:spLocks noGrp="1"/>
          </p:cNvSpPr>
          <p:nvPr>
            <p:ph type="sldNum" sz="quarter" idx="12"/>
          </p:nvPr>
        </p:nvSpPr>
        <p:spPr/>
        <p:txBody>
          <a:bodyPr/>
          <a:lstStyle/>
          <a:p>
            <a:fld id="{707C8700-CFB0-48F4-A2C3-30D0DE8977BE}" type="slidenum">
              <a:rPr lang="en-IN" smtClean="0"/>
              <a:t>‹#›</a:t>
            </a:fld>
            <a:endParaRPr lang="en-IN"/>
          </a:p>
        </p:txBody>
      </p:sp>
    </p:spTree>
    <p:extLst>
      <p:ext uri="{BB962C8B-B14F-4D97-AF65-F5344CB8AC3E}">
        <p14:creationId xmlns:p14="http://schemas.microsoft.com/office/powerpoint/2010/main" val="2298315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F1722F-1E26-47A3-8190-4818BDBD3CD6}"/>
              </a:ext>
            </a:extLst>
          </p:cNvPr>
          <p:cNvSpPr>
            <a:spLocks noGrp="1"/>
          </p:cNvSpPr>
          <p:nvPr>
            <p:ph type="dt" sz="half" idx="10"/>
          </p:nvPr>
        </p:nvSpPr>
        <p:spPr/>
        <p:txBody>
          <a:bodyPr/>
          <a:lstStyle/>
          <a:p>
            <a:fld id="{F5873526-18B1-4DB0-9D3F-455835793310}" type="datetimeFigureOut">
              <a:rPr lang="en-IN" smtClean="0"/>
              <a:t>06-09-2022</a:t>
            </a:fld>
            <a:endParaRPr lang="en-IN"/>
          </a:p>
        </p:txBody>
      </p:sp>
      <p:sp>
        <p:nvSpPr>
          <p:cNvPr id="3" name="Footer Placeholder 2">
            <a:extLst>
              <a:ext uri="{FF2B5EF4-FFF2-40B4-BE49-F238E27FC236}">
                <a16:creationId xmlns:a16="http://schemas.microsoft.com/office/drawing/2014/main" id="{8176A079-99EB-468F-8214-2084C211CF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B1FB4E-1950-45D5-99EA-F14668469F95}"/>
              </a:ext>
            </a:extLst>
          </p:cNvPr>
          <p:cNvSpPr>
            <a:spLocks noGrp="1"/>
          </p:cNvSpPr>
          <p:nvPr>
            <p:ph type="sldNum" sz="quarter" idx="12"/>
          </p:nvPr>
        </p:nvSpPr>
        <p:spPr/>
        <p:txBody>
          <a:bodyPr/>
          <a:lstStyle/>
          <a:p>
            <a:fld id="{707C8700-CFB0-48F4-A2C3-30D0DE8977BE}" type="slidenum">
              <a:rPr lang="en-IN" smtClean="0"/>
              <a:t>‹#›</a:t>
            </a:fld>
            <a:endParaRPr lang="en-IN"/>
          </a:p>
        </p:txBody>
      </p:sp>
    </p:spTree>
    <p:extLst>
      <p:ext uri="{BB962C8B-B14F-4D97-AF65-F5344CB8AC3E}">
        <p14:creationId xmlns:p14="http://schemas.microsoft.com/office/powerpoint/2010/main" val="2268586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62B92-1864-4309-B549-C328B6D42F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3D3887-5084-45E9-B8F2-D766EAC42F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5ABAB2-FDFE-4528-8630-9FAF914A6F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EDD4BE-E0B3-48A6-A233-506AB8673933}"/>
              </a:ext>
            </a:extLst>
          </p:cNvPr>
          <p:cNvSpPr>
            <a:spLocks noGrp="1"/>
          </p:cNvSpPr>
          <p:nvPr>
            <p:ph type="dt" sz="half" idx="10"/>
          </p:nvPr>
        </p:nvSpPr>
        <p:spPr/>
        <p:txBody>
          <a:bodyPr/>
          <a:lstStyle/>
          <a:p>
            <a:fld id="{F5873526-18B1-4DB0-9D3F-455835793310}" type="datetimeFigureOut">
              <a:rPr lang="en-IN" smtClean="0"/>
              <a:t>06-09-2022</a:t>
            </a:fld>
            <a:endParaRPr lang="en-IN"/>
          </a:p>
        </p:txBody>
      </p:sp>
      <p:sp>
        <p:nvSpPr>
          <p:cNvPr id="6" name="Footer Placeholder 5">
            <a:extLst>
              <a:ext uri="{FF2B5EF4-FFF2-40B4-BE49-F238E27FC236}">
                <a16:creationId xmlns:a16="http://schemas.microsoft.com/office/drawing/2014/main" id="{9AF3504D-758D-411A-8950-CF5BB323FD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3C7C16-5CB2-41F2-9646-B66E4B0A647C}"/>
              </a:ext>
            </a:extLst>
          </p:cNvPr>
          <p:cNvSpPr>
            <a:spLocks noGrp="1"/>
          </p:cNvSpPr>
          <p:nvPr>
            <p:ph type="sldNum" sz="quarter" idx="12"/>
          </p:nvPr>
        </p:nvSpPr>
        <p:spPr/>
        <p:txBody>
          <a:bodyPr/>
          <a:lstStyle/>
          <a:p>
            <a:fld id="{707C8700-CFB0-48F4-A2C3-30D0DE8977BE}" type="slidenum">
              <a:rPr lang="en-IN" smtClean="0"/>
              <a:t>‹#›</a:t>
            </a:fld>
            <a:endParaRPr lang="en-IN"/>
          </a:p>
        </p:txBody>
      </p:sp>
    </p:spTree>
    <p:extLst>
      <p:ext uri="{BB962C8B-B14F-4D97-AF65-F5344CB8AC3E}">
        <p14:creationId xmlns:p14="http://schemas.microsoft.com/office/powerpoint/2010/main" val="429660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D35E8-DA9D-444E-9110-0DE805F30C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D493FE-FBE9-4061-9356-487D655B52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7C9F08-EF54-40F4-B031-8C183D1AF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6DC0DE-C416-4DDA-86FB-C3C8AE709252}"/>
              </a:ext>
            </a:extLst>
          </p:cNvPr>
          <p:cNvSpPr>
            <a:spLocks noGrp="1"/>
          </p:cNvSpPr>
          <p:nvPr>
            <p:ph type="dt" sz="half" idx="10"/>
          </p:nvPr>
        </p:nvSpPr>
        <p:spPr/>
        <p:txBody>
          <a:bodyPr/>
          <a:lstStyle/>
          <a:p>
            <a:fld id="{F5873526-18B1-4DB0-9D3F-455835793310}" type="datetimeFigureOut">
              <a:rPr lang="en-IN" smtClean="0"/>
              <a:t>06-09-2022</a:t>
            </a:fld>
            <a:endParaRPr lang="en-IN"/>
          </a:p>
        </p:txBody>
      </p:sp>
      <p:sp>
        <p:nvSpPr>
          <p:cNvPr id="6" name="Footer Placeholder 5">
            <a:extLst>
              <a:ext uri="{FF2B5EF4-FFF2-40B4-BE49-F238E27FC236}">
                <a16:creationId xmlns:a16="http://schemas.microsoft.com/office/drawing/2014/main" id="{AC0E891D-5173-413F-91A8-07E9CF3B9C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A882D-F74D-4DE3-A8E2-85448AE17590}"/>
              </a:ext>
            </a:extLst>
          </p:cNvPr>
          <p:cNvSpPr>
            <a:spLocks noGrp="1"/>
          </p:cNvSpPr>
          <p:nvPr>
            <p:ph type="sldNum" sz="quarter" idx="12"/>
          </p:nvPr>
        </p:nvSpPr>
        <p:spPr/>
        <p:txBody>
          <a:bodyPr/>
          <a:lstStyle/>
          <a:p>
            <a:fld id="{707C8700-CFB0-48F4-A2C3-30D0DE8977BE}" type="slidenum">
              <a:rPr lang="en-IN" smtClean="0"/>
              <a:t>‹#›</a:t>
            </a:fld>
            <a:endParaRPr lang="en-IN"/>
          </a:p>
        </p:txBody>
      </p:sp>
    </p:spTree>
    <p:extLst>
      <p:ext uri="{BB962C8B-B14F-4D97-AF65-F5344CB8AC3E}">
        <p14:creationId xmlns:p14="http://schemas.microsoft.com/office/powerpoint/2010/main" val="1472397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D9993A-B3E2-4B13-AFD1-960079BC32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E8E289-1544-483F-B21F-DF3C63140B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8CD043-535C-497A-9A4D-06E1B9B6FE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873526-18B1-4DB0-9D3F-455835793310}" type="datetimeFigureOut">
              <a:rPr lang="en-IN" smtClean="0"/>
              <a:t>06-09-2022</a:t>
            </a:fld>
            <a:endParaRPr lang="en-IN"/>
          </a:p>
        </p:txBody>
      </p:sp>
      <p:sp>
        <p:nvSpPr>
          <p:cNvPr id="5" name="Footer Placeholder 4">
            <a:extLst>
              <a:ext uri="{FF2B5EF4-FFF2-40B4-BE49-F238E27FC236}">
                <a16:creationId xmlns:a16="http://schemas.microsoft.com/office/drawing/2014/main" id="{467088D5-BEFB-4C52-8386-A292A711F5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2E6EC52-FD92-4F76-B82A-5B58C8C448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C8700-CFB0-48F4-A2C3-30D0DE8977BE}" type="slidenum">
              <a:rPr lang="en-IN" smtClean="0"/>
              <a:t>‹#›</a:t>
            </a:fld>
            <a:endParaRPr lang="en-IN"/>
          </a:p>
        </p:txBody>
      </p:sp>
    </p:spTree>
    <p:extLst>
      <p:ext uri="{BB962C8B-B14F-4D97-AF65-F5344CB8AC3E}">
        <p14:creationId xmlns:p14="http://schemas.microsoft.com/office/powerpoint/2010/main" val="1166557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www.w3schools.com/statistics/statistics_standard_normal_distribution.php"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https://www.w3schools.com/statistics/statistics_mean.html" TargetMode="External"/><Relationship Id="rId2" Type="http://schemas.openxmlformats.org/officeDocument/2006/relationships/hyperlink" Target="https://www.w3schools.com/statistics/statistics_normal_distribution.html" TargetMode="Externa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hyperlink" Target="https://www.w3schools.com/statistics/statistics_standard_deviation.html"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hyperlink" Target="https://www.w3schools.com/statistics/statistics_mean.php"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hyperlink" Target="https://www.w3schools.com/statistics/statistics_sample_types.ph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Standard_normal_table" TargetMode="External"/><Relationship Id="rId2" Type="http://schemas.openxmlformats.org/officeDocument/2006/relationships/hyperlink" Target="https://en.wikipedia.org/wiki/Standard_score"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hyperlink" Target="https://www.w3schools.com/statistics/statistics_standard_deviation.php" TargetMode="External"/><Relationship Id="rId2" Type="http://schemas.openxmlformats.org/officeDocument/2006/relationships/hyperlink" Target="https://www.w3schools.com/statistics/statistics_standard_normal_distribution.php" TargetMode="Externa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hyperlink" Target="https://www.w3schools.com/statistics/statistics_t_table.php" TargetMode="External"/><Relationship Id="rId2" Type="http://schemas.openxmlformats.org/officeDocument/2006/relationships/hyperlink" Target="https://www.w3schools.com/statistics/students_t_distribution.php" TargetMode="Externa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hyperlink" Target="https://www.w3schools.com/statistics/students_t_distribution.php"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hyperlink" Target="https://www.w3schools.com/statistics/statistics_mean.php" TargetMode="External"/><Relationship Id="rId2" Type="http://schemas.openxmlformats.org/officeDocument/2006/relationships/hyperlink" Target="https://www.w3schools.com/statistics/statistics_normal_distribution.php" TargetMode="Externa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askpython.com/python/examples/mean-and-standard-deviation-pyth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geeksforgeeks.org/seaborn-barplot-method-in-python/" TargetMode="External"/><Relationship Id="rId2" Type="http://schemas.openxmlformats.org/officeDocument/2006/relationships/hyperlink" Target="https://www.geeksforgeeks.org/seaborn-categorical-plot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geeksforgeeks.org/python-seaborn-pairplot-method/"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realpython.com/python-variabl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realpython.com/numpy-scipy-pandas-correlation-pyth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analyticsvidhya.com/blog/2020/04/statistics-data-science-normal-distribution/?utm_source=blog&amp;utm_medium=what-is-skewness-statistic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w3schools.com/statistics/statistics_quartiles_and_percentiles.php"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w3schools.com/statistics/statistics_normal_distribution.php"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www.w3schools.com/statistics/statistics_z_table.php"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stats.stackexchange.com/questions/10289/whats-the-difference-between-normalization-and-standardization" TargetMode="External"/><Relationship Id="rId2" Type="http://schemas.openxmlformats.org/officeDocument/2006/relationships/hyperlink" Target="https://en.wikipedia.org/wiki/Normalization_(statistics)" TargetMode="Externa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www.investopedia.com/terms/h/hypothesistesting.asp" TargetMode="External"/><Relationship Id="rId2" Type="http://schemas.openxmlformats.org/officeDocument/2006/relationships/hyperlink" Target="https://www.investopedia.com/terms/v/variance.asp"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www.statisticshowto.datasciencecentral.com/probability-and-statistics/t-test/" TargetMode="External"/><Relationship Id="rId2" Type="http://schemas.openxmlformats.org/officeDocument/2006/relationships/hyperlink" Target="https://www.statisticshowto.datasciencecentral.com/probability-and-statistics/find-sample-size/" TargetMode="External"/><Relationship Id="rId1" Type="http://schemas.openxmlformats.org/officeDocument/2006/relationships/slideLayout" Target="../slideLayouts/slideLayout2.xml"/><Relationship Id="rId4" Type="http://schemas.openxmlformats.org/officeDocument/2006/relationships/hyperlink" Target="https://www.statisticshowto.datasciencecentral.com/probability-and-statistics/dependent-events-independent/#or"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Probability_distribution"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en.wikipedia.org/wiki/Analysis_of_variance"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www.statology.org/two-way-anova/"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www.statology.org/univariate-analysis/"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www.statology.org/density-curv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s://www.statology.org/simple-linear-regression-in-python/"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s://www.w3schools.com/statistics/statistics_hypothesis_testing_proportion.php" TargetMode="External"/><Relationship Id="rId2" Type="http://schemas.openxmlformats.org/officeDocument/2006/relationships/hyperlink" Target="https://www.w3schools.com/statistics/statistics_standard_normal_distribution.php" TargetMode="External"/><Relationship Id="rId1" Type="http://schemas.openxmlformats.org/officeDocument/2006/relationships/slideLayout" Target="../slideLayouts/slideLayout2.xml"/><Relationship Id="rId5" Type="http://schemas.openxmlformats.org/officeDocument/2006/relationships/hyperlink" Target="https://www.w3schools.com/statistics/statistics_hypothesis_testing_mean.php" TargetMode="External"/><Relationship Id="rId4" Type="http://schemas.openxmlformats.org/officeDocument/2006/relationships/hyperlink" Target="https://www.w3schools.com/statistics/statistics_students_t_distribution.php"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s://www.w3schools.com/statistics/statistics_sample_types.php"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s://www.w3schools.com/statistics/statistics_data_types.php"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s://www.w3schools.com/statistics/statistics_sample_types.php"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w3schools.com/statistics/statistics_standard_normal_distribution.php" TargetMode="Externa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s://www.w3schools.com/statistics/statistics_z_table.php" TargetMode="External"/><Relationship Id="rId2" Type="http://schemas.openxmlformats.org/officeDocument/2006/relationships/hyperlink" Target="https://www.w3schools.com/statistics/standard_normal_distribution.php" TargetMode="External"/><Relationship Id="rId1" Type="http://schemas.openxmlformats.org/officeDocument/2006/relationships/slideLayout" Target="../slideLayouts/slideLayout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8CE0E-0A06-44BE-AA65-625609829FE7}"/>
              </a:ext>
            </a:extLst>
          </p:cNvPr>
          <p:cNvSpPr>
            <a:spLocks noGrp="1"/>
          </p:cNvSpPr>
          <p:nvPr>
            <p:ph type="ctrTitle"/>
          </p:nvPr>
        </p:nvSpPr>
        <p:spPr/>
        <p:txBody>
          <a:bodyPr/>
          <a:lstStyle/>
          <a:p>
            <a:r>
              <a:rPr lang="en-IN" dirty="0"/>
              <a:t>Statistical Data Science</a:t>
            </a:r>
          </a:p>
        </p:txBody>
      </p:sp>
    </p:spTree>
    <p:extLst>
      <p:ext uri="{BB962C8B-B14F-4D97-AF65-F5344CB8AC3E}">
        <p14:creationId xmlns:p14="http://schemas.microsoft.com/office/powerpoint/2010/main" val="812218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5D83FD-8871-4FD1-9DE9-28995DD452BD}"/>
              </a:ext>
            </a:extLst>
          </p:cNvPr>
          <p:cNvSpPr>
            <a:spLocks noGrp="1"/>
          </p:cNvSpPr>
          <p:nvPr>
            <p:ph idx="1"/>
          </p:nvPr>
        </p:nvSpPr>
        <p:spPr>
          <a:xfrm>
            <a:off x="838200" y="163629"/>
            <a:ext cx="10515600" cy="6013334"/>
          </a:xfrm>
        </p:spPr>
        <p:txBody>
          <a:bodyPr/>
          <a:lstStyle/>
          <a:p>
            <a:r>
              <a:rPr lang="en-US" b="1" i="0" dirty="0">
                <a:solidFill>
                  <a:srgbClr val="0A0C10"/>
                </a:solidFill>
                <a:effectLst/>
                <a:latin typeface="-apple-system"/>
              </a:rPr>
              <a:t>Some excellent properties of a normal distribution:</a:t>
            </a:r>
          </a:p>
          <a:p>
            <a:pPr lvl="1" fontAlgn="base"/>
            <a:r>
              <a:rPr lang="en-US" b="0" i="0" dirty="0">
                <a:solidFill>
                  <a:srgbClr val="0A0C10"/>
                </a:solidFill>
                <a:effectLst/>
                <a:latin typeface="-apple-system"/>
              </a:rPr>
              <a:t>The mean, mode, and median are all equal.</a:t>
            </a:r>
          </a:p>
          <a:p>
            <a:pPr lvl="1" fontAlgn="base"/>
            <a:r>
              <a:rPr lang="en-US" b="0" i="0" dirty="0">
                <a:solidFill>
                  <a:srgbClr val="0A0C10"/>
                </a:solidFill>
                <a:effectLst/>
                <a:latin typeface="-apple-system"/>
              </a:rPr>
              <a:t>The total area under the curve is equal to 1.</a:t>
            </a:r>
          </a:p>
          <a:p>
            <a:pPr lvl="1" fontAlgn="base"/>
            <a:r>
              <a:rPr lang="en-US" b="0" i="0" dirty="0">
                <a:solidFill>
                  <a:srgbClr val="0A0C10"/>
                </a:solidFill>
                <a:effectLst/>
                <a:latin typeface="-apple-system"/>
              </a:rPr>
              <a:t>The curve is symmetric around the mean.</a:t>
            </a:r>
          </a:p>
          <a:p>
            <a:pPr lvl="1" fontAlgn="base"/>
            <a:endParaRPr lang="en-US" dirty="0">
              <a:solidFill>
                <a:srgbClr val="0A0C10"/>
              </a:solidFill>
              <a:latin typeface="-apple-system"/>
            </a:endParaRPr>
          </a:p>
          <a:p>
            <a:pPr fontAlgn="base"/>
            <a:endParaRPr lang="en-US" b="0" i="0" dirty="0">
              <a:solidFill>
                <a:srgbClr val="0A0C10"/>
              </a:solidFill>
              <a:effectLst/>
              <a:latin typeface="-apple-system"/>
            </a:endParaRPr>
          </a:p>
          <a:p>
            <a:endParaRPr lang="en-IN" dirty="0"/>
          </a:p>
        </p:txBody>
      </p:sp>
      <p:pic>
        <p:nvPicPr>
          <p:cNvPr id="4" name="Picture 3">
            <a:extLst>
              <a:ext uri="{FF2B5EF4-FFF2-40B4-BE49-F238E27FC236}">
                <a16:creationId xmlns:a16="http://schemas.microsoft.com/office/drawing/2014/main" id="{9E09E285-B841-4CF9-82EE-352B740C156C}"/>
              </a:ext>
            </a:extLst>
          </p:cNvPr>
          <p:cNvPicPr>
            <a:picLocks noChangeAspect="1"/>
          </p:cNvPicPr>
          <p:nvPr/>
        </p:nvPicPr>
        <p:blipFill>
          <a:blip r:embed="rId2"/>
          <a:stretch>
            <a:fillRect/>
          </a:stretch>
        </p:blipFill>
        <p:spPr>
          <a:xfrm>
            <a:off x="336884" y="1834415"/>
            <a:ext cx="7218947" cy="3609474"/>
          </a:xfrm>
          <a:prstGeom prst="rect">
            <a:avLst/>
          </a:prstGeom>
        </p:spPr>
      </p:pic>
      <p:sp>
        <p:nvSpPr>
          <p:cNvPr id="6" name="TextBox 5">
            <a:extLst>
              <a:ext uri="{FF2B5EF4-FFF2-40B4-BE49-F238E27FC236}">
                <a16:creationId xmlns:a16="http://schemas.microsoft.com/office/drawing/2014/main" id="{40910E59-CD6E-40B2-81B3-0573941D085C}"/>
              </a:ext>
            </a:extLst>
          </p:cNvPr>
          <p:cNvSpPr txBox="1"/>
          <p:nvPr/>
        </p:nvSpPr>
        <p:spPr>
          <a:xfrm>
            <a:off x="6918158" y="2540873"/>
            <a:ext cx="4936958" cy="2108129"/>
          </a:xfrm>
          <a:prstGeom prst="rect">
            <a:avLst/>
          </a:prstGeom>
          <a:noFill/>
        </p:spPr>
        <p:txBody>
          <a:bodyPr wrap="square">
            <a:spAutoFit/>
          </a:bodyPr>
          <a:lstStyle/>
          <a:p>
            <a:pPr algn="l" fontAlgn="base"/>
            <a:r>
              <a:rPr lang="en-US" b="1" i="0" dirty="0">
                <a:solidFill>
                  <a:srgbClr val="0A0C10"/>
                </a:solidFill>
                <a:effectLst/>
                <a:latin typeface="-apple-system"/>
              </a:rPr>
              <a:t>Empirical rule tells us that:</a:t>
            </a:r>
            <a:endParaRPr lang="en-US" b="0" i="0" dirty="0">
              <a:solidFill>
                <a:srgbClr val="0A0C10"/>
              </a:solidFill>
              <a:effectLst/>
              <a:latin typeface="-apple-system"/>
            </a:endParaRPr>
          </a:p>
          <a:p>
            <a:pPr algn="l" fontAlgn="base">
              <a:buFont typeface="Arial" panose="020B0604020202020204" pitchFamily="34" charset="0"/>
              <a:buChar char="•"/>
            </a:pPr>
            <a:r>
              <a:rPr lang="en-US" b="0" i="0" dirty="0">
                <a:solidFill>
                  <a:srgbClr val="0A0C10"/>
                </a:solidFill>
                <a:effectLst/>
                <a:latin typeface="-apple-system"/>
              </a:rPr>
              <a:t>68% of the data falls within one standard deviation of the mean.</a:t>
            </a:r>
          </a:p>
          <a:p>
            <a:pPr algn="l" fontAlgn="base">
              <a:buFont typeface="Arial" panose="020B0604020202020204" pitchFamily="34" charset="0"/>
              <a:buChar char="•"/>
            </a:pPr>
            <a:r>
              <a:rPr lang="en-US" b="0" i="0" dirty="0">
                <a:solidFill>
                  <a:srgbClr val="0A0C10"/>
                </a:solidFill>
                <a:effectLst/>
                <a:latin typeface="-apple-system"/>
              </a:rPr>
              <a:t>95% of the data falls within two standard deviations of the mean.</a:t>
            </a:r>
          </a:p>
          <a:p>
            <a:pPr algn="l" fontAlgn="base">
              <a:buFont typeface="Arial" panose="020B0604020202020204" pitchFamily="34" charset="0"/>
              <a:buChar char="•"/>
            </a:pPr>
            <a:r>
              <a:rPr lang="en-US" b="0" i="0" dirty="0">
                <a:solidFill>
                  <a:srgbClr val="0A0C10"/>
                </a:solidFill>
                <a:effectLst/>
                <a:latin typeface="-apple-system"/>
              </a:rPr>
              <a:t>99.7% of the data falls within three standard deviations of the mean.</a:t>
            </a:r>
          </a:p>
        </p:txBody>
      </p:sp>
    </p:spTree>
    <p:extLst>
      <p:ext uri="{BB962C8B-B14F-4D97-AF65-F5344CB8AC3E}">
        <p14:creationId xmlns:p14="http://schemas.microsoft.com/office/powerpoint/2010/main" val="165932666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DC5DA-3CFA-44C9-882B-B227CA8AB20B}"/>
              </a:ext>
            </a:extLst>
          </p:cNvPr>
          <p:cNvSpPr>
            <a:spLocks noGrp="1"/>
          </p:cNvSpPr>
          <p:nvPr>
            <p:ph type="title"/>
          </p:nvPr>
        </p:nvSpPr>
        <p:spPr>
          <a:xfrm>
            <a:off x="838200" y="365125"/>
            <a:ext cx="10515600" cy="231641"/>
          </a:xfrm>
        </p:spPr>
        <p:txBody>
          <a:bodyPr>
            <a:normAutofit fontScale="90000"/>
          </a:bodyPr>
          <a:lstStyle/>
          <a:p>
            <a:r>
              <a:rPr lang="en-IN" dirty="0"/>
              <a:t>Example</a:t>
            </a:r>
          </a:p>
        </p:txBody>
      </p:sp>
      <p:sp>
        <p:nvSpPr>
          <p:cNvPr id="3" name="Content Placeholder 2">
            <a:extLst>
              <a:ext uri="{FF2B5EF4-FFF2-40B4-BE49-F238E27FC236}">
                <a16:creationId xmlns:a16="http://schemas.microsoft.com/office/drawing/2014/main" id="{CF2568EA-5DCB-4BFE-9FA3-620B96FC821C}"/>
              </a:ext>
            </a:extLst>
          </p:cNvPr>
          <p:cNvSpPr>
            <a:spLocks noGrp="1"/>
          </p:cNvSpPr>
          <p:nvPr>
            <p:ph idx="1"/>
          </p:nvPr>
        </p:nvSpPr>
        <p:spPr>
          <a:xfrm>
            <a:off x="838200" y="731520"/>
            <a:ext cx="10515600" cy="5445443"/>
          </a:xfrm>
        </p:spPr>
        <p:txBody>
          <a:bodyPr>
            <a:normAutofit/>
          </a:bodyPr>
          <a:lstStyle/>
          <a:p>
            <a:r>
              <a:rPr lang="en-US" sz="2000" dirty="0"/>
              <a:t>With Python use the </a:t>
            </a:r>
            <a:r>
              <a:rPr lang="en-US" sz="2000" dirty="0" err="1"/>
              <a:t>Scipy</a:t>
            </a:r>
            <a:r>
              <a:rPr lang="en-US" sz="2000" dirty="0"/>
              <a:t> Stats library </a:t>
            </a:r>
            <a:r>
              <a:rPr lang="en-US" sz="2000" dirty="0" err="1"/>
              <a:t>norm.ppf</a:t>
            </a:r>
            <a:r>
              <a:rPr lang="en-US" sz="2000" dirty="0"/>
              <a:t>() function find the Z-value for an  = 0.05 in the right tail.</a:t>
            </a:r>
          </a:p>
          <a:p>
            <a:r>
              <a:rPr lang="fr-FR" sz="2000" b="0" i="0" dirty="0">
                <a:solidFill>
                  <a:srgbClr val="0000CD"/>
                </a:solidFill>
                <a:effectLst/>
                <a:latin typeface="Consolas" panose="020B0609020204030204" pitchFamily="49" charset="0"/>
              </a:rPr>
              <a:t>import</a:t>
            </a:r>
            <a:r>
              <a:rPr lang="fr-FR" sz="2000" b="0" i="0" dirty="0">
                <a:solidFill>
                  <a:srgbClr val="000000"/>
                </a:solidFill>
                <a:effectLst/>
                <a:latin typeface="Consolas" panose="020B0609020204030204" pitchFamily="49" charset="0"/>
              </a:rPr>
              <a:t> </a:t>
            </a:r>
            <a:r>
              <a:rPr lang="fr-FR" sz="2000" b="0" i="0" dirty="0" err="1">
                <a:solidFill>
                  <a:srgbClr val="000000"/>
                </a:solidFill>
                <a:effectLst/>
                <a:latin typeface="Consolas" panose="020B0609020204030204" pitchFamily="49" charset="0"/>
              </a:rPr>
              <a:t>scipy.stats</a:t>
            </a:r>
            <a:r>
              <a:rPr lang="fr-FR" sz="2000" b="0" i="0" dirty="0">
                <a:solidFill>
                  <a:srgbClr val="000000"/>
                </a:solidFill>
                <a:effectLst/>
                <a:latin typeface="Consolas" panose="020B0609020204030204" pitchFamily="49" charset="0"/>
              </a:rPr>
              <a:t> </a:t>
            </a:r>
            <a:r>
              <a:rPr lang="fr-FR" sz="2000" b="0" i="0" dirty="0">
                <a:solidFill>
                  <a:srgbClr val="0000CD"/>
                </a:solidFill>
                <a:effectLst/>
                <a:latin typeface="Consolas" panose="020B0609020204030204" pitchFamily="49" charset="0"/>
              </a:rPr>
              <a:t>as</a:t>
            </a:r>
            <a:r>
              <a:rPr lang="fr-FR" sz="2000" b="0" i="0" dirty="0">
                <a:solidFill>
                  <a:srgbClr val="000000"/>
                </a:solidFill>
                <a:effectLst/>
                <a:latin typeface="Consolas" panose="020B0609020204030204" pitchFamily="49" charset="0"/>
              </a:rPr>
              <a:t> stats</a:t>
            </a:r>
            <a:br>
              <a:rPr lang="fr-FR" sz="2000" dirty="0"/>
            </a:br>
            <a:r>
              <a:rPr lang="fr-FR" sz="2000" b="0" i="0" dirty="0" err="1">
                <a:solidFill>
                  <a:srgbClr val="0000CD"/>
                </a:solidFill>
                <a:effectLst/>
                <a:latin typeface="Consolas" panose="020B0609020204030204" pitchFamily="49" charset="0"/>
              </a:rPr>
              <a:t>print</a:t>
            </a:r>
            <a:r>
              <a:rPr lang="fr-FR" sz="2000" b="0" i="0" dirty="0">
                <a:solidFill>
                  <a:srgbClr val="000000"/>
                </a:solidFill>
                <a:effectLst/>
                <a:latin typeface="Consolas" panose="020B0609020204030204" pitchFamily="49" charset="0"/>
              </a:rPr>
              <a:t>(</a:t>
            </a:r>
            <a:r>
              <a:rPr lang="fr-FR" sz="2000" b="0" i="0" dirty="0" err="1">
                <a:solidFill>
                  <a:srgbClr val="000000"/>
                </a:solidFill>
                <a:effectLst/>
                <a:latin typeface="Consolas" panose="020B0609020204030204" pitchFamily="49" charset="0"/>
              </a:rPr>
              <a:t>stats.norm.ppf</a:t>
            </a:r>
            <a:r>
              <a:rPr lang="fr-FR" sz="2000" b="0" i="0" dirty="0">
                <a:solidFill>
                  <a:srgbClr val="000000"/>
                </a:solidFill>
                <a:effectLst/>
                <a:latin typeface="Consolas" panose="020B0609020204030204" pitchFamily="49" charset="0"/>
              </a:rPr>
              <a:t>(</a:t>
            </a:r>
            <a:r>
              <a:rPr lang="fr-FR" sz="2000" b="0" i="0" dirty="0">
                <a:solidFill>
                  <a:srgbClr val="FF0000"/>
                </a:solidFill>
                <a:effectLst/>
                <a:latin typeface="Consolas" panose="020B0609020204030204" pitchFamily="49" charset="0"/>
              </a:rPr>
              <a:t>1</a:t>
            </a:r>
            <a:r>
              <a:rPr lang="fr-FR" sz="2000" b="0" i="0" dirty="0">
                <a:solidFill>
                  <a:srgbClr val="000000"/>
                </a:solidFill>
                <a:effectLst/>
                <a:latin typeface="Consolas" panose="020B0609020204030204" pitchFamily="49" charset="0"/>
              </a:rPr>
              <a:t>-</a:t>
            </a:r>
            <a:r>
              <a:rPr lang="fr-FR" sz="2000" b="0" i="0" dirty="0">
                <a:solidFill>
                  <a:srgbClr val="FF0000"/>
                </a:solidFill>
                <a:effectLst/>
                <a:latin typeface="Consolas" panose="020B0609020204030204" pitchFamily="49" charset="0"/>
              </a:rPr>
              <a:t>0.05</a:t>
            </a:r>
            <a:r>
              <a:rPr lang="fr-FR" sz="2000" b="0" i="0" dirty="0">
                <a:solidFill>
                  <a:srgbClr val="000000"/>
                </a:solidFill>
                <a:effectLst/>
                <a:latin typeface="Consolas" panose="020B0609020204030204" pitchFamily="49" charset="0"/>
              </a:rPr>
              <a:t>))</a:t>
            </a:r>
          </a:p>
          <a:p>
            <a:r>
              <a:rPr lang="en-US" sz="1400" dirty="0"/>
              <a:t> we can find that the critical Z-value is 1.6649</a:t>
            </a:r>
          </a:p>
          <a:p>
            <a:r>
              <a:rPr lang="en-US" sz="1050" b="0" i="0" dirty="0">
                <a:solidFill>
                  <a:srgbClr val="000000"/>
                </a:solidFill>
                <a:effectLst/>
                <a:latin typeface="Verdana" panose="020B0604030504040204" pitchFamily="34" charset="0"/>
              </a:rPr>
              <a:t>For a </a:t>
            </a:r>
            <a:r>
              <a:rPr lang="en-US" sz="1050" b="1" i="0" dirty="0">
                <a:solidFill>
                  <a:srgbClr val="000000"/>
                </a:solidFill>
                <a:effectLst/>
                <a:latin typeface="Verdana" panose="020B0604030504040204" pitchFamily="34" charset="0"/>
              </a:rPr>
              <a:t>right</a:t>
            </a:r>
            <a:r>
              <a:rPr lang="en-US" sz="1050" b="0" i="0" dirty="0">
                <a:solidFill>
                  <a:srgbClr val="000000"/>
                </a:solidFill>
                <a:effectLst/>
                <a:latin typeface="Verdana" panose="020B0604030504040204" pitchFamily="34" charset="0"/>
              </a:rPr>
              <a:t> tailed test we need to check if the test statistic (TS) is </a:t>
            </a:r>
            <a:r>
              <a:rPr lang="en-US" sz="1050" b="1" i="0" dirty="0">
                <a:solidFill>
                  <a:srgbClr val="000000"/>
                </a:solidFill>
                <a:effectLst/>
                <a:latin typeface="Verdana" panose="020B0604030504040204" pitchFamily="34" charset="0"/>
              </a:rPr>
              <a:t>bigger</a:t>
            </a:r>
            <a:r>
              <a:rPr lang="en-US" sz="1050" b="0" i="0" dirty="0">
                <a:solidFill>
                  <a:srgbClr val="000000"/>
                </a:solidFill>
                <a:effectLst/>
                <a:latin typeface="Verdana" panose="020B0604030504040204" pitchFamily="34" charset="0"/>
              </a:rPr>
              <a:t> than the critical value (CV).</a:t>
            </a:r>
            <a:endParaRPr lang="en-US" sz="1400" b="0" i="0" dirty="0">
              <a:solidFill>
                <a:srgbClr val="000000"/>
              </a:solidFill>
              <a:effectLst/>
              <a:latin typeface="Verdana" panose="020B0604030504040204" pitchFamily="34" charset="0"/>
            </a:endParaRPr>
          </a:p>
          <a:p>
            <a:r>
              <a:rPr lang="en-US" sz="1050" b="0" i="0" dirty="0">
                <a:solidFill>
                  <a:srgbClr val="000000"/>
                </a:solidFill>
                <a:effectLst/>
                <a:latin typeface="Verdana" panose="020B0604030504040204" pitchFamily="34" charset="0"/>
              </a:rPr>
              <a:t>If the test statistic is bigger than the critical value, the test statistic is in the </a:t>
            </a:r>
            <a:r>
              <a:rPr lang="en-US" sz="1050" b="1" i="0" dirty="0">
                <a:solidFill>
                  <a:srgbClr val="000000"/>
                </a:solidFill>
                <a:effectLst/>
                <a:latin typeface="Verdana" panose="020B0604030504040204" pitchFamily="34" charset="0"/>
              </a:rPr>
              <a:t>rejection region</a:t>
            </a:r>
            <a:r>
              <a:rPr lang="en-US" sz="1050" b="0" i="0" dirty="0">
                <a:solidFill>
                  <a:srgbClr val="000000"/>
                </a:solidFill>
                <a:effectLst/>
                <a:latin typeface="Verdana" panose="020B0604030504040204" pitchFamily="34" charset="0"/>
              </a:rPr>
              <a:t>.</a:t>
            </a:r>
            <a:endParaRPr lang="en-US" sz="1400" dirty="0">
              <a:solidFill>
                <a:srgbClr val="000000"/>
              </a:solidFill>
              <a:latin typeface="Verdana" panose="020B0604030504040204" pitchFamily="34" charset="0"/>
            </a:endParaRPr>
          </a:p>
          <a:p>
            <a:r>
              <a:rPr lang="en-US" sz="1050" b="0" i="0" dirty="0">
                <a:solidFill>
                  <a:srgbClr val="000000"/>
                </a:solidFill>
                <a:effectLst/>
                <a:latin typeface="Verdana" panose="020B0604030504040204" pitchFamily="34" charset="0"/>
              </a:rPr>
              <a:t>When the test statistic is in the rejection region, we </a:t>
            </a:r>
            <a:r>
              <a:rPr lang="en-US" sz="1050" b="1" i="0" dirty="0">
                <a:solidFill>
                  <a:srgbClr val="000000"/>
                </a:solidFill>
                <a:effectLst/>
                <a:latin typeface="Verdana" panose="020B0604030504040204" pitchFamily="34" charset="0"/>
              </a:rPr>
              <a:t>reject</a:t>
            </a:r>
            <a:r>
              <a:rPr lang="en-US" sz="1050" b="0" i="0" dirty="0">
                <a:solidFill>
                  <a:srgbClr val="000000"/>
                </a:solidFill>
                <a:effectLst/>
                <a:latin typeface="Verdana" panose="020B0604030504040204" pitchFamily="34" charset="0"/>
              </a:rPr>
              <a:t> the null hypothesis (</a:t>
            </a:r>
            <a:r>
              <a:rPr lang="en-US" sz="1050" dirty="0"/>
              <a:t>H0</a:t>
            </a:r>
            <a:r>
              <a:rPr lang="en-US" sz="1050" b="0" i="0" dirty="0">
                <a:solidFill>
                  <a:srgbClr val="000000"/>
                </a:solidFill>
                <a:effectLst/>
                <a:latin typeface="Verdana" panose="020B0604030504040204" pitchFamily="34" charset="0"/>
              </a:rPr>
              <a:t>).</a:t>
            </a:r>
            <a:endParaRPr lang="en-US" sz="1400" b="0" i="0" dirty="0">
              <a:solidFill>
                <a:srgbClr val="000000"/>
              </a:solidFill>
              <a:effectLst/>
              <a:latin typeface="Verdana" panose="020B0604030504040204" pitchFamily="34" charset="0"/>
            </a:endParaRPr>
          </a:p>
          <a:p>
            <a:r>
              <a:rPr lang="en-US" sz="1050" dirty="0"/>
              <a:t>Here, the test statistic (TS) was ≈0.791― and the critical value was 1.6449</a:t>
            </a:r>
          </a:p>
          <a:p>
            <a:r>
              <a:rPr lang="en-US" sz="800" b="0" i="0" dirty="0">
                <a:solidFill>
                  <a:srgbClr val="000000"/>
                </a:solidFill>
                <a:effectLst/>
                <a:latin typeface="Verdana" panose="020B0604030504040204" pitchFamily="34" charset="0"/>
              </a:rPr>
              <a:t>Here is an illustration of this test in a graph:</a:t>
            </a:r>
            <a:endParaRPr lang="en-US" sz="1050" b="0" i="0" dirty="0">
              <a:solidFill>
                <a:srgbClr val="000000"/>
              </a:solidFill>
              <a:effectLst/>
              <a:latin typeface="Verdana" panose="020B0604030504040204" pitchFamily="34" charset="0"/>
            </a:endParaRPr>
          </a:p>
          <a:p>
            <a:endParaRPr lang="en-US" sz="1050" dirty="0">
              <a:solidFill>
                <a:srgbClr val="000000"/>
              </a:solidFill>
              <a:latin typeface="Verdana" panose="020B0604030504040204" pitchFamily="34" charset="0"/>
            </a:endParaRPr>
          </a:p>
          <a:p>
            <a:br>
              <a:rPr lang="en-US" sz="1050" dirty="0"/>
            </a:br>
            <a:br>
              <a:rPr lang="en-US" sz="1400" dirty="0"/>
            </a:br>
            <a:endParaRPr lang="en-IN" sz="2000" dirty="0"/>
          </a:p>
        </p:txBody>
      </p:sp>
      <p:pic>
        <p:nvPicPr>
          <p:cNvPr id="5" name="Picture 4">
            <a:extLst>
              <a:ext uri="{FF2B5EF4-FFF2-40B4-BE49-F238E27FC236}">
                <a16:creationId xmlns:a16="http://schemas.microsoft.com/office/drawing/2014/main" id="{EFFB19BE-906B-4301-8FDF-F7C9CF1ACFA3}"/>
              </a:ext>
            </a:extLst>
          </p:cNvPr>
          <p:cNvPicPr>
            <a:picLocks noChangeAspect="1"/>
          </p:cNvPicPr>
          <p:nvPr/>
        </p:nvPicPr>
        <p:blipFill>
          <a:blip r:embed="rId2"/>
          <a:stretch>
            <a:fillRect/>
          </a:stretch>
        </p:blipFill>
        <p:spPr>
          <a:xfrm>
            <a:off x="1583657" y="3670583"/>
            <a:ext cx="5848350" cy="2924175"/>
          </a:xfrm>
          <a:prstGeom prst="rect">
            <a:avLst/>
          </a:prstGeom>
        </p:spPr>
      </p:pic>
    </p:spTree>
    <p:extLst>
      <p:ext uri="{BB962C8B-B14F-4D97-AF65-F5344CB8AC3E}">
        <p14:creationId xmlns:p14="http://schemas.microsoft.com/office/powerpoint/2010/main" val="86398591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8B8B7-1794-43B6-BF00-84A3717BBB4D}"/>
              </a:ext>
            </a:extLst>
          </p:cNvPr>
          <p:cNvSpPr>
            <a:spLocks noGrp="1"/>
          </p:cNvSpPr>
          <p:nvPr>
            <p:ph idx="1"/>
          </p:nvPr>
        </p:nvSpPr>
        <p:spPr>
          <a:xfrm>
            <a:off x="838200" y="125128"/>
            <a:ext cx="10515600" cy="6051835"/>
          </a:xfrm>
        </p:spPr>
        <p:txBody>
          <a:bodyPr/>
          <a:lstStyle/>
          <a:p>
            <a:pPr algn="l"/>
            <a:r>
              <a:rPr lang="en-US" sz="1800" b="0" i="0" dirty="0">
                <a:solidFill>
                  <a:srgbClr val="000000"/>
                </a:solidFill>
                <a:effectLst/>
                <a:latin typeface="Verdana" panose="020B0604030504040204" pitchFamily="34" charset="0"/>
              </a:rPr>
              <a:t>Since the test statistic was </a:t>
            </a:r>
            <a:r>
              <a:rPr lang="en-US" sz="1800" b="1" i="0" dirty="0">
                <a:solidFill>
                  <a:srgbClr val="000000"/>
                </a:solidFill>
                <a:effectLst/>
                <a:latin typeface="Verdana" panose="020B0604030504040204" pitchFamily="34" charset="0"/>
              </a:rPr>
              <a:t>smaller</a:t>
            </a:r>
            <a:r>
              <a:rPr lang="en-US" sz="1800" b="0" i="0" dirty="0">
                <a:solidFill>
                  <a:srgbClr val="000000"/>
                </a:solidFill>
                <a:effectLst/>
                <a:latin typeface="Verdana" panose="020B0604030504040204" pitchFamily="34" charset="0"/>
              </a:rPr>
              <a:t> than the critical value we do </a:t>
            </a:r>
            <a:r>
              <a:rPr lang="en-US" sz="1800" b="1" i="0" dirty="0">
                <a:solidFill>
                  <a:srgbClr val="000000"/>
                </a:solidFill>
                <a:effectLst/>
                <a:latin typeface="Verdana" panose="020B0604030504040204" pitchFamily="34" charset="0"/>
              </a:rPr>
              <a:t>not</a:t>
            </a:r>
            <a:r>
              <a:rPr lang="en-US" sz="1800" b="0" i="0" dirty="0">
                <a:solidFill>
                  <a:srgbClr val="000000"/>
                </a:solidFill>
                <a:effectLst/>
                <a:latin typeface="Verdana" panose="020B0604030504040204" pitchFamily="34" charset="0"/>
              </a:rPr>
              <a:t> reject the null hypothesis.</a:t>
            </a:r>
          </a:p>
          <a:p>
            <a:pPr algn="l"/>
            <a:r>
              <a:rPr lang="en-US" sz="1800" b="0" i="0" dirty="0">
                <a:solidFill>
                  <a:srgbClr val="000000"/>
                </a:solidFill>
                <a:effectLst/>
                <a:latin typeface="Verdana" panose="020B0604030504040204" pitchFamily="34" charset="0"/>
              </a:rPr>
              <a:t>This means that the sample data does not support the alternative hypothesis.</a:t>
            </a:r>
          </a:p>
          <a:p>
            <a:pPr algn="l"/>
            <a:r>
              <a:rPr lang="en-US" sz="1800" b="0" i="0" dirty="0">
                <a:solidFill>
                  <a:srgbClr val="000000"/>
                </a:solidFill>
                <a:effectLst/>
                <a:latin typeface="Verdana" panose="020B0604030504040204" pitchFamily="34" charset="0"/>
              </a:rPr>
              <a:t>And we can summarize the conclusion stating:</a:t>
            </a:r>
          </a:p>
          <a:p>
            <a:pPr algn="l"/>
            <a:r>
              <a:rPr lang="en-US" sz="1800" b="0" i="0" dirty="0">
                <a:solidFill>
                  <a:srgbClr val="000000"/>
                </a:solidFill>
                <a:effectLst/>
                <a:latin typeface="Consolas" panose="020B0609020204030204" pitchFamily="49" charset="0"/>
              </a:rPr>
              <a:t>The sample data does </a:t>
            </a:r>
            <a:r>
              <a:rPr lang="en-US" sz="1800" b="1" i="0" dirty="0">
                <a:solidFill>
                  <a:srgbClr val="000000"/>
                </a:solidFill>
                <a:effectLst/>
                <a:latin typeface="Consolas" panose="020B0609020204030204" pitchFamily="49" charset="0"/>
              </a:rPr>
              <a:t>not</a:t>
            </a:r>
            <a:r>
              <a:rPr lang="en-US" sz="1800" b="0" i="0" dirty="0">
                <a:solidFill>
                  <a:srgbClr val="000000"/>
                </a:solidFill>
                <a:effectLst/>
                <a:latin typeface="Consolas" panose="020B0609020204030204" pitchFamily="49" charset="0"/>
              </a:rPr>
              <a:t> support the claim that "more than 20% of Nobel Prize winners were born in the US" at a </a:t>
            </a:r>
            <a:r>
              <a:rPr lang="en-US" sz="1800" b="1" i="0" dirty="0">
                <a:solidFill>
                  <a:srgbClr val="000000"/>
                </a:solidFill>
                <a:effectLst/>
                <a:latin typeface="Consolas" panose="020B0609020204030204" pitchFamily="49" charset="0"/>
              </a:rPr>
              <a:t>5% significance level</a:t>
            </a:r>
            <a:r>
              <a:rPr lang="en-US" sz="1800" b="0" i="0" dirty="0">
                <a:solidFill>
                  <a:srgbClr val="000000"/>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413408044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CBEAD-2784-411E-A1BA-DB9DB445BD6F}"/>
              </a:ext>
            </a:extLst>
          </p:cNvPr>
          <p:cNvSpPr>
            <a:spLocks noGrp="1"/>
          </p:cNvSpPr>
          <p:nvPr>
            <p:ph type="title"/>
          </p:nvPr>
        </p:nvSpPr>
        <p:spPr>
          <a:xfrm>
            <a:off x="838200" y="365126"/>
            <a:ext cx="10515600" cy="193140"/>
          </a:xfrm>
        </p:spPr>
        <p:txBody>
          <a:bodyPr>
            <a:normAutofit fontScale="90000"/>
          </a:bodyPr>
          <a:lstStyle/>
          <a:p>
            <a:r>
              <a:rPr lang="en-IN" b="0" i="0" dirty="0">
                <a:solidFill>
                  <a:srgbClr val="000000"/>
                </a:solidFill>
                <a:effectLst/>
                <a:latin typeface="Segoe UI" panose="020B0502040204020203" pitchFamily="34" charset="0"/>
              </a:rPr>
              <a:t>The P-Value Approach</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5DB4693-DFAB-462D-BFAC-015C0CD3EF9E}"/>
              </a:ext>
            </a:extLst>
          </p:cNvPr>
          <p:cNvSpPr>
            <a:spLocks noGrp="1"/>
          </p:cNvSpPr>
          <p:nvPr>
            <p:ph idx="1"/>
          </p:nvPr>
        </p:nvSpPr>
        <p:spPr>
          <a:xfrm>
            <a:off x="838200" y="558266"/>
            <a:ext cx="10515600" cy="5618697"/>
          </a:xfrm>
        </p:spPr>
        <p:txBody>
          <a:bodyPr/>
          <a:lstStyle/>
          <a:p>
            <a:pPr algn="l"/>
            <a:r>
              <a:rPr lang="en-US" sz="1600" b="0" i="0" dirty="0">
                <a:solidFill>
                  <a:srgbClr val="000000"/>
                </a:solidFill>
                <a:effectLst/>
                <a:latin typeface="Verdana" panose="020B0604030504040204" pitchFamily="34" charset="0"/>
              </a:rPr>
              <a:t>For the P-value approach we need to find the </a:t>
            </a:r>
            <a:r>
              <a:rPr lang="en-US" sz="1600" b="1" i="0" dirty="0">
                <a:solidFill>
                  <a:srgbClr val="000000"/>
                </a:solidFill>
                <a:effectLst/>
                <a:latin typeface="Verdana" panose="020B0604030504040204" pitchFamily="34" charset="0"/>
              </a:rPr>
              <a:t>P-value</a:t>
            </a:r>
            <a:r>
              <a:rPr lang="en-US" sz="1600" b="0" i="0" dirty="0">
                <a:solidFill>
                  <a:srgbClr val="000000"/>
                </a:solidFill>
                <a:effectLst/>
                <a:latin typeface="Verdana" panose="020B0604030504040204" pitchFamily="34" charset="0"/>
              </a:rPr>
              <a:t> of the test statistic (TS).</a:t>
            </a:r>
          </a:p>
          <a:p>
            <a:pPr algn="l"/>
            <a:r>
              <a:rPr lang="en-US" sz="1600" b="0" i="0" dirty="0">
                <a:solidFill>
                  <a:srgbClr val="000000"/>
                </a:solidFill>
                <a:effectLst/>
                <a:latin typeface="Verdana" panose="020B0604030504040204" pitchFamily="34" charset="0"/>
              </a:rPr>
              <a:t>If the P-value is smaller than the significance level (α), we </a:t>
            </a:r>
            <a:r>
              <a:rPr lang="en-US" sz="1600" b="1" i="0" dirty="0">
                <a:solidFill>
                  <a:srgbClr val="000000"/>
                </a:solidFill>
                <a:effectLst/>
                <a:latin typeface="Verdana" panose="020B0604030504040204" pitchFamily="34" charset="0"/>
              </a:rPr>
              <a:t>reject</a:t>
            </a:r>
            <a:r>
              <a:rPr lang="en-US" sz="1600" b="0" i="0" dirty="0">
                <a:solidFill>
                  <a:srgbClr val="000000"/>
                </a:solidFill>
                <a:effectLst/>
                <a:latin typeface="Verdana" panose="020B0604030504040204" pitchFamily="34" charset="0"/>
              </a:rPr>
              <a:t> the null hypothesis (H0).</a:t>
            </a:r>
          </a:p>
          <a:p>
            <a:pPr algn="l"/>
            <a:r>
              <a:rPr lang="en-US" sz="1600" dirty="0"/>
              <a:t>The test statistic was found to be  0.791</a:t>
            </a:r>
          </a:p>
          <a:p>
            <a:pPr algn="l"/>
            <a:r>
              <a:rPr lang="en-US" sz="1800" b="0" i="0" dirty="0">
                <a:solidFill>
                  <a:srgbClr val="000000"/>
                </a:solidFill>
                <a:effectLst/>
                <a:latin typeface="Verdana" panose="020B0604030504040204" pitchFamily="34" charset="0"/>
              </a:rPr>
              <a:t>For a population proportion test, the test statistic is a Z-Value from a </a:t>
            </a:r>
            <a:r>
              <a:rPr lang="en-US" sz="1800" b="0" i="0" dirty="0">
                <a:effectLst/>
                <a:latin typeface="Verdana" panose="020B0604030504040204" pitchFamily="34" charset="0"/>
                <a:hlinkClick r:id="rId2"/>
              </a:rPr>
              <a:t>standard normal distribution</a:t>
            </a:r>
            <a:r>
              <a:rPr lang="en-US" sz="1800" b="0" i="0" dirty="0">
                <a:solidFill>
                  <a:srgbClr val="000000"/>
                </a:solidFill>
                <a:effectLst/>
                <a:latin typeface="Verdana" panose="020B0604030504040204" pitchFamily="34" charset="0"/>
              </a:rPr>
              <a:t>.</a:t>
            </a:r>
          </a:p>
          <a:p>
            <a:pPr algn="l"/>
            <a:r>
              <a:rPr lang="en-US" sz="1200" b="0" i="0" dirty="0">
                <a:solidFill>
                  <a:srgbClr val="000000"/>
                </a:solidFill>
                <a:effectLst/>
                <a:latin typeface="Verdana" panose="020B0604030504040204" pitchFamily="34" charset="0"/>
              </a:rPr>
              <a:t>Because this is a </a:t>
            </a:r>
            <a:r>
              <a:rPr lang="en-US" sz="1200" b="1" i="0" dirty="0">
                <a:solidFill>
                  <a:srgbClr val="000000"/>
                </a:solidFill>
                <a:effectLst/>
                <a:latin typeface="Verdana" panose="020B0604030504040204" pitchFamily="34" charset="0"/>
              </a:rPr>
              <a:t>right</a:t>
            </a:r>
            <a:r>
              <a:rPr lang="en-US" sz="1200" b="0" i="0" dirty="0">
                <a:solidFill>
                  <a:srgbClr val="000000"/>
                </a:solidFill>
                <a:effectLst/>
                <a:latin typeface="Verdana" panose="020B0604030504040204" pitchFamily="34" charset="0"/>
              </a:rPr>
              <a:t> tailed test, we need to find the P-value of a Z-value </a:t>
            </a:r>
            <a:r>
              <a:rPr lang="en-US" sz="1200" b="1" i="0" dirty="0">
                <a:solidFill>
                  <a:srgbClr val="000000"/>
                </a:solidFill>
                <a:effectLst/>
                <a:latin typeface="Verdana" panose="020B0604030504040204" pitchFamily="34" charset="0"/>
              </a:rPr>
              <a:t>bigger</a:t>
            </a:r>
            <a:r>
              <a:rPr lang="en-US" sz="1200" b="0" i="0" dirty="0">
                <a:solidFill>
                  <a:srgbClr val="000000"/>
                </a:solidFill>
                <a:effectLst/>
                <a:latin typeface="Verdana" panose="020B0604030504040204" pitchFamily="34" charset="0"/>
              </a:rPr>
              <a:t> than 0.791.</a:t>
            </a:r>
          </a:p>
          <a:p>
            <a:pPr algn="l"/>
            <a:r>
              <a:rPr lang="en-US" sz="1200" b="0" i="0" dirty="0">
                <a:solidFill>
                  <a:srgbClr val="000000"/>
                </a:solidFill>
                <a:effectLst/>
                <a:latin typeface="Verdana" panose="020B0604030504040204" pitchFamily="34" charset="0"/>
              </a:rPr>
              <a:t>The functions find the P-value (area) to the left side of Z-value.</a:t>
            </a:r>
            <a:endParaRPr lang="en-US" sz="1200" dirty="0">
              <a:solidFill>
                <a:srgbClr val="000000"/>
              </a:solidFill>
              <a:latin typeface="Verdana" panose="020B0604030504040204" pitchFamily="34" charset="0"/>
            </a:endParaRPr>
          </a:p>
          <a:p>
            <a:pPr algn="l"/>
            <a:r>
              <a:rPr lang="en-US" sz="1200" b="0" i="0" dirty="0">
                <a:solidFill>
                  <a:srgbClr val="000000"/>
                </a:solidFill>
                <a:effectLst/>
                <a:latin typeface="Verdana" panose="020B0604030504040204" pitchFamily="34" charset="0"/>
              </a:rPr>
              <a:t>To find the P-value for a right tail we need to subtract the left area from the total area: 1 - the output of the function.</a:t>
            </a:r>
          </a:p>
          <a:p>
            <a:pPr algn="l"/>
            <a:endParaRPr lang="en-US" sz="1200" dirty="0">
              <a:solidFill>
                <a:srgbClr val="000000"/>
              </a:solidFill>
              <a:latin typeface="Verdana" panose="020B0604030504040204" pitchFamily="34" charset="0"/>
            </a:endParaRPr>
          </a:p>
          <a:p>
            <a:pPr algn="l"/>
            <a:r>
              <a:rPr lang="fr-FR" sz="1200" b="0" i="0" dirty="0">
                <a:solidFill>
                  <a:srgbClr val="0000CD"/>
                </a:solidFill>
                <a:effectLst/>
                <a:latin typeface="Consolas" panose="020B0609020204030204" pitchFamily="49" charset="0"/>
              </a:rPr>
              <a:t>import</a:t>
            </a:r>
            <a:r>
              <a:rPr lang="fr-FR" sz="1200" b="0" i="0" dirty="0">
                <a:solidFill>
                  <a:srgbClr val="000000"/>
                </a:solidFill>
                <a:effectLst/>
                <a:latin typeface="Consolas" panose="020B0609020204030204" pitchFamily="49" charset="0"/>
              </a:rPr>
              <a:t> </a:t>
            </a:r>
            <a:r>
              <a:rPr lang="fr-FR" sz="1200" b="0" i="0" dirty="0" err="1">
                <a:solidFill>
                  <a:srgbClr val="000000"/>
                </a:solidFill>
                <a:effectLst/>
                <a:latin typeface="Consolas" panose="020B0609020204030204" pitchFamily="49" charset="0"/>
              </a:rPr>
              <a:t>scipy.stats</a:t>
            </a:r>
            <a:r>
              <a:rPr lang="fr-FR" sz="1200" b="0" i="0" dirty="0">
                <a:solidFill>
                  <a:srgbClr val="000000"/>
                </a:solidFill>
                <a:effectLst/>
                <a:latin typeface="Consolas" panose="020B0609020204030204" pitchFamily="49" charset="0"/>
              </a:rPr>
              <a:t> </a:t>
            </a:r>
            <a:r>
              <a:rPr lang="fr-FR" sz="1200" b="0" i="0" dirty="0">
                <a:solidFill>
                  <a:srgbClr val="0000CD"/>
                </a:solidFill>
                <a:effectLst/>
                <a:latin typeface="Consolas" panose="020B0609020204030204" pitchFamily="49" charset="0"/>
              </a:rPr>
              <a:t>as</a:t>
            </a:r>
            <a:r>
              <a:rPr lang="fr-FR" sz="1200" b="0" i="0" dirty="0">
                <a:solidFill>
                  <a:srgbClr val="000000"/>
                </a:solidFill>
                <a:effectLst/>
                <a:latin typeface="Consolas" panose="020B0609020204030204" pitchFamily="49" charset="0"/>
              </a:rPr>
              <a:t> stats</a:t>
            </a:r>
            <a:br>
              <a:rPr lang="fr-FR" sz="1200" dirty="0"/>
            </a:br>
            <a:r>
              <a:rPr lang="fr-FR" sz="1200" b="0" i="0" dirty="0" err="1">
                <a:solidFill>
                  <a:srgbClr val="0000CD"/>
                </a:solidFill>
                <a:effectLst/>
                <a:latin typeface="Consolas" panose="020B0609020204030204" pitchFamily="49" charset="0"/>
              </a:rPr>
              <a:t>print</a:t>
            </a:r>
            <a:r>
              <a:rPr lang="fr-FR" sz="1200" b="0" i="0" dirty="0">
                <a:solidFill>
                  <a:srgbClr val="000000"/>
                </a:solidFill>
                <a:effectLst/>
                <a:latin typeface="Consolas" panose="020B0609020204030204" pitchFamily="49" charset="0"/>
              </a:rPr>
              <a:t>(</a:t>
            </a:r>
            <a:r>
              <a:rPr lang="fr-FR" sz="1200" b="0" i="0" dirty="0">
                <a:solidFill>
                  <a:srgbClr val="FF0000"/>
                </a:solidFill>
                <a:effectLst/>
                <a:latin typeface="Consolas" panose="020B0609020204030204" pitchFamily="49" charset="0"/>
              </a:rPr>
              <a:t>1</a:t>
            </a:r>
            <a:r>
              <a:rPr lang="fr-FR" sz="1200" b="0" i="0" dirty="0">
                <a:solidFill>
                  <a:srgbClr val="000000"/>
                </a:solidFill>
                <a:effectLst/>
                <a:latin typeface="Consolas" panose="020B0609020204030204" pitchFamily="49" charset="0"/>
              </a:rPr>
              <a:t>-stats.norm.cdf(</a:t>
            </a:r>
            <a:r>
              <a:rPr lang="fr-FR" sz="1200" b="0" i="0" dirty="0">
                <a:solidFill>
                  <a:srgbClr val="FF0000"/>
                </a:solidFill>
                <a:effectLst/>
                <a:latin typeface="Consolas" panose="020B0609020204030204" pitchFamily="49" charset="0"/>
              </a:rPr>
              <a:t>0.791</a:t>
            </a:r>
            <a:r>
              <a:rPr lang="fr-FR" sz="1200" b="0" i="0" dirty="0">
                <a:solidFill>
                  <a:srgbClr val="000000"/>
                </a:solidFill>
                <a:effectLst/>
                <a:latin typeface="Consolas" panose="020B0609020204030204" pitchFamily="49" charset="0"/>
              </a:rPr>
              <a:t>))</a:t>
            </a:r>
            <a:endParaRPr lang="en-US" sz="1200" b="0" i="0" dirty="0">
              <a:solidFill>
                <a:srgbClr val="000000"/>
              </a:solidFill>
              <a:effectLst/>
              <a:latin typeface="Verdana" panose="020B0604030504040204" pitchFamily="34" charset="0"/>
            </a:endParaRPr>
          </a:p>
          <a:p>
            <a:pPr algn="l"/>
            <a:r>
              <a:rPr lang="en-US" sz="1200" dirty="0"/>
              <a:t>we can find that the P-value is 0.2145</a:t>
            </a:r>
          </a:p>
          <a:p>
            <a:pPr algn="l"/>
            <a:r>
              <a:rPr lang="en-US" sz="1000" b="0" i="0" dirty="0">
                <a:solidFill>
                  <a:srgbClr val="000000"/>
                </a:solidFill>
                <a:effectLst/>
                <a:latin typeface="Verdana" panose="020B0604030504040204" pitchFamily="34" charset="0"/>
              </a:rPr>
              <a:t>This tells us that the significance level (</a:t>
            </a:r>
            <a:r>
              <a:rPr lang="en-US" sz="1000" dirty="0"/>
              <a:t>α</a:t>
            </a:r>
            <a:r>
              <a:rPr lang="en-US" sz="1000" b="0" i="0" dirty="0">
                <a:solidFill>
                  <a:srgbClr val="000000"/>
                </a:solidFill>
                <a:effectLst/>
                <a:latin typeface="Verdana" panose="020B0604030504040204" pitchFamily="34" charset="0"/>
              </a:rPr>
              <a:t>) would need to be bigger than 0.2145, or 21.45%, to </a:t>
            </a:r>
            <a:r>
              <a:rPr lang="en-US" sz="1000" b="1" i="0" dirty="0">
                <a:solidFill>
                  <a:srgbClr val="000000"/>
                </a:solidFill>
                <a:effectLst/>
                <a:latin typeface="Verdana" panose="020B0604030504040204" pitchFamily="34" charset="0"/>
              </a:rPr>
              <a:t>reject</a:t>
            </a:r>
            <a:r>
              <a:rPr lang="en-US" sz="1000" b="0" i="0" dirty="0">
                <a:solidFill>
                  <a:srgbClr val="000000"/>
                </a:solidFill>
                <a:effectLst/>
                <a:latin typeface="Verdana" panose="020B0604030504040204" pitchFamily="34" charset="0"/>
              </a:rPr>
              <a:t> the null hypothesis.</a:t>
            </a:r>
            <a:endParaRPr lang="en-US" sz="1200" b="0" i="0" dirty="0">
              <a:solidFill>
                <a:srgbClr val="000000"/>
              </a:solidFill>
              <a:effectLst/>
              <a:latin typeface="Verdana" panose="020B0604030504040204" pitchFamily="34" charset="0"/>
            </a:endParaRPr>
          </a:p>
          <a:p>
            <a:pPr algn="l"/>
            <a:endParaRPr lang="en-US" sz="1200" dirty="0">
              <a:solidFill>
                <a:srgbClr val="000000"/>
              </a:solidFill>
              <a:latin typeface="Verdana" panose="020B0604030504040204" pitchFamily="34" charset="0"/>
            </a:endParaRPr>
          </a:p>
          <a:p>
            <a:pPr algn="l"/>
            <a:r>
              <a:rPr lang="en-US" sz="1000" b="0" i="0" dirty="0">
                <a:solidFill>
                  <a:srgbClr val="000000"/>
                </a:solidFill>
                <a:effectLst/>
                <a:latin typeface="Verdana" panose="020B0604030504040204" pitchFamily="34" charset="0"/>
              </a:rPr>
              <a:t>Here is an illustration of this test in a graph:</a:t>
            </a:r>
            <a:endParaRPr lang="en-US" sz="1200" b="0" i="0" dirty="0">
              <a:solidFill>
                <a:srgbClr val="000000"/>
              </a:solidFill>
              <a:effectLst/>
              <a:latin typeface="Verdana" panose="020B0604030504040204" pitchFamily="34" charset="0"/>
            </a:endParaRPr>
          </a:p>
          <a:p>
            <a:pPr algn="l"/>
            <a:br>
              <a:rPr lang="en-US" sz="1200" dirty="0"/>
            </a:br>
            <a:br>
              <a:rPr lang="en-US" sz="1800" dirty="0"/>
            </a:br>
            <a:endParaRPr lang="en-US" sz="1800" b="0" i="0" dirty="0">
              <a:solidFill>
                <a:srgbClr val="000000"/>
              </a:solidFill>
              <a:effectLst/>
              <a:latin typeface="Verdana" panose="020B0604030504040204" pitchFamily="34" charset="0"/>
            </a:endParaRPr>
          </a:p>
          <a:p>
            <a:endParaRPr lang="en-IN" dirty="0"/>
          </a:p>
        </p:txBody>
      </p:sp>
      <p:pic>
        <p:nvPicPr>
          <p:cNvPr id="4" name="Picture 3">
            <a:extLst>
              <a:ext uri="{FF2B5EF4-FFF2-40B4-BE49-F238E27FC236}">
                <a16:creationId xmlns:a16="http://schemas.microsoft.com/office/drawing/2014/main" id="{28237C9F-B606-45BF-A43B-1844D0BD886E}"/>
              </a:ext>
            </a:extLst>
          </p:cNvPr>
          <p:cNvPicPr>
            <a:picLocks noChangeAspect="1"/>
          </p:cNvPicPr>
          <p:nvPr/>
        </p:nvPicPr>
        <p:blipFill>
          <a:blip r:embed="rId3"/>
          <a:stretch>
            <a:fillRect/>
          </a:stretch>
        </p:blipFill>
        <p:spPr>
          <a:xfrm>
            <a:off x="4860757" y="4437779"/>
            <a:ext cx="3822532" cy="2296545"/>
          </a:xfrm>
          <a:prstGeom prst="rect">
            <a:avLst/>
          </a:prstGeom>
        </p:spPr>
      </p:pic>
    </p:spTree>
    <p:extLst>
      <p:ext uri="{BB962C8B-B14F-4D97-AF65-F5344CB8AC3E}">
        <p14:creationId xmlns:p14="http://schemas.microsoft.com/office/powerpoint/2010/main" val="29194298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045A0-BA28-4007-9C28-0F0D737818F9}"/>
              </a:ext>
            </a:extLst>
          </p:cNvPr>
          <p:cNvSpPr>
            <a:spLocks noGrp="1"/>
          </p:cNvSpPr>
          <p:nvPr>
            <p:ph idx="1"/>
          </p:nvPr>
        </p:nvSpPr>
        <p:spPr>
          <a:xfrm>
            <a:off x="838200" y="134754"/>
            <a:ext cx="10515600" cy="6042209"/>
          </a:xfrm>
        </p:spPr>
        <p:txBody>
          <a:bodyPr/>
          <a:lstStyle/>
          <a:p>
            <a:pPr algn="l"/>
            <a:r>
              <a:rPr lang="en-US" sz="1800" b="0" i="0" dirty="0">
                <a:solidFill>
                  <a:srgbClr val="000000"/>
                </a:solidFill>
                <a:effectLst/>
                <a:latin typeface="Verdana" panose="020B0604030504040204" pitchFamily="34" charset="0"/>
              </a:rPr>
              <a:t>This P-value is </a:t>
            </a:r>
            <a:r>
              <a:rPr lang="en-US" sz="1800" b="1" i="0" dirty="0">
                <a:solidFill>
                  <a:srgbClr val="000000"/>
                </a:solidFill>
                <a:effectLst/>
                <a:latin typeface="Verdana" panose="020B0604030504040204" pitchFamily="34" charset="0"/>
              </a:rPr>
              <a:t>bigger</a:t>
            </a:r>
            <a:r>
              <a:rPr lang="en-US" sz="1800" b="0" i="0" dirty="0">
                <a:solidFill>
                  <a:srgbClr val="000000"/>
                </a:solidFill>
                <a:effectLst/>
                <a:latin typeface="Verdana" panose="020B0604030504040204" pitchFamily="34" charset="0"/>
              </a:rPr>
              <a:t> than any of the common significance levels (10%, 5%, 1%).</a:t>
            </a:r>
          </a:p>
          <a:p>
            <a:pPr algn="l"/>
            <a:r>
              <a:rPr lang="en-US" sz="1800" b="0" i="0" dirty="0">
                <a:solidFill>
                  <a:srgbClr val="000000"/>
                </a:solidFill>
                <a:effectLst/>
                <a:latin typeface="Verdana" panose="020B0604030504040204" pitchFamily="34" charset="0"/>
              </a:rPr>
              <a:t>So the null hypothesis is </a:t>
            </a:r>
            <a:r>
              <a:rPr lang="en-US" sz="1800" b="1" i="0" dirty="0">
                <a:solidFill>
                  <a:srgbClr val="000000"/>
                </a:solidFill>
                <a:effectLst/>
                <a:latin typeface="Verdana" panose="020B0604030504040204" pitchFamily="34" charset="0"/>
              </a:rPr>
              <a:t>kept</a:t>
            </a:r>
            <a:r>
              <a:rPr lang="en-US" sz="1800" b="0" i="0" dirty="0">
                <a:solidFill>
                  <a:srgbClr val="000000"/>
                </a:solidFill>
                <a:effectLst/>
                <a:latin typeface="Verdana" panose="020B0604030504040204" pitchFamily="34" charset="0"/>
              </a:rPr>
              <a:t> at all of these significance levels.</a:t>
            </a:r>
          </a:p>
          <a:p>
            <a:pPr algn="l"/>
            <a:r>
              <a:rPr lang="en-US" sz="1800" b="0" i="0" dirty="0">
                <a:solidFill>
                  <a:srgbClr val="000000"/>
                </a:solidFill>
                <a:effectLst/>
                <a:latin typeface="Verdana" panose="020B0604030504040204" pitchFamily="34" charset="0"/>
              </a:rPr>
              <a:t>And we can summarize the conclusion stating:</a:t>
            </a:r>
          </a:p>
          <a:p>
            <a:pPr algn="l"/>
            <a:r>
              <a:rPr lang="en-US" sz="1800" b="0" i="0" dirty="0">
                <a:solidFill>
                  <a:srgbClr val="000000"/>
                </a:solidFill>
                <a:effectLst/>
                <a:latin typeface="Consolas" panose="020B0609020204030204" pitchFamily="49" charset="0"/>
              </a:rPr>
              <a:t>The sample data does </a:t>
            </a:r>
            <a:r>
              <a:rPr lang="en-US" sz="1800" b="1" i="0" dirty="0">
                <a:solidFill>
                  <a:srgbClr val="000000"/>
                </a:solidFill>
                <a:effectLst/>
                <a:latin typeface="Consolas" panose="020B0609020204030204" pitchFamily="49" charset="0"/>
              </a:rPr>
              <a:t>not</a:t>
            </a:r>
            <a:r>
              <a:rPr lang="en-US" sz="1800" b="0" i="0" dirty="0">
                <a:solidFill>
                  <a:srgbClr val="000000"/>
                </a:solidFill>
                <a:effectLst/>
                <a:latin typeface="Consolas" panose="020B0609020204030204" pitchFamily="49" charset="0"/>
              </a:rPr>
              <a:t> support the claim that "more than 20% of Nobel Prize winners were born in the US" at a </a:t>
            </a:r>
            <a:r>
              <a:rPr lang="en-US" sz="1800" b="1" i="0" dirty="0">
                <a:solidFill>
                  <a:srgbClr val="000000"/>
                </a:solidFill>
                <a:effectLst/>
                <a:latin typeface="Consolas" panose="020B0609020204030204" pitchFamily="49" charset="0"/>
              </a:rPr>
              <a:t>10%, 5%, or 1% significance level</a:t>
            </a:r>
            <a:r>
              <a:rPr lang="en-US" sz="1800" b="0" i="0" dirty="0">
                <a:solidFill>
                  <a:srgbClr val="000000"/>
                </a:solidFill>
                <a:effectLst/>
                <a:latin typeface="Consolas" panose="020B0609020204030204" pitchFamily="49" charset="0"/>
              </a:rPr>
              <a:t>.</a:t>
            </a:r>
          </a:p>
          <a:p>
            <a:pPr algn="l"/>
            <a:endParaRPr lang="en-US" sz="1800" dirty="0">
              <a:solidFill>
                <a:srgbClr val="000000"/>
              </a:solidFill>
              <a:latin typeface="Consolas" panose="020B0609020204030204" pitchFamily="49" charset="0"/>
            </a:endParaRPr>
          </a:p>
          <a:p>
            <a:pPr algn="l"/>
            <a:r>
              <a:rPr lang="en-US" sz="1200" b="1" i="0" dirty="0">
                <a:solidFill>
                  <a:srgbClr val="000000"/>
                </a:solidFill>
                <a:effectLst/>
                <a:latin typeface="Verdana" panose="020B0604030504040204" pitchFamily="34" charset="0"/>
              </a:rPr>
              <a:t>Note:</a:t>
            </a:r>
            <a:r>
              <a:rPr lang="en-US" sz="1200" b="0" i="0" dirty="0">
                <a:solidFill>
                  <a:srgbClr val="000000"/>
                </a:solidFill>
                <a:effectLst/>
                <a:latin typeface="Verdana" panose="020B0604030504040204" pitchFamily="34" charset="0"/>
              </a:rPr>
              <a:t> It may still be true that the real population proportion is more than 20%.</a:t>
            </a:r>
          </a:p>
          <a:p>
            <a:pPr algn="l"/>
            <a:r>
              <a:rPr lang="en-US" sz="1200" b="0" i="0" dirty="0">
                <a:solidFill>
                  <a:srgbClr val="000000"/>
                </a:solidFill>
                <a:effectLst/>
                <a:latin typeface="Verdana" panose="020B0604030504040204" pitchFamily="34" charset="0"/>
              </a:rPr>
              <a:t>But there was not strong enough evidence to support it with this sample.</a:t>
            </a:r>
          </a:p>
          <a:p>
            <a:pPr algn="l"/>
            <a:endParaRPr lang="en-US" sz="1800" b="0" i="0" dirty="0">
              <a:solidFill>
                <a:srgbClr val="000000"/>
              </a:solidFill>
              <a:effectLst/>
              <a:latin typeface="Verdana" panose="020B0604030504040204" pitchFamily="34" charset="0"/>
            </a:endParaRPr>
          </a:p>
          <a:p>
            <a:endParaRPr lang="en-IN" sz="1800" dirty="0"/>
          </a:p>
          <a:p>
            <a:endParaRPr lang="en-IN" dirty="0"/>
          </a:p>
        </p:txBody>
      </p:sp>
    </p:spTree>
    <p:extLst>
      <p:ext uri="{BB962C8B-B14F-4D97-AF65-F5344CB8AC3E}">
        <p14:creationId xmlns:p14="http://schemas.microsoft.com/office/powerpoint/2010/main" val="266466051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AE9B8-4768-4D5B-AA94-2FC07D24B51A}"/>
              </a:ext>
            </a:extLst>
          </p:cNvPr>
          <p:cNvSpPr>
            <a:spLocks noGrp="1"/>
          </p:cNvSpPr>
          <p:nvPr>
            <p:ph type="title"/>
          </p:nvPr>
        </p:nvSpPr>
        <p:spPr>
          <a:xfrm>
            <a:off x="838200" y="365126"/>
            <a:ext cx="10515600" cy="315912"/>
          </a:xfrm>
        </p:spPr>
        <p:txBody>
          <a:bodyPr>
            <a:normAutofit fontScale="90000"/>
          </a:bodyPr>
          <a:lstStyle/>
          <a:p>
            <a:r>
              <a:rPr lang="en-IN" b="0" i="0" dirty="0">
                <a:solidFill>
                  <a:srgbClr val="000000"/>
                </a:solidFill>
                <a:effectLst/>
                <a:latin typeface="Segoe UI" panose="020B0502040204020203" pitchFamily="34" charset="0"/>
              </a:rPr>
              <a:t>Z-table</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9DB4AD39-A339-4D1B-A707-29650A632D56}"/>
              </a:ext>
            </a:extLst>
          </p:cNvPr>
          <p:cNvSpPr>
            <a:spLocks noGrp="1"/>
          </p:cNvSpPr>
          <p:nvPr>
            <p:ph idx="1"/>
          </p:nvPr>
        </p:nvSpPr>
        <p:spPr>
          <a:xfrm>
            <a:off x="838200" y="539015"/>
            <a:ext cx="10515600" cy="5637948"/>
          </a:xfrm>
        </p:spPr>
        <p:txBody>
          <a:bodyPr>
            <a:normAutofit/>
          </a:bodyPr>
          <a:lstStyle/>
          <a:p>
            <a:r>
              <a:rPr lang="en-US" sz="1800" b="0" i="0" dirty="0">
                <a:solidFill>
                  <a:srgbClr val="000000"/>
                </a:solidFill>
                <a:effectLst/>
                <a:latin typeface="Verdana" panose="020B0604030504040204" pitchFamily="34" charset="0"/>
              </a:rPr>
              <a:t>The Z-distribution is a </a:t>
            </a:r>
            <a:r>
              <a:rPr lang="en-US" sz="1800" b="0" i="0" dirty="0">
                <a:effectLst/>
                <a:latin typeface="Verdana" panose="020B0604030504040204" pitchFamily="34" charset="0"/>
                <a:hlinkClick r:id="rId2"/>
              </a:rPr>
              <a:t>standardized normal distribution</a:t>
            </a:r>
            <a:r>
              <a:rPr lang="en-US" sz="1800" b="0" i="0" dirty="0">
                <a:solidFill>
                  <a:srgbClr val="000000"/>
                </a:solidFill>
                <a:effectLst/>
                <a:latin typeface="Verdana" panose="020B0604030504040204" pitchFamily="34" charset="0"/>
              </a:rPr>
              <a:t> where the </a:t>
            </a:r>
            <a:r>
              <a:rPr lang="en-US" sz="1800" b="0" i="0" dirty="0">
                <a:effectLst/>
                <a:latin typeface="Verdana" panose="020B0604030504040204" pitchFamily="34" charset="0"/>
                <a:hlinkClick r:id="rId3"/>
              </a:rPr>
              <a:t>mean</a:t>
            </a:r>
            <a:r>
              <a:rPr lang="en-US" sz="1800" b="0" i="0" dirty="0">
                <a:solidFill>
                  <a:srgbClr val="000000"/>
                </a:solidFill>
                <a:effectLst/>
                <a:latin typeface="Verdana" panose="020B0604030504040204" pitchFamily="34" charset="0"/>
              </a:rPr>
              <a:t> is 0 and the </a:t>
            </a:r>
            <a:r>
              <a:rPr lang="en-US" sz="1800" b="0" i="0" dirty="0">
                <a:effectLst/>
                <a:latin typeface="Verdana" panose="020B0604030504040204" pitchFamily="34" charset="0"/>
                <a:hlinkClick r:id="rId4"/>
              </a:rPr>
              <a:t>standard deviation</a:t>
            </a:r>
            <a:r>
              <a:rPr lang="en-US" sz="1800" b="0" i="0" dirty="0">
                <a:solidFill>
                  <a:srgbClr val="000000"/>
                </a:solidFill>
                <a:effectLst/>
                <a:latin typeface="Verdana" panose="020B0604030504040204" pitchFamily="34" charset="0"/>
              </a:rPr>
              <a:t> is 1.</a:t>
            </a:r>
          </a:p>
          <a:p>
            <a:r>
              <a:rPr lang="en-US" sz="1800" b="0" i="0" dirty="0">
                <a:solidFill>
                  <a:srgbClr val="000000"/>
                </a:solidFill>
                <a:effectLst/>
                <a:latin typeface="Verdana" panose="020B0604030504040204" pitchFamily="34" charset="0"/>
              </a:rPr>
              <a:t>The Z-distribution can be used to find which percent of a population is within a particular number of standard deviations.</a:t>
            </a:r>
          </a:p>
          <a:p>
            <a:endParaRPr lang="en-US" sz="1800" dirty="0">
              <a:solidFill>
                <a:srgbClr val="000000"/>
              </a:solidFill>
              <a:latin typeface="Verdana" panose="020B0604030504040204" pitchFamily="34" charset="0"/>
            </a:endParaRPr>
          </a:p>
          <a:p>
            <a:r>
              <a:rPr lang="en-US" sz="1200" b="0" i="0" dirty="0">
                <a:solidFill>
                  <a:srgbClr val="000000"/>
                </a:solidFill>
                <a:effectLst/>
                <a:latin typeface="Segoe UI" panose="020B0502040204020203" pitchFamily="34" charset="0"/>
              </a:rPr>
              <a:t>Z-Distribution and Table for Negative Z-values</a:t>
            </a:r>
          </a:p>
          <a:p>
            <a:r>
              <a:rPr lang="en-US" sz="1200" b="0" i="0" dirty="0">
                <a:solidFill>
                  <a:srgbClr val="000000"/>
                </a:solidFill>
                <a:effectLst/>
                <a:latin typeface="Verdana" panose="020B0604030504040204" pitchFamily="34" charset="0"/>
              </a:rPr>
              <a:t>The numbers in the table cells correspond to the area under the graph.</a:t>
            </a:r>
            <a:endParaRPr lang="en-US" sz="1800" b="0" i="0" dirty="0">
              <a:solidFill>
                <a:srgbClr val="000000"/>
              </a:solidFill>
              <a:effectLst/>
              <a:latin typeface="Verdana" panose="020B0604030504040204" pitchFamily="34" charset="0"/>
            </a:endParaRPr>
          </a:p>
          <a:p>
            <a:r>
              <a:rPr lang="en-US" sz="1200" b="0" i="0" dirty="0">
                <a:solidFill>
                  <a:srgbClr val="000000"/>
                </a:solidFill>
                <a:effectLst/>
                <a:latin typeface="Verdana" panose="020B0604030504040204" pitchFamily="34" charset="0"/>
              </a:rPr>
              <a:t>The area under graph is the probability of getting a value that is smaller than z.</a:t>
            </a:r>
            <a:endParaRPr lang="en-US" sz="1800" dirty="0">
              <a:solidFill>
                <a:srgbClr val="000000"/>
              </a:solidFill>
              <a:latin typeface="Verdana" panose="020B0604030504040204" pitchFamily="34" charset="0"/>
            </a:endParaRPr>
          </a:p>
          <a:p>
            <a:r>
              <a:rPr lang="en-US" sz="1200" b="0" i="0" dirty="0">
                <a:solidFill>
                  <a:srgbClr val="000000"/>
                </a:solidFill>
                <a:effectLst/>
                <a:latin typeface="Verdana" panose="020B0604030504040204" pitchFamily="34" charset="0"/>
              </a:rPr>
              <a:t>The probabilities are decimal values and can be thought of as percentages. For example: 0.1515 is 15.15%.</a:t>
            </a:r>
            <a:endParaRPr lang="en-US" sz="1800" b="0" i="0" dirty="0">
              <a:solidFill>
                <a:srgbClr val="000000"/>
              </a:solidFill>
              <a:effectLst/>
              <a:latin typeface="Verdana" panose="020B0604030504040204" pitchFamily="34" charset="0"/>
            </a:endParaRPr>
          </a:p>
          <a:p>
            <a:endParaRPr lang="en-US" sz="1800" dirty="0">
              <a:solidFill>
                <a:srgbClr val="000000"/>
              </a:solidFill>
              <a:latin typeface="Verdana" panose="020B0604030504040204" pitchFamily="34" charset="0"/>
            </a:endParaRPr>
          </a:p>
          <a:p>
            <a:endParaRPr lang="en-IN" sz="1800" dirty="0"/>
          </a:p>
        </p:txBody>
      </p:sp>
      <p:pic>
        <p:nvPicPr>
          <p:cNvPr id="4" name="Picture 3">
            <a:extLst>
              <a:ext uri="{FF2B5EF4-FFF2-40B4-BE49-F238E27FC236}">
                <a16:creationId xmlns:a16="http://schemas.microsoft.com/office/drawing/2014/main" id="{2D5DA82D-A48D-45E3-AA95-CDC18E6788C5}"/>
              </a:ext>
            </a:extLst>
          </p:cNvPr>
          <p:cNvPicPr>
            <a:picLocks noChangeAspect="1"/>
          </p:cNvPicPr>
          <p:nvPr/>
        </p:nvPicPr>
        <p:blipFill>
          <a:blip r:embed="rId5"/>
          <a:stretch>
            <a:fillRect/>
          </a:stretch>
        </p:blipFill>
        <p:spPr>
          <a:xfrm>
            <a:off x="3003082" y="3429000"/>
            <a:ext cx="6454040" cy="3227020"/>
          </a:xfrm>
          <a:prstGeom prst="rect">
            <a:avLst/>
          </a:prstGeom>
        </p:spPr>
      </p:pic>
    </p:spTree>
    <p:extLst>
      <p:ext uri="{BB962C8B-B14F-4D97-AF65-F5344CB8AC3E}">
        <p14:creationId xmlns:p14="http://schemas.microsoft.com/office/powerpoint/2010/main" val="275777484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4FEDAA-3AA1-4AFD-89AB-9B10C2931711}"/>
              </a:ext>
            </a:extLst>
          </p:cNvPr>
          <p:cNvSpPr>
            <a:spLocks noGrp="1"/>
          </p:cNvSpPr>
          <p:nvPr>
            <p:ph idx="1"/>
          </p:nvPr>
        </p:nvSpPr>
        <p:spPr>
          <a:xfrm>
            <a:off x="838200" y="529389"/>
            <a:ext cx="10515600" cy="5647574"/>
          </a:xfrm>
        </p:spPr>
        <p:txBody>
          <a:bodyPr>
            <a:normAutofit fontScale="25000" lnSpcReduction="20000"/>
          </a:bodyPr>
          <a:lstStyle/>
          <a:p>
            <a:r>
              <a:rPr lang="pl-PL" dirty="0"/>
              <a:t>z	.00	.01	.02	.03	.04	.05	.06	.07	.08	.09</a:t>
            </a:r>
          </a:p>
          <a:p>
            <a:r>
              <a:rPr lang="pl-PL" dirty="0"/>
              <a:t>-3.4	0.0003	0.0003	0.0003	0.0003	0.0003	0.0003	0.0003	0.0003	0.0003	0.0002</a:t>
            </a:r>
          </a:p>
          <a:p>
            <a:r>
              <a:rPr lang="pl-PL" dirty="0"/>
              <a:t>-3.3	0.0005	0.0005	0.0005	0.0004	0.0004	0.0004	0.0004	0.0004	0.0004	0.0003</a:t>
            </a:r>
          </a:p>
          <a:p>
            <a:r>
              <a:rPr lang="pl-PL" dirty="0"/>
              <a:t>-3.2	0.0007	0.0007	0.0006	0.0006	0.0006	0.0006	0.0006	0.0005	0.0005	0.0005</a:t>
            </a:r>
          </a:p>
          <a:p>
            <a:r>
              <a:rPr lang="pl-PL" dirty="0"/>
              <a:t>-3.1	0.0010	0.0009	0.0009	0.0009	0.0008	0.0008	0.0008	0.0008	0.0007	0.0007</a:t>
            </a:r>
          </a:p>
          <a:p>
            <a:r>
              <a:rPr lang="pl-PL" dirty="0"/>
              <a:t>-3.0	0.0013	0.0013	0.0013	0.0012	0.0012	0.0011	0.0011	0.0011	0.0010	0.0010</a:t>
            </a:r>
          </a:p>
          <a:p>
            <a:r>
              <a:rPr lang="pl-PL" dirty="0"/>
              <a:t>-2.9	0.0019	0.0018	0.0018	0.0017	0.0016	0.0016	0.0015	0.0015	0.0014	0.0014</a:t>
            </a:r>
          </a:p>
          <a:p>
            <a:r>
              <a:rPr lang="pl-PL" dirty="0"/>
              <a:t>-2.8	0.0026	0.0025	0.0024	0.0023	0.0023	0.0022	0.0021	0.0021	0.0020	0.0019</a:t>
            </a:r>
          </a:p>
          <a:p>
            <a:r>
              <a:rPr lang="pl-PL" dirty="0"/>
              <a:t>-2.7	0.0035	0.0034	0.0033	0.0032	0.0031	0.0030	0.0029	0.0028	0.0027	0.0026</a:t>
            </a:r>
          </a:p>
          <a:p>
            <a:r>
              <a:rPr lang="pl-PL" dirty="0"/>
              <a:t>-2.6	0.0047	0.0045	0.0044	0.0043	0.0041	0.0040	0.0039	0.0038	0.0037	0.0036</a:t>
            </a:r>
          </a:p>
          <a:p>
            <a:r>
              <a:rPr lang="pl-PL" dirty="0"/>
              <a:t>-2.5	0.0062	0.0060	0.0059	0.0057	0.0055	0.0054	0.0052	0.0051	0.0049	0.0048</a:t>
            </a:r>
          </a:p>
          <a:p>
            <a:r>
              <a:rPr lang="pl-PL" dirty="0"/>
              <a:t>-2.4	0.0082	0.0080	0.0078	0.0075	0.0073	0.0071	0.0069	0.0068	0.0066	0.0064</a:t>
            </a:r>
          </a:p>
          <a:p>
            <a:r>
              <a:rPr lang="pl-PL" dirty="0"/>
              <a:t>-2.3	0.0107	0.0104	0.0102	0.0099	0.0096	0.0094	0.0091	0.0089	0.0087	0.0084</a:t>
            </a:r>
          </a:p>
          <a:p>
            <a:r>
              <a:rPr lang="pl-PL" dirty="0"/>
              <a:t>-2.2	0.0139	0.0136	0.0132	0.0129	0.0125	0.0122	0.0119	0.0116	0.0113	0.0110</a:t>
            </a:r>
          </a:p>
          <a:p>
            <a:r>
              <a:rPr lang="pl-PL" dirty="0"/>
              <a:t>-2.1	0.0179	0.0174	0.0170	0.0166	0.0162	0.0158	0.0154	0.0150	0.0146	0.0143</a:t>
            </a:r>
          </a:p>
          <a:p>
            <a:r>
              <a:rPr lang="pl-PL" dirty="0"/>
              <a:t>-2.0	0.0228	0.0222	0.0217	0.0212	0.0207	0.0202	0.0197	0.0192	0.0188	0.0183</a:t>
            </a:r>
          </a:p>
          <a:p>
            <a:r>
              <a:rPr lang="pl-PL" dirty="0"/>
              <a:t>-1.9	0.0287	0.0281	0.0274	0.0268	0.0262	0.0256	0.0250	0.0244	0.0239	0.0233</a:t>
            </a:r>
          </a:p>
          <a:p>
            <a:r>
              <a:rPr lang="pl-PL" dirty="0"/>
              <a:t>-1.8	0.0359	0.0351	0.0344	0.0336	0.0329	0.0322	0.0314	0.0307	0.0301	0.0294</a:t>
            </a:r>
          </a:p>
          <a:p>
            <a:r>
              <a:rPr lang="pl-PL" dirty="0"/>
              <a:t>-1.7	0.0446	0.0436	0.0427	0.0418	0.0409	0.0401	0.0392	0.0384	0.0375	0.0367</a:t>
            </a:r>
          </a:p>
          <a:p>
            <a:r>
              <a:rPr lang="pl-PL" dirty="0"/>
              <a:t>-1.6	0.0548	0.0537	0.0526	0.0516	0.0505	0.0495	0.0485	0.0475	0.0465	0.0455</a:t>
            </a:r>
          </a:p>
          <a:p>
            <a:r>
              <a:rPr lang="pl-PL" dirty="0"/>
              <a:t>-1.5	0.0668	0.0655	0.0643	0.0630	0.0618	0.0606	0.0594	0.0582	0.0571	0.0559</a:t>
            </a:r>
          </a:p>
          <a:p>
            <a:r>
              <a:rPr lang="pl-PL" dirty="0"/>
              <a:t>-1.4	0.0808	0.0793	0.0778	0.0764	0.0749	0.0735	0.0721	0.0708	0.0694	0.0681</a:t>
            </a:r>
          </a:p>
          <a:p>
            <a:r>
              <a:rPr lang="pl-PL" dirty="0"/>
              <a:t>-1.3	0.0968	0.0951	0.0934	0.0918	0.0901	0.0885	0.0869	0.0853	0.0838	0.0823</a:t>
            </a:r>
          </a:p>
          <a:p>
            <a:r>
              <a:rPr lang="pl-PL" dirty="0"/>
              <a:t>-1.2	0.1151	0.1131	0.1112	0.1093	0.1075	0.1056	0.1038	0.1020	0.1003	0.0985</a:t>
            </a:r>
          </a:p>
          <a:p>
            <a:r>
              <a:rPr lang="pl-PL" dirty="0"/>
              <a:t>-1.1	0.1357	0.1335	0.1314	0.1292	0.1271	0.1251	0.1230	0.1210	0.1190	0.1170</a:t>
            </a:r>
          </a:p>
          <a:p>
            <a:r>
              <a:rPr lang="pl-PL" dirty="0"/>
              <a:t>-1.0	0.1587	0.1562	0.1539	0.1515	0.1492	0.1469	0.1446	0.1423	0.1401	0.1379</a:t>
            </a:r>
          </a:p>
          <a:p>
            <a:r>
              <a:rPr lang="pl-PL" dirty="0"/>
              <a:t>-0.9	0.1841	0.1814	0.1788	0.1762	0.1736	0.1711	0.1685	0.1660	0.1635	0.1611</a:t>
            </a:r>
          </a:p>
          <a:p>
            <a:r>
              <a:rPr lang="pl-PL" dirty="0"/>
              <a:t>-0.8	0.2119	0.2090	0.2061	0.2033	0.2005	0.1977	0.1949	0.1922	0.1894	0.1867</a:t>
            </a:r>
          </a:p>
          <a:p>
            <a:r>
              <a:rPr lang="pl-PL" dirty="0"/>
              <a:t>-0.7	0.2420	0.2389	0.2358	0.2327	0.2296	0.2266	0.2236	0.2206	0.2177	0.2148</a:t>
            </a:r>
          </a:p>
          <a:p>
            <a:r>
              <a:rPr lang="pl-PL" dirty="0"/>
              <a:t>-0.6	0.2743	0.2709	0.2676	0.2643	0.2611	0.2578	0.2546	0.2514	0.2483	0.2451</a:t>
            </a:r>
          </a:p>
          <a:p>
            <a:r>
              <a:rPr lang="pl-PL" dirty="0"/>
              <a:t>-0.5	0.3085	0.3050	0.3015	0.2981	0.2946	0.2912	0.2877	0.2843	0.2810	0.2776</a:t>
            </a:r>
          </a:p>
          <a:p>
            <a:r>
              <a:rPr lang="pl-PL" dirty="0"/>
              <a:t>-0.4	0.3446	0.3409	0.3372	0.3336	0.3300	0.3264	0.3228	0.3192	0.3156	0.3121</a:t>
            </a:r>
          </a:p>
          <a:p>
            <a:r>
              <a:rPr lang="pl-PL" dirty="0"/>
              <a:t>-0.3	0.3821	0.3783	0.3745	0.3707	0.3669	0.3632	0.3594	0.3557	0.3520	0.3483</a:t>
            </a:r>
          </a:p>
          <a:p>
            <a:r>
              <a:rPr lang="pl-PL" dirty="0"/>
              <a:t>-0.2	0.4207	0.4168	0.4129	0.4090	0.4052	0.4013	0.3974	0.3936	0.3897	0.3859</a:t>
            </a:r>
          </a:p>
          <a:p>
            <a:r>
              <a:rPr lang="pl-PL" dirty="0"/>
              <a:t>-0.1	0.4602	0.4562	0.4522	0.4483	0.4443	0.4404	0.4364	0.4325	0.4286	0.4247</a:t>
            </a:r>
          </a:p>
          <a:p>
            <a:r>
              <a:rPr lang="pl-PL" dirty="0"/>
              <a:t>-0.0	0.5000	0.4960	0.4920	0.4880	0.4840	0.4801	0.4761	0.4721	0.4681	0.4641</a:t>
            </a:r>
            <a:endParaRPr lang="en-IN" dirty="0"/>
          </a:p>
        </p:txBody>
      </p:sp>
    </p:spTree>
    <p:extLst>
      <p:ext uri="{BB962C8B-B14F-4D97-AF65-F5344CB8AC3E}">
        <p14:creationId xmlns:p14="http://schemas.microsoft.com/office/powerpoint/2010/main" val="21468821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73E7F-E04F-406E-9FF5-2BD880CDAA32}"/>
              </a:ext>
            </a:extLst>
          </p:cNvPr>
          <p:cNvSpPr>
            <a:spLocks noGrp="1"/>
          </p:cNvSpPr>
          <p:nvPr>
            <p:ph type="title"/>
          </p:nvPr>
        </p:nvSpPr>
        <p:spPr>
          <a:xfrm>
            <a:off x="838200" y="365126"/>
            <a:ext cx="10515600" cy="315912"/>
          </a:xfrm>
        </p:spPr>
        <p:txBody>
          <a:bodyPr>
            <a:normAutofit fontScale="90000"/>
          </a:bodyPr>
          <a:lstStyle/>
          <a:p>
            <a:r>
              <a:rPr lang="en-US" b="0" i="0" dirty="0">
                <a:solidFill>
                  <a:srgbClr val="000000"/>
                </a:solidFill>
                <a:effectLst/>
                <a:latin typeface="Segoe UI" panose="020B0502040204020203" pitchFamily="34" charset="0"/>
              </a:rPr>
              <a:t>Z-Distribution and Table of Positive Z-Values</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3A063CE3-F6AC-4EEA-90C4-C7443B7A9AAD}"/>
              </a:ext>
            </a:extLst>
          </p:cNvPr>
          <p:cNvSpPr>
            <a:spLocks noGrp="1"/>
          </p:cNvSpPr>
          <p:nvPr>
            <p:ph idx="1"/>
          </p:nvPr>
        </p:nvSpPr>
        <p:spPr>
          <a:xfrm>
            <a:off x="356937" y="606392"/>
            <a:ext cx="11491762" cy="6131292"/>
          </a:xfrm>
        </p:spPr>
        <p:txBody>
          <a:bodyPr/>
          <a:lstStyle/>
          <a:p>
            <a:pPr algn="l"/>
            <a:r>
              <a:rPr lang="en-US" sz="1800" b="0" i="0" dirty="0">
                <a:solidFill>
                  <a:srgbClr val="000000"/>
                </a:solidFill>
                <a:effectLst/>
                <a:latin typeface="Verdana" panose="020B0604030504040204" pitchFamily="34" charset="0"/>
              </a:rPr>
              <a:t>The numbers in the table cells correspond to the area under the graph.</a:t>
            </a:r>
          </a:p>
          <a:p>
            <a:pPr algn="l"/>
            <a:r>
              <a:rPr lang="en-US" sz="1800" b="0" i="0" dirty="0">
                <a:solidFill>
                  <a:srgbClr val="000000"/>
                </a:solidFill>
                <a:effectLst/>
                <a:latin typeface="Verdana" panose="020B0604030504040204" pitchFamily="34" charset="0"/>
              </a:rPr>
              <a:t>The area under graph is the probability of getting a value that is smaller than z.</a:t>
            </a:r>
          </a:p>
          <a:p>
            <a:pPr algn="l"/>
            <a:r>
              <a:rPr lang="en-US" sz="1800" b="0" i="0" dirty="0">
                <a:solidFill>
                  <a:srgbClr val="000000"/>
                </a:solidFill>
                <a:effectLst/>
                <a:latin typeface="Verdana" panose="020B0604030504040204" pitchFamily="34" charset="0"/>
              </a:rPr>
              <a:t>The probabilities are decimal values and can be thought of as percentages. For example: 0.7088 is 70.88%.</a:t>
            </a:r>
          </a:p>
          <a:p>
            <a:pPr algn="l"/>
            <a:endParaRPr lang="en-US" sz="1800" dirty="0">
              <a:solidFill>
                <a:srgbClr val="000000"/>
              </a:solidFill>
              <a:latin typeface="Verdana" panose="020B0604030504040204" pitchFamily="34" charset="0"/>
            </a:endParaRPr>
          </a:p>
          <a:p>
            <a:pPr algn="l"/>
            <a:endParaRPr lang="en-US" sz="1800" b="0" i="0" dirty="0">
              <a:solidFill>
                <a:srgbClr val="000000"/>
              </a:solidFill>
              <a:effectLst/>
              <a:latin typeface="Verdana" panose="020B0604030504040204" pitchFamily="34" charset="0"/>
            </a:endParaRPr>
          </a:p>
          <a:p>
            <a:endParaRPr lang="en-IN" dirty="0"/>
          </a:p>
          <a:p>
            <a:endParaRPr lang="en-IN" dirty="0"/>
          </a:p>
        </p:txBody>
      </p:sp>
      <p:pic>
        <p:nvPicPr>
          <p:cNvPr id="4" name="Picture 3">
            <a:extLst>
              <a:ext uri="{FF2B5EF4-FFF2-40B4-BE49-F238E27FC236}">
                <a16:creationId xmlns:a16="http://schemas.microsoft.com/office/drawing/2014/main" id="{2B430413-93D9-4046-A432-A117B483F5B7}"/>
              </a:ext>
            </a:extLst>
          </p:cNvPr>
          <p:cNvPicPr>
            <a:picLocks noChangeAspect="1"/>
          </p:cNvPicPr>
          <p:nvPr/>
        </p:nvPicPr>
        <p:blipFill>
          <a:blip r:embed="rId2"/>
          <a:stretch>
            <a:fillRect/>
          </a:stretch>
        </p:blipFill>
        <p:spPr>
          <a:xfrm>
            <a:off x="2281187" y="2034823"/>
            <a:ext cx="7811202" cy="3905601"/>
          </a:xfrm>
          <a:prstGeom prst="rect">
            <a:avLst/>
          </a:prstGeom>
        </p:spPr>
      </p:pic>
    </p:spTree>
    <p:extLst>
      <p:ext uri="{BB962C8B-B14F-4D97-AF65-F5344CB8AC3E}">
        <p14:creationId xmlns:p14="http://schemas.microsoft.com/office/powerpoint/2010/main" val="226327109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62A1E-59B4-4508-814A-2C843DE12024}"/>
              </a:ext>
            </a:extLst>
          </p:cNvPr>
          <p:cNvSpPr>
            <a:spLocks noGrp="1"/>
          </p:cNvSpPr>
          <p:nvPr>
            <p:ph type="title"/>
          </p:nvPr>
        </p:nvSpPr>
        <p:spPr>
          <a:xfrm>
            <a:off x="838200" y="365126"/>
            <a:ext cx="10515600" cy="315912"/>
          </a:xfrm>
        </p:spPr>
        <p:txBody>
          <a:bodyPr>
            <a:normAutofit fontScale="90000"/>
          </a:bodyPr>
          <a:lstStyle/>
          <a:p>
            <a:r>
              <a:rPr lang="en-US" b="0" i="0" dirty="0">
                <a:solidFill>
                  <a:srgbClr val="000000"/>
                </a:solidFill>
                <a:effectLst/>
                <a:latin typeface="Segoe UI" panose="020B0502040204020203" pitchFamily="34" charset="0"/>
              </a:rPr>
              <a:t>Example of How to Use the Z-Table</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6E911847-7832-4EF9-81D5-BEB0DC4F84CB}"/>
              </a:ext>
            </a:extLst>
          </p:cNvPr>
          <p:cNvSpPr>
            <a:spLocks noGrp="1"/>
          </p:cNvSpPr>
          <p:nvPr>
            <p:ph idx="1"/>
          </p:nvPr>
        </p:nvSpPr>
        <p:spPr>
          <a:xfrm>
            <a:off x="838200" y="577516"/>
            <a:ext cx="10515600" cy="5599447"/>
          </a:xfrm>
        </p:spPr>
        <p:txBody>
          <a:bodyPr/>
          <a:lstStyle/>
          <a:p>
            <a:r>
              <a:rPr lang="en-US" b="0" i="0" dirty="0">
                <a:solidFill>
                  <a:srgbClr val="000000"/>
                </a:solidFill>
                <a:effectLst/>
                <a:latin typeface="Verdana" panose="020B0604030504040204" pitchFamily="34" charset="0"/>
              </a:rPr>
              <a:t>The Z-value is found combining the numbers in the first </a:t>
            </a:r>
            <a:r>
              <a:rPr lang="en-US" b="0" i="0" dirty="0" err="1">
                <a:solidFill>
                  <a:srgbClr val="000000"/>
                </a:solidFill>
                <a:effectLst/>
                <a:latin typeface="Verdana" panose="020B0604030504040204" pitchFamily="34" charset="0"/>
              </a:rPr>
              <a:t>colum</a:t>
            </a:r>
            <a:r>
              <a:rPr lang="en-US" b="0" i="0" dirty="0">
                <a:solidFill>
                  <a:srgbClr val="000000"/>
                </a:solidFill>
                <a:effectLst/>
                <a:latin typeface="Verdana" panose="020B0604030504040204" pitchFamily="34" charset="0"/>
              </a:rPr>
              <a:t> and the first row.</a:t>
            </a:r>
          </a:p>
          <a:p>
            <a:r>
              <a:rPr lang="en-US" sz="1800" b="0" i="0" dirty="0">
                <a:solidFill>
                  <a:srgbClr val="000000"/>
                </a:solidFill>
                <a:effectLst/>
                <a:latin typeface="Verdana" panose="020B0604030504040204" pitchFamily="34" charset="0"/>
              </a:rPr>
              <a:t>For example, the probability for getting a z-value smaller than 1.85 is found by finding the number in the table where the row is 1.8 and the column is 0.05.</a:t>
            </a:r>
          </a:p>
          <a:p>
            <a:r>
              <a:rPr lang="en-US" sz="1200" b="0" i="0" dirty="0">
                <a:solidFill>
                  <a:srgbClr val="000000"/>
                </a:solidFill>
                <a:effectLst/>
                <a:latin typeface="Verdana" panose="020B0604030504040204" pitchFamily="34" charset="0"/>
              </a:rPr>
              <a:t>So the probability is: 0.9678 is 96.78%.</a:t>
            </a:r>
            <a:endParaRPr lang="en-US" sz="1800" dirty="0">
              <a:solidFill>
                <a:srgbClr val="000000"/>
              </a:solidFill>
              <a:latin typeface="Verdana" panose="020B0604030504040204" pitchFamily="34" charset="0"/>
            </a:endParaRPr>
          </a:p>
          <a:p>
            <a:endParaRPr lang="en-IN" dirty="0"/>
          </a:p>
        </p:txBody>
      </p:sp>
    </p:spTree>
    <p:extLst>
      <p:ext uri="{BB962C8B-B14F-4D97-AF65-F5344CB8AC3E}">
        <p14:creationId xmlns:p14="http://schemas.microsoft.com/office/powerpoint/2010/main" val="23635063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45D6-BE5C-4E8D-AF32-11A1A66E0BC9}"/>
              </a:ext>
            </a:extLst>
          </p:cNvPr>
          <p:cNvSpPr>
            <a:spLocks noGrp="1"/>
          </p:cNvSpPr>
          <p:nvPr>
            <p:ph type="title"/>
          </p:nvPr>
        </p:nvSpPr>
        <p:spPr>
          <a:xfrm>
            <a:off x="838200" y="365126"/>
            <a:ext cx="10515600" cy="315912"/>
          </a:xfrm>
        </p:spPr>
        <p:txBody>
          <a:bodyPr>
            <a:normAutofit fontScale="90000"/>
          </a:bodyPr>
          <a:lstStyle/>
          <a:p>
            <a:r>
              <a:rPr lang="en-IN" b="0" i="0" dirty="0">
                <a:solidFill>
                  <a:srgbClr val="000000"/>
                </a:solidFill>
                <a:effectLst/>
                <a:latin typeface="Segoe UI" panose="020B0502040204020203" pitchFamily="34" charset="0"/>
              </a:rPr>
              <a:t> Hypothesis Testing a Mean</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B4D099AA-BE2E-44AF-B6C1-190CCF95A955}"/>
              </a:ext>
            </a:extLst>
          </p:cNvPr>
          <p:cNvSpPr>
            <a:spLocks noGrp="1"/>
          </p:cNvSpPr>
          <p:nvPr>
            <p:ph idx="1"/>
          </p:nvPr>
        </p:nvSpPr>
        <p:spPr>
          <a:xfrm>
            <a:off x="838200" y="596766"/>
            <a:ext cx="10515600" cy="5580197"/>
          </a:xfrm>
        </p:spPr>
        <p:txBody>
          <a:bodyPr>
            <a:normAutofit fontScale="85000" lnSpcReduction="10000"/>
          </a:bodyPr>
          <a:lstStyle/>
          <a:p>
            <a:r>
              <a:rPr lang="en-US" sz="1800" b="0" i="0" dirty="0">
                <a:solidFill>
                  <a:srgbClr val="000000"/>
                </a:solidFill>
                <a:effectLst/>
                <a:latin typeface="Verdana" panose="020B0604030504040204" pitchFamily="34" charset="0"/>
              </a:rPr>
              <a:t>A population </a:t>
            </a:r>
            <a:r>
              <a:rPr lang="en-US" sz="1800" b="0" i="0" dirty="0">
                <a:effectLst/>
                <a:latin typeface="Verdana" panose="020B0604030504040204" pitchFamily="34" charset="0"/>
                <a:hlinkClick r:id="rId2"/>
              </a:rPr>
              <a:t>mean</a:t>
            </a:r>
            <a:r>
              <a:rPr lang="en-US" sz="1800" b="0" i="0" dirty="0">
                <a:solidFill>
                  <a:srgbClr val="000000"/>
                </a:solidFill>
                <a:effectLst/>
                <a:latin typeface="Verdana" panose="020B0604030504040204" pitchFamily="34" charset="0"/>
              </a:rPr>
              <a:t> is an average of value a population.</a:t>
            </a:r>
          </a:p>
          <a:p>
            <a:pPr algn="l"/>
            <a:r>
              <a:rPr lang="en-US" sz="1800" b="0" i="0" dirty="0">
                <a:solidFill>
                  <a:srgbClr val="000000"/>
                </a:solidFill>
                <a:effectLst/>
                <a:latin typeface="Verdana" panose="020B0604030504040204" pitchFamily="34" charset="0"/>
              </a:rPr>
              <a:t>Hypothesis tests are used to check a claim about the size of that population mean.</a:t>
            </a:r>
          </a:p>
          <a:p>
            <a:pPr algn="l"/>
            <a:r>
              <a:rPr lang="en-US" sz="1800" b="0" i="0" dirty="0">
                <a:solidFill>
                  <a:srgbClr val="000000"/>
                </a:solidFill>
                <a:effectLst/>
                <a:latin typeface="Verdana" panose="020B0604030504040204" pitchFamily="34" charset="0"/>
              </a:rPr>
              <a:t>For example:</a:t>
            </a:r>
          </a:p>
          <a:p>
            <a:pPr algn="l">
              <a:buFont typeface="Arial" panose="020B0604020202020204" pitchFamily="34" charset="0"/>
              <a:buChar char="•"/>
            </a:pPr>
            <a:r>
              <a:rPr lang="en-US" sz="1800" b="1" i="0" dirty="0">
                <a:solidFill>
                  <a:srgbClr val="000000"/>
                </a:solidFill>
                <a:effectLst/>
                <a:latin typeface="Verdana" panose="020B0604030504040204" pitchFamily="34" charset="0"/>
              </a:rPr>
              <a:t>Population</a:t>
            </a:r>
            <a:r>
              <a:rPr lang="en-US" sz="1800" b="0" i="0" dirty="0">
                <a:solidFill>
                  <a:srgbClr val="000000"/>
                </a:solidFill>
                <a:effectLst/>
                <a:latin typeface="Verdana" panose="020B0604030504040204" pitchFamily="34" charset="0"/>
              </a:rPr>
              <a:t>: Nobel Prize winners</a:t>
            </a:r>
          </a:p>
          <a:p>
            <a:pPr algn="l">
              <a:buFont typeface="Arial" panose="020B0604020202020204" pitchFamily="34" charset="0"/>
              <a:buChar char="•"/>
            </a:pPr>
            <a:r>
              <a:rPr lang="en-US" sz="1800" b="1" i="0" dirty="0">
                <a:solidFill>
                  <a:srgbClr val="000000"/>
                </a:solidFill>
                <a:effectLst/>
                <a:latin typeface="Verdana" panose="020B0604030504040204" pitchFamily="34" charset="0"/>
              </a:rPr>
              <a:t>Category</a:t>
            </a:r>
            <a:r>
              <a:rPr lang="en-US" sz="1800" b="0" i="0" dirty="0">
                <a:solidFill>
                  <a:srgbClr val="000000"/>
                </a:solidFill>
                <a:effectLst/>
                <a:latin typeface="Verdana" panose="020B0604030504040204" pitchFamily="34" charset="0"/>
              </a:rPr>
              <a:t>: Age when they received the prize.</a:t>
            </a:r>
          </a:p>
          <a:p>
            <a:pPr algn="l">
              <a:buFont typeface="Arial" panose="020B0604020202020204" pitchFamily="34" charset="0"/>
              <a:buChar char="•"/>
            </a:pPr>
            <a:endParaRPr lang="en-US" sz="1800" dirty="0">
              <a:solidFill>
                <a:srgbClr val="000000"/>
              </a:solidFill>
              <a:latin typeface="Verdana" panose="020B0604030504040204" pitchFamily="34" charset="0"/>
            </a:endParaRPr>
          </a:p>
          <a:p>
            <a:pPr algn="l"/>
            <a:r>
              <a:rPr lang="en-US" sz="1800" b="0" i="0" dirty="0">
                <a:solidFill>
                  <a:srgbClr val="000000"/>
                </a:solidFill>
                <a:effectLst/>
                <a:latin typeface="Verdana" panose="020B0604030504040204" pitchFamily="34" charset="0"/>
              </a:rPr>
              <a:t>And we want to check the claim:</a:t>
            </a:r>
          </a:p>
          <a:p>
            <a:pPr algn="l"/>
            <a:r>
              <a:rPr lang="en-US" sz="1800" b="0" i="0" dirty="0">
                <a:solidFill>
                  <a:srgbClr val="000000"/>
                </a:solidFill>
                <a:effectLst/>
                <a:latin typeface="Consolas" panose="020B0609020204030204" pitchFamily="49" charset="0"/>
              </a:rPr>
              <a:t>"The average age of Nobel Prize winners when they received the prize is </a:t>
            </a:r>
            <a:r>
              <a:rPr lang="en-US" sz="1800" b="1" i="0" dirty="0">
                <a:solidFill>
                  <a:srgbClr val="000000"/>
                </a:solidFill>
                <a:effectLst/>
                <a:latin typeface="Consolas" panose="020B0609020204030204" pitchFamily="49" charset="0"/>
              </a:rPr>
              <a:t>more</a:t>
            </a:r>
            <a:r>
              <a:rPr lang="en-US" sz="1800" b="0" i="0" dirty="0">
                <a:solidFill>
                  <a:srgbClr val="000000"/>
                </a:solidFill>
                <a:effectLst/>
                <a:latin typeface="Consolas" panose="020B0609020204030204" pitchFamily="49" charset="0"/>
              </a:rPr>
              <a:t> than 55"</a:t>
            </a:r>
          </a:p>
          <a:p>
            <a:pPr algn="l"/>
            <a:r>
              <a:rPr lang="en-US" sz="1800" b="0" i="0" dirty="0">
                <a:solidFill>
                  <a:srgbClr val="000000"/>
                </a:solidFill>
                <a:effectLst/>
                <a:latin typeface="Verdana" panose="020B0604030504040204" pitchFamily="34" charset="0"/>
              </a:rPr>
              <a:t>By taking a sample of 30 randomly selected Nobel Prize winners we could find that:</a:t>
            </a:r>
          </a:p>
          <a:p>
            <a:pPr algn="l"/>
            <a:r>
              <a:rPr lang="en-US" sz="1800" b="0" i="0" dirty="0">
                <a:solidFill>
                  <a:srgbClr val="000000"/>
                </a:solidFill>
                <a:effectLst/>
                <a:latin typeface="Consolas" panose="020B0609020204030204" pitchFamily="49" charset="0"/>
              </a:rPr>
              <a:t>The mean age in the sample (x¯) is 62.1</a:t>
            </a:r>
          </a:p>
          <a:p>
            <a:pPr algn="l"/>
            <a:r>
              <a:rPr lang="en-US" sz="1800" b="0" i="0" dirty="0">
                <a:solidFill>
                  <a:srgbClr val="000000"/>
                </a:solidFill>
                <a:effectLst/>
                <a:latin typeface="Consolas" panose="020B0609020204030204" pitchFamily="49" charset="0"/>
              </a:rPr>
              <a:t>The standard deviation of age in the sample (s) is 13.46</a:t>
            </a:r>
          </a:p>
          <a:p>
            <a:pPr algn="l">
              <a:buFont typeface="Arial" panose="020B0604020202020204" pitchFamily="34" charset="0"/>
              <a:buChar char="•"/>
            </a:pPr>
            <a:endParaRPr lang="en-US" sz="1800" b="0" i="0" dirty="0">
              <a:solidFill>
                <a:srgbClr val="000000"/>
              </a:solidFill>
              <a:effectLst/>
              <a:latin typeface="Verdana" panose="020B0604030504040204" pitchFamily="34" charset="0"/>
            </a:endParaRPr>
          </a:p>
          <a:p>
            <a:pPr algn="l">
              <a:buFont typeface="Arial" panose="020B0604020202020204" pitchFamily="34" charset="0"/>
              <a:buChar char="•"/>
            </a:pPr>
            <a:endParaRPr lang="en-US" sz="1800" dirty="0">
              <a:solidFill>
                <a:srgbClr val="000000"/>
              </a:solidFill>
              <a:latin typeface="Verdana" panose="020B0604030504040204" pitchFamily="34" charset="0"/>
            </a:endParaRPr>
          </a:p>
          <a:p>
            <a:pPr algn="l">
              <a:buFont typeface="Arial" panose="020B0604020202020204" pitchFamily="34" charset="0"/>
              <a:buChar char="•"/>
            </a:pPr>
            <a:r>
              <a:rPr lang="en-US" sz="1200" b="0" i="0" dirty="0">
                <a:solidFill>
                  <a:srgbClr val="000000"/>
                </a:solidFill>
                <a:effectLst/>
                <a:latin typeface="Verdana" panose="020B0604030504040204" pitchFamily="34" charset="0"/>
              </a:rPr>
              <a:t>From this sample data we check the claim with the steps below.</a:t>
            </a:r>
            <a:endParaRPr lang="en-US" sz="1800" b="0" i="0" dirty="0">
              <a:solidFill>
                <a:srgbClr val="000000"/>
              </a:solidFill>
              <a:effectLst/>
              <a:latin typeface="Verdana" panose="020B0604030504040204" pitchFamily="34" charset="0"/>
            </a:endParaRPr>
          </a:p>
          <a:p>
            <a:pPr algn="l"/>
            <a:endParaRPr lang="en-US" sz="1800" dirty="0">
              <a:solidFill>
                <a:srgbClr val="000000"/>
              </a:solidFill>
              <a:latin typeface="Verdana" panose="020B0604030504040204" pitchFamily="34" charset="0"/>
            </a:endParaRPr>
          </a:p>
          <a:p>
            <a:pPr algn="l"/>
            <a:endParaRPr lang="en-US" sz="1800" b="0" i="0" dirty="0">
              <a:solidFill>
                <a:srgbClr val="000000"/>
              </a:solidFill>
              <a:effectLst/>
              <a:latin typeface="Verdana" panose="020B0604030504040204" pitchFamily="34" charset="0"/>
            </a:endParaRPr>
          </a:p>
          <a:p>
            <a:br>
              <a:rPr lang="en-US" dirty="0"/>
            </a:br>
            <a:endParaRPr lang="en-US" dirty="0">
              <a:solidFill>
                <a:srgbClr val="000000"/>
              </a:solidFill>
              <a:latin typeface="Verdana" panose="020B0604030504040204" pitchFamily="34" charset="0"/>
            </a:endParaRPr>
          </a:p>
          <a:p>
            <a:endParaRPr lang="en-IN" dirty="0"/>
          </a:p>
        </p:txBody>
      </p:sp>
    </p:spTree>
    <p:extLst>
      <p:ext uri="{BB962C8B-B14F-4D97-AF65-F5344CB8AC3E}">
        <p14:creationId xmlns:p14="http://schemas.microsoft.com/office/powerpoint/2010/main" val="307047741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F60AB-04CA-461F-A11A-E3C02BB7AE13}"/>
              </a:ext>
            </a:extLst>
          </p:cNvPr>
          <p:cNvSpPr>
            <a:spLocks noGrp="1"/>
          </p:cNvSpPr>
          <p:nvPr>
            <p:ph type="title"/>
          </p:nvPr>
        </p:nvSpPr>
        <p:spPr>
          <a:xfrm>
            <a:off x="838200" y="365126"/>
            <a:ext cx="10515600" cy="315912"/>
          </a:xfrm>
        </p:spPr>
        <p:txBody>
          <a:bodyPr>
            <a:normAutofit fontScale="90000"/>
          </a:bodyPr>
          <a:lstStyle/>
          <a:p>
            <a:r>
              <a:rPr lang="en-IN" b="0" i="0" dirty="0">
                <a:solidFill>
                  <a:srgbClr val="000000"/>
                </a:solidFill>
                <a:effectLst/>
                <a:latin typeface="Segoe UI" panose="020B0502040204020203" pitchFamily="34" charset="0"/>
              </a:rPr>
              <a:t>Checking the Conditions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AB67EAC8-9CB1-407B-8FD8-1A01FBFDD816}"/>
              </a:ext>
            </a:extLst>
          </p:cNvPr>
          <p:cNvSpPr>
            <a:spLocks noGrp="1"/>
          </p:cNvSpPr>
          <p:nvPr>
            <p:ph idx="1"/>
          </p:nvPr>
        </p:nvSpPr>
        <p:spPr>
          <a:xfrm>
            <a:off x="838200" y="596766"/>
            <a:ext cx="10515600" cy="5580197"/>
          </a:xfrm>
        </p:spPr>
        <p:txBody>
          <a:bodyPr/>
          <a:lstStyle/>
          <a:p>
            <a:pPr algn="l"/>
            <a:r>
              <a:rPr lang="en-US" sz="2000" b="0" i="0" dirty="0">
                <a:solidFill>
                  <a:srgbClr val="000000"/>
                </a:solidFill>
                <a:effectLst/>
                <a:latin typeface="Verdana" panose="020B0604030504040204" pitchFamily="34" charset="0"/>
              </a:rPr>
              <a:t>The conditions for calculating a confidence interval for a proportion are:</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The sample is </a:t>
            </a:r>
            <a:r>
              <a:rPr lang="en-US" sz="2000" b="0" i="0" dirty="0">
                <a:solidFill>
                  <a:srgbClr val="000000"/>
                </a:solidFill>
                <a:effectLst/>
                <a:latin typeface="Verdana" panose="020B0604030504040204" pitchFamily="34" charset="0"/>
                <a:hlinkClick r:id="rId2"/>
              </a:rPr>
              <a:t>randomly selected</a:t>
            </a:r>
            <a:endParaRPr lang="en-US" sz="2000" b="0" i="0" dirty="0">
              <a:solidFill>
                <a:srgbClr val="000000"/>
              </a:solidFill>
              <a:effectLst/>
              <a:latin typeface="Verdana" panose="020B0604030504040204" pitchFamily="34" charset="0"/>
            </a:endParaRPr>
          </a:p>
          <a:p>
            <a:pPr algn="l">
              <a:buFont typeface="Arial" panose="020B0604020202020204" pitchFamily="34" charset="0"/>
              <a:buChar char="•"/>
            </a:pPr>
            <a:r>
              <a:rPr lang="en-US" sz="2000" b="0" i="0" dirty="0">
                <a:solidFill>
                  <a:srgbClr val="000000"/>
                </a:solidFill>
                <a:effectLst/>
                <a:latin typeface="Verdana" panose="020B0604030504040204" pitchFamily="34" charset="0"/>
              </a:rPr>
              <a:t>And either:</a:t>
            </a:r>
          </a:p>
          <a:p>
            <a:pPr marL="742950" lvl="1" indent="-285750" algn="l">
              <a:buFont typeface="Arial" panose="020B0604020202020204" pitchFamily="34" charset="0"/>
              <a:buChar char="•"/>
            </a:pPr>
            <a:r>
              <a:rPr lang="en-US" sz="2000" b="0" i="0" dirty="0">
                <a:solidFill>
                  <a:srgbClr val="000000"/>
                </a:solidFill>
                <a:effectLst/>
                <a:latin typeface="Verdana" panose="020B0604030504040204" pitchFamily="34" charset="0"/>
              </a:rPr>
              <a:t>The population data is normally distributed</a:t>
            </a:r>
          </a:p>
          <a:p>
            <a:pPr marL="742950" lvl="1" indent="-285750" algn="l">
              <a:buFont typeface="Arial" panose="020B0604020202020204" pitchFamily="34" charset="0"/>
              <a:buChar char="•"/>
            </a:pPr>
            <a:r>
              <a:rPr lang="en-US" sz="2000" b="0" i="0" dirty="0">
                <a:solidFill>
                  <a:srgbClr val="000000"/>
                </a:solidFill>
                <a:effectLst/>
                <a:latin typeface="Verdana" panose="020B0604030504040204" pitchFamily="34" charset="0"/>
              </a:rPr>
              <a:t>Sample size is large enough</a:t>
            </a:r>
          </a:p>
          <a:p>
            <a:pPr marL="742950" lvl="1" indent="-285750" algn="l">
              <a:buFont typeface="Arial" panose="020B0604020202020204" pitchFamily="34" charset="0"/>
              <a:buChar char="•"/>
            </a:pPr>
            <a:endParaRPr lang="en-US" sz="2000" dirty="0">
              <a:solidFill>
                <a:srgbClr val="000000"/>
              </a:solidFill>
              <a:latin typeface="Verdana" panose="020B0604030504040204" pitchFamily="34" charset="0"/>
            </a:endParaRPr>
          </a:p>
          <a:p>
            <a:pPr marL="285750" indent="-285750"/>
            <a:endParaRPr lang="en-US" sz="2400" b="0" i="0" dirty="0">
              <a:solidFill>
                <a:srgbClr val="000000"/>
              </a:solidFill>
              <a:effectLst/>
              <a:latin typeface="Verdana" panose="020B0604030504040204" pitchFamily="34" charset="0"/>
            </a:endParaRPr>
          </a:p>
          <a:p>
            <a:r>
              <a:rPr lang="en-US" sz="1800" b="0" i="0" dirty="0">
                <a:solidFill>
                  <a:srgbClr val="000000"/>
                </a:solidFill>
                <a:effectLst/>
                <a:latin typeface="Verdana" panose="020B0604030504040204" pitchFamily="34" charset="0"/>
              </a:rPr>
              <a:t>A moderately large sample size, like 30, is typically large enough.</a:t>
            </a:r>
          </a:p>
          <a:p>
            <a:r>
              <a:rPr lang="en-US" sz="1800" b="0" i="0" dirty="0">
                <a:solidFill>
                  <a:srgbClr val="000000"/>
                </a:solidFill>
                <a:effectLst/>
                <a:latin typeface="Verdana" panose="020B0604030504040204" pitchFamily="34" charset="0"/>
              </a:rPr>
              <a:t>In the example, the sample size was 30 and it was randomly selected, so the conditions are fulfilled.</a:t>
            </a:r>
          </a:p>
          <a:p>
            <a:endParaRPr lang="en-US" sz="1800" dirty="0">
              <a:solidFill>
                <a:srgbClr val="000000"/>
              </a:solidFill>
              <a:latin typeface="Verdana" panose="020B0604030504040204" pitchFamily="34" charset="0"/>
            </a:endParaRPr>
          </a:p>
          <a:p>
            <a:endParaRPr lang="en-IN" sz="1800" dirty="0"/>
          </a:p>
        </p:txBody>
      </p:sp>
    </p:spTree>
    <p:extLst>
      <p:ext uri="{BB962C8B-B14F-4D97-AF65-F5344CB8AC3E}">
        <p14:creationId xmlns:p14="http://schemas.microsoft.com/office/powerpoint/2010/main" val="1700674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E240D-605E-4250-BB82-E440BCA4464D}"/>
              </a:ext>
            </a:extLst>
          </p:cNvPr>
          <p:cNvSpPr>
            <a:spLocks noGrp="1"/>
          </p:cNvSpPr>
          <p:nvPr>
            <p:ph type="title"/>
          </p:nvPr>
        </p:nvSpPr>
        <p:spPr>
          <a:xfrm>
            <a:off x="838200" y="365126"/>
            <a:ext cx="10515600" cy="315912"/>
          </a:xfrm>
        </p:spPr>
        <p:txBody>
          <a:bodyPr>
            <a:normAutofit fontScale="90000"/>
          </a:bodyPr>
          <a:lstStyle/>
          <a:p>
            <a:r>
              <a:rPr lang="en-US" b="0" i="0" dirty="0">
                <a:effectLst/>
                <a:latin typeface="-apple-system"/>
              </a:rPr>
              <a:t>Calculating Probabilities with Normal Distribution</a:t>
            </a:r>
            <a:br>
              <a:rPr lang="en-US" b="0" i="0" dirty="0">
                <a:effectLst/>
                <a:latin typeface="-apple-system"/>
              </a:rPr>
            </a:br>
            <a:endParaRPr lang="en-IN" dirty="0"/>
          </a:p>
        </p:txBody>
      </p:sp>
      <p:sp>
        <p:nvSpPr>
          <p:cNvPr id="3" name="Content Placeholder 2">
            <a:extLst>
              <a:ext uri="{FF2B5EF4-FFF2-40B4-BE49-F238E27FC236}">
                <a16:creationId xmlns:a16="http://schemas.microsoft.com/office/drawing/2014/main" id="{E99CFE9C-9FE9-42DB-B0C3-7D3C74384986}"/>
              </a:ext>
            </a:extLst>
          </p:cNvPr>
          <p:cNvSpPr>
            <a:spLocks noGrp="1"/>
          </p:cNvSpPr>
          <p:nvPr>
            <p:ph idx="1"/>
          </p:nvPr>
        </p:nvSpPr>
        <p:spPr>
          <a:xfrm>
            <a:off x="838200" y="471638"/>
            <a:ext cx="10515600" cy="5705325"/>
          </a:xfrm>
        </p:spPr>
        <p:txBody>
          <a:bodyPr/>
          <a:lstStyle/>
          <a:p>
            <a:r>
              <a:rPr lang="en-US" sz="2000" b="0" i="0" dirty="0">
                <a:solidFill>
                  <a:srgbClr val="0A0C10"/>
                </a:solidFill>
                <a:effectLst/>
                <a:latin typeface="-apple-system"/>
              </a:rPr>
              <a:t>To find the probability of a value occurring within a range in a normal distribution, we just need to find the area under the curve in that range. i.e. we need to integrate the density function.</a:t>
            </a:r>
          </a:p>
          <a:p>
            <a:r>
              <a:rPr lang="en-US" sz="2000" b="0" i="0" dirty="0">
                <a:solidFill>
                  <a:srgbClr val="0A0C10"/>
                </a:solidFill>
                <a:effectLst/>
                <a:latin typeface="-apple-system"/>
              </a:rPr>
              <a:t>Since the normal distribution is a continuous distribution, the area under the curve represents the probabilities.</a:t>
            </a:r>
            <a:endParaRPr lang="en-US" sz="2000" dirty="0">
              <a:solidFill>
                <a:srgbClr val="0A0C10"/>
              </a:solidFill>
              <a:latin typeface="-apple-system"/>
            </a:endParaRPr>
          </a:p>
          <a:p>
            <a:r>
              <a:rPr lang="en-US" sz="2000" b="0" i="0" dirty="0">
                <a:solidFill>
                  <a:srgbClr val="0A0C10"/>
                </a:solidFill>
                <a:effectLst/>
                <a:latin typeface="-apple-system"/>
              </a:rPr>
              <a:t>Before getting into details first let’s just know what a Standard Normal Distribution is.</a:t>
            </a:r>
          </a:p>
          <a:p>
            <a:r>
              <a:rPr lang="en-US" sz="2000" b="1" i="0" dirty="0">
                <a:solidFill>
                  <a:srgbClr val="0A0C10"/>
                </a:solidFill>
                <a:effectLst/>
                <a:latin typeface="-apple-system"/>
              </a:rPr>
              <a:t>A standard normal distribution</a:t>
            </a:r>
            <a:r>
              <a:rPr lang="en-US" sz="2000" b="0" i="0" dirty="0">
                <a:solidFill>
                  <a:srgbClr val="0A0C10"/>
                </a:solidFill>
                <a:effectLst/>
                <a:latin typeface="-apple-system"/>
              </a:rPr>
              <a:t> is just similar to a normal distribution with mean = 0 and standard deviation = 1.</a:t>
            </a:r>
          </a:p>
          <a:p>
            <a:endParaRPr lang="en-US" sz="2000" dirty="0">
              <a:solidFill>
                <a:srgbClr val="0A0C10"/>
              </a:solidFill>
              <a:latin typeface="-apple-system"/>
            </a:endParaRPr>
          </a:p>
          <a:p>
            <a:r>
              <a:rPr lang="en-IN" sz="1400" b="0" i="0" dirty="0">
                <a:solidFill>
                  <a:srgbClr val="0A0C10"/>
                </a:solidFill>
                <a:effectLst/>
                <a:latin typeface="Fira Mono" panose="020B0509050000020004" pitchFamily="49" charset="0"/>
              </a:rPr>
              <a:t>Z = (x-</a:t>
            </a:r>
            <a:r>
              <a:rPr lang="el-GR" sz="1400" b="0" i="0" dirty="0">
                <a:solidFill>
                  <a:srgbClr val="0A0C10"/>
                </a:solidFill>
                <a:effectLst/>
                <a:latin typeface="Fira Mono" panose="020B0509050000020004" pitchFamily="49" charset="0"/>
              </a:rPr>
              <a:t>μ)/ σ</a:t>
            </a:r>
            <a:endParaRPr lang="en-US" sz="2000" b="0" i="0" dirty="0">
              <a:solidFill>
                <a:srgbClr val="0A0C10"/>
              </a:solidFill>
              <a:effectLst/>
              <a:latin typeface="-apple-system"/>
            </a:endParaRPr>
          </a:p>
          <a:p>
            <a:endParaRPr lang="en-US" sz="2000" dirty="0">
              <a:solidFill>
                <a:srgbClr val="0A0C10"/>
              </a:solidFill>
              <a:latin typeface="-apple-system"/>
            </a:endParaRPr>
          </a:p>
          <a:p>
            <a:r>
              <a:rPr lang="en-US" sz="1400" b="0" i="0" dirty="0">
                <a:solidFill>
                  <a:srgbClr val="0A0C10"/>
                </a:solidFill>
                <a:effectLst/>
                <a:latin typeface="-apple-system"/>
              </a:rPr>
              <a:t>The z value above is also known as a</a:t>
            </a:r>
            <a:r>
              <a:rPr lang="en-US" sz="1400" b="1" i="0" dirty="0">
                <a:solidFill>
                  <a:srgbClr val="0A0C10"/>
                </a:solidFill>
                <a:effectLst/>
                <a:latin typeface="-apple-system"/>
              </a:rPr>
              <a:t> </a:t>
            </a:r>
            <a:r>
              <a:rPr lang="en-US" sz="1400" b="1" i="0" u="none" strike="noStrike" dirty="0">
                <a:solidFill>
                  <a:srgbClr val="0A0C10"/>
                </a:solidFill>
                <a:effectLst/>
                <a:latin typeface="-apple-system"/>
                <a:hlinkClick r:id="rId2"/>
              </a:rPr>
              <a:t>z-score</a:t>
            </a:r>
            <a:r>
              <a:rPr lang="en-US" sz="1400" b="0" i="0" dirty="0">
                <a:solidFill>
                  <a:srgbClr val="0A0C10"/>
                </a:solidFill>
                <a:effectLst/>
                <a:latin typeface="-apple-system"/>
              </a:rPr>
              <a:t>. A z-score gives you an idea of how far from the mean a data point is.</a:t>
            </a:r>
            <a:endParaRPr lang="en-US" sz="2000" b="0" i="0" dirty="0">
              <a:solidFill>
                <a:srgbClr val="0A0C10"/>
              </a:solidFill>
              <a:effectLst/>
              <a:latin typeface="-apple-system"/>
            </a:endParaRPr>
          </a:p>
          <a:p>
            <a:r>
              <a:rPr lang="en-US" sz="1400" b="0" i="0" dirty="0">
                <a:solidFill>
                  <a:srgbClr val="0A0C10"/>
                </a:solidFill>
                <a:effectLst/>
                <a:latin typeface="-apple-system"/>
              </a:rPr>
              <a:t>If we intend to calculate the probabilities manually we will need to lookup our z-value in a </a:t>
            </a:r>
            <a:r>
              <a:rPr lang="en-US" sz="1400" b="0" i="0" u="none" strike="noStrike" dirty="0">
                <a:effectLst/>
                <a:latin typeface="-apple-system"/>
                <a:hlinkClick r:id="rId3"/>
              </a:rPr>
              <a:t>z-table</a:t>
            </a:r>
            <a:r>
              <a:rPr lang="en-US" sz="1400" b="0" i="0" dirty="0">
                <a:solidFill>
                  <a:srgbClr val="0A0C10"/>
                </a:solidFill>
                <a:effectLst/>
                <a:latin typeface="-apple-system"/>
              </a:rPr>
              <a:t> to see the cumulative percentage value.</a:t>
            </a:r>
            <a:endParaRPr lang="en-US" sz="2000" dirty="0">
              <a:solidFill>
                <a:srgbClr val="0A0C10"/>
              </a:solidFill>
              <a:latin typeface="-apple-system"/>
            </a:endParaRPr>
          </a:p>
          <a:p>
            <a:r>
              <a:rPr lang="en-US" sz="1400" b="0" i="0" dirty="0">
                <a:solidFill>
                  <a:srgbClr val="0A0C10"/>
                </a:solidFill>
                <a:effectLst/>
                <a:latin typeface="-apple-system"/>
              </a:rPr>
              <a:t>Python provides us with modules to do this work for us. Let’s get into it.</a:t>
            </a:r>
            <a:endParaRPr lang="en-US" sz="2000" dirty="0">
              <a:solidFill>
                <a:srgbClr val="0A0C10"/>
              </a:solidFill>
              <a:latin typeface="-apple-system"/>
            </a:endParaRPr>
          </a:p>
          <a:p>
            <a:endParaRPr lang="en-IN" dirty="0"/>
          </a:p>
        </p:txBody>
      </p:sp>
    </p:spTree>
    <p:extLst>
      <p:ext uri="{BB962C8B-B14F-4D97-AF65-F5344CB8AC3E}">
        <p14:creationId xmlns:p14="http://schemas.microsoft.com/office/powerpoint/2010/main" val="172364482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2E1E-0679-43A6-B99A-793B31374E5D}"/>
              </a:ext>
            </a:extLst>
          </p:cNvPr>
          <p:cNvSpPr>
            <a:spLocks noGrp="1"/>
          </p:cNvSpPr>
          <p:nvPr>
            <p:ph type="title"/>
          </p:nvPr>
        </p:nvSpPr>
        <p:spPr>
          <a:xfrm>
            <a:off x="838200" y="365125"/>
            <a:ext cx="10515600" cy="395271"/>
          </a:xfrm>
        </p:spPr>
        <p:txBody>
          <a:bodyPr>
            <a:normAutofit fontScale="90000"/>
          </a:bodyPr>
          <a:lstStyle/>
          <a:p>
            <a:r>
              <a:rPr lang="en-IN" b="0" i="0" dirty="0">
                <a:solidFill>
                  <a:srgbClr val="000000"/>
                </a:solidFill>
                <a:effectLst/>
                <a:latin typeface="Segoe UI" panose="020B0502040204020203" pitchFamily="34" charset="0"/>
              </a:rPr>
              <a:t>Defining the Claims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9FD43860-A1F4-4F3B-818E-60424920DD77}"/>
              </a:ext>
            </a:extLst>
          </p:cNvPr>
          <p:cNvSpPr>
            <a:spLocks noGrp="1"/>
          </p:cNvSpPr>
          <p:nvPr>
            <p:ph idx="1"/>
          </p:nvPr>
        </p:nvSpPr>
        <p:spPr>
          <a:xfrm>
            <a:off x="838200" y="654518"/>
            <a:ext cx="10515600" cy="5522445"/>
          </a:xfrm>
        </p:spPr>
        <p:txBody>
          <a:bodyPr/>
          <a:lstStyle/>
          <a:p>
            <a:r>
              <a:rPr lang="en-US" sz="1800" b="0" i="0" dirty="0">
                <a:solidFill>
                  <a:srgbClr val="000000"/>
                </a:solidFill>
                <a:effectLst/>
                <a:latin typeface="Verdana" panose="020B0604030504040204" pitchFamily="34" charset="0"/>
              </a:rPr>
              <a:t>We need to define a </a:t>
            </a:r>
            <a:r>
              <a:rPr lang="en-US" sz="1800" b="1" i="0" dirty="0">
                <a:solidFill>
                  <a:srgbClr val="000000"/>
                </a:solidFill>
                <a:effectLst/>
                <a:latin typeface="Verdana" panose="020B0604030504040204" pitchFamily="34" charset="0"/>
              </a:rPr>
              <a:t>null hypothesis</a:t>
            </a:r>
            <a:r>
              <a:rPr lang="en-US" sz="1800" b="0" i="0" dirty="0">
                <a:solidFill>
                  <a:srgbClr val="000000"/>
                </a:solidFill>
                <a:effectLst/>
                <a:latin typeface="Verdana" panose="020B0604030504040204" pitchFamily="34" charset="0"/>
              </a:rPr>
              <a:t> (</a:t>
            </a:r>
            <a:r>
              <a:rPr lang="en-US" sz="1800" dirty="0"/>
              <a:t>H0</a:t>
            </a:r>
            <a:r>
              <a:rPr lang="en-US" sz="1800" b="0" i="0" dirty="0">
                <a:solidFill>
                  <a:srgbClr val="000000"/>
                </a:solidFill>
                <a:effectLst/>
                <a:latin typeface="Verdana" panose="020B0604030504040204" pitchFamily="34" charset="0"/>
              </a:rPr>
              <a:t>) and an </a:t>
            </a:r>
            <a:r>
              <a:rPr lang="en-US" sz="1800" b="1" i="0" dirty="0">
                <a:solidFill>
                  <a:srgbClr val="000000"/>
                </a:solidFill>
                <a:effectLst/>
                <a:latin typeface="Verdana" panose="020B0604030504040204" pitchFamily="34" charset="0"/>
              </a:rPr>
              <a:t>alternative hypothesis</a:t>
            </a:r>
            <a:r>
              <a:rPr lang="en-US" sz="1800" b="0" i="0" dirty="0">
                <a:solidFill>
                  <a:srgbClr val="000000"/>
                </a:solidFill>
                <a:effectLst/>
                <a:latin typeface="Verdana" panose="020B0604030504040204" pitchFamily="34" charset="0"/>
              </a:rPr>
              <a:t> (</a:t>
            </a:r>
            <a:r>
              <a:rPr lang="en-US" sz="1800" dirty="0"/>
              <a:t>H1</a:t>
            </a:r>
            <a:r>
              <a:rPr lang="en-US" sz="1800" b="0" i="0" dirty="0">
                <a:solidFill>
                  <a:srgbClr val="000000"/>
                </a:solidFill>
                <a:effectLst/>
                <a:latin typeface="Verdana" panose="020B0604030504040204" pitchFamily="34" charset="0"/>
              </a:rPr>
              <a:t>) based on the claim we are checking.</a:t>
            </a:r>
          </a:p>
          <a:p>
            <a:pPr algn="l"/>
            <a:r>
              <a:rPr lang="en-US" sz="1200" b="0" i="0" dirty="0">
                <a:solidFill>
                  <a:srgbClr val="000000"/>
                </a:solidFill>
                <a:effectLst/>
                <a:latin typeface="Verdana" panose="020B0604030504040204" pitchFamily="34" charset="0"/>
              </a:rPr>
              <a:t>The claim was:</a:t>
            </a:r>
          </a:p>
          <a:p>
            <a:pPr algn="l"/>
            <a:r>
              <a:rPr lang="en-US" sz="1200" b="0" i="0" dirty="0">
                <a:solidFill>
                  <a:srgbClr val="000000"/>
                </a:solidFill>
                <a:effectLst/>
                <a:latin typeface="Consolas" panose="020B0609020204030204" pitchFamily="49" charset="0"/>
              </a:rPr>
              <a:t>"The average age of Nobel Prize winners when they received the prize is </a:t>
            </a:r>
            <a:r>
              <a:rPr lang="en-US" sz="1200" b="1" i="0" dirty="0">
                <a:solidFill>
                  <a:srgbClr val="000000"/>
                </a:solidFill>
                <a:effectLst/>
                <a:latin typeface="Consolas" panose="020B0609020204030204" pitchFamily="49" charset="0"/>
              </a:rPr>
              <a:t>more</a:t>
            </a:r>
            <a:r>
              <a:rPr lang="en-US" sz="1200" b="0" i="0" dirty="0">
                <a:solidFill>
                  <a:srgbClr val="000000"/>
                </a:solidFill>
                <a:effectLst/>
                <a:latin typeface="Consolas" panose="020B0609020204030204" pitchFamily="49" charset="0"/>
              </a:rPr>
              <a:t> than 55"</a:t>
            </a:r>
          </a:p>
          <a:p>
            <a:pPr algn="l"/>
            <a:r>
              <a:rPr lang="en-US" sz="1800" b="0" i="0" dirty="0">
                <a:solidFill>
                  <a:srgbClr val="000000"/>
                </a:solidFill>
                <a:effectLst/>
                <a:latin typeface="Verdana" panose="020B0604030504040204" pitchFamily="34" charset="0"/>
              </a:rPr>
              <a:t>In this case, the </a:t>
            </a:r>
            <a:r>
              <a:rPr lang="en-US" sz="1800" b="1" i="0" dirty="0">
                <a:solidFill>
                  <a:srgbClr val="000000"/>
                </a:solidFill>
                <a:effectLst/>
                <a:latin typeface="Verdana" panose="020B0604030504040204" pitchFamily="34" charset="0"/>
              </a:rPr>
              <a:t>parameter</a:t>
            </a:r>
            <a:r>
              <a:rPr lang="en-US" sz="1800" b="0" i="0" dirty="0">
                <a:solidFill>
                  <a:srgbClr val="000000"/>
                </a:solidFill>
                <a:effectLst/>
                <a:latin typeface="Verdana" panose="020B0604030504040204" pitchFamily="34" charset="0"/>
              </a:rPr>
              <a:t> is the mean age of Nobel Prize winners when they received the prize (μ).</a:t>
            </a:r>
          </a:p>
          <a:p>
            <a:pPr algn="l"/>
            <a:r>
              <a:rPr lang="en-US" sz="1800" b="0" i="0" dirty="0">
                <a:solidFill>
                  <a:srgbClr val="000000"/>
                </a:solidFill>
                <a:effectLst/>
                <a:latin typeface="Verdana" panose="020B0604030504040204" pitchFamily="34" charset="0"/>
              </a:rPr>
              <a:t>The null and alternative hypothesis are then:</a:t>
            </a:r>
          </a:p>
          <a:p>
            <a:pPr algn="l"/>
            <a:r>
              <a:rPr lang="en-US" sz="1800" b="1" i="0" dirty="0">
                <a:solidFill>
                  <a:srgbClr val="000000"/>
                </a:solidFill>
                <a:effectLst/>
                <a:latin typeface="Consolas" panose="020B0609020204030204" pitchFamily="49" charset="0"/>
              </a:rPr>
              <a:t>Null hypothesis</a:t>
            </a:r>
            <a:r>
              <a:rPr lang="en-US" sz="1800" b="0" i="0" dirty="0">
                <a:solidFill>
                  <a:srgbClr val="000000"/>
                </a:solidFill>
                <a:effectLst/>
                <a:latin typeface="Consolas" panose="020B0609020204030204" pitchFamily="49" charset="0"/>
              </a:rPr>
              <a:t>: The average age was 55.</a:t>
            </a:r>
          </a:p>
          <a:p>
            <a:pPr algn="l"/>
            <a:r>
              <a:rPr lang="en-US" sz="1800" b="1" i="0" dirty="0">
                <a:solidFill>
                  <a:srgbClr val="000000"/>
                </a:solidFill>
                <a:effectLst/>
                <a:latin typeface="Consolas" panose="020B0609020204030204" pitchFamily="49" charset="0"/>
              </a:rPr>
              <a:t>Alternative hypothesis</a:t>
            </a:r>
            <a:r>
              <a:rPr lang="en-US" sz="1800" b="0" i="0" dirty="0">
                <a:solidFill>
                  <a:srgbClr val="000000"/>
                </a:solidFill>
                <a:effectLst/>
                <a:latin typeface="Consolas" panose="020B0609020204030204" pitchFamily="49" charset="0"/>
              </a:rPr>
              <a:t>: The average age was </a:t>
            </a:r>
            <a:r>
              <a:rPr lang="en-US" sz="1800" b="1" i="0" dirty="0">
                <a:solidFill>
                  <a:srgbClr val="000000"/>
                </a:solidFill>
                <a:effectLst/>
                <a:latin typeface="Consolas" panose="020B0609020204030204" pitchFamily="49" charset="0"/>
              </a:rPr>
              <a:t>more</a:t>
            </a:r>
            <a:r>
              <a:rPr lang="en-US" sz="1800" b="0" i="0" dirty="0">
                <a:solidFill>
                  <a:srgbClr val="000000"/>
                </a:solidFill>
                <a:effectLst/>
                <a:latin typeface="Consolas" panose="020B0609020204030204" pitchFamily="49" charset="0"/>
              </a:rPr>
              <a:t> than 55.</a:t>
            </a:r>
          </a:p>
          <a:p>
            <a:pPr algn="l"/>
            <a:endParaRPr lang="en-US" sz="1800" dirty="0">
              <a:solidFill>
                <a:srgbClr val="000000"/>
              </a:solidFill>
              <a:latin typeface="Consolas" panose="020B0609020204030204" pitchFamily="49" charset="0"/>
            </a:endParaRPr>
          </a:p>
          <a:p>
            <a:pPr algn="l"/>
            <a:r>
              <a:rPr lang="en-US" sz="1200" b="0" i="0" dirty="0">
                <a:solidFill>
                  <a:srgbClr val="000000"/>
                </a:solidFill>
                <a:effectLst/>
                <a:latin typeface="Verdana" panose="020B0604030504040204" pitchFamily="34" charset="0"/>
              </a:rPr>
              <a:t>Which can be expressed with symbols as:</a:t>
            </a:r>
          </a:p>
          <a:p>
            <a:pPr algn="l"/>
            <a:r>
              <a:rPr lang="en-US" sz="1200" b="0" i="0" dirty="0">
                <a:solidFill>
                  <a:srgbClr val="000000"/>
                </a:solidFill>
                <a:effectLst/>
                <a:latin typeface="Consolas" panose="020B0609020204030204" pitchFamily="49" charset="0"/>
              </a:rPr>
              <a:t>H0: μ=55</a:t>
            </a:r>
          </a:p>
          <a:p>
            <a:pPr algn="l"/>
            <a:r>
              <a:rPr lang="en-US" sz="1200" b="0" i="0" dirty="0">
                <a:solidFill>
                  <a:srgbClr val="000000"/>
                </a:solidFill>
                <a:effectLst/>
                <a:latin typeface="Consolas" panose="020B0609020204030204" pitchFamily="49" charset="0"/>
              </a:rPr>
              <a:t>H1: sigma&gt;55</a:t>
            </a:r>
          </a:p>
          <a:p>
            <a:pPr algn="l"/>
            <a:endParaRPr lang="en-US" sz="1200" dirty="0">
              <a:solidFill>
                <a:srgbClr val="000000"/>
              </a:solidFill>
              <a:latin typeface="Consolas" panose="020B0609020204030204" pitchFamily="49" charset="0"/>
            </a:endParaRPr>
          </a:p>
          <a:p>
            <a:pPr algn="l"/>
            <a:r>
              <a:rPr lang="en-US" sz="1000" b="0" i="0" dirty="0">
                <a:solidFill>
                  <a:srgbClr val="000000"/>
                </a:solidFill>
                <a:effectLst/>
                <a:latin typeface="Verdana" panose="020B0604030504040204" pitchFamily="34" charset="0"/>
              </a:rPr>
              <a:t>This is a '</a:t>
            </a:r>
            <a:r>
              <a:rPr lang="en-US" sz="1000" b="1" i="0" dirty="0">
                <a:solidFill>
                  <a:srgbClr val="000000"/>
                </a:solidFill>
                <a:effectLst/>
                <a:latin typeface="Verdana" panose="020B0604030504040204" pitchFamily="34" charset="0"/>
              </a:rPr>
              <a:t>right</a:t>
            </a:r>
            <a:r>
              <a:rPr lang="en-US" sz="1000" b="0" i="0" dirty="0">
                <a:solidFill>
                  <a:srgbClr val="000000"/>
                </a:solidFill>
                <a:effectLst/>
                <a:latin typeface="Verdana" panose="020B0604030504040204" pitchFamily="34" charset="0"/>
              </a:rPr>
              <a:t> tailed' test, because the alternative hypothesis claims that the proportion is </a:t>
            </a:r>
            <a:r>
              <a:rPr lang="en-US" sz="1000" b="1" i="0" dirty="0">
                <a:solidFill>
                  <a:srgbClr val="000000"/>
                </a:solidFill>
                <a:effectLst/>
                <a:latin typeface="Verdana" panose="020B0604030504040204" pitchFamily="34" charset="0"/>
              </a:rPr>
              <a:t>more</a:t>
            </a:r>
            <a:r>
              <a:rPr lang="en-US" sz="1000" b="0" i="0" dirty="0">
                <a:solidFill>
                  <a:srgbClr val="000000"/>
                </a:solidFill>
                <a:effectLst/>
                <a:latin typeface="Verdana" panose="020B0604030504040204" pitchFamily="34" charset="0"/>
              </a:rPr>
              <a:t> than in the null hypothesis.</a:t>
            </a:r>
            <a:endParaRPr lang="en-US" sz="1200" b="0" i="0" dirty="0">
              <a:solidFill>
                <a:srgbClr val="000000"/>
              </a:solidFill>
              <a:effectLst/>
              <a:latin typeface="Consolas" panose="020B0609020204030204" pitchFamily="49" charset="0"/>
            </a:endParaRPr>
          </a:p>
          <a:p>
            <a:pPr algn="l"/>
            <a:r>
              <a:rPr lang="en-US" sz="1000" b="0" i="0" dirty="0">
                <a:solidFill>
                  <a:srgbClr val="000000"/>
                </a:solidFill>
                <a:effectLst/>
                <a:latin typeface="Verdana" panose="020B0604030504040204" pitchFamily="34" charset="0"/>
              </a:rPr>
              <a:t>If the data supports the alternative hypothesis, we </a:t>
            </a:r>
            <a:r>
              <a:rPr lang="en-US" sz="1000" b="1" i="0" dirty="0">
                <a:solidFill>
                  <a:srgbClr val="000000"/>
                </a:solidFill>
                <a:effectLst/>
                <a:latin typeface="Verdana" panose="020B0604030504040204" pitchFamily="34" charset="0"/>
              </a:rPr>
              <a:t>reject</a:t>
            </a:r>
            <a:r>
              <a:rPr lang="en-US" sz="1000" b="0" i="0" dirty="0">
                <a:solidFill>
                  <a:srgbClr val="000000"/>
                </a:solidFill>
                <a:effectLst/>
                <a:latin typeface="Verdana" panose="020B0604030504040204" pitchFamily="34" charset="0"/>
              </a:rPr>
              <a:t> the null hypothesis and </a:t>
            </a:r>
            <a:r>
              <a:rPr lang="en-US" sz="1000" b="1" i="0" dirty="0">
                <a:solidFill>
                  <a:srgbClr val="000000"/>
                </a:solidFill>
                <a:effectLst/>
                <a:latin typeface="Verdana" panose="020B0604030504040204" pitchFamily="34" charset="0"/>
              </a:rPr>
              <a:t>accept</a:t>
            </a:r>
            <a:r>
              <a:rPr lang="en-US" sz="1000" b="0" i="0" dirty="0">
                <a:solidFill>
                  <a:srgbClr val="000000"/>
                </a:solidFill>
                <a:effectLst/>
                <a:latin typeface="Verdana" panose="020B0604030504040204" pitchFamily="34" charset="0"/>
              </a:rPr>
              <a:t> the alternative hypothesis.</a:t>
            </a:r>
            <a:endParaRPr lang="en-US" sz="1200" b="0" i="0" dirty="0">
              <a:solidFill>
                <a:srgbClr val="000000"/>
              </a:solidFill>
              <a:effectLst/>
              <a:latin typeface="Consolas" panose="020B0609020204030204" pitchFamily="49" charset="0"/>
            </a:endParaRPr>
          </a:p>
          <a:p>
            <a:pPr algn="l"/>
            <a:endParaRPr lang="en-US" sz="1200" b="0" i="0" dirty="0">
              <a:solidFill>
                <a:srgbClr val="000000"/>
              </a:solidFill>
              <a:effectLst/>
              <a:latin typeface="Consolas" panose="020B0609020204030204" pitchFamily="49" charset="0"/>
            </a:endParaRPr>
          </a:p>
          <a:p>
            <a:pPr algn="l"/>
            <a:endParaRPr lang="en-US" sz="1800" b="0" i="0" dirty="0">
              <a:solidFill>
                <a:srgbClr val="000000"/>
              </a:solidFill>
              <a:effectLst/>
              <a:latin typeface="Consolas" panose="020B0609020204030204" pitchFamily="49" charset="0"/>
            </a:endParaRPr>
          </a:p>
          <a:p>
            <a:endParaRPr lang="en-US" sz="1800" dirty="0">
              <a:solidFill>
                <a:srgbClr val="000000"/>
              </a:solidFill>
              <a:latin typeface="Verdana" panose="020B0604030504040204" pitchFamily="34" charset="0"/>
            </a:endParaRPr>
          </a:p>
          <a:p>
            <a:endParaRPr lang="en-US" sz="18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332142421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63B8-1E15-42A9-8962-3BE5804A79CA}"/>
              </a:ext>
            </a:extLst>
          </p:cNvPr>
          <p:cNvSpPr>
            <a:spLocks noGrp="1"/>
          </p:cNvSpPr>
          <p:nvPr>
            <p:ph type="title"/>
          </p:nvPr>
        </p:nvSpPr>
        <p:spPr>
          <a:xfrm>
            <a:off x="838200" y="365126"/>
            <a:ext cx="10515600" cy="315912"/>
          </a:xfrm>
        </p:spPr>
        <p:txBody>
          <a:bodyPr>
            <a:normAutofit fontScale="90000"/>
          </a:bodyPr>
          <a:lstStyle/>
          <a:p>
            <a:r>
              <a:rPr lang="en-IN" b="0" i="0" dirty="0">
                <a:solidFill>
                  <a:srgbClr val="000000"/>
                </a:solidFill>
                <a:effectLst/>
                <a:latin typeface="Segoe UI" panose="020B0502040204020203" pitchFamily="34" charset="0"/>
              </a:rPr>
              <a:t>Deciding the Significance Level</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45E5EAF-A37A-4D15-A939-09C2B89CE284}"/>
              </a:ext>
            </a:extLst>
          </p:cNvPr>
          <p:cNvSpPr>
            <a:spLocks noGrp="1"/>
          </p:cNvSpPr>
          <p:nvPr>
            <p:ph idx="1"/>
          </p:nvPr>
        </p:nvSpPr>
        <p:spPr>
          <a:xfrm>
            <a:off x="838200" y="596766"/>
            <a:ext cx="10515600" cy="5580197"/>
          </a:xfrm>
        </p:spPr>
        <p:txBody>
          <a:bodyPr/>
          <a:lstStyle/>
          <a:p>
            <a:r>
              <a:rPr lang="en-US" sz="1800" b="0" i="0" dirty="0">
                <a:solidFill>
                  <a:srgbClr val="000000"/>
                </a:solidFill>
                <a:effectLst/>
                <a:latin typeface="Verdana" panose="020B0604030504040204" pitchFamily="34" charset="0"/>
              </a:rPr>
              <a:t>The significance level (</a:t>
            </a:r>
            <a:r>
              <a:rPr lang="en-US" sz="1800" dirty="0"/>
              <a:t>α</a:t>
            </a:r>
            <a:r>
              <a:rPr lang="en-US" sz="1800" b="0" i="0" dirty="0">
                <a:solidFill>
                  <a:srgbClr val="000000"/>
                </a:solidFill>
                <a:effectLst/>
                <a:latin typeface="Verdana" panose="020B0604030504040204" pitchFamily="34" charset="0"/>
              </a:rPr>
              <a:t>) is the </a:t>
            </a:r>
            <a:r>
              <a:rPr lang="en-US" sz="1800" b="1" i="0" dirty="0">
                <a:solidFill>
                  <a:srgbClr val="000000"/>
                </a:solidFill>
                <a:effectLst/>
                <a:latin typeface="Verdana" panose="020B0604030504040204" pitchFamily="34" charset="0"/>
              </a:rPr>
              <a:t>uncertainty</a:t>
            </a:r>
            <a:r>
              <a:rPr lang="en-US" sz="1800" b="0" i="0" dirty="0">
                <a:solidFill>
                  <a:srgbClr val="000000"/>
                </a:solidFill>
                <a:effectLst/>
                <a:latin typeface="Verdana" panose="020B0604030504040204" pitchFamily="34" charset="0"/>
              </a:rPr>
              <a:t> we accept when rejecting the null hypothesis in a hypothesis test.</a:t>
            </a:r>
          </a:p>
          <a:p>
            <a:pPr algn="l"/>
            <a:r>
              <a:rPr lang="en-US" sz="1800" b="0" i="0" dirty="0">
                <a:solidFill>
                  <a:srgbClr val="000000"/>
                </a:solidFill>
                <a:effectLst/>
                <a:latin typeface="Verdana" panose="020B0604030504040204" pitchFamily="34" charset="0"/>
              </a:rPr>
              <a:t>The significance level is a percentage probability of accidentally making the wrong conclusion.</a:t>
            </a:r>
          </a:p>
          <a:p>
            <a:pPr algn="l"/>
            <a:r>
              <a:rPr lang="en-US" sz="1800" b="0" i="0" dirty="0">
                <a:solidFill>
                  <a:srgbClr val="000000"/>
                </a:solidFill>
                <a:effectLst/>
                <a:latin typeface="Verdana" panose="020B0604030504040204" pitchFamily="34" charset="0"/>
              </a:rPr>
              <a:t>Typical significance levels are:</a:t>
            </a:r>
          </a:p>
          <a:p>
            <a:pPr algn="l">
              <a:buFont typeface="Arial" panose="020B0604020202020204" pitchFamily="34" charset="0"/>
              <a:buChar char="•"/>
            </a:pPr>
            <a:r>
              <a:rPr lang="en-US" sz="1800" b="0" i="0" dirty="0">
                <a:solidFill>
                  <a:srgbClr val="000000"/>
                </a:solidFill>
                <a:effectLst/>
                <a:latin typeface="Verdana" panose="020B0604030504040204" pitchFamily="34" charset="0"/>
              </a:rPr>
              <a:t>α=0.1 (10%)</a:t>
            </a:r>
          </a:p>
          <a:p>
            <a:pPr algn="l">
              <a:buFont typeface="Arial" panose="020B0604020202020204" pitchFamily="34" charset="0"/>
              <a:buChar char="•"/>
            </a:pPr>
            <a:r>
              <a:rPr lang="en-US" sz="1800" b="0" i="0" dirty="0">
                <a:solidFill>
                  <a:srgbClr val="000000"/>
                </a:solidFill>
                <a:effectLst/>
                <a:latin typeface="Verdana" panose="020B0604030504040204" pitchFamily="34" charset="0"/>
              </a:rPr>
              <a:t>α=0.05 (5%)</a:t>
            </a:r>
          </a:p>
          <a:p>
            <a:pPr algn="l">
              <a:buFont typeface="Arial" panose="020B0604020202020204" pitchFamily="34" charset="0"/>
              <a:buChar char="•"/>
            </a:pPr>
            <a:r>
              <a:rPr lang="en-US" sz="1800" b="0" i="0" dirty="0">
                <a:solidFill>
                  <a:srgbClr val="000000"/>
                </a:solidFill>
                <a:effectLst/>
                <a:latin typeface="Verdana" panose="020B0604030504040204" pitchFamily="34" charset="0"/>
              </a:rPr>
              <a:t>α=0.01 (1%)</a:t>
            </a:r>
          </a:p>
          <a:p>
            <a:pPr algn="l">
              <a:buFont typeface="Arial" panose="020B0604020202020204" pitchFamily="34" charset="0"/>
              <a:buChar char="•"/>
            </a:pPr>
            <a:endParaRPr lang="en-US" sz="1800" dirty="0">
              <a:solidFill>
                <a:srgbClr val="000000"/>
              </a:solidFill>
              <a:latin typeface="Verdana" panose="020B0604030504040204" pitchFamily="34" charset="0"/>
            </a:endParaRPr>
          </a:p>
          <a:p>
            <a:pPr algn="l">
              <a:buFont typeface="Arial" panose="020B0604020202020204" pitchFamily="34" charset="0"/>
              <a:buChar char="•"/>
            </a:pPr>
            <a:r>
              <a:rPr lang="en-US" sz="1200" b="0" i="0" dirty="0">
                <a:solidFill>
                  <a:srgbClr val="000000"/>
                </a:solidFill>
                <a:effectLst/>
                <a:latin typeface="Verdana" panose="020B0604030504040204" pitchFamily="34" charset="0"/>
              </a:rPr>
              <a:t>A lower significance level means that the evidence in the data needs to be stronger to reject the null hypothesis.</a:t>
            </a:r>
            <a:endParaRPr lang="en-US" sz="1800" b="0" i="0" dirty="0">
              <a:solidFill>
                <a:srgbClr val="000000"/>
              </a:solidFill>
              <a:effectLst/>
              <a:latin typeface="Verdana" panose="020B0604030504040204" pitchFamily="34" charset="0"/>
            </a:endParaRPr>
          </a:p>
          <a:p>
            <a:pPr algn="l">
              <a:buFont typeface="Arial" panose="020B0604020202020204" pitchFamily="34" charset="0"/>
              <a:buChar char="•"/>
            </a:pPr>
            <a:r>
              <a:rPr lang="en-US" sz="1200" b="0" i="0" dirty="0">
                <a:solidFill>
                  <a:srgbClr val="000000"/>
                </a:solidFill>
                <a:effectLst/>
                <a:latin typeface="Verdana" panose="020B0604030504040204" pitchFamily="34" charset="0"/>
              </a:rPr>
              <a:t>There is no "correct" significance level - it only states the uncertainty of the conclusion.</a:t>
            </a:r>
            <a:endParaRPr lang="en-US" sz="1800" dirty="0">
              <a:solidFill>
                <a:srgbClr val="000000"/>
              </a:solidFill>
              <a:latin typeface="Verdana" panose="020B0604030504040204" pitchFamily="34" charset="0"/>
            </a:endParaRPr>
          </a:p>
          <a:p>
            <a:pPr algn="l">
              <a:buFont typeface="Arial" panose="020B0604020202020204" pitchFamily="34" charset="0"/>
              <a:buChar char="•"/>
            </a:pPr>
            <a:endParaRPr lang="en-US" sz="18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147985489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E013B-FEC3-43DD-8BCB-A4F0D3CA8413}"/>
              </a:ext>
            </a:extLst>
          </p:cNvPr>
          <p:cNvSpPr>
            <a:spLocks noGrp="1"/>
          </p:cNvSpPr>
          <p:nvPr>
            <p:ph type="title"/>
          </p:nvPr>
        </p:nvSpPr>
        <p:spPr>
          <a:xfrm>
            <a:off x="838200" y="365126"/>
            <a:ext cx="10515600" cy="315912"/>
          </a:xfrm>
        </p:spPr>
        <p:txBody>
          <a:bodyPr>
            <a:normAutofit fontScale="90000"/>
          </a:bodyPr>
          <a:lstStyle/>
          <a:p>
            <a:r>
              <a:rPr lang="en-IN" b="0" i="0" dirty="0">
                <a:solidFill>
                  <a:srgbClr val="000000"/>
                </a:solidFill>
                <a:effectLst/>
                <a:latin typeface="Segoe UI" panose="020B0502040204020203" pitchFamily="34" charset="0"/>
              </a:rPr>
              <a:t>Calculating the Test Statistic</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28291392-0EBC-46E0-9CAC-16A557E86B06}"/>
              </a:ext>
            </a:extLst>
          </p:cNvPr>
          <p:cNvSpPr>
            <a:spLocks noGrp="1"/>
          </p:cNvSpPr>
          <p:nvPr>
            <p:ph idx="1"/>
          </p:nvPr>
        </p:nvSpPr>
        <p:spPr>
          <a:xfrm>
            <a:off x="838200" y="490888"/>
            <a:ext cx="10515600" cy="5686075"/>
          </a:xfrm>
        </p:spPr>
        <p:txBody>
          <a:bodyPr>
            <a:normAutofit fontScale="92500" lnSpcReduction="10000"/>
          </a:bodyPr>
          <a:lstStyle/>
          <a:p>
            <a:pPr algn="l"/>
            <a:r>
              <a:rPr lang="en-US" sz="1800" b="0" i="0" dirty="0">
                <a:solidFill>
                  <a:srgbClr val="000000"/>
                </a:solidFill>
                <a:effectLst/>
                <a:latin typeface="Verdana" panose="020B0604030504040204" pitchFamily="34" charset="0"/>
              </a:rPr>
              <a:t>The test statistic is used to decide the outcome of the hypothesis test.</a:t>
            </a:r>
          </a:p>
          <a:p>
            <a:pPr algn="l"/>
            <a:r>
              <a:rPr lang="en-US" sz="1800" b="0" i="0" dirty="0">
                <a:solidFill>
                  <a:srgbClr val="000000"/>
                </a:solidFill>
                <a:effectLst/>
                <a:latin typeface="Verdana" panose="020B0604030504040204" pitchFamily="34" charset="0"/>
              </a:rPr>
              <a:t>The test statistic is a </a:t>
            </a:r>
            <a:r>
              <a:rPr lang="en-US" sz="1800" b="0" i="0" dirty="0">
                <a:solidFill>
                  <a:srgbClr val="000000"/>
                </a:solidFill>
                <a:effectLst/>
                <a:latin typeface="Verdana" panose="020B0604030504040204" pitchFamily="34" charset="0"/>
                <a:hlinkClick r:id="rId2"/>
              </a:rPr>
              <a:t>standardized</a:t>
            </a:r>
            <a:r>
              <a:rPr lang="en-US" sz="1800" b="0" i="0" dirty="0">
                <a:solidFill>
                  <a:srgbClr val="000000"/>
                </a:solidFill>
                <a:effectLst/>
                <a:latin typeface="Verdana" panose="020B0604030504040204" pitchFamily="34" charset="0"/>
              </a:rPr>
              <a:t> value calculated from the sample.</a:t>
            </a:r>
          </a:p>
          <a:p>
            <a:pPr algn="l"/>
            <a:r>
              <a:rPr lang="en-US" sz="1800" b="0" i="0" dirty="0">
                <a:solidFill>
                  <a:srgbClr val="000000"/>
                </a:solidFill>
                <a:effectLst/>
                <a:latin typeface="Verdana" panose="020B0604030504040204" pitchFamily="34" charset="0"/>
              </a:rPr>
              <a:t>The formula for the test statistic (TS) of a population mean is:</a:t>
            </a:r>
          </a:p>
          <a:p>
            <a:endParaRPr lang="en-IN" dirty="0"/>
          </a:p>
          <a:p>
            <a:endParaRPr lang="en-IN" dirty="0"/>
          </a:p>
          <a:p>
            <a:endParaRPr lang="en-IN" dirty="0"/>
          </a:p>
          <a:p>
            <a:br>
              <a:rPr lang="en-US" dirty="0"/>
            </a:br>
            <a:r>
              <a:rPr lang="en-US" sz="2000" dirty="0"/>
              <a:t>x¯−μ</a:t>
            </a:r>
            <a:r>
              <a:rPr lang="en-US" sz="2000" b="0" i="0" dirty="0">
                <a:solidFill>
                  <a:srgbClr val="000000"/>
                </a:solidFill>
                <a:effectLst/>
                <a:latin typeface="Verdana" panose="020B0604030504040204" pitchFamily="34" charset="0"/>
              </a:rPr>
              <a:t> is the </a:t>
            </a:r>
            <a:r>
              <a:rPr lang="en-US" sz="2000" b="1" i="0" dirty="0">
                <a:solidFill>
                  <a:srgbClr val="000000"/>
                </a:solidFill>
                <a:effectLst/>
                <a:latin typeface="Verdana" panose="020B0604030504040204" pitchFamily="34" charset="0"/>
              </a:rPr>
              <a:t>difference</a:t>
            </a:r>
            <a:r>
              <a:rPr lang="en-US" sz="2000" b="0" i="0" dirty="0">
                <a:solidFill>
                  <a:srgbClr val="000000"/>
                </a:solidFill>
                <a:effectLst/>
                <a:latin typeface="Verdana" panose="020B0604030504040204" pitchFamily="34" charset="0"/>
              </a:rPr>
              <a:t> between the </a:t>
            </a:r>
            <a:r>
              <a:rPr lang="en-US" sz="2000" b="1" i="0" dirty="0">
                <a:solidFill>
                  <a:srgbClr val="000000"/>
                </a:solidFill>
                <a:effectLst/>
                <a:latin typeface="Verdana" panose="020B0604030504040204" pitchFamily="34" charset="0"/>
              </a:rPr>
              <a:t>sample</a:t>
            </a:r>
            <a:r>
              <a:rPr lang="en-US" sz="2000" b="0" i="0" dirty="0">
                <a:solidFill>
                  <a:srgbClr val="000000"/>
                </a:solidFill>
                <a:effectLst/>
                <a:latin typeface="Verdana" panose="020B0604030504040204" pitchFamily="34" charset="0"/>
              </a:rPr>
              <a:t> mean (</a:t>
            </a:r>
            <a:r>
              <a:rPr lang="en-US" sz="2000" dirty="0"/>
              <a:t>x¯</a:t>
            </a:r>
            <a:r>
              <a:rPr lang="en-US" sz="2000" b="0" i="0" dirty="0">
                <a:solidFill>
                  <a:srgbClr val="000000"/>
                </a:solidFill>
                <a:effectLst/>
                <a:latin typeface="Verdana" panose="020B0604030504040204" pitchFamily="34" charset="0"/>
              </a:rPr>
              <a:t>) and the claimed </a:t>
            </a:r>
            <a:r>
              <a:rPr lang="en-US" sz="2000" b="1" i="0" dirty="0">
                <a:solidFill>
                  <a:srgbClr val="000000"/>
                </a:solidFill>
                <a:effectLst/>
                <a:latin typeface="Verdana" panose="020B0604030504040204" pitchFamily="34" charset="0"/>
              </a:rPr>
              <a:t>population</a:t>
            </a:r>
            <a:r>
              <a:rPr lang="en-US" sz="2000" b="0" i="0" dirty="0">
                <a:solidFill>
                  <a:srgbClr val="000000"/>
                </a:solidFill>
                <a:effectLst/>
                <a:latin typeface="Verdana" panose="020B0604030504040204" pitchFamily="34" charset="0"/>
              </a:rPr>
              <a:t> mean (</a:t>
            </a:r>
            <a:r>
              <a:rPr lang="en-US" sz="2000" dirty="0"/>
              <a:t>μ</a:t>
            </a:r>
            <a:r>
              <a:rPr lang="en-US" sz="2000" b="0" i="0" dirty="0">
                <a:solidFill>
                  <a:srgbClr val="000000"/>
                </a:solidFill>
                <a:effectLst/>
                <a:latin typeface="Verdana" panose="020B0604030504040204" pitchFamily="34" charset="0"/>
              </a:rPr>
              <a:t>).</a:t>
            </a:r>
          </a:p>
          <a:p>
            <a:br>
              <a:rPr lang="en-US" sz="1400" dirty="0"/>
            </a:br>
            <a:r>
              <a:rPr lang="en-US" sz="1400" dirty="0"/>
              <a:t>s </a:t>
            </a:r>
            <a:r>
              <a:rPr lang="en-US" sz="1400" b="0" i="0" dirty="0">
                <a:solidFill>
                  <a:srgbClr val="000000"/>
                </a:solidFill>
                <a:effectLst/>
                <a:latin typeface="Verdana" panose="020B0604030504040204" pitchFamily="34" charset="0"/>
              </a:rPr>
              <a:t> is the </a:t>
            </a:r>
            <a:r>
              <a:rPr lang="en-US" sz="1400" b="0" i="0" dirty="0">
                <a:effectLst/>
                <a:latin typeface="Verdana" panose="020B0604030504040204" pitchFamily="34" charset="0"/>
                <a:hlinkClick r:id="rId3"/>
              </a:rPr>
              <a:t>sample standard deviation</a:t>
            </a:r>
            <a:r>
              <a:rPr lang="en-US" sz="1400" b="0" i="0" dirty="0">
                <a:solidFill>
                  <a:srgbClr val="000000"/>
                </a:solidFill>
                <a:effectLst/>
                <a:latin typeface="Verdana" panose="020B0604030504040204" pitchFamily="34" charset="0"/>
              </a:rPr>
              <a:t>.</a:t>
            </a:r>
          </a:p>
          <a:p>
            <a:br>
              <a:rPr lang="en-IN" sz="1400" dirty="0"/>
            </a:br>
            <a:r>
              <a:rPr lang="en-IN" sz="1400" dirty="0"/>
              <a:t>n</a:t>
            </a:r>
            <a:r>
              <a:rPr lang="en-IN" sz="1400" b="0" i="0" dirty="0">
                <a:solidFill>
                  <a:srgbClr val="000000"/>
                </a:solidFill>
                <a:effectLst/>
                <a:latin typeface="Verdana" panose="020B0604030504040204" pitchFamily="34" charset="0"/>
              </a:rPr>
              <a:t> is the sample size.</a:t>
            </a:r>
          </a:p>
          <a:p>
            <a:pPr algn="l"/>
            <a:r>
              <a:rPr lang="en-US" sz="1400" b="0" i="0" dirty="0">
                <a:solidFill>
                  <a:srgbClr val="000000"/>
                </a:solidFill>
                <a:effectLst/>
                <a:latin typeface="Verdana" panose="020B0604030504040204" pitchFamily="34" charset="0"/>
              </a:rPr>
              <a:t>In our example:</a:t>
            </a:r>
          </a:p>
          <a:p>
            <a:pPr algn="l"/>
            <a:r>
              <a:rPr lang="en-US" sz="1400" b="0" i="0" dirty="0">
                <a:solidFill>
                  <a:srgbClr val="000000"/>
                </a:solidFill>
                <a:effectLst/>
                <a:latin typeface="Consolas" panose="020B0609020204030204" pitchFamily="49" charset="0"/>
              </a:rPr>
              <a:t>The claimed (H0) population mean (μ) was 55</a:t>
            </a:r>
          </a:p>
          <a:p>
            <a:pPr algn="l"/>
            <a:r>
              <a:rPr lang="en-US" sz="1400" b="0" i="0" dirty="0">
                <a:solidFill>
                  <a:srgbClr val="000000"/>
                </a:solidFill>
                <a:effectLst/>
                <a:latin typeface="Consolas" panose="020B0609020204030204" pitchFamily="49" charset="0"/>
              </a:rPr>
              <a:t>The sample mean (x¯) was 62.1</a:t>
            </a:r>
          </a:p>
          <a:p>
            <a:pPr algn="l"/>
            <a:r>
              <a:rPr lang="en-US" sz="1400" b="0" i="0" dirty="0">
                <a:solidFill>
                  <a:srgbClr val="000000"/>
                </a:solidFill>
                <a:effectLst/>
                <a:latin typeface="Consolas" panose="020B0609020204030204" pitchFamily="49" charset="0"/>
              </a:rPr>
              <a:t>The sample standard deviation (s) was 13.46</a:t>
            </a:r>
          </a:p>
          <a:p>
            <a:pPr algn="l"/>
            <a:r>
              <a:rPr lang="en-US" sz="1400" b="0" i="0" dirty="0">
                <a:solidFill>
                  <a:srgbClr val="000000"/>
                </a:solidFill>
                <a:effectLst/>
                <a:latin typeface="Consolas" panose="020B0609020204030204" pitchFamily="49" charset="0"/>
              </a:rPr>
              <a:t>The sample size (n) was </a:t>
            </a:r>
          </a:p>
          <a:p>
            <a:endParaRPr lang="en-IN" sz="2000" b="0" i="0" dirty="0">
              <a:solidFill>
                <a:srgbClr val="000000"/>
              </a:solidFill>
              <a:effectLst/>
              <a:latin typeface="Verdana" panose="020B0604030504040204" pitchFamily="34" charset="0"/>
            </a:endParaRPr>
          </a:p>
          <a:p>
            <a:endParaRPr lang="en-IN" dirty="0"/>
          </a:p>
        </p:txBody>
      </p:sp>
      <p:pic>
        <p:nvPicPr>
          <p:cNvPr id="5" name="Picture 4">
            <a:extLst>
              <a:ext uri="{FF2B5EF4-FFF2-40B4-BE49-F238E27FC236}">
                <a16:creationId xmlns:a16="http://schemas.microsoft.com/office/drawing/2014/main" id="{FCACDF00-C188-4170-9435-7925E41C72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0788" y="2071499"/>
            <a:ext cx="2381582" cy="905001"/>
          </a:xfrm>
          <a:prstGeom prst="rect">
            <a:avLst/>
          </a:prstGeom>
        </p:spPr>
      </p:pic>
    </p:spTree>
    <p:extLst>
      <p:ext uri="{BB962C8B-B14F-4D97-AF65-F5344CB8AC3E}">
        <p14:creationId xmlns:p14="http://schemas.microsoft.com/office/powerpoint/2010/main" val="242211603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9DD85B-1E8B-4D89-907B-6CDA871B7132}"/>
              </a:ext>
            </a:extLst>
          </p:cNvPr>
          <p:cNvSpPr>
            <a:spLocks noGrp="1"/>
          </p:cNvSpPr>
          <p:nvPr>
            <p:ph idx="1"/>
          </p:nvPr>
        </p:nvSpPr>
        <p:spPr>
          <a:xfrm>
            <a:off x="838200" y="738738"/>
            <a:ext cx="10515600" cy="5438225"/>
          </a:xfrm>
        </p:spPr>
        <p:txBody>
          <a:bodyPr>
            <a:normAutofit fontScale="85000" lnSpcReduction="20000"/>
          </a:bodyPr>
          <a:lstStyle/>
          <a:p>
            <a:r>
              <a:rPr lang="en-US" b="0" i="0" dirty="0">
                <a:solidFill>
                  <a:srgbClr val="000000"/>
                </a:solidFill>
                <a:effectLst/>
                <a:latin typeface="Verdana" panose="020B0604030504040204" pitchFamily="34" charset="0"/>
              </a:rPr>
              <a:t>So the test statistic (TS) is then:</a:t>
            </a:r>
          </a:p>
          <a:p>
            <a:endParaRPr lang="en-US" dirty="0">
              <a:solidFill>
                <a:srgbClr val="000000"/>
              </a:solidFill>
              <a:latin typeface="Verdana" panose="020B0604030504040204" pitchFamily="34" charset="0"/>
            </a:endParaRP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endParaRPr lang="en-US" b="0" i="0" dirty="0">
              <a:solidFill>
                <a:srgbClr val="000000"/>
              </a:solidFill>
              <a:effectLst/>
              <a:latin typeface="Verdana" panose="020B0604030504040204" pitchFamily="34" charset="0"/>
            </a:endParaRPr>
          </a:p>
          <a:p>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scipy.stats</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as</a:t>
            </a:r>
            <a:r>
              <a:rPr lang="en-US" b="0" i="0" dirty="0">
                <a:solidFill>
                  <a:srgbClr val="000000"/>
                </a:solidFill>
                <a:effectLst/>
                <a:latin typeface="Consolas" panose="020B0609020204030204" pitchFamily="49" charset="0"/>
              </a:rPr>
              <a:t> stats</a:t>
            </a:r>
            <a:br>
              <a:rPr lang="en-US" dirty="0"/>
            </a:br>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math</a:t>
            </a:r>
            <a:br>
              <a:rPr lang="en-US" dirty="0"/>
            </a:br>
            <a:br>
              <a:rPr lang="en-US" dirty="0"/>
            </a:br>
            <a:r>
              <a:rPr lang="en-US" b="0" i="0" dirty="0">
                <a:solidFill>
                  <a:srgbClr val="008000"/>
                </a:solidFill>
                <a:effectLst/>
                <a:latin typeface="Consolas" panose="020B0609020204030204" pitchFamily="49" charset="0"/>
              </a:rPr>
              <a:t># Specify the sample mean (</a:t>
            </a:r>
            <a:r>
              <a:rPr lang="en-US" b="0" i="0" dirty="0" err="1">
                <a:solidFill>
                  <a:srgbClr val="008000"/>
                </a:solidFill>
                <a:effectLst/>
                <a:latin typeface="Consolas" panose="020B0609020204030204" pitchFamily="49" charset="0"/>
              </a:rPr>
              <a:t>x_bar</a:t>
            </a:r>
            <a:r>
              <a:rPr lang="en-US" b="0" i="0" dirty="0">
                <a:solidFill>
                  <a:srgbClr val="008000"/>
                </a:solidFill>
                <a:effectLst/>
                <a:latin typeface="Consolas" panose="020B0609020204030204" pitchFamily="49" charset="0"/>
              </a:rPr>
              <a:t>), the sample standard deviation (s), the mean claimed in the null-hypothesis (</a:t>
            </a:r>
            <a:r>
              <a:rPr lang="en-US" b="0" i="0" dirty="0" err="1">
                <a:solidFill>
                  <a:srgbClr val="008000"/>
                </a:solidFill>
                <a:effectLst/>
                <a:latin typeface="Consolas" panose="020B0609020204030204" pitchFamily="49" charset="0"/>
              </a:rPr>
              <a:t>mu_null</a:t>
            </a:r>
            <a:r>
              <a:rPr lang="en-US" b="0" i="0" dirty="0">
                <a:solidFill>
                  <a:srgbClr val="008000"/>
                </a:solidFill>
                <a:effectLst/>
                <a:latin typeface="Consolas" panose="020B0609020204030204" pitchFamily="49" charset="0"/>
              </a:rPr>
              <a:t>), and the sample size (n)</a:t>
            </a:r>
            <a:br>
              <a:rPr lang="en-US" b="0" i="0" dirty="0">
                <a:solidFill>
                  <a:srgbClr val="008000"/>
                </a:solidFill>
                <a:effectLst/>
                <a:latin typeface="Consolas" panose="020B0609020204030204" pitchFamily="49" charset="0"/>
              </a:rPr>
            </a:br>
            <a:r>
              <a:rPr lang="en-US" b="0" i="0" dirty="0" err="1">
                <a:solidFill>
                  <a:srgbClr val="000000"/>
                </a:solidFill>
                <a:effectLst/>
                <a:latin typeface="Consolas" panose="020B0609020204030204" pitchFamily="49" charset="0"/>
              </a:rPr>
              <a:t>x_bar</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62.1</a:t>
            </a:r>
            <a:br>
              <a:rPr lang="en-US" dirty="0"/>
            </a:br>
            <a:r>
              <a:rPr lang="en-US" b="0" i="0" dirty="0">
                <a:solidFill>
                  <a:srgbClr val="000000"/>
                </a:solidFill>
                <a:effectLst/>
                <a:latin typeface="Consolas" panose="020B0609020204030204" pitchFamily="49" charset="0"/>
              </a:rPr>
              <a:t>s = </a:t>
            </a:r>
            <a:r>
              <a:rPr lang="en-US" b="0" i="0" dirty="0">
                <a:solidFill>
                  <a:srgbClr val="FF0000"/>
                </a:solidFill>
                <a:effectLst/>
                <a:latin typeface="Consolas" panose="020B0609020204030204" pitchFamily="49" charset="0"/>
              </a:rPr>
              <a:t>13.46</a:t>
            </a:r>
            <a:br>
              <a:rPr lang="en-US" dirty="0"/>
            </a:br>
            <a:r>
              <a:rPr lang="en-US" b="0" i="0" dirty="0" err="1">
                <a:solidFill>
                  <a:srgbClr val="000000"/>
                </a:solidFill>
                <a:effectLst/>
                <a:latin typeface="Consolas" panose="020B0609020204030204" pitchFamily="49" charset="0"/>
              </a:rPr>
              <a:t>mu_null</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55</a:t>
            </a:r>
            <a:br>
              <a:rPr lang="en-US" dirty="0"/>
            </a:br>
            <a:r>
              <a:rPr lang="en-US" b="0" i="0" dirty="0">
                <a:solidFill>
                  <a:srgbClr val="000000"/>
                </a:solidFill>
                <a:effectLst/>
                <a:latin typeface="Consolas" panose="020B0609020204030204" pitchFamily="49" charset="0"/>
              </a:rPr>
              <a:t>n = </a:t>
            </a:r>
            <a:r>
              <a:rPr lang="en-US" b="0" i="0" dirty="0">
                <a:solidFill>
                  <a:srgbClr val="FF0000"/>
                </a:solidFill>
                <a:effectLst/>
                <a:latin typeface="Consolas" panose="020B0609020204030204" pitchFamily="49" charset="0"/>
              </a:rPr>
              <a:t>30</a:t>
            </a:r>
            <a:br>
              <a:rPr lang="en-US" dirty="0"/>
            </a:br>
            <a:br>
              <a:rPr lang="en-US" dirty="0"/>
            </a:br>
            <a:r>
              <a:rPr lang="en-US" b="0" i="0" dirty="0">
                <a:solidFill>
                  <a:srgbClr val="008000"/>
                </a:solidFill>
                <a:effectLst/>
                <a:latin typeface="Consolas" panose="020B0609020204030204" pitchFamily="49" charset="0"/>
              </a:rPr>
              <a:t># Calculate and print the test statistic</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x_bar</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mu_null</a:t>
            </a:r>
            <a:r>
              <a:rPr lang="en-US" b="0" i="0" dirty="0">
                <a:solidFill>
                  <a:srgbClr val="000000"/>
                </a:solidFill>
                <a:effectLst/>
                <a:latin typeface="Consolas" panose="020B0609020204030204" pitchFamily="49" charset="0"/>
              </a:rPr>
              <a:t>)/(s/</a:t>
            </a:r>
            <a:r>
              <a:rPr lang="en-US" b="0" i="0" dirty="0" err="1">
                <a:solidFill>
                  <a:srgbClr val="000000"/>
                </a:solidFill>
                <a:effectLst/>
                <a:latin typeface="Consolas" panose="020B0609020204030204" pitchFamily="49" charset="0"/>
              </a:rPr>
              <a:t>math.sqrt</a:t>
            </a:r>
            <a:r>
              <a:rPr lang="en-US" b="0" i="0" dirty="0">
                <a:solidFill>
                  <a:srgbClr val="000000"/>
                </a:solidFill>
                <a:effectLst/>
                <a:latin typeface="Consolas" panose="020B0609020204030204" pitchFamily="49" charset="0"/>
              </a:rPr>
              <a:t>(n)))</a:t>
            </a:r>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endParaRPr lang="en-US" b="0" i="0" dirty="0">
              <a:solidFill>
                <a:srgbClr val="000000"/>
              </a:solidFill>
              <a:effectLst/>
              <a:latin typeface="Verdana" panose="020B0604030504040204" pitchFamily="34" charset="0"/>
            </a:endParaRPr>
          </a:p>
          <a:p>
            <a:endParaRPr lang="en-IN" dirty="0"/>
          </a:p>
        </p:txBody>
      </p:sp>
      <p:pic>
        <p:nvPicPr>
          <p:cNvPr id="5" name="Picture 4">
            <a:extLst>
              <a:ext uri="{FF2B5EF4-FFF2-40B4-BE49-F238E27FC236}">
                <a16:creationId xmlns:a16="http://schemas.microsoft.com/office/drawing/2014/main" id="{FA923542-3E59-4CEB-9D39-CCABC088D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569" y="1378508"/>
            <a:ext cx="7087589" cy="866896"/>
          </a:xfrm>
          <a:prstGeom prst="rect">
            <a:avLst/>
          </a:prstGeom>
        </p:spPr>
      </p:pic>
    </p:spTree>
    <p:extLst>
      <p:ext uri="{BB962C8B-B14F-4D97-AF65-F5344CB8AC3E}">
        <p14:creationId xmlns:p14="http://schemas.microsoft.com/office/powerpoint/2010/main" val="12179361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BB0C-E64E-447C-8EB8-674089C9B9C7}"/>
              </a:ext>
            </a:extLst>
          </p:cNvPr>
          <p:cNvSpPr>
            <a:spLocks noGrp="1"/>
          </p:cNvSpPr>
          <p:nvPr>
            <p:ph type="title"/>
          </p:nvPr>
        </p:nvSpPr>
        <p:spPr>
          <a:xfrm>
            <a:off x="838200" y="365126"/>
            <a:ext cx="10515600" cy="315912"/>
          </a:xfrm>
        </p:spPr>
        <p:txBody>
          <a:bodyPr>
            <a:normAutofit fontScale="90000"/>
          </a:bodyPr>
          <a:lstStyle/>
          <a:p>
            <a:r>
              <a:rPr lang="en-IN" b="0" i="0" dirty="0">
                <a:solidFill>
                  <a:srgbClr val="000000"/>
                </a:solidFill>
                <a:effectLst/>
                <a:latin typeface="Segoe UI" panose="020B0502040204020203" pitchFamily="34" charset="0"/>
              </a:rPr>
              <a:t>Concluding</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21907FF1-B825-4057-B351-8A8AFCEA60C0}"/>
              </a:ext>
            </a:extLst>
          </p:cNvPr>
          <p:cNvSpPr>
            <a:spLocks noGrp="1"/>
          </p:cNvSpPr>
          <p:nvPr>
            <p:ph idx="1"/>
          </p:nvPr>
        </p:nvSpPr>
        <p:spPr>
          <a:xfrm>
            <a:off x="838200" y="500514"/>
            <a:ext cx="10515600" cy="5676449"/>
          </a:xfrm>
        </p:spPr>
        <p:txBody>
          <a:bodyPr/>
          <a:lstStyle/>
          <a:p>
            <a:pPr algn="l"/>
            <a:r>
              <a:rPr lang="en-US" sz="2000" b="0" i="0" dirty="0">
                <a:solidFill>
                  <a:srgbClr val="000000"/>
                </a:solidFill>
                <a:effectLst/>
                <a:latin typeface="Verdana" panose="020B0604030504040204" pitchFamily="34" charset="0"/>
              </a:rPr>
              <a:t>There are two main approaches for making the conclusion of a hypothesis test:</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The </a:t>
            </a:r>
            <a:r>
              <a:rPr lang="en-US" sz="2000" b="1" i="0" dirty="0">
                <a:solidFill>
                  <a:srgbClr val="000000"/>
                </a:solidFill>
                <a:effectLst/>
                <a:latin typeface="Verdana" panose="020B0604030504040204" pitchFamily="34" charset="0"/>
              </a:rPr>
              <a:t>critical value</a:t>
            </a:r>
            <a:r>
              <a:rPr lang="en-US" sz="2000" b="0" i="0" dirty="0">
                <a:solidFill>
                  <a:srgbClr val="000000"/>
                </a:solidFill>
                <a:effectLst/>
                <a:latin typeface="Verdana" panose="020B0604030504040204" pitchFamily="34" charset="0"/>
              </a:rPr>
              <a:t> approach compares the test statistic with the critical value of the significance level.</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The </a:t>
            </a:r>
            <a:r>
              <a:rPr lang="en-US" sz="2000" b="1" i="0" dirty="0">
                <a:solidFill>
                  <a:srgbClr val="000000"/>
                </a:solidFill>
                <a:effectLst/>
                <a:latin typeface="Verdana" panose="020B0604030504040204" pitchFamily="34" charset="0"/>
              </a:rPr>
              <a:t>P-value</a:t>
            </a:r>
            <a:r>
              <a:rPr lang="en-US" sz="2000" b="0" i="0" dirty="0">
                <a:solidFill>
                  <a:srgbClr val="000000"/>
                </a:solidFill>
                <a:effectLst/>
                <a:latin typeface="Verdana" panose="020B0604030504040204" pitchFamily="34" charset="0"/>
              </a:rPr>
              <a:t> approach compares the P-value of the test statistic and with the significance level.</a:t>
            </a:r>
          </a:p>
          <a:p>
            <a:endParaRPr lang="en-IN" dirty="0"/>
          </a:p>
        </p:txBody>
      </p:sp>
    </p:spTree>
    <p:extLst>
      <p:ext uri="{BB962C8B-B14F-4D97-AF65-F5344CB8AC3E}">
        <p14:creationId xmlns:p14="http://schemas.microsoft.com/office/powerpoint/2010/main" val="370318196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3552-1223-4F89-A4F6-0694C74A90FE}"/>
              </a:ext>
            </a:extLst>
          </p:cNvPr>
          <p:cNvSpPr>
            <a:spLocks noGrp="1"/>
          </p:cNvSpPr>
          <p:nvPr>
            <p:ph type="title"/>
          </p:nvPr>
        </p:nvSpPr>
        <p:spPr>
          <a:xfrm>
            <a:off x="838200" y="365126"/>
            <a:ext cx="10515600" cy="315912"/>
          </a:xfrm>
        </p:spPr>
        <p:txBody>
          <a:bodyPr>
            <a:normAutofit fontScale="90000"/>
          </a:bodyPr>
          <a:lstStyle/>
          <a:p>
            <a:r>
              <a:rPr lang="en-IN" b="0" i="0" dirty="0">
                <a:solidFill>
                  <a:srgbClr val="000000"/>
                </a:solidFill>
                <a:effectLst/>
                <a:latin typeface="Segoe UI" panose="020B0502040204020203" pitchFamily="34" charset="0"/>
              </a:rPr>
              <a:t>The Critical Value Approach</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5D477CB0-A77B-4055-8EB2-5E88C3B29FD8}"/>
              </a:ext>
            </a:extLst>
          </p:cNvPr>
          <p:cNvSpPr>
            <a:spLocks noGrp="1"/>
          </p:cNvSpPr>
          <p:nvPr>
            <p:ph idx="1"/>
          </p:nvPr>
        </p:nvSpPr>
        <p:spPr>
          <a:xfrm>
            <a:off x="838200" y="519764"/>
            <a:ext cx="10515600" cy="5657199"/>
          </a:xfrm>
        </p:spPr>
        <p:txBody>
          <a:bodyPr>
            <a:normAutofit fontScale="62500" lnSpcReduction="20000"/>
          </a:bodyPr>
          <a:lstStyle/>
          <a:p>
            <a:r>
              <a:rPr lang="en-US" sz="2000" b="0" i="0" dirty="0">
                <a:solidFill>
                  <a:srgbClr val="000000"/>
                </a:solidFill>
                <a:effectLst/>
                <a:latin typeface="Verdana" panose="020B0604030504040204" pitchFamily="34" charset="0"/>
              </a:rPr>
              <a:t>For the critical value approach we need to find the </a:t>
            </a:r>
            <a:r>
              <a:rPr lang="en-US" sz="2000" b="1" i="0" dirty="0">
                <a:solidFill>
                  <a:srgbClr val="000000"/>
                </a:solidFill>
                <a:effectLst/>
                <a:latin typeface="Verdana" panose="020B0604030504040204" pitchFamily="34" charset="0"/>
              </a:rPr>
              <a:t>critical value</a:t>
            </a:r>
            <a:r>
              <a:rPr lang="en-US" sz="2000" b="0" i="0" dirty="0">
                <a:solidFill>
                  <a:srgbClr val="000000"/>
                </a:solidFill>
                <a:effectLst/>
                <a:latin typeface="Verdana" panose="020B0604030504040204" pitchFamily="34" charset="0"/>
              </a:rPr>
              <a:t> (CV) of the significance level (</a:t>
            </a:r>
            <a:r>
              <a:rPr lang="en-US" sz="2000" dirty="0"/>
              <a:t>α</a:t>
            </a:r>
            <a:r>
              <a:rPr lang="en-US" sz="2000" b="0" i="0" dirty="0">
                <a:solidFill>
                  <a:srgbClr val="000000"/>
                </a:solidFill>
                <a:effectLst/>
                <a:latin typeface="Verdana" panose="020B0604030504040204" pitchFamily="34" charset="0"/>
              </a:rPr>
              <a:t>).</a:t>
            </a:r>
          </a:p>
          <a:p>
            <a:r>
              <a:rPr lang="en-US" sz="2000" b="0" i="0" dirty="0">
                <a:solidFill>
                  <a:srgbClr val="000000"/>
                </a:solidFill>
                <a:effectLst/>
                <a:latin typeface="Verdana" panose="020B0604030504040204" pitchFamily="34" charset="0"/>
              </a:rPr>
              <a:t>For a population mean test, the critical value (CV) is a </a:t>
            </a:r>
            <a:r>
              <a:rPr lang="en-US" sz="2000" b="1" i="0" dirty="0">
                <a:solidFill>
                  <a:srgbClr val="000000"/>
                </a:solidFill>
                <a:effectLst/>
                <a:latin typeface="Verdana" panose="020B0604030504040204" pitchFamily="34" charset="0"/>
              </a:rPr>
              <a:t>T-value</a:t>
            </a:r>
            <a:r>
              <a:rPr lang="en-US" sz="2000" b="0" i="0" dirty="0">
                <a:solidFill>
                  <a:srgbClr val="000000"/>
                </a:solidFill>
                <a:effectLst/>
                <a:latin typeface="Verdana" panose="020B0604030504040204" pitchFamily="34" charset="0"/>
              </a:rPr>
              <a:t> from a </a:t>
            </a:r>
            <a:r>
              <a:rPr lang="en-US" sz="2000" b="0" i="0" dirty="0">
                <a:effectLst/>
                <a:latin typeface="Verdana" panose="020B0604030504040204" pitchFamily="34" charset="0"/>
                <a:hlinkClick r:id="rId2"/>
              </a:rPr>
              <a:t>student's t-distribution</a:t>
            </a:r>
            <a:r>
              <a:rPr lang="en-US" sz="2000" b="0" i="0" dirty="0">
                <a:solidFill>
                  <a:srgbClr val="000000"/>
                </a:solidFill>
                <a:effectLst/>
                <a:latin typeface="Verdana" panose="020B0604030504040204" pitchFamily="34" charset="0"/>
              </a:rPr>
              <a:t>.</a:t>
            </a:r>
            <a:endParaRPr lang="en-US" sz="2000" dirty="0">
              <a:solidFill>
                <a:srgbClr val="000000"/>
              </a:solidFill>
              <a:latin typeface="Verdana" panose="020B0604030504040204" pitchFamily="34" charset="0"/>
            </a:endParaRPr>
          </a:p>
          <a:p>
            <a:r>
              <a:rPr lang="en-US" sz="2000" b="0" i="0" dirty="0">
                <a:solidFill>
                  <a:srgbClr val="000000"/>
                </a:solidFill>
                <a:effectLst/>
                <a:latin typeface="Verdana" panose="020B0604030504040204" pitchFamily="34" charset="0"/>
              </a:rPr>
              <a:t>This critical T-value (CV) defines the </a:t>
            </a:r>
            <a:r>
              <a:rPr lang="en-US" sz="2000" b="1" i="0" dirty="0">
                <a:solidFill>
                  <a:srgbClr val="000000"/>
                </a:solidFill>
                <a:effectLst/>
                <a:latin typeface="Verdana" panose="020B0604030504040204" pitchFamily="34" charset="0"/>
              </a:rPr>
              <a:t>rejection region</a:t>
            </a:r>
            <a:r>
              <a:rPr lang="en-US" sz="2000" b="0" i="0" dirty="0">
                <a:solidFill>
                  <a:srgbClr val="000000"/>
                </a:solidFill>
                <a:effectLst/>
                <a:latin typeface="Verdana" panose="020B0604030504040204" pitchFamily="34" charset="0"/>
              </a:rPr>
              <a:t> for the test.</a:t>
            </a:r>
          </a:p>
          <a:p>
            <a:endParaRPr lang="en-US" sz="2000" dirty="0">
              <a:solidFill>
                <a:srgbClr val="000000"/>
              </a:solidFill>
              <a:latin typeface="Verdana" panose="020B0604030504040204" pitchFamily="34" charset="0"/>
            </a:endParaRPr>
          </a:p>
          <a:p>
            <a:r>
              <a:rPr lang="en-US" sz="2300" b="0" i="0" dirty="0">
                <a:solidFill>
                  <a:srgbClr val="000000"/>
                </a:solidFill>
                <a:effectLst/>
                <a:latin typeface="Verdana" panose="020B0604030504040204" pitchFamily="34" charset="0"/>
              </a:rPr>
              <a:t>The rejection region is an area of probability in the tails of the standard normal distribution.</a:t>
            </a:r>
          </a:p>
          <a:p>
            <a:r>
              <a:rPr lang="en-US" sz="2300" b="0" i="0" dirty="0">
                <a:solidFill>
                  <a:srgbClr val="000000"/>
                </a:solidFill>
                <a:effectLst/>
                <a:latin typeface="Verdana" panose="020B0604030504040204" pitchFamily="34" charset="0"/>
              </a:rPr>
              <a:t>Because the claim is that the population mean is </a:t>
            </a:r>
            <a:r>
              <a:rPr lang="en-US" sz="2300" b="1" i="0" dirty="0">
                <a:solidFill>
                  <a:srgbClr val="000000"/>
                </a:solidFill>
                <a:effectLst/>
                <a:latin typeface="Verdana" panose="020B0604030504040204" pitchFamily="34" charset="0"/>
              </a:rPr>
              <a:t>more</a:t>
            </a:r>
            <a:r>
              <a:rPr lang="en-US" sz="2300" b="0" i="0" dirty="0">
                <a:solidFill>
                  <a:srgbClr val="000000"/>
                </a:solidFill>
                <a:effectLst/>
                <a:latin typeface="Verdana" panose="020B0604030504040204" pitchFamily="34" charset="0"/>
              </a:rPr>
              <a:t> than 55, the rejection region is in the right tail:</a:t>
            </a:r>
            <a:endParaRPr lang="en-US" sz="2300" dirty="0">
              <a:solidFill>
                <a:srgbClr val="000000"/>
              </a:solidFill>
              <a:latin typeface="Verdana" panose="020B0604030504040204" pitchFamily="34" charset="0"/>
            </a:endParaRPr>
          </a:p>
          <a:p>
            <a:r>
              <a:rPr lang="en-US" sz="2300" b="0" i="0" dirty="0">
                <a:solidFill>
                  <a:srgbClr val="000000"/>
                </a:solidFill>
                <a:effectLst/>
                <a:latin typeface="Verdana" panose="020B0604030504040204" pitchFamily="34" charset="0"/>
              </a:rPr>
              <a:t>The size of the rejection region is decided by the significance level (</a:t>
            </a:r>
            <a:r>
              <a:rPr lang="en-US" sz="2300" dirty="0"/>
              <a:t>α</a:t>
            </a:r>
            <a:r>
              <a:rPr lang="en-US" sz="2300" b="0" i="0" dirty="0">
                <a:solidFill>
                  <a:srgbClr val="000000"/>
                </a:solidFill>
                <a:effectLst/>
                <a:latin typeface="Verdana" panose="020B0604030504040204" pitchFamily="34" charset="0"/>
              </a:rPr>
              <a:t>).</a:t>
            </a:r>
          </a:p>
          <a:p>
            <a:r>
              <a:rPr lang="en-US" sz="2300" b="0" i="0" dirty="0">
                <a:solidFill>
                  <a:srgbClr val="000000"/>
                </a:solidFill>
                <a:effectLst/>
                <a:latin typeface="Verdana" panose="020B0604030504040204" pitchFamily="34" charset="0"/>
              </a:rPr>
              <a:t>The student's t-distribution is adjusted for the uncertainty from smaller samples.</a:t>
            </a:r>
            <a:endParaRPr lang="en-US" sz="2300" dirty="0">
              <a:solidFill>
                <a:srgbClr val="000000"/>
              </a:solidFill>
              <a:latin typeface="Verdana" panose="020B0604030504040204" pitchFamily="34" charset="0"/>
            </a:endParaRPr>
          </a:p>
          <a:p>
            <a:r>
              <a:rPr lang="en-US" sz="2300" b="0" i="0" dirty="0">
                <a:solidFill>
                  <a:srgbClr val="000000"/>
                </a:solidFill>
                <a:effectLst/>
                <a:latin typeface="Verdana" panose="020B0604030504040204" pitchFamily="34" charset="0"/>
              </a:rPr>
              <a:t>This adjustment is called degrees of freedom (</a:t>
            </a:r>
            <a:r>
              <a:rPr lang="en-US" sz="2300" b="0" i="0" dirty="0" err="1">
                <a:solidFill>
                  <a:srgbClr val="000000"/>
                </a:solidFill>
                <a:effectLst/>
                <a:latin typeface="Verdana" panose="020B0604030504040204" pitchFamily="34" charset="0"/>
              </a:rPr>
              <a:t>df</a:t>
            </a:r>
            <a:r>
              <a:rPr lang="en-US" sz="2300" b="0" i="0" dirty="0">
                <a:solidFill>
                  <a:srgbClr val="000000"/>
                </a:solidFill>
                <a:effectLst/>
                <a:latin typeface="Verdana" panose="020B0604030504040204" pitchFamily="34" charset="0"/>
              </a:rPr>
              <a:t>), which is the sample size (n)-1</a:t>
            </a:r>
          </a:p>
          <a:p>
            <a:r>
              <a:rPr lang="en-US" sz="2300" dirty="0"/>
              <a:t>In this case the degrees of freedom (</a:t>
            </a:r>
            <a:r>
              <a:rPr lang="en-US" sz="2300" dirty="0" err="1"/>
              <a:t>df</a:t>
            </a:r>
            <a:r>
              <a:rPr lang="en-US" sz="2300" dirty="0"/>
              <a:t>) is: 30-1=29</a:t>
            </a:r>
          </a:p>
          <a:p>
            <a:r>
              <a:rPr lang="en-US" sz="2300" b="0" i="0" dirty="0">
                <a:solidFill>
                  <a:srgbClr val="000000"/>
                </a:solidFill>
                <a:effectLst/>
                <a:latin typeface="Verdana" panose="020B0604030504040204" pitchFamily="34" charset="0"/>
              </a:rPr>
              <a:t>Choosing a significance level (</a:t>
            </a:r>
            <a:r>
              <a:rPr lang="en-US" sz="2300" dirty="0"/>
              <a:t>α</a:t>
            </a:r>
            <a:r>
              <a:rPr lang="en-US" sz="2300" b="0" i="0" dirty="0">
                <a:solidFill>
                  <a:srgbClr val="000000"/>
                </a:solidFill>
                <a:effectLst/>
                <a:latin typeface="Verdana" panose="020B0604030504040204" pitchFamily="34" charset="0"/>
              </a:rPr>
              <a:t>) of 0.01, or 1%, we can find the critical T-value from a </a:t>
            </a:r>
            <a:r>
              <a:rPr lang="en-US" sz="2300" b="0" i="0" dirty="0">
                <a:solidFill>
                  <a:srgbClr val="059862"/>
                </a:solidFill>
                <a:effectLst/>
                <a:latin typeface="Verdana" panose="020B0604030504040204" pitchFamily="34" charset="0"/>
                <a:hlinkClick r:id="rId3"/>
              </a:rPr>
              <a:t>T-table</a:t>
            </a:r>
            <a:endParaRPr lang="en-US" sz="2300" b="0" i="0" dirty="0">
              <a:solidFill>
                <a:srgbClr val="059862"/>
              </a:solidFill>
              <a:effectLst/>
              <a:latin typeface="Verdana" panose="020B0604030504040204" pitchFamily="34" charset="0"/>
            </a:endParaRPr>
          </a:p>
          <a:p>
            <a:r>
              <a:rPr lang="en-US" sz="2300" dirty="0"/>
              <a:t>With Python use the </a:t>
            </a:r>
            <a:r>
              <a:rPr lang="en-US" sz="2300" dirty="0" err="1"/>
              <a:t>Scipy</a:t>
            </a:r>
            <a:r>
              <a:rPr lang="en-US" sz="2300" dirty="0"/>
              <a:t> Stats library </a:t>
            </a:r>
            <a:r>
              <a:rPr lang="en-US" sz="2300" dirty="0" err="1"/>
              <a:t>t.ppf</a:t>
            </a:r>
            <a:r>
              <a:rPr lang="en-US" sz="2300" dirty="0"/>
              <a:t>() function find the T-Value for an  = 0.01 at 29 degrees of freedom (</a:t>
            </a:r>
            <a:r>
              <a:rPr lang="en-US" sz="2300" dirty="0" err="1"/>
              <a:t>df</a:t>
            </a:r>
            <a:r>
              <a:rPr lang="en-US" sz="2300" dirty="0"/>
              <a:t>).</a:t>
            </a:r>
            <a:endParaRPr lang="en-US" sz="2300" dirty="0">
              <a:solidFill>
                <a:srgbClr val="059862"/>
              </a:solidFill>
              <a:latin typeface="Verdana" panose="020B0604030504040204" pitchFamily="34" charset="0"/>
            </a:endParaRPr>
          </a:p>
          <a:p>
            <a:pPr algn="l"/>
            <a:r>
              <a:rPr lang="en-US" sz="2300" b="0" i="0" dirty="0">
                <a:solidFill>
                  <a:srgbClr val="0000CD"/>
                </a:solidFill>
                <a:effectLst/>
                <a:latin typeface="Consolas" panose="020B0609020204030204" pitchFamily="49" charset="0"/>
              </a:rPr>
              <a:t>import</a:t>
            </a:r>
            <a:r>
              <a:rPr lang="en-US" sz="2300" b="0" i="0" dirty="0">
                <a:solidFill>
                  <a:srgbClr val="000000"/>
                </a:solidFill>
                <a:effectLst/>
                <a:latin typeface="Consolas" panose="020B0609020204030204" pitchFamily="49" charset="0"/>
              </a:rPr>
              <a:t> </a:t>
            </a:r>
            <a:r>
              <a:rPr lang="en-US" sz="2300" b="0" i="0" dirty="0" err="1">
                <a:solidFill>
                  <a:srgbClr val="000000"/>
                </a:solidFill>
                <a:effectLst/>
                <a:latin typeface="Consolas" panose="020B0609020204030204" pitchFamily="49" charset="0"/>
              </a:rPr>
              <a:t>scipy.stats</a:t>
            </a:r>
            <a:r>
              <a:rPr lang="en-US" sz="2300" b="0" i="0" dirty="0">
                <a:solidFill>
                  <a:srgbClr val="000000"/>
                </a:solidFill>
                <a:effectLst/>
                <a:latin typeface="Consolas" panose="020B0609020204030204" pitchFamily="49" charset="0"/>
              </a:rPr>
              <a:t> </a:t>
            </a:r>
            <a:r>
              <a:rPr lang="en-US" sz="2300" b="0" i="0" dirty="0">
                <a:solidFill>
                  <a:srgbClr val="0000CD"/>
                </a:solidFill>
                <a:effectLst/>
                <a:latin typeface="Consolas" panose="020B0609020204030204" pitchFamily="49" charset="0"/>
              </a:rPr>
              <a:t>as</a:t>
            </a:r>
            <a:r>
              <a:rPr lang="en-US" sz="2300" b="0" i="0" dirty="0">
                <a:solidFill>
                  <a:srgbClr val="000000"/>
                </a:solidFill>
                <a:effectLst/>
                <a:latin typeface="Consolas" panose="020B0609020204030204" pitchFamily="49" charset="0"/>
              </a:rPr>
              <a:t> stats</a:t>
            </a:r>
            <a:br>
              <a:rPr lang="en-US" sz="2300" b="0" i="0" dirty="0">
                <a:solidFill>
                  <a:srgbClr val="000000"/>
                </a:solidFill>
                <a:effectLst/>
                <a:latin typeface="Consolas" panose="020B0609020204030204" pitchFamily="49" charset="0"/>
              </a:rPr>
            </a:br>
            <a:r>
              <a:rPr lang="en-US" sz="2300" b="0" i="0" dirty="0">
                <a:solidFill>
                  <a:srgbClr val="0000CD"/>
                </a:solidFill>
                <a:effectLst/>
                <a:latin typeface="Consolas" panose="020B0609020204030204" pitchFamily="49" charset="0"/>
              </a:rPr>
              <a:t>print</a:t>
            </a:r>
            <a:r>
              <a:rPr lang="en-US" sz="2300" b="0" i="0" dirty="0">
                <a:solidFill>
                  <a:srgbClr val="000000"/>
                </a:solidFill>
                <a:effectLst/>
                <a:latin typeface="Consolas" panose="020B0609020204030204" pitchFamily="49" charset="0"/>
              </a:rPr>
              <a:t>(</a:t>
            </a:r>
            <a:r>
              <a:rPr lang="en-US" sz="2300" b="0" i="0" dirty="0" err="1">
                <a:solidFill>
                  <a:srgbClr val="000000"/>
                </a:solidFill>
                <a:effectLst/>
                <a:latin typeface="Consolas" panose="020B0609020204030204" pitchFamily="49" charset="0"/>
              </a:rPr>
              <a:t>stats.t.ppf</a:t>
            </a:r>
            <a:r>
              <a:rPr lang="en-US" sz="2300" b="0" i="0" dirty="0">
                <a:solidFill>
                  <a:srgbClr val="000000"/>
                </a:solidFill>
                <a:effectLst/>
                <a:latin typeface="Consolas" panose="020B0609020204030204" pitchFamily="49" charset="0"/>
              </a:rPr>
              <a:t>(</a:t>
            </a:r>
            <a:r>
              <a:rPr lang="en-US" sz="2300" b="0" i="0" dirty="0">
                <a:solidFill>
                  <a:srgbClr val="FF0000"/>
                </a:solidFill>
                <a:effectLst/>
                <a:latin typeface="Consolas" panose="020B0609020204030204" pitchFamily="49" charset="0"/>
              </a:rPr>
              <a:t>1</a:t>
            </a:r>
            <a:r>
              <a:rPr lang="en-US" sz="2300" b="0" i="0" dirty="0">
                <a:solidFill>
                  <a:srgbClr val="000000"/>
                </a:solidFill>
                <a:effectLst/>
                <a:latin typeface="Consolas" panose="020B0609020204030204" pitchFamily="49" charset="0"/>
              </a:rPr>
              <a:t>-</a:t>
            </a:r>
            <a:r>
              <a:rPr lang="en-US" sz="2300" b="0" i="0" dirty="0">
                <a:solidFill>
                  <a:srgbClr val="FF0000"/>
                </a:solidFill>
                <a:effectLst/>
                <a:latin typeface="Consolas" panose="020B0609020204030204" pitchFamily="49" charset="0"/>
              </a:rPr>
              <a:t>0.01</a:t>
            </a:r>
            <a:r>
              <a:rPr lang="en-US" sz="2300" b="0" i="0" dirty="0">
                <a:solidFill>
                  <a:srgbClr val="000000"/>
                </a:solidFill>
                <a:effectLst/>
                <a:latin typeface="Consolas" panose="020B0609020204030204" pitchFamily="49" charset="0"/>
              </a:rPr>
              <a:t>, </a:t>
            </a:r>
            <a:r>
              <a:rPr lang="en-US" sz="2300" b="0" i="0" dirty="0">
                <a:solidFill>
                  <a:srgbClr val="FF0000"/>
                </a:solidFill>
                <a:effectLst/>
                <a:latin typeface="Consolas" panose="020B0609020204030204" pitchFamily="49" charset="0"/>
              </a:rPr>
              <a:t>29</a:t>
            </a:r>
            <a:r>
              <a:rPr lang="en-US" sz="2300" b="0" i="0" dirty="0">
                <a:solidFill>
                  <a:srgbClr val="000000"/>
                </a:solidFill>
                <a:effectLst/>
                <a:latin typeface="Consolas" panose="020B0609020204030204" pitchFamily="49" charset="0"/>
              </a:rPr>
              <a:t>))</a:t>
            </a:r>
          </a:p>
          <a:p>
            <a:pPr algn="l"/>
            <a:r>
              <a:rPr lang="en-US" sz="2300" dirty="0"/>
              <a:t>we can find that the critical T-Value is  2.462</a:t>
            </a:r>
          </a:p>
          <a:p>
            <a:pPr algn="l"/>
            <a:r>
              <a:rPr lang="en-US" sz="2300" b="0" i="0" dirty="0">
                <a:solidFill>
                  <a:srgbClr val="000000"/>
                </a:solidFill>
                <a:effectLst/>
                <a:latin typeface="Verdana" panose="020B0604030504040204" pitchFamily="34" charset="0"/>
              </a:rPr>
              <a:t>For a </a:t>
            </a:r>
            <a:r>
              <a:rPr lang="en-US" sz="2300" b="1" i="0" dirty="0">
                <a:solidFill>
                  <a:srgbClr val="000000"/>
                </a:solidFill>
                <a:effectLst/>
                <a:latin typeface="Verdana" panose="020B0604030504040204" pitchFamily="34" charset="0"/>
              </a:rPr>
              <a:t>right</a:t>
            </a:r>
            <a:r>
              <a:rPr lang="en-US" sz="2300" b="0" i="0" dirty="0">
                <a:solidFill>
                  <a:srgbClr val="000000"/>
                </a:solidFill>
                <a:effectLst/>
                <a:latin typeface="Verdana" panose="020B0604030504040204" pitchFamily="34" charset="0"/>
              </a:rPr>
              <a:t> tailed test we need to check if the test statistic (TS) is </a:t>
            </a:r>
            <a:r>
              <a:rPr lang="en-US" sz="2300" b="1" i="0" dirty="0">
                <a:solidFill>
                  <a:srgbClr val="000000"/>
                </a:solidFill>
                <a:effectLst/>
                <a:latin typeface="Verdana" panose="020B0604030504040204" pitchFamily="34" charset="0"/>
              </a:rPr>
              <a:t>bigger</a:t>
            </a:r>
            <a:r>
              <a:rPr lang="en-US" sz="2300" b="0" i="0" dirty="0">
                <a:solidFill>
                  <a:srgbClr val="000000"/>
                </a:solidFill>
                <a:effectLst/>
                <a:latin typeface="Verdana" panose="020B0604030504040204" pitchFamily="34" charset="0"/>
              </a:rPr>
              <a:t> than the critical value (CV).</a:t>
            </a:r>
          </a:p>
          <a:p>
            <a:pPr algn="l"/>
            <a:br>
              <a:rPr lang="en-US" sz="1200" dirty="0"/>
            </a:br>
            <a:endParaRPr lang="en-US" sz="1800" b="0" i="0" dirty="0">
              <a:solidFill>
                <a:srgbClr val="000000"/>
              </a:solidFill>
              <a:effectLst/>
              <a:latin typeface="Consolas" panose="020B0609020204030204" pitchFamily="49" charset="0"/>
            </a:endParaRPr>
          </a:p>
          <a:p>
            <a:pPr algn="l"/>
            <a:r>
              <a:rPr lang="en-US" sz="1050" dirty="0">
                <a:solidFill>
                  <a:srgbClr val="FFFFFF"/>
                </a:solidFill>
                <a:latin typeface="Source Sans Pro" panose="020B0503030403020204" pitchFamily="34" charset="0"/>
              </a:rPr>
              <a:t>Try it Yourself</a:t>
            </a:r>
            <a:endParaRPr lang="en-US" sz="1050" b="0" i="0" dirty="0">
              <a:solidFill>
                <a:srgbClr val="000000"/>
              </a:solidFill>
              <a:effectLst/>
              <a:latin typeface="Verdana" panose="020B0604030504040204" pitchFamily="34" charset="0"/>
            </a:endParaRPr>
          </a:p>
          <a:p>
            <a:br>
              <a:rPr lang="en-US" sz="1050" b="0" i="0" dirty="0">
                <a:solidFill>
                  <a:srgbClr val="000000"/>
                </a:solidFill>
                <a:effectLst/>
                <a:latin typeface="Verdana" panose="020B0604030504040204" pitchFamily="34" charset="0"/>
              </a:rPr>
            </a:br>
            <a:br>
              <a:rPr lang="en-US" sz="1400" dirty="0"/>
            </a:br>
            <a:endParaRPr lang="en-US" sz="2000" b="0" i="0" dirty="0">
              <a:solidFill>
                <a:srgbClr val="000000"/>
              </a:solidFill>
              <a:effectLst/>
              <a:latin typeface="Verdana" panose="020B0604030504040204" pitchFamily="34" charset="0"/>
            </a:endParaRPr>
          </a:p>
          <a:p>
            <a:endParaRPr lang="en-IN" dirty="0"/>
          </a:p>
          <a:p>
            <a:endParaRPr lang="en-IN" dirty="0"/>
          </a:p>
        </p:txBody>
      </p:sp>
    </p:spTree>
    <p:extLst>
      <p:ext uri="{BB962C8B-B14F-4D97-AF65-F5344CB8AC3E}">
        <p14:creationId xmlns:p14="http://schemas.microsoft.com/office/powerpoint/2010/main" val="79006147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827F60-9F24-4A86-95A3-CB73AE540193}"/>
              </a:ext>
            </a:extLst>
          </p:cNvPr>
          <p:cNvSpPr>
            <a:spLocks noGrp="1"/>
          </p:cNvSpPr>
          <p:nvPr>
            <p:ph idx="1"/>
          </p:nvPr>
        </p:nvSpPr>
        <p:spPr>
          <a:xfrm>
            <a:off x="838200" y="173255"/>
            <a:ext cx="10515600" cy="6003708"/>
          </a:xfrm>
        </p:spPr>
        <p:txBody>
          <a:bodyPr/>
          <a:lstStyle/>
          <a:p>
            <a:r>
              <a:rPr lang="en-US" sz="1800" b="0" i="0" dirty="0">
                <a:solidFill>
                  <a:srgbClr val="000000"/>
                </a:solidFill>
                <a:effectLst/>
                <a:latin typeface="Verdana" panose="020B0604030504040204" pitchFamily="34" charset="0"/>
              </a:rPr>
              <a:t>If the test statistic is bigger than the critical value, the test statistic is in the </a:t>
            </a:r>
            <a:r>
              <a:rPr lang="en-US" sz="1800" b="1" i="0" dirty="0">
                <a:solidFill>
                  <a:srgbClr val="000000"/>
                </a:solidFill>
                <a:effectLst/>
                <a:latin typeface="Verdana" panose="020B0604030504040204" pitchFamily="34" charset="0"/>
              </a:rPr>
              <a:t>rejection region</a:t>
            </a:r>
            <a:r>
              <a:rPr lang="en-US" sz="1800" b="0" i="0" dirty="0">
                <a:solidFill>
                  <a:srgbClr val="000000"/>
                </a:solidFill>
                <a:effectLst/>
                <a:latin typeface="Verdana" panose="020B0604030504040204" pitchFamily="34" charset="0"/>
              </a:rPr>
              <a:t>.</a:t>
            </a:r>
          </a:p>
          <a:p>
            <a:r>
              <a:rPr lang="en-US" sz="1800" b="0" i="0" dirty="0">
                <a:solidFill>
                  <a:srgbClr val="000000"/>
                </a:solidFill>
                <a:effectLst/>
                <a:latin typeface="Verdana" panose="020B0604030504040204" pitchFamily="34" charset="0"/>
              </a:rPr>
              <a:t>When the test statistic is in the rejection region, we </a:t>
            </a:r>
            <a:r>
              <a:rPr lang="en-US" sz="1800" b="1" i="0" dirty="0">
                <a:solidFill>
                  <a:srgbClr val="000000"/>
                </a:solidFill>
                <a:effectLst/>
                <a:latin typeface="Verdana" panose="020B0604030504040204" pitchFamily="34" charset="0"/>
              </a:rPr>
              <a:t>reject</a:t>
            </a:r>
            <a:r>
              <a:rPr lang="en-US" sz="1800" b="0" i="0" dirty="0">
                <a:solidFill>
                  <a:srgbClr val="000000"/>
                </a:solidFill>
                <a:effectLst/>
                <a:latin typeface="Verdana" panose="020B0604030504040204" pitchFamily="34" charset="0"/>
              </a:rPr>
              <a:t> the null hypothesis (</a:t>
            </a:r>
            <a:r>
              <a:rPr lang="en-US" sz="1800" dirty="0"/>
              <a:t>H0</a:t>
            </a:r>
            <a:r>
              <a:rPr lang="en-US" sz="1800" b="0" i="0" dirty="0">
                <a:solidFill>
                  <a:srgbClr val="000000"/>
                </a:solidFill>
                <a:effectLst/>
                <a:latin typeface="Verdana" panose="020B0604030504040204" pitchFamily="34" charset="0"/>
              </a:rPr>
              <a:t>).</a:t>
            </a:r>
            <a:endParaRPr lang="en-US" sz="1800" dirty="0">
              <a:solidFill>
                <a:srgbClr val="000000"/>
              </a:solidFill>
              <a:latin typeface="Verdana" panose="020B0604030504040204" pitchFamily="34" charset="0"/>
            </a:endParaRPr>
          </a:p>
          <a:p>
            <a:r>
              <a:rPr lang="en-US" sz="1800" dirty="0"/>
              <a:t>Here, the test statistic (TS) was ≈2.889― and the critical value was </a:t>
            </a:r>
            <a:br>
              <a:rPr lang="en-US" sz="1800" dirty="0"/>
            </a:br>
            <a:r>
              <a:rPr lang="en-US" sz="1800" dirty="0">
                <a:solidFill>
                  <a:srgbClr val="000000"/>
                </a:solidFill>
                <a:latin typeface="Verdana" panose="020B0604030504040204" pitchFamily="34" charset="0"/>
              </a:rPr>
              <a:t>2.462</a:t>
            </a:r>
          </a:p>
          <a:p>
            <a:r>
              <a:rPr lang="en-US" sz="1800" b="0" i="0" dirty="0">
                <a:solidFill>
                  <a:srgbClr val="000000"/>
                </a:solidFill>
                <a:effectLst/>
                <a:latin typeface="Verdana" panose="020B0604030504040204" pitchFamily="34" charset="0"/>
              </a:rPr>
              <a:t>Since the test statistic was </a:t>
            </a:r>
            <a:r>
              <a:rPr lang="en-US" sz="1800" b="1" i="0" dirty="0">
                <a:solidFill>
                  <a:srgbClr val="000000"/>
                </a:solidFill>
                <a:effectLst/>
                <a:latin typeface="Verdana" panose="020B0604030504040204" pitchFamily="34" charset="0"/>
              </a:rPr>
              <a:t>bigger</a:t>
            </a:r>
            <a:r>
              <a:rPr lang="en-US" sz="1800" b="0" i="0" dirty="0">
                <a:solidFill>
                  <a:srgbClr val="000000"/>
                </a:solidFill>
                <a:effectLst/>
                <a:latin typeface="Verdana" panose="020B0604030504040204" pitchFamily="34" charset="0"/>
              </a:rPr>
              <a:t> than the critical value we </a:t>
            </a:r>
            <a:r>
              <a:rPr lang="en-US" sz="1800" b="1" i="0" dirty="0">
                <a:solidFill>
                  <a:srgbClr val="000000"/>
                </a:solidFill>
                <a:effectLst/>
                <a:latin typeface="Verdana" panose="020B0604030504040204" pitchFamily="34" charset="0"/>
              </a:rPr>
              <a:t>reject</a:t>
            </a:r>
            <a:r>
              <a:rPr lang="en-US" sz="1800" b="0" i="0" dirty="0">
                <a:solidFill>
                  <a:srgbClr val="000000"/>
                </a:solidFill>
                <a:effectLst/>
                <a:latin typeface="Verdana" panose="020B0604030504040204" pitchFamily="34" charset="0"/>
              </a:rPr>
              <a:t> the null hypothesis.</a:t>
            </a:r>
          </a:p>
          <a:p>
            <a:r>
              <a:rPr lang="en-US" sz="1800" b="0" i="0" dirty="0">
                <a:solidFill>
                  <a:srgbClr val="000000"/>
                </a:solidFill>
                <a:effectLst/>
                <a:latin typeface="Verdana" panose="020B0604030504040204" pitchFamily="34" charset="0"/>
              </a:rPr>
              <a:t>This means that the sample data supports the alternative hypothesis.</a:t>
            </a:r>
            <a:endParaRPr lang="en-US" sz="1800" dirty="0">
              <a:solidFill>
                <a:srgbClr val="000000"/>
              </a:solidFill>
              <a:latin typeface="Verdana" panose="020B0604030504040204" pitchFamily="34" charset="0"/>
            </a:endParaRPr>
          </a:p>
          <a:p>
            <a:r>
              <a:rPr lang="en-US" sz="1800" b="0" i="0" dirty="0">
                <a:solidFill>
                  <a:srgbClr val="000000"/>
                </a:solidFill>
                <a:effectLst/>
                <a:latin typeface="Verdana" panose="020B0604030504040204" pitchFamily="34" charset="0"/>
              </a:rPr>
              <a:t>This means that the sample data supports the alternative hypothesis.</a:t>
            </a:r>
          </a:p>
          <a:p>
            <a:endParaRPr lang="en-US" sz="1800" dirty="0">
              <a:solidFill>
                <a:srgbClr val="000000"/>
              </a:solidFill>
              <a:latin typeface="Verdana" panose="020B0604030504040204" pitchFamily="34" charset="0"/>
            </a:endParaRPr>
          </a:p>
          <a:p>
            <a:r>
              <a:rPr lang="en-US" sz="1200" b="0" i="0" dirty="0">
                <a:solidFill>
                  <a:srgbClr val="000000"/>
                </a:solidFill>
                <a:effectLst/>
                <a:latin typeface="Consolas" panose="020B0609020204030204" pitchFamily="49" charset="0"/>
              </a:rPr>
              <a:t>The sample data </a:t>
            </a:r>
            <a:r>
              <a:rPr lang="en-US" sz="1200" b="1" i="0" dirty="0">
                <a:solidFill>
                  <a:srgbClr val="000000"/>
                </a:solidFill>
                <a:effectLst/>
                <a:latin typeface="Consolas" panose="020B0609020204030204" pitchFamily="49" charset="0"/>
              </a:rPr>
              <a:t>supports</a:t>
            </a:r>
            <a:r>
              <a:rPr lang="en-US" sz="1200" b="0" i="0" dirty="0">
                <a:solidFill>
                  <a:srgbClr val="000000"/>
                </a:solidFill>
                <a:effectLst/>
                <a:latin typeface="Consolas" panose="020B0609020204030204" pitchFamily="49" charset="0"/>
              </a:rPr>
              <a:t> the claim that "The average age of Nobel Prize winners when they received the prize is more than 55" at a </a:t>
            </a:r>
            <a:r>
              <a:rPr lang="en-US" sz="1200" b="1" i="0" dirty="0">
                <a:solidFill>
                  <a:srgbClr val="000000"/>
                </a:solidFill>
                <a:effectLst/>
                <a:latin typeface="Consolas" panose="020B0609020204030204" pitchFamily="49" charset="0"/>
              </a:rPr>
              <a:t>1% significance level</a:t>
            </a:r>
            <a:r>
              <a:rPr lang="en-US" sz="1200" b="0" i="0" dirty="0">
                <a:solidFill>
                  <a:srgbClr val="000000"/>
                </a:solidFill>
                <a:effectLst/>
                <a:latin typeface="Consolas" panose="020B0609020204030204" pitchFamily="49" charset="0"/>
              </a:rPr>
              <a:t>.</a:t>
            </a:r>
            <a:endParaRPr lang="en-US" sz="18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392420448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E8D77-D92D-44F3-87E6-2A123C9CADB0}"/>
              </a:ext>
            </a:extLst>
          </p:cNvPr>
          <p:cNvSpPr>
            <a:spLocks noGrp="1"/>
          </p:cNvSpPr>
          <p:nvPr>
            <p:ph type="title"/>
          </p:nvPr>
        </p:nvSpPr>
        <p:spPr>
          <a:xfrm>
            <a:off x="838200" y="365126"/>
            <a:ext cx="10515600" cy="315912"/>
          </a:xfrm>
        </p:spPr>
        <p:txBody>
          <a:bodyPr>
            <a:normAutofit fontScale="90000"/>
          </a:bodyPr>
          <a:lstStyle/>
          <a:p>
            <a:r>
              <a:rPr lang="en-IN" b="0" i="0" dirty="0">
                <a:solidFill>
                  <a:srgbClr val="000000"/>
                </a:solidFill>
                <a:effectLst/>
                <a:latin typeface="Segoe UI" panose="020B0502040204020203" pitchFamily="34" charset="0"/>
              </a:rPr>
              <a:t>The P-Value Approach</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33BE61F8-82D8-47A8-9964-2E075FC7F2B3}"/>
              </a:ext>
            </a:extLst>
          </p:cNvPr>
          <p:cNvSpPr>
            <a:spLocks noGrp="1"/>
          </p:cNvSpPr>
          <p:nvPr>
            <p:ph idx="1"/>
          </p:nvPr>
        </p:nvSpPr>
        <p:spPr>
          <a:xfrm>
            <a:off x="838200" y="681038"/>
            <a:ext cx="10515600" cy="5495925"/>
          </a:xfrm>
        </p:spPr>
        <p:txBody>
          <a:bodyPr>
            <a:normAutofit fontScale="85000" lnSpcReduction="10000"/>
          </a:bodyPr>
          <a:lstStyle/>
          <a:p>
            <a:r>
              <a:rPr lang="en-US" sz="2000" b="0" i="0" dirty="0">
                <a:solidFill>
                  <a:srgbClr val="000000"/>
                </a:solidFill>
                <a:effectLst/>
                <a:latin typeface="Verdana" panose="020B0604030504040204" pitchFamily="34" charset="0"/>
              </a:rPr>
              <a:t>For the P-value approach we need to find the </a:t>
            </a:r>
            <a:r>
              <a:rPr lang="en-US" sz="2000" b="1" i="0" dirty="0">
                <a:solidFill>
                  <a:srgbClr val="000000"/>
                </a:solidFill>
                <a:effectLst/>
                <a:latin typeface="Verdana" panose="020B0604030504040204" pitchFamily="34" charset="0"/>
              </a:rPr>
              <a:t>P-value</a:t>
            </a:r>
            <a:r>
              <a:rPr lang="en-US" sz="2000" b="0" i="0" dirty="0">
                <a:solidFill>
                  <a:srgbClr val="000000"/>
                </a:solidFill>
                <a:effectLst/>
                <a:latin typeface="Verdana" panose="020B0604030504040204" pitchFamily="34" charset="0"/>
              </a:rPr>
              <a:t> of the test statistic (TS).</a:t>
            </a:r>
          </a:p>
          <a:p>
            <a:r>
              <a:rPr lang="en-US" sz="2000" dirty="0">
                <a:effectLst/>
              </a:rPr>
              <a:t>If the P-value is smaller than the significance level (α), we </a:t>
            </a:r>
            <a:r>
              <a:rPr lang="en-US" sz="2000" b="1" dirty="0">
                <a:effectLst/>
              </a:rPr>
              <a:t>reject</a:t>
            </a:r>
            <a:r>
              <a:rPr lang="en-US" sz="2000" dirty="0">
                <a:effectLst/>
              </a:rPr>
              <a:t> the null hypothesis (H0).</a:t>
            </a:r>
          </a:p>
          <a:p>
            <a:r>
              <a:rPr lang="en-US" sz="2000" dirty="0">
                <a:effectLst/>
              </a:rPr>
              <a:t>The test statistic was found to be 2.889</a:t>
            </a:r>
          </a:p>
          <a:p>
            <a:r>
              <a:rPr lang="en-US" sz="2000" b="0" i="0" dirty="0">
                <a:solidFill>
                  <a:srgbClr val="000000"/>
                </a:solidFill>
                <a:effectLst/>
                <a:latin typeface="Verdana" panose="020B0604030504040204" pitchFamily="34" charset="0"/>
              </a:rPr>
              <a:t>For a population proportion test, the test statistic is a T-Value from a </a:t>
            </a:r>
            <a:r>
              <a:rPr lang="en-US" sz="2000" b="0" i="0" dirty="0">
                <a:effectLst/>
                <a:latin typeface="Verdana" panose="020B0604030504040204" pitchFamily="34" charset="0"/>
                <a:hlinkClick r:id="rId2"/>
              </a:rPr>
              <a:t>student's t-distribution</a:t>
            </a:r>
            <a:r>
              <a:rPr lang="en-US" sz="2000" b="0" i="0" dirty="0">
                <a:solidFill>
                  <a:srgbClr val="000000"/>
                </a:solidFill>
                <a:effectLst/>
                <a:latin typeface="Verdana" panose="020B0604030504040204" pitchFamily="34" charset="0"/>
              </a:rPr>
              <a:t>.</a:t>
            </a:r>
          </a:p>
          <a:p>
            <a:r>
              <a:rPr lang="en-US" sz="1900" b="0" i="0" dirty="0">
                <a:solidFill>
                  <a:srgbClr val="000000"/>
                </a:solidFill>
                <a:effectLst/>
                <a:latin typeface="Verdana" panose="020B0604030504040204" pitchFamily="34" charset="0"/>
              </a:rPr>
              <a:t>Because this is a </a:t>
            </a:r>
            <a:r>
              <a:rPr lang="en-US" sz="1900" b="1" i="0" dirty="0">
                <a:solidFill>
                  <a:srgbClr val="000000"/>
                </a:solidFill>
                <a:effectLst/>
                <a:latin typeface="Verdana" panose="020B0604030504040204" pitchFamily="34" charset="0"/>
              </a:rPr>
              <a:t>right</a:t>
            </a:r>
            <a:r>
              <a:rPr lang="en-US" sz="1900" b="0" i="0" dirty="0">
                <a:solidFill>
                  <a:srgbClr val="000000"/>
                </a:solidFill>
                <a:effectLst/>
                <a:latin typeface="Verdana" panose="020B0604030504040204" pitchFamily="34" charset="0"/>
              </a:rPr>
              <a:t> tailed test, we need to find the P-value of a t-value </a:t>
            </a:r>
            <a:r>
              <a:rPr lang="en-US" sz="1900" b="1" i="0" dirty="0">
                <a:solidFill>
                  <a:srgbClr val="000000"/>
                </a:solidFill>
                <a:effectLst/>
                <a:latin typeface="Verdana" panose="020B0604030504040204" pitchFamily="34" charset="0"/>
              </a:rPr>
              <a:t>bigger</a:t>
            </a:r>
            <a:r>
              <a:rPr lang="en-US" sz="1900" b="0" i="0" dirty="0">
                <a:solidFill>
                  <a:srgbClr val="000000"/>
                </a:solidFill>
                <a:effectLst/>
                <a:latin typeface="Verdana" panose="020B0604030504040204" pitchFamily="34" charset="0"/>
              </a:rPr>
              <a:t> than 2.889.</a:t>
            </a:r>
            <a:endParaRPr lang="en-US" sz="1900" dirty="0">
              <a:solidFill>
                <a:srgbClr val="000000"/>
              </a:solidFill>
              <a:latin typeface="Verdana" panose="020B0604030504040204" pitchFamily="34" charset="0"/>
            </a:endParaRPr>
          </a:p>
          <a:p>
            <a:r>
              <a:rPr lang="en-US" sz="1900" dirty="0"/>
              <a:t>The student's t-distribution is adjusted according to degrees of freedom (</a:t>
            </a:r>
            <a:r>
              <a:rPr lang="en-US" sz="1900" dirty="0" err="1"/>
              <a:t>df</a:t>
            </a:r>
            <a:r>
              <a:rPr lang="en-US" sz="1900" dirty="0"/>
              <a:t>), which is the sample size 30-1=29</a:t>
            </a:r>
          </a:p>
          <a:p>
            <a:r>
              <a:rPr lang="en-US" sz="1900" dirty="0"/>
              <a:t>With Python use the </a:t>
            </a:r>
            <a:r>
              <a:rPr lang="en-US" sz="1900" dirty="0" err="1"/>
              <a:t>Scipy</a:t>
            </a:r>
            <a:r>
              <a:rPr lang="en-US" sz="1900" dirty="0"/>
              <a:t> Stats library </a:t>
            </a:r>
            <a:r>
              <a:rPr lang="en-US" sz="1900" dirty="0" err="1"/>
              <a:t>t.cdf</a:t>
            </a:r>
            <a:r>
              <a:rPr lang="en-US" sz="1900" dirty="0"/>
              <a:t>() function find the P-value of a T-value bigger than 2.889 at 29 degrees of freedom (</a:t>
            </a:r>
            <a:r>
              <a:rPr lang="en-US" sz="1900" dirty="0" err="1"/>
              <a:t>df</a:t>
            </a:r>
            <a:r>
              <a:rPr lang="en-US" sz="1900" dirty="0"/>
              <a:t>):</a:t>
            </a:r>
          </a:p>
          <a:p>
            <a:r>
              <a:rPr lang="fr-FR" sz="1900" b="0" i="0" dirty="0">
                <a:solidFill>
                  <a:srgbClr val="0000CD"/>
                </a:solidFill>
                <a:effectLst/>
                <a:latin typeface="Consolas" panose="020B0609020204030204" pitchFamily="49" charset="0"/>
              </a:rPr>
              <a:t>import</a:t>
            </a:r>
            <a:r>
              <a:rPr lang="fr-FR" sz="1900" b="0" i="0" dirty="0">
                <a:solidFill>
                  <a:srgbClr val="000000"/>
                </a:solidFill>
                <a:effectLst/>
                <a:latin typeface="Consolas" panose="020B0609020204030204" pitchFamily="49" charset="0"/>
              </a:rPr>
              <a:t> </a:t>
            </a:r>
            <a:r>
              <a:rPr lang="fr-FR" sz="1900" b="0" i="0" dirty="0" err="1">
                <a:solidFill>
                  <a:srgbClr val="000000"/>
                </a:solidFill>
                <a:effectLst/>
                <a:latin typeface="Consolas" panose="020B0609020204030204" pitchFamily="49" charset="0"/>
              </a:rPr>
              <a:t>scipy.stats</a:t>
            </a:r>
            <a:r>
              <a:rPr lang="fr-FR" sz="1900" b="0" i="0" dirty="0">
                <a:solidFill>
                  <a:srgbClr val="000000"/>
                </a:solidFill>
                <a:effectLst/>
                <a:latin typeface="Consolas" panose="020B0609020204030204" pitchFamily="49" charset="0"/>
              </a:rPr>
              <a:t> </a:t>
            </a:r>
            <a:r>
              <a:rPr lang="fr-FR" sz="1900" b="0" i="0" dirty="0">
                <a:solidFill>
                  <a:srgbClr val="0000CD"/>
                </a:solidFill>
                <a:effectLst/>
                <a:latin typeface="Consolas" panose="020B0609020204030204" pitchFamily="49" charset="0"/>
              </a:rPr>
              <a:t>as</a:t>
            </a:r>
            <a:r>
              <a:rPr lang="fr-FR" sz="1900" b="0" i="0" dirty="0">
                <a:solidFill>
                  <a:srgbClr val="000000"/>
                </a:solidFill>
                <a:effectLst/>
                <a:latin typeface="Consolas" panose="020B0609020204030204" pitchFamily="49" charset="0"/>
              </a:rPr>
              <a:t> stats</a:t>
            </a:r>
            <a:br>
              <a:rPr lang="fr-FR" sz="1900" dirty="0"/>
            </a:br>
            <a:r>
              <a:rPr lang="fr-FR" sz="1900" b="0" i="0" dirty="0" err="1">
                <a:solidFill>
                  <a:srgbClr val="0000CD"/>
                </a:solidFill>
                <a:effectLst/>
                <a:latin typeface="Consolas" panose="020B0609020204030204" pitchFamily="49" charset="0"/>
              </a:rPr>
              <a:t>print</a:t>
            </a:r>
            <a:r>
              <a:rPr lang="fr-FR" sz="1900" b="0" i="0" dirty="0">
                <a:solidFill>
                  <a:srgbClr val="000000"/>
                </a:solidFill>
                <a:effectLst/>
                <a:latin typeface="Consolas" panose="020B0609020204030204" pitchFamily="49" charset="0"/>
              </a:rPr>
              <a:t>(</a:t>
            </a:r>
            <a:r>
              <a:rPr lang="fr-FR" sz="1900" b="0" i="0" dirty="0">
                <a:solidFill>
                  <a:srgbClr val="FF0000"/>
                </a:solidFill>
                <a:effectLst/>
                <a:latin typeface="Consolas" panose="020B0609020204030204" pitchFamily="49" charset="0"/>
              </a:rPr>
              <a:t>1</a:t>
            </a:r>
            <a:r>
              <a:rPr lang="fr-FR" sz="1900" b="0" i="0" dirty="0">
                <a:solidFill>
                  <a:srgbClr val="000000"/>
                </a:solidFill>
                <a:effectLst/>
                <a:latin typeface="Consolas" panose="020B0609020204030204" pitchFamily="49" charset="0"/>
              </a:rPr>
              <a:t>-stats.t.cdf(</a:t>
            </a:r>
            <a:r>
              <a:rPr lang="fr-FR" sz="1900" b="0" i="0" dirty="0">
                <a:solidFill>
                  <a:srgbClr val="FF0000"/>
                </a:solidFill>
                <a:effectLst/>
                <a:latin typeface="Consolas" panose="020B0609020204030204" pitchFamily="49" charset="0"/>
              </a:rPr>
              <a:t>2.889</a:t>
            </a:r>
            <a:r>
              <a:rPr lang="fr-FR" sz="1900" b="0" i="0" dirty="0">
                <a:solidFill>
                  <a:srgbClr val="000000"/>
                </a:solidFill>
                <a:effectLst/>
                <a:latin typeface="Consolas" panose="020B0609020204030204" pitchFamily="49" charset="0"/>
              </a:rPr>
              <a:t>, </a:t>
            </a:r>
            <a:r>
              <a:rPr lang="fr-FR" sz="1900" b="0" i="0" dirty="0">
                <a:solidFill>
                  <a:srgbClr val="FF0000"/>
                </a:solidFill>
                <a:effectLst/>
                <a:latin typeface="Consolas" panose="020B0609020204030204" pitchFamily="49" charset="0"/>
              </a:rPr>
              <a:t>29</a:t>
            </a:r>
            <a:r>
              <a:rPr lang="fr-FR" sz="1900" b="0" i="0" dirty="0">
                <a:solidFill>
                  <a:srgbClr val="000000"/>
                </a:solidFill>
                <a:effectLst/>
                <a:latin typeface="Consolas" panose="020B0609020204030204" pitchFamily="49" charset="0"/>
              </a:rPr>
              <a:t>))</a:t>
            </a:r>
            <a:br>
              <a:rPr lang="en-US" sz="1900" dirty="0"/>
            </a:br>
            <a:endParaRPr lang="en-US" sz="1900" b="0" i="0" dirty="0">
              <a:solidFill>
                <a:srgbClr val="000000"/>
              </a:solidFill>
              <a:latin typeface="Verdana" panose="020B0604030504040204" pitchFamily="34" charset="0"/>
            </a:endParaRPr>
          </a:p>
          <a:p>
            <a:r>
              <a:rPr lang="en-US" dirty="0"/>
              <a:t>we can find that the P-value is 0.0036</a:t>
            </a:r>
          </a:p>
          <a:p>
            <a:r>
              <a:rPr lang="en-US" b="0" i="0" dirty="0">
                <a:solidFill>
                  <a:srgbClr val="000000"/>
                </a:solidFill>
                <a:effectLst/>
                <a:latin typeface="Verdana" panose="020B0604030504040204" pitchFamily="34" charset="0"/>
              </a:rPr>
              <a:t>This tells us that the significance level (</a:t>
            </a:r>
            <a:r>
              <a:rPr lang="en-US" dirty="0"/>
              <a:t>α</a:t>
            </a:r>
            <a:r>
              <a:rPr lang="en-US" b="0" i="0" dirty="0">
                <a:solidFill>
                  <a:srgbClr val="000000"/>
                </a:solidFill>
                <a:effectLst/>
                <a:latin typeface="Verdana" panose="020B0604030504040204" pitchFamily="34" charset="0"/>
              </a:rPr>
              <a:t>) would need to be bigger than 0.0036, or 0.36%, to </a:t>
            </a:r>
            <a:r>
              <a:rPr lang="en-US" b="1" i="0" dirty="0">
                <a:solidFill>
                  <a:srgbClr val="000000"/>
                </a:solidFill>
                <a:effectLst/>
                <a:latin typeface="Verdana" panose="020B0604030504040204" pitchFamily="34" charset="0"/>
              </a:rPr>
              <a:t>reject</a:t>
            </a:r>
            <a:r>
              <a:rPr lang="en-US" b="0" i="0" dirty="0">
                <a:solidFill>
                  <a:srgbClr val="000000"/>
                </a:solidFill>
                <a:effectLst/>
                <a:latin typeface="Verdana" panose="020B0604030504040204" pitchFamily="34" charset="0"/>
              </a:rPr>
              <a:t> the null hypothesis.</a:t>
            </a:r>
            <a:r>
              <a:rPr lang="en-US" dirty="0"/>
              <a:t> </a:t>
            </a:r>
            <a:br>
              <a:rPr lang="en-US" dirty="0"/>
            </a:br>
            <a:br>
              <a:rPr lang="en-US" dirty="0">
                <a:effectLst/>
              </a:rPr>
            </a:br>
            <a:endParaRPr lang="en-US" dirty="0">
              <a:effectLst/>
            </a:endParaRPr>
          </a:p>
          <a:p>
            <a:endParaRPr lang="en-IN" dirty="0"/>
          </a:p>
        </p:txBody>
      </p:sp>
    </p:spTree>
    <p:extLst>
      <p:ext uri="{BB962C8B-B14F-4D97-AF65-F5344CB8AC3E}">
        <p14:creationId xmlns:p14="http://schemas.microsoft.com/office/powerpoint/2010/main" val="128403909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DBC9A8-A876-4209-B7A6-5036F7A629C7}"/>
              </a:ext>
            </a:extLst>
          </p:cNvPr>
          <p:cNvSpPr>
            <a:spLocks noGrp="1"/>
          </p:cNvSpPr>
          <p:nvPr>
            <p:ph idx="1"/>
          </p:nvPr>
        </p:nvSpPr>
        <p:spPr>
          <a:xfrm>
            <a:off x="838200" y="654518"/>
            <a:ext cx="10515600" cy="5522445"/>
          </a:xfrm>
        </p:spPr>
        <p:txBody>
          <a:bodyPr>
            <a:normAutofit/>
          </a:bodyPr>
          <a:lstStyle/>
          <a:p>
            <a:pPr algn="l"/>
            <a:r>
              <a:rPr lang="en-US" sz="1600" b="0" i="0" dirty="0">
                <a:solidFill>
                  <a:srgbClr val="000000"/>
                </a:solidFill>
                <a:effectLst/>
                <a:latin typeface="Verdana" panose="020B0604030504040204" pitchFamily="34" charset="0"/>
              </a:rPr>
              <a:t>This P-value is </a:t>
            </a:r>
            <a:r>
              <a:rPr lang="en-US" sz="1600" b="1" i="0" dirty="0">
                <a:solidFill>
                  <a:srgbClr val="000000"/>
                </a:solidFill>
                <a:effectLst/>
                <a:latin typeface="Verdana" panose="020B0604030504040204" pitchFamily="34" charset="0"/>
              </a:rPr>
              <a:t>smaller</a:t>
            </a:r>
            <a:r>
              <a:rPr lang="en-US" sz="1600" b="0" i="0" dirty="0">
                <a:solidFill>
                  <a:srgbClr val="000000"/>
                </a:solidFill>
                <a:effectLst/>
                <a:latin typeface="Verdana" panose="020B0604030504040204" pitchFamily="34" charset="0"/>
              </a:rPr>
              <a:t> than any of the common significance levels (10%, 5%, 1%).</a:t>
            </a:r>
          </a:p>
          <a:p>
            <a:pPr algn="l"/>
            <a:r>
              <a:rPr lang="en-US" sz="1600" b="0" i="0" dirty="0">
                <a:solidFill>
                  <a:srgbClr val="000000"/>
                </a:solidFill>
                <a:effectLst/>
                <a:latin typeface="Verdana" panose="020B0604030504040204" pitchFamily="34" charset="0"/>
              </a:rPr>
              <a:t>So the null hypothesis is </a:t>
            </a:r>
            <a:r>
              <a:rPr lang="en-US" sz="1600" b="1" i="0" dirty="0">
                <a:solidFill>
                  <a:srgbClr val="000000"/>
                </a:solidFill>
                <a:effectLst/>
                <a:latin typeface="Verdana" panose="020B0604030504040204" pitchFamily="34" charset="0"/>
              </a:rPr>
              <a:t>rejected</a:t>
            </a:r>
            <a:r>
              <a:rPr lang="en-US" sz="1600" b="0" i="0" dirty="0">
                <a:solidFill>
                  <a:srgbClr val="000000"/>
                </a:solidFill>
                <a:effectLst/>
                <a:latin typeface="Verdana" panose="020B0604030504040204" pitchFamily="34" charset="0"/>
              </a:rPr>
              <a:t> at all of these significance levels.</a:t>
            </a:r>
          </a:p>
          <a:p>
            <a:pPr algn="l"/>
            <a:r>
              <a:rPr lang="en-US" sz="1600" b="0" i="0" dirty="0">
                <a:solidFill>
                  <a:srgbClr val="000000"/>
                </a:solidFill>
                <a:effectLst/>
                <a:latin typeface="Verdana" panose="020B0604030504040204" pitchFamily="34" charset="0"/>
              </a:rPr>
              <a:t>And we can summarize the conclusion stating:</a:t>
            </a:r>
          </a:p>
          <a:p>
            <a:pPr algn="l"/>
            <a:r>
              <a:rPr lang="en-US" sz="1600" b="0" i="0" dirty="0">
                <a:solidFill>
                  <a:srgbClr val="000000"/>
                </a:solidFill>
                <a:effectLst/>
                <a:latin typeface="Consolas" panose="020B0609020204030204" pitchFamily="49" charset="0"/>
              </a:rPr>
              <a:t>The sample data </a:t>
            </a:r>
            <a:r>
              <a:rPr lang="en-US" sz="1600" b="1" i="0" dirty="0">
                <a:solidFill>
                  <a:srgbClr val="000000"/>
                </a:solidFill>
                <a:effectLst/>
                <a:latin typeface="Consolas" panose="020B0609020204030204" pitchFamily="49" charset="0"/>
              </a:rPr>
              <a:t>supports</a:t>
            </a:r>
            <a:r>
              <a:rPr lang="en-US" sz="1600" b="0" i="0" dirty="0">
                <a:solidFill>
                  <a:srgbClr val="000000"/>
                </a:solidFill>
                <a:effectLst/>
                <a:latin typeface="Consolas" panose="020B0609020204030204" pitchFamily="49" charset="0"/>
              </a:rPr>
              <a:t> the claim that "The average age of Nobel Prize winners when they received the prize is more than 55" at a </a:t>
            </a:r>
            <a:r>
              <a:rPr lang="en-US" sz="1600" b="1" i="0" dirty="0">
                <a:solidFill>
                  <a:srgbClr val="000000"/>
                </a:solidFill>
                <a:effectLst/>
                <a:latin typeface="Consolas" panose="020B0609020204030204" pitchFamily="49" charset="0"/>
              </a:rPr>
              <a:t>10%, 5%, or 1% significance level</a:t>
            </a:r>
            <a:r>
              <a:rPr lang="en-US" sz="1600" b="0" i="0" dirty="0">
                <a:solidFill>
                  <a:srgbClr val="000000"/>
                </a:solidFill>
                <a:effectLst/>
                <a:latin typeface="Consolas" panose="020B0609020204030204" pitchFamily="49" charset="0"/>
              </a:rPr>
              <a:t>.</a:t>
            </a:r>
          </a:p>
          <a:p>
            <a:pPr algn="l"/>
            <a:r>
              <a:rPr lang="en-US" sz="1600" b="1" i="0" dirty="0">
                <a:solidFill>
                  <a:srgbClr val="000000"/>
                </a:solidFill>
                <a:effectLst/>
                <a:latin typeface="Verdana" panose="020B0604030504040204" pitchFamily="34" charset="0"/>
              </a:rPr>
              <a:t>Note:</a:t>
            </a:r>
            <a:r>
              <a:rPr lang="en-US" sz="1600" b="0" i="0" dirty="0">
                <a:solidFill>
                  <a:srgbClr val="000000"/>
                </a:solidFill>
                <a:effectLst/>
                <a:latin typeface="Verdana" panose="020B0604030504040204" pitchFamily="34" charset="0"/>
              </a:rPr>
              <a:t> An outcome of an hypothesis test that rejects the null hypothesis with a p-value of 0.36% means:</a:t>
            </a:r>
          </a:p>
          <a:p>
            <a:pPr algn="l"/>
            <a:r>
              <a:rPr lang="en-US" sz="1600" b="0" i="0" dirty="0">
                <a:solidFill>
                  <a:srgbClr val="000000"/>
                </a:solidFill>
                <a:effectLst/>
                <a:latin typeface="Verdana" panose="020B0604030504040204" pitchFamily="34" charset="0"/>
              </a:rPr>
              <a:t>For this p-value, we only expect to reject a true null hypothesis 36 out of 10000 times.</a:t>
            </a:r>
          </a:p>
          <a:p>
            <a:pPr algn="l"/>
            <a:endParaRPr lang="en-US" b="0" i="0" dirty="0">
              <a:solidFill>
                <a:srgbClr val="000000"/>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62657396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1F7ED-3298-4ADE-8B71-4A95C4FCEDA3}"/>
              </a:ext>
            </a:extLst>
          </p:cNvPr>
          <p:cNvSpPr>
            <a:spLocks noGrp="1"/>
          </p:cNvSpPr>
          <p:nvPr>
            <p:ph type="title"/>
          </p:nvPr>
        </p:nvSpPr>
        <p:spPr>
          <a:xfrm>
            <a:off x="838200" y="365126"/>
            <a:ext cx="10515600" cy="315912"/>
          </a:xfrm>
        </p:spPr>
        <p:txBody>
          <a:bodyPr>
            <a:normAutofit fontScale="90000"/>
          </a:bodyPr>
          <a:lstStyle/>
          <a:p>
            <a:r>
              <a:rPr lang="en-IN" b="0" i="0" dirty="0">
                <a:solidFill>
                  <a:srgbClr val="000000"/>
                </a:solidFill>
                <a:effectLst/>
                <a:latin typeface="Segoe UI" panose="020B0502040204020203" pitchFamily="34" charset="0"/>
              </a:rPr>
              <a:t>Student's T Distribution</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EA57EA5E-146B-42E8-8C85-141ABDFCD4D2}"/>
              </a:ext>
            </a:extLst>
          </p:cNvPr>
          <p:cNvSpPr>
            <a:spLocks noGrp="1"/>
          </p:cNvSpPr>
          <p:nvPr>
            <p:ph idx="1"/>
          </p:nvPr>
        </p:nvSpPr>
        <p:spPr>
          <a:xfrm>
            <a:off x="838200" y="577516"/>
            <a:ext cx="10515600" cy="5599447"/>
          </a:xfrm>
        </p:spPr>
        <p:txBody>
          <a:bodyPr/>
          <a:lstStyle/>
          <a:p>
            <a:r>
              <a:rPr lang="en-US" sz="1800" b="0" i="0" dirty="0">
                <a:solidFill>
                  <a:srgbClr val="000000"/>
                </a:solidFill>
                <a:effectLst/>
                <a:latin typeface="Verdana" panose="020B0604030504040204" pitchFamily="34" charset="0"/>
              </a:rPr>
              <a:t>The student's t-distribution is similar to a </a:t>
            </a:r>
            <a:r>
              <a:rPr lang="en-US" sz="1800" b="0" i="0" dirty="0">
                <a:effectLst/>
                <a:latin typeface="Verdana" panose="020B0604030504040204" pitchFamily="34" charset="0"/>
                <a:hlinkClick r:id="rId2"/>
              </a:rPr>
              <a:t>normal distribution</a:t>
            </a:r>
            <a:r>
              <a:rPr lang="en-US" sz="1800" b="0" i="0" dirty="0">
                <a:solidFill>
                  <a:srgbClr val="000000"/>
                </a:solidFill>
                <a:effectLst/>
                <a:latin typeface="Verdana" panose="020B0604030504040204" pitchFamily="34" charset="0"/>
              </a:rPr>
              <a:t> and used in statistical inference to adjust for uncertainty.</a:t>
            </a:r>
          </a:p>
          <a:p>
            <a:r>
              <a:rPr lang="en-US" sz="1800" b="0" i="0" dirty="0">
                <a:solidFill>
                  <a:srgbClr val="000000"/>
                </a:solidFill>
                <a:effectLst/>
                <a:latin typeface="Verdana" panose="020B0604030504040204" pitchFamily="34" charset="0"/>
              </a:rPr>
              <a:t>The t-distribution is used for estimation and hypothesis testing of a population </a:t>
            </a:r>
            <a:r>
              <a:rPr lang="en-US" sz="1800" b="0" i="0" dirty="0">
                <a:effectLst/>
                <a:latin typeface="Verdana" panose="020B0604030504040204" pitchFamily="34" charset="0"/>
                <a:hlinkClick r:id="rId3"/>
              </a:rPr>
              <a:t>mean</a:t>
            </a:r>
            <a:r>
              <a:rPr lang="en-US" sz="1800" b="0" i="0" dirty="0">
                <a:solidFill>
                  <a:srgbClr val="000000"/>
                </a:solidFill>
                <a:effectLst/>
                <a:latin typeface="Verdana" panose="020B0604030504040204" pitchFamily="34" charset="0"/>
              </a:rPr>
              <a:t> (average).</a:t>
            </a:r>
            <a:endParaRPr lang="en-US" sz="1800" dirty="0">
              <a:solidFill>
                <a:srgbClr val="000000"/>
              </a:solidFill>
              <a:latin typeface="Verdana" panose="020B0604030504040204" pitchFamily="34" charset="0"/>
            </a:endParaRPr>
          </a:p>
          <a:p>
            <a:r>
              <a:rPr lang="en-US" sz="1800" b="0" i="0" dirty="0">
                <a:solidFill>
                  <a:srgbClr val="000000"/>
                </a:solidFill>
                <a:effectLst/>
                <a:latin typeface="Verdana" panose="020B0604030504040204" pitchFamily="34" charset="0"/>
              </a:rPr>
              <a:t>The t-distribution is adjusted for the extra uncertainty of estimating the mean.</a:t>
            </a:r>
          </a:p>
          <a:p>
            <a:r>
              <a:rPr lang="en-US" sz="1600" b="0" i="0" dirty="0">
                <a:solidFill>
                  <a:srgbClr val="000000"/>
                </a:solidFill>
                <a:effectLst/>
                <a:latin typeface="Verdana" panose="020B0604030504040204" pitchFamily="34" charset="0"/>
              </a:rPr>
              <a:t>If the sample is small, the t-distribution is wider. If the sample is big, the t-</a:t>
            </a:r>
            <a:r>
              <a:rPr lang="en-US" sz="1600" b="0" i="0" dirty="0" err="1">
                <a:solidFill>
                  <a:srgbClr val="000000"/>
                </a:solidFill>
                <a:effectLst/>
                <a:latin typeface="Verdana" panose="020B0604030504040204" pitchFamily="34" charset="0"/>
              </a:rPr>
              <a:t>distribtution</a:t>
            </a:r>
            <a:r>
              <a:rPr lang="en-US" sz="1600" b="0" i="0" dirty="0">
                <a:solidFill>
                  <a:srgbClr val="000000"/>
                </a:solidFill>
                <a:effectLst/>
                <a:latin typeface="Verdana" panose="020B0604030504040204" pitchFamily="34" charset="0"/>
              </a:rPr>
              <a:t> is narrower.</a:t>
            </a:r>
          </a:p>
          <a:p>
            <a:r>
              <a:rPr lang="en-US" sz="1600" b="0" i="0" dirty="0">
                <a:solidFill>
                  <a:srgbClr val="000000"/>
                </a:solidFill>
                <a:effectLst/>
                <a:latin typeface="Verdana" panose="020B0604030504040204" pitchFamily="34" charset="0"/>
              </a:rPr>
              <a:t>The bigger the sample size is, the closer the t-distribution gets to the standard normal distribution.</a:t>
            </a:r>
          </a:p>
          <a:p>
            <a:endParaRPr lang="en-US" sz="1600" dirty="0">
              <a:solidFill>
                <a:srgbClr val="000000"/>
              </a:solidFill>
              <a:latin typeface="Verdana" panose="020B0604030504040204" pitchFamily="34" charset="0"/>
            </a:endParaRPr>
          </a:p>
          <a:p>
            <a:endParaRPr lang="en-IN" dirty="0"/>
          </a:p>
        </p:txBody>
      </p:sp>
      <p:pic>
        <p:nvPicPr>
          <p:cNvPr id="4" name="Picture 3">
            <a:extLst>
              <a:ext uri="{FF2B5EF4-FFF2-40B4-BE49-F238E27FC236}">
                <a16:creationId xmlns:a16="http://schemas.microsoft.com/office/drawing/2014/main" id="{1AED814A-00AE-4A3C-AB1C-3237C1DA4E5B}"/>
              </a:ext>
            </a:extLst>
          </p:cNvPr>
          <p:cNvPicPr>
            <a:picLocks noChangeAspect="1"/>
          </p:cNvPicPr>
          <p:nvPr/>
        </p:nvPicPr>
        <p:blipFill>
          <a:blip r:embed="rId4"/>
          <a:stretch>
            <a:fillRect/>
          </a:stretch>
        </p:blipFill>
        <p:spPr>
          <a:xfrm>
            <a:off x="3580598" y="3099460"/>
            <a:ext cx="5653237" cy="3393414"/>
          </a:xfrm>
          <a:prstGeom prst="rect">
            <a:avLst/>
          </a:prstGeom>
        </p:spPr>
      </p:pic>
    </p:spTree>
    <p:extLst>
      <p:ext uri="{BB962C8B-B14F-4D97-AF65-F5344CB8AC3E}">
        <p14:creationId xmlns:p14="http://schemas.microsoft.com/office/powerpoint/2010/main" val="621389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E3EC3-6CC8-4A83-BA55-287B4464C7AD}"/>
              </a:ext>
            </a:extLst>
          </p:cNvPr>
          <p:cNvSpPr>
            <a:spLocks noGrp="1"/>
          </p:cNvSpPr>
          <p:nvPr>
            <p:ph type="title"/>
          </p:nvPr>
        </p:nvSpPr>
        <p:spPr>
          <a:xfrm>
            <a:off x="838200" y="365126"/>
            <a:ext cx="10515600" cy="315912"/>
          </a:xfrm>
        </p:spPr>
        <p:txBody>
          <a:bodyPr>
            <a:normAutofit fontScale="90000"/>
          </a:bodyPr>
          <a:lstStyle/>
          <a:p>
            <a:r>
              <a:rPr lang="en-IN" b="0" i="0" dirty="0">
                <a:effectLst/>
                <a:latin typeface="-apple-system"/>
              </a:rPr>
              <a:t>Creating the Normal Curve</a:t>
            </a:r>
            <a:br>
              <a:rPr lang="en-IN" b="0" i="0" dirty="0">
                <a:effectLst/>
                <a:latin typeface="-apple-system"/>
              </a:rPr>
            </a:br>
            <a:endParaRPr lang="en-IN" dirty="0"/>
          </a:p>
        </p:txBody>
      </p:sp>
      <p:sp>
        <p:nvSpPr>
          <p:cNvPr id="3" name="Content Placeholder 2">
            <a:extLst>
              <a:ext uri="{FF2B5EF4-FFF2-40B4-BE49-F238E27FC236}">
                <a16:creationId xmlns:a16="http://schemas.microsoft.com/office/drawing/2014/main" id="{9592DD6B-1263-4FF0-8788-DF173BCD9EC7}"/>
              </a:ext>
            </a:extLst>
          </p:cNvPr>
          <p:cNvSpPr>
            <a:spLocks noGrp="1"/>
          </p:cNvSpPr>
          <p:nvPr>
            <p:ph idx="1"/>
          </p:nvPr>
        </p:nvSpPr>
        <p:spPr>
          <a:xfrm>
            <a:off x="838200" y="681038"/>
            <a:ext cx="10515600" cy="5495925"/>
          </a:xfrm>
        </p:spPr>
        <p:txBody>
          <a:bodyPr/>
          <a:lstStyle/>
          <a:p>
            <a:r>
              <a:rPr lang="en-US" sz="2000" dirty="0"/>
              <a:t>We’ll use </a:t>
            </a:r>
            <a:r>
              <a:rPr lang="en-US" sz="2000" dirty="0" err="1"/>
              <a:t>scipy.norm</a:t>
            </a:r>
            <a:r>
              <a:rPr lang="en-US" sz="2000" dirty="0"/>
              <a:t> class function to calculate probabilities from the normal distribution.</a:t>
            </a:r>
          </a:p>
          <a:p>
            <a:r>
              <a:rPr lang="en-US" sz="2000" b="0" i="0" dirty="0">
                <a:solidFill>
                  <a:srgbClr val="0A0C10"/>
                </a:solidFill>
                <a:effectLst/>
                <a:latin typeface="-apple-system"/>
              </a:rPr>
              <a:t>Suppose we have data of the heights of adults in a town and the data follows a normal distribution, we have a sufficient sample size with mean equals 5.3 and the standard deviation is 1.</a:t>
            </a:r>
          </a:p>
          <a:p>
            <a:r>
              <a:rPr lang="en-US" sz="2000" b="1" i="0" dirty="0">
                <a:solidFill>
                  <a:srgbClr val="0A0C10"/>
                </a:solidFill>
                <a:effectLst/>
                <a:latin typeface="-apple-system"/>
              </a:rPr>
              <a:t>This information is sufficient to make a normal curve.</a:t>
            </a:r>
            <a:endParaRPr lang="en-US" sz="2000" dirty="0">
              <a:solidFill>
                <a:srgbClr val="0A0C10"/>
              </a:solidFill>
              <a:latin typeface="-apple-system"/>
            </a:endParaRPr>
          </a:p>
          <a:p>
            <a:endParaRPr lang="en-IN" dirty="0"/>
          </a:p>
          <a:p>
            <a:r>
              <a:rPr lang="en-IN" dirty="0"/>
              <a:t>data=</a:t>
            </a:r>
            <a:r>
              <a:rPr lang="en-IN" dirty="0" err="1"/>
              <a:t>np.arange</a:t>
            </a:r>
            <a:r>
              <a:rPr lang="en-IN" dirty="0"/>
              <a:t>(1,10,0.01)</a:t>
            </a:r>
          </a:p>
          <a:p>
            <a:r>
              <a:rPr lang="en-IN" dirty="0"/>
              <a:t>pdf=norm.pdf(</a:t>
            </a:r>
            <a:r>
              <a:rPr lang="en-IN" dirty="0" err="1"/>
              <a:t>data,loc</a:t>
            </a:r>
            <a:r>
              <a:rPr lang="en-IN" dirty="0"/>
              <a:t>=5.3,scale=1)</a:t>
            </a:r>
          </a:p>
          <a:p>
            <a:r>
              <a:rPr lang="en-IN" dirty="0" err="1"/>
              <a:t>sns.set_style</a:t>
            </a:r>
            <a:r>
              <a:rPr lang="en-IN" dirty="0"/>
              <a:t>("</a:t>
            </a:r>
            <a:r>
              <a:rPr lang="en-IN" dirty="0" err="1"/>
              <a:t>whitegrid</a:t>
            </a:r>
            <a:r>
              <a:rPr lang="en-IN" dirty="0"/>
              <a:t>")</a:t>
            </a:r>
          </a:p>
          <a:p>
            <a:r>
              <a:rPr lang="en-IN" dirty="0" err="1"/>
              <a:t>plt.plot</a:t>
            </a:r>
            <a:r>
              <a:rPr lang="en-IN" dirty="0"/>
              <a:t>(</a:t>
            </a:r>
            <a:r>
              <a:rPr lang="en-IN" dirty="0" err="1"/>
              <a:t>data,pdf,color</a:t>
            </a:r>
            <a:r>
              <a:rPr lang="en-IN" dirty="0"/>
              <a:t>="black")</a:t>
            </a:r>
          </a:p>
          <a:p>
            <a:r>
              <a:rPr lang="en-IN" dirty="0" err="1"/>
              <a:t>plt.xlabel</a:t>
            </a:r>
            <a:r>
              <a:rPr lang="en-IN" dirty="0"/>
              <a:t>("Heights")</a:t>
            </a:r>
          </a:p>
          <a:p>
            <a:r>
              <a:rPr lang="en-IN" dirty="0" err="1"/>
              <a:t>plt.ylabel</a:t>
            </a:r>
            <a:r>
              <a:rPr lang="en-IN" dirty="0"/>
              <a:t>("</a:t>
            </a:r>
            <a:r>
              <a:rPr lang="en-IN" dirty="0" err="1"/>
              <a:t>Probabaility</a:t>
            </a:r>
            <a:r>
              <a:rPr lang="en-IN" dirty="0"/>
              <a:t> Density")</a:t>
            </a:r>
          </a:p>
        </p:txBody>
      </p:sp>
    </p:spTree>
    <p:extLst>
      <p:ext uri="{BB962C8B-B14F-4D97-AF65-F5344CB8AC3E}">
        <p14:creationId xmlns:p14="http://schemas.microsoft.com/office/powerpoint/2010/main" val="20301605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96DC7-FBC9-4C04-81DA-24DFBEA74872}"/>
              </a:ext>
            </a:extLst>
          </p:cNvPr>
          <p:cNvSpPr>
            <a:spLocks noGrp="1"/>
          </p:cNvSpPr>
          <p:nvPr>
            <p:ph idx="1"/>
          </p:nvPr>
        </p:nvSpPr>
        <p:spPr>
          <a:xfrm>
            <a:off x="838200" y="182880"/>
            <a:ext cx="10515600" cy="5994083"/>
          </a:xfrm>
        </p:spPr>
        <p:txBody>
          <a:bodyPr>
            <a:normAutofit lnSpcReduction="10000"/>
          </a:bodyPr>
          <a:lstStyle/>
          <a:p>
            <a:r>
              <a:rPr lang="en-US" sz="1800" b="0" i="0" dirty="0">
                <a:solidFill>
                  <a:srgbClr val="000000"/>
                </a:solidFill>
                <a:effectLst/>
                <a:latin typeface="Verdana" panose="020B0604030504040204" pitchFamily="34" charset="0"/>
              </a:rPr>
              <a:t>Notice how some of the curves have bigger tails.</a:t>
            </a:r>
          </a:p>
          <a:p>
            <a:r>
              <a:rPr lang="en-US" sz="1800" b="0" i="0" dirty="0">
                <a:solidFill>
                  <a:srgbClr val="000000"/>
                </a:solidFill>
                <a:effectLst/>
                <a:latin typeface="Verdana" panose="020B0604030504040204" pitchFamily="34" charset="0"/>
              </a:rPr>
              <a:t>This is due to the uncertainty from a smaller sample size.</a:t>
            </a:r>
            <a:endParaRPr lang="en-US" sz="1800" dirty="0">
              <a:solidFill>
                <a:srgbClr val="000000"/>
              </a:solidFill>
              <a:latin typeface="Verdana" panose="020B0604030504040204" pitchFamily="34" charset="0"/>
            </a:endParaRPr>
          </a:p>
          <a:p>
            <a:r>
              <a:rPr lang="en-US" sz="1800" b="0" i="0" dirty="0">
                <a:solidFill>
                  <a:srgbClr val="000000"/>
                </a:solidFill>
                <a:effectLst/>
                <a:latin typeface="Verdana" panose="020B0604030504040204" pitchFamily="34" charset="0"/>
              </a:rPr>
              <a:t>The green curve has the smallest sample size.</a:t>
            </a:r>
          </a:p>
          <a:p>
            <a:r>
              <a:rPr lang="en-US" sz="1800" b="0" i="0" dirty="0">
                <a:solidFill>
                  <a:srgbClr val="000000"/>
                </a:solidFill>
                <a:effectLst/>
                <a:latin typeface="Verdana" panose="020B0604030504040204" pitchFamily="34" charset="0"/>
              </a:rPr>
              <a:t>For the t-distribution this is expressed as 'degrees of freedom' (</a:t>
            </a:r>
            <a:r>
              <a:rPr lang="en-US" sz="1800" b="0" i="0" dirty="0" err="1">
                <a:solidFill>
                  <a:srgbClr val="000000"/>
                </a:solidFill>
                <a:effectLst/>
                <a:latin typeface="Verdana" panose="020B0604030504040204" pitchFamily="34" charset="0"/>
              </a:rPr>
              <a:t>df</a:t>
            </a:r>
            <a:r>
              <a:rPr lang="en-US" sz="1800" b="0" i="0" dirty="0">
                <a:solidFill>
                  <a:srgbClr val="000000"/>
                </a:solidFill>
                <a:effectLst/>
                <a:latin typeface="Verdana" panose="020B0604030504040204" pitchFamily="34" charset="0"/>
              </a:rPr>
              <a:t>), which is calculated by subtracting 1 from the sample size (n).</a:t>
            </a:r>
            <a:endParaRPr lang="en-US" sz="1800" dirty="0">
              <a:solidFill>
                <a:srgbClr val="000000"/>
              </a:solidFill>
              <a:latin typeface="Verdana" panose="020B0604030504040204" pitchFamily="34" charset="0"/>
            </a:endParaRPr>
          </a:p>
          <a:p>
            <a:r>
              <a:rPr lang="en-US" sz="1800" b="0" i="0" dirty="0">
                <a:solidFill>
                  <a:srgbClr val="000000"/>
                </a:solidFill>
                <a:effectLst/>
                <a:latin typeface="Verdana" panose="020B0604030504040204" pitchFamily="34" charset="0"/>
              </a:rPr>
              <a:t>For example a sample size of 30 will make 29 degrees of freedom for the t-distribution.</a:t>
            </a:r>
          </a:p>
          <a:p>
            <a:r>
              <a:rPr lang="en-US" sz="1200" b="0" i="0" dirty="0">
                <a:solidFill>
                  <a:srgbClr val="000000"/>
                </a:solidFill>
                <a:effectLst/>
                <a:latin typeface="Verdana" panose="020B0604030504040204" pitchFamily="34" charset="0"/>
              </a:rPr>
              <a:t>The t-distribution is used to find </a:t>
            </a:r>
            <a:r>
              <a:rPr lang="en-US" sz="1200" b="1" i="0" dirty="0">
                <a:solidFill>
                  <a:srgbClr val="000000"/>
                </a:solidFill>
                <a:effectLst/>
                <a:latin typeface="Verdana" panose="020B0604030504040204" pitchFamily="34" charset="0"/>
              </a:rPr>
              <a:t>critical t-values</a:t>
            </a:r>
            <a:r>
              <a:rPr lang="en-US" sz="1200" b="0" i="0" dirty="0">
                <a:solidFill>
                  <a:srgbClr val="000000"/>
                </a:solidFill>
                <a:effectLst/>
                <a:latin typeface="Verdana" panose="020B0604030504040204" pitchFamily="34" charset="0"/>
              </a:rPr>
              <a:t> and </a:t>
            </a:r>
            <a:r>
              <a:rPr lang="en-US" sz="1200" b="1" i="0" dirty="0">
                <a:solidFill>
                  <a:srgbClr val="000000"/>
                </a:solidFill>
                <a:effectLst/>
                <a:latin typeface="Verdana" panose="020B0604030504040204" pitchFamily="34" charset="0"/>
              </a:rPr>
              <a:t>p-values</a:t>
            </a:r>
            <a:r>
              <a:rPr lang="en-US" sz="1200" b="0" i="0" dirty="0">
                <a:solidFill>
                  <a:srgbClr val="000000"/>
                </a:solidFill>
                <a:effectLst/>
                <a:latin typeface="Verdana" panose="020B0604030504040204" pitchFamily="34" charset="0"/>
              </a:rPr>
              <a:t> (probabilities) for estimation and hypothesis testing.</a:t>
            </a:r>
            <a:endParaRPr lang="en-US" sz="1800" dirty="0">
              <a:solidFill>
                <a:srgbClr val="000000"/>
              </a:solidFill>
              <a:latin typeface="Verdana" panose="020B0604030504040204" pitchFamily="34" charset="0"/>
            </a:endParaRPr>
          </a:p>
          <a:p>
            <a:r>
              <a:rPr lang="en-US" sz="2000" b="0" i="0" dirty="0">
                <a:solidFill>
                  <a:srgbClr val="000000"/>
                </a:solidFill>
                <a:effectLst/>
                <a:latin typeface="Segoe UI" panose="020B0502040204020203" pitchFamily="34" charset="0"/>
              </a:rPr>
              <a:t>Finding the P-Value of a T-Value</a:t>
            </a:r>
          </a:p>
          <a:p>
            <a:endParaRPr lang="en-US" sz="2000" dirty="0">
              <a:solidFill>
                <a:srgbClr val="000000"/>
              </a:solidFill>
              <a:latin typeface="Segoe UI" panose="020B0502040204020203" pitchFamily="34" charset="0"/>
            </a:endParaRPr>
          </a:p>
          <a:p>
            <a:r>
              <a:rPr lang="en-US" sz="2000" b="0" i="0" dirty="0">
                <a:solidFill>
                  <a:srgbClr val="000000"/>
                </a:solidFill>
                <a:effectLst/>
                <a:latin typeface="Segoe UI" panose="020B0502040204020203" pitchFamily="34" charset="0"/>
              </a:rPr>
              <a:t>With Python use the </a:t>
            </a:r>
            <a:r>
              <a:rPr lang="en-US" sz="2000" b="0" i="0" dirty="0" err="1">
                <a:solidFill>
                  <a:srgbClr val="000000"/>
                </a:solidFill>
                <a:effectLst/>
                <a:latin typeface="Segoe UI" panose="020B0502040204020203" pitchFamily="34" charset="0"/>
              </a:rPr>
              <a:t>Scipy</a:t>
            </a:r>
            <a:r>
              <a:rPr lang="en-US" sz="2000" b="0" i="0" dirty="0">
                <a:solidFill>
                  <a:srgbClr val="000000"/>
                </a:solidFill>
                <a:effectLst/>
                <a:latin typeface="Segoe UI" panose="020B0502040204020203" pitchFamily="34" charset="0"/>
              </a:rPr>
              <a:t> Stats library </a:t>
            </a:r>
            <a:r>
              <a:rPr lang="en-US" sz="2000" b="0" i="0" dirty="0" err="1">
                <a:solidFill>
                  <a:srgbClr val="000000"/>
                </a:solidFill>
                <a:effectLst/>
                <a:latin typeface="Segoe UI" panose="020B0502040204020203" pitchFamily="34" charset="0"/>
              </a:rPr>
              <a:t>t.cdf</a:t>
            </a:r>
            <a:r>
              <a:rPr lang="en-US" sz="2000" b="0" i="0" dirty="0">
                <a:solidFill>
                  <a:srgbClr val="000000"/>
                </a:solidFill>
                <a:effectLst/>
                <a:latin typeface="Segoe UI" panose="020B0502040204020203" pitchFamily="34" charset="0"/>
              </a:rPr>
              <a:t>() function find the probability of getting less than a t-value of 2.1 with 29 degrees of freedom:</a:t>
            </a:r>
          </a:p>
          <a:p>
            <a:r>
              <a:rPr lang="fr-FR" sz="1400" b="0" i="0" dirty="0">
                <a:solidFill>
                  <a:srgbClr val="0000CD"/>
                </a:solidFill>
                <a:effectLst/>
                <a:latin typeface="Consolas" panose="020B0609020204030204" pitchFamily="49" charset="0"/>
              </a:rPr>
              <a:t>import</a:t>
            </a:r>
            <a:r>
              <a:rPr lang="fr-FR" sz="1400" b="0" i="0" dirty="0">
                <a:solidFill>
                  <a:srgbClr val="000000"/>
                </a:solidFill>
                <a:effectLst/>
                <a:latin typeface="Consolas" panose="020B0609020204030204" pitchFamily="49" charset="0"/>
              </a:rPr>
              <a:t> </a:t>
            </a:r>
            <a:r>
              <a:rPr lang="fr-FR" sz="1400" b="0" i="0" dirty="0" err="1">
                <a:solidFill>
                  <a:srgbClr val="000000"/>
                </a:solidFill>
                <a:effectLst/>
                <a:latin typeface="Consolas" panose="020B0609020204030204" pitchFamily="49" charset="0"/>
              </a:rPr>
              <a:t>scipy.stats</a:t>
            </a:r>
            <a:r>
              <a:rPr lang="fr-FR" sz="1400" b="0" i="0" dirty="0">
                <a:solidFill>
                  <a:srgbClr val="000000"/>
                </a:solidFill>
                <a:effectLst/>
                <a:latin typeface="Consolas" panose="020B0609020204030204" pitchFamily="49" charset="0"/>
              </a:rPr>
              <a:t> </a:t>
            </a:r>
            <a:r>
              <a:rPr lang="fr-FR" sz="1400" b="0" i="0" dirty="0">
                <a:solidFill>
                  <a:srgbClr val="0000CD"/>
                </a:solidFill>
                <a:effectLst/>
                <a:latin typeface="Consolas" panose="020B0609020204030204" pitchFamily="49" charset="0"/>
              </a:rPr>
              <a:t>as</a:t>
            </a:r>
            <a:r>
              <a:rPr lang="fr-FR" sz="1400" b="0" i="0" dirty="0">
                <a:solidFill>
                  <a:srgbClr val="000000"/>
                </a:solidFill>
                <a:effectLst/>
                <a:latin typeface="Consolas" panose="020B0609020204030204" pitchFamily="49" charset="0"/>
              </a:rPr>
              <a:t> stats</a:t>
            </a:r>
            <a:br>
              <a:rPr lang="fr-FR" sz="1400" dirty="0"/>
            </a:br>
            <a:r>
              <a:rPr lang="fr-FR" sz="1400" b="0" i="0" dirty="0" err="1">
                <a:solidFill>
                  <a:srgbClr val="0000CD"/>
                </a:solidFill>
                <a:effectLst/>
                <a:latin typeface="Consolas" panose="020B0609020204030204" pitchFamily="49" charset="0"/>
              </a:rPr>
              <a:t>print</a:t>
            </a:r>
            <a:r>
              <a:rPr lang="fr-FR" sz="1400" b="0" i="0" dirty="0">
                <a:solidFill>
                  <a:srgbClr val="000000"/>
                </a:solidFill>
                <a:effectLst/>
                <a:latin typeface="Consolas" panose="020B0609020204030204" pitchFamily="49" charset="0"/>
              </a:rPr>
              <a:t>(</a:t>
            </a:r>
            <a:r>
              <a:rPr lang="fr-FR" sz="1400" b="0" i="0" dirty="0" err="1">
                <a:solidFill>
                  <a:srgbClr val="000000"/>
                </a:solidFill>
                <a:effectLst/>
                <a:latin typeface="Consolas" panose="020B0609020204030204" pitchFamily="49" charset="0"/>
              </a:rPr>
              <a:t>stats.t.cdf</a:t>
            </a:r>
            <a:r>
              <a:rPr lang="fr-FR" sz="1400" b="0" i="0" dirty="0">
                <a:solidFill>
                  <a:srgbClr val="000000"/>
                </a:solidFill>
                <a:effectLst/>
                <a:latin typeface="Consolas" panose="020B0609020204030204" pitchFamily="49" charset="0"/>
              </a:rPr>
              <a:t>(</a:t>
            </a:r>
            <a:r>
              <a:rPr lang="fr-FR" sz="1400" b="0" i="0" dirty="0">
                <a:solidFill>
                  <a:srgbClr val="FF0000"/>
                </a:solidFill>
                <a:effectLst/>
                <a:latin typeface="Consolas" panose="020B0609020204030204" pitchFamily="49" charset="0"/>
              </a:rPr>
              <a:t>2.1</a:t>
            </a:r>
            <a:r>
              <a:rPr lang="fr-FR" sz="1400" b="0" i="0" dirty="0">
                <a:solidFill>
                  <a:srgbClr val="000000"/>
                </a:solidFill>
                <a:effectLst/>
                <a:latin typeface="Consolas" panose="020B0609020204030204" pitchFamily="49" charset="0"/>
              </a:rPr>
              <a:t>, </a:t>
            </a:r>
            <a:r>
              <a:rPr lang="fr-FR" sz="1400" b="0" i="0" dirty="0">
                <a:solidFill>
                  <a:srgbClr val="FF0000"/>
                </a:solidFill>
                <a:effectLst/>
                <a:latin typeface="Consolas" panose="020B0609020204030204" pitchFamily="49" charset="0"/>
              </a:rPr>
              <a:t>29</a:t>
            </a:r>
            <a:r>
              <a:rPr lang="fr-FR" sz="1400" b="0" i="0" dirty="0">
                <a:solidFill>
                  <a:srgbClr val="000000"/>
                </a:solidFill>
                <a:effectLst/>
                <a:latin typeface="Consolas" panose="020B0609020204030204" pitchFamily="49" charset="0"/>
              </a:rPr>
              <a:t>))</a:t>
            </a:r>
            <a:endParaRPr lang="en-US" sz="2000" dirty="0">
              <a:solidFill>
                <a:srgbClr val="000000"/>
              </a:solidFill>
              <a:latin typeface="Segoe UI" panose="020B0502040204020203" pitchFamily="34" charset="0"/>
            </a:endParaRPr>
          </a:p>
          <a:p>
            <a:endParaRPr lang="en-US" sz="2000" b="0" i="0" dirty="0">
              <a:solidFill>
                <a:srgbClr val="000000"/>
              </a:solidFill>
              <a:effectLst/>
              <a:latin typeface="Segoe UI" panose="020B0502040204020203" pitchFamily="34" charset="0"/>
            </a:endParaRPr>
          </a:p>
          <a:p>
            <a:r>
              <a:rPr lang="en-US" sz="1400" b="0" i="0" dirty="0">
                <a:solidFill>
                  <a:srgbClr val="000000"/>
                </a:solidFill>
                <a:effectLst/>
                <a:latin typeface="Segoe UI" panose="020B0502040204020203" pitchFamily="34" charset="0"/>
              </a:rPr>
              <a:t>Finding the T-value of a P-Value</a:t>
            </a:r>
          </a:p>
          <a:p>
            <a:r>
              <a:rPr lang="en-US" sz="2000" b="0" i="0" dirty="0">
                <a:solidFill>
                  <a:srgbClr val="000000"/>
                </a:solidFill>
                <a:effectLst/>
                <a:latin typeface="Segoe UI" panose="020B0502040204020203" pitchFamily="34" charset="0"/>
              </a:rPr>
              <a:t>With Python use the </a:t>
            </a:r>
            <a:r>
              <a:rPr lang="en-US" sz="2000" b="0" i="0" dirty="0" err="1">
                <a:solidFill>
                  <a:srgbClr val="000000"/>
                </a:solidFill>
                <a:effectLst/>
                <a:latin typeface="Segoe UI" panose="020B0502040204020203" pitchFamily="34" charset="0"/>
              </a:rPr>
              <a:t>Scipy</a:t>
            </a:r>
            <a:r>
              <a:rPr lang="en-US" sz="2000" b="0" i="0" dirty="0">
                <a:solidFill>
                  <a:srgbClr val="000000"/>
                </a:solidFill>
                <a:effectLst/>
                <a:latin typeface="Segoe UI" panose="020B0502040204020203" pitchFamily="34" charset="0"/>
              </a:rPr>
              <a:t> Stats library </a:t>
            </a:r>
            <a:r>
              <a:rPr lang="en-US" sz="2000" b="0" i="0" dirty="0" err="1">
                <a:solidFill>
                  <a:srgbClr val="000000"/>
                </a:solidFill>
                <a:effectLst/>
                <a:latin typeface="Segoe UI" panose="020B0502040204020203" pitchFamily="34" charset="0"/>
              </a:rPr>
              <a:t>t.ppf</a:t>
            </a:r>
            <a:r>
              <a:rPr lang="en-US" sz="2000" b="0" i="0" dirty="0">
                <a:solidFill>
                  <a:srgbClr val="000000"/>
                </a:solidFill>
                <a:effectLst/>
                <a:latin typeface="Segoe UI" panose="020B0502040204020203" pitchFamily="34" charset="0"/>
              </a:rPr>
              <a:t>() function find the t-value separating the top 25% from the bottom 75% with 29 degrees of freedom:</a:t>
            </a:r>
            <a:endParaRPr lang="en-US" sz="2000" dirty="0">
              <a:solidFill>
                <a:srgbClr val="000000"/>
              </a:solidFill>
              <a:latin typeface="Segoe UI" panose="020B0502040204020203" pitchFamily="34" charset="0"/>
            </a:endParaRPr>
          </a:p>
          <a:p>
            <a:r>
              <a:rPr lang="fr-FR" sz="1400" b="0" i="0" dirty="0">
                <a:solidFill>
                  <a:srgbClr val="0000CD"/>
                </a:solidFill>
                <a:effectLst/>
                <a:latin typeface="Consolas" panose="020B0609020204030204" pitchFamily="49" charset="0"/>
              </a:rPr>
              <a:t>import</a:t>
            </a:r>
            <a:r>
              <a:rPr lang="fr-FR" sz="1400" b="0" i="0" dirty="0">
                <a:solidFill>
                  <a:srgbClr val="000000"/>
                </a:solidFill>
                <a:effectLst/>
                <a:latin typeface="Consolas" panose="020B0609020204030204" pitchFamily="49" charset="0"/>
              </a:rPr>
              <a:t> </a:t>
            </a:r>
            <a:r>
              <a:rPr lang="fr-FR" sz="1400" b="0" i="0" dirty="0" err="1">
                <a:solidFill>
                  <a:srgbClr val="000000"/>
                </a:solidFill>
                <a:effectLst/>
                <a:latin typeface="Consolas" panose="020B0609020204030204" pitchFamily="49" charset="0"/>
              </a:rPr>
              <a:t>scipy.stats</a:t>
            </a:r>
            <a:r>
              <a:rPr lang="fr-FR" sz="1400" b="0" i="0" dirty="0">
                <a:solidFill>
                  <a:srgbClr val="000000"/>
                </a:solidFill>
                <a:effectLst/>
                <a:latin typeface="Consolas" panose="020B0609020204030204" pitchFamily="49" charset="0"/>
              </a:rPr>
              <a:t> </a:t>
            </a:r>
            <a:r>
              <a:rPr lang="fr-FR" sz="1400" b="0" i="0" dirty="0">
                <a:solidFill>
                  <a:srgbClr val="0000CD"/>
                </a:solidFill>
                <a:effectLst/>
                <a:latin typeface="Consolas" panose="020B0609020204030204" pitchFamily="49" charset="0"/>
              </a:rPr>
              <a:t>as</a:t>
            </a:r>
            <a:r>
              <a:rPr lang="fr-FR" sz="1400" b="0" i="0" dirty="0">
                <a:solidFill>
                  <a:srgbClr val="000000"/>
                </a:solidFill>
                <a:effectLst/>
                <a:latin typeface="Consolas" panose="020B0609020204030204" pitchFamily="49" charset="0"/>
              </a:rPr>
              <a:t> stats</a:t>
            </a:r>
            <a:br>
              <a:rPr lang="fr-FR" sz="1400" dirty="0"/>
            </a:br>
            <a:r>
              <a:rPr lang="fr-FR" sz="1400" b="0" i="0" dirty="0" err="1">
                <a:solidFill>
                  <a:srgbClr val="0000CD"/>
                </a:solidFill>
                <a:effectLst/>
                <a:latin typeface="Consolas" panose="020B0609020204030204" pitchFamily="49" charset="0"/>
              </a:rPr>
              <a:t>print</a:t>
            </a:r>
            <a:r>
              <a:rPr lang="fr-FR" sz="1400" b="0" i="0" dirty="0">
                <a:solidFill>
                  <a:srgbClr val="000000"/>
                </a:solidFill>
                <a:effectLst/>
                <a:latin typeface="Consolas" panose="020B0609020204030204" pitchFamily="49" charset="0"/>
              </a:rPr>
              <a:t>(</a:t>
            </a:r>
            <a:r>
              <a:rPr lang="fr-FR" sz="1400" b="0" i="0" dirty="0" err="1">
                <a:solidFill>
                  <a:srgbClr val="000000"/>
                </a:solidFill>
                <a:effectLst/>
                <a:latin typeface="Consolas" panose="020B0609020204030204" pitchFamily="49" charset="0"/>
              </a:rPr>
              <a:t>stats.t.ppf</a:t>
            </a:r>
            <a:r>
              <a:rPr lang="fr-FR" sz="1400" b="0" i="0" dirty="0">
                <a:solidFill>
                  <a:srgbClr val="000000"/>
                </a:solidFill>
                <a:effectLst/>
                <a:latin typeface="Consolas" panose="020B0609020204030204" pitchFamily="49" charset="0"/>
              </a:rPr>
              <a:t>(</a:t>
            </a:r>
            <a:r>
              <a:rPr lang="fr-FR" sz="1400" b="0" i="0" dirty="0">
                <a:solidFill>
                  <a:srgbClr val="FF0000"/>
                </a:solidFill>
                <a:effectLst/>
                <a:latin typeface="Consolas" panose="020B0609020204030204" pitchFamily="49" charset="0"/>
              </a:rPr>
              <a:t>0.75</a:t>
            </a:r>
            <a:r>
              <a:rPr lang="fr-FR" sz="1400" b="0" i="0" dirty="0">
                <a:solidFill>
                  <a:srgbClr val="000000"/>
                </a:solidFill>
                <a:effectLst/>
                <a:latin typeface="Consolas" panose="020B0609020204030204" pitchFamily="49" charset="0"/>
              </a:rPr>
              <a:t>, </a:t>
            </a:r>
            <a:r>
              <a:rPr lang="fr-FR" sz="1400" b="0" i="0" dirty="0">
                <a:solidFill>
                  <a:srgbClr val="FF0000"/>
                </a:solidFill>
                <a:effectLst/>
                <a:latin typeface="Consolas" panose="020B0609020204030204" pitchFamily="49" charset="0"/>
              </a:rPr>
              <a:t>29</a:t>
            </a:r>
            <a:r>
              <a:rPr lang="fr-FR" sz="1400" b="0" i="0" dirty="0">
                <a:solidFill>
                  <a:srgbClr val="000000"/>
                </a:solidFill>
                <a:effectLst/>
                <a:latin typeface="Consolas" panose="020B0609020204030204" pitchFamily="49" charset="0"/>
              </a:rPr>
              <a:t>))</a:t>
            </a:r>
            <a:endParaRPr lang="en-US" sz="2000" b="0" i="0" dirty="0">
              <a:solidFill>
                <a:srgbClr val="000000"/>
              </a:solidFill>
              <a:effectLst/>
              <a:latin typeface="Segoe UI" panose="020B0502040204020203" pitchFamily="34" charset="0"/>
            </a:endParaRPr>
          </a:p>
          <a:p>
            <a:endParaRPr lang="en-US" sz="18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2342655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517004-D389-4939-99D7-625D066B2751}"/>
              </a:ext>
            </a:extLst>
          </p:cNvPr>
          <p:cNvSpPr>
            <a:spLocks noGrp="1"/>
          </p:cNvSpPr>
          <p:nvPr>
            <p:ph idx="1"/>
          </p:nvPr>
        </p:nvSpPr>
        <p:spPr>
          <a:xfrm>
            <a:off x="838200" y="346509"/>
            <a:ext cx="10515600" cy="5830454"/>
          </a:xfrm>
        </p:spPr>
        <p:txBody>
          <a:bodyPr/>
          <a:lstStyle/>
          <a:p>
            <a:r>
              <a:rPr lang="en-US" dirty="0"/>
              <a:t>The norm.pdf( ) class method requires loc and scale along with the data as an input argument and gives the probability density value. loc is nothing but the mean and the scale is the standard deviation of data. the code is similar to what we created in the prior section but much shorter.</a:t>
            </a:r>
          </a:p>
          <a:p>
            <a:endParaRPr lang="en-IN" dirty="0"/>
          </a:p>
        </p:txBody>
      </p:sp>
    </p:spTree>
    <p:extLst>
      <p:ext uri="{BB962C8B-B14F-4D97-AF65-F5344CB8AC3E}">
        <p14:creationId xmlns:p14="http://schemas.microsoft.com/office/powerpoint/2010/main" val="2656566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8CEF-5D9B-4B7C-8D90-7641E335307A}"/>
              </a:ext>
            </a:extLst>
          </p:cNvPr>
          <p:cNvSpPr>
            <a:spLocks noGrp="1"/>
          </p:cNvSpPr>
          <p:nvPr>
            <p:ph type="title"/>
          </p:nvPr>
        </p:nvSpPr>
        <p:spPr>
          <a:xfrm>
            <a:off x="838200" y="365126"/>
            <a:ext cx="10515600" cy="315912"/>
          </a:xfrm>
        </p:spPr>
        <p:txBody>
          <a:bodyPr>
            <a:normAutofit fontScale="90000"/>
          </a:bodyPr>
          <a:lstStyle/>
          <a:p>
            <a:r>
              <a:rPr lang="en-US" b="0" i="0" dirty="0">
                <a:effectLst/>
                <a:latin typeface="-apple-system"/>
              </a:rPr>
              <a:t>Calculating Probability of Specific Data </a:t>
            </a:r>
            <a:r>
              <a:rPr lang="en-US" b="0" i="0" dirty="0" err="1">
                <a:effectLst/>
                <a:latin typeface="-apple-system"/>
              </a:rPr>
              <a:t>Occurance</a:t>
            </a:r>
            <a:br>
              <a:rPr lang="en-US" b="0" i="0" dirty="0">
                <a:effectLst/>
                <a:latin typeface="-apple-system"/>
              </a:rPr>
            </a:br>
            <a:endParaRPr lang="en-IN" dirty="0"/>
          </a:p>
        </p:txBody>
      </p:sp>
      <p:sp>
        <p:nvSpPr>
          <p:cNvPr id="3" name="Content Placeholder 2">
            <a:extLst>
              <a:ext uri="{FF2B5EF4-FFF2-40B4-BE49-F238E27FC236}">
                <a16:creationId xmlns:a16="http://schemas.microsoft.com/office/drawing/2014/main" id="{0CD97533-9FA8-4FED-9175-59D013ACEA73}"/>
              </a:ext>
            </a:extLst>
          </p:cNvPr>
          <p:cNvSpPr>
            <a:spLocks noGrp="1"/>
          </p:cNvSpPr>
          <p:nvPr>
            <p:ph idx="1"/>
          </p:nvPr>
        </p:nvSpPr>
        <p:spPr>
          <a:xfrm>
            <a:off x="838200" y="548640"/>
            <a:ext cx="10515600" cy="5628323"/>
          </a:xfrm>
        </p:spPr>
        <p:txBody>
          <a:bodyPr>
            <a:normAutofit fontScale="92500" lnSpcReduction="20000"/>
          </a:bodyPr>
          <a:lstStyle/>
          <a:p>
            <a:r>
              <a:rPr lang="en-US" b="0" i="0" dirty="0">
                <a:solidFill>
                  <a:srgbClr val="0A0C10"/>
                </a:solidFill>
                <a:effectLst/>
                <a:latin typeface="-apple-system"/>
              </a:rPr>
              <a:t>Now, if we were asked to pick one person randomly from this distribution, then what is the probability that the height of the person will be smaller than 4.5 ft.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US" b="0" i="0" dirty="0">
                <a:solidFill>
                  <a:srgbClr val="0A0C10"/>
                </a:solidFill>
                <a:effectLst/>
                <a:latin typeface="-apple-system"/>
              </a:rPr>
              <a:t>The area under the curve as shown in the figure above will be the probability that the height of the person will be smaller than 4.5 ft if chosen randomly from the distribution. Let’s see how we can calculate this in python.</a:t>
            </a:r>
            <a:endParaRPr lang="en-IN" dirty="0"/>
          </a:p>
        </p:txBody>
      </p:sp>
      <p:pic>
        <p:nvPicPr>
          <p:cNvPr id="4" name="Picture 3">
            <a:extLst>
              <a:ext uri="{FF2B5EF4-FFF2-40B4-BE49-F238E27FC236}">
                <a16:creationId xmlns:a16="http://schemas.microsoft.com/office/drawing/2014/main" id="{A85C6001-1780-4485-95DE-866511D6CF4A}"/>
              </a:ext>
            </a:extLst>
          </p:cNvPr>
          <p:cNvPicPr>
            <a:picLocks noChangeAspect="1"/>
          </p:cNvPicPr>
          <p:nvPr/>
        </p:nvPicPr>
        <p:blipFill>
          <a:blip r:embed="rId2"/>
          <a:stretch>
            <a:fillRect/>
          </a:stretch>
        </p:blipFill>
        <p:spPr>
          <a:xfrm>
            <a:off x="1882644" y="1328287"/>
            <a:ext cx="6930187" cy="3465094"/>
          </a:xfrm>
          <a:prstGeom prst="rect">
            <a:avLst/>
          </a:prstGeom>
        </p:spPr>
      </p:pic>
    </p:spTree>
    <p:extLst>
      <p:ext uri="{BB962C8B-B14F-4D97-AF65-F5344CB8AC3E}">
        <p14:creationId xmlns:p14="http://schemas.microsoft.com/office/powerpoint/2010/main" val="3928930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E7220E-2FD0-4FF5-A7A5-A4D2966BA47C}"/>
              </a:ext>
            </a:extLst>
          </p:cNvPr>
          <p:cNvSpPr>
            <a:spLocks noGrp="1"/>
          </p:cNvSpPr>
          <p:nvPr>
            <p:ph idx="1"/>
          </p:nvPr>
        </p:nvSpPr>
        <p:spPr>
          <a:xfrm>
            <a:off x="838200" y="288758"/>
            <a:ext cx="10515600" cy="5888205"/>
          </a:xfrm>
        </p:spPr>
        <p:txBody>
          <a:bodyPr>
            <a:normAutofit/>
          </a:bodyPr>
          <a:lstStyle/>
          <a:p>
            <a:r>
              <a:rPr lang="en-US" sz="2000" b="0" i="0" dirty="0">
                <a:solidFill>
                  <a:srgbClr val="0A0C10"/>
                </a:solidFill>
                <a:effectLst/>
                <a:latin typeface="-apple-system"/>
              </a:rPr>
              <a:t>The area under the curve is nothing but just the Integration of the density function with limits equals -∞ to 4.5.</a:t>
            </a:r>
          </a:p>
          <a:p>
            <a:r>
              <a:rPr lang="en-IN" sz="2000" dirty="0"/>
              <a:t>norm(</a:t>
            </a:r>
            <a:r>
              <a:rPr lang="en-IN" sz="2000" dirty="0" err="1"/>
              <a:t>loc</a:t>
            </a:r>
            <a:r>
              <a:rPr lang="en-IN" sz="2000" dirty="0"/>
              <a:t> = 5.3 , scale = 1).</a:t>
            </a:r>
            <a:r>
              <a:rPr lang="en-IN" sz="2000" dirty="0" err="1"/>
              <a:t>cdf</a:t>
            </a:r>
            <a:r>
              <a:rPr lang="en-IN" sz="2000" dirty="0"/>
              <a:t>(4.5)</a:t>
            </a:r>
          </a:p>
          <a:p>
            <a:endParaRPr lang="en-IN" sz="2000" dirty="0"/>
          </a:p>
          <a:p>
            <a:r>
              <a:rPr lang="en-US" sz="2000" b="0" i="0" dirty="0">
                <a:solidFill>
                  <a:srgbClr val="0A0C10"/>
                </a:solidFill>
                <a:effectLst/>
                <a:latin typeface="-apple-system"/>
              </a:rPr>
              <a:t>The single line of code above finds the probability that there is a 21.18% chance that if a person is chosen randomly from the normal distribution with a mean of 5.3 and a </a:t>
            </a:r>
            <a:r>
              <a:rPr lang="en-US" sz="2000" b="0" i="0" u="none" strike="noStrike" dirty="0">
                <a:effectLst/>
                <a:latin typeface="-apple-system"/>
                <a:hlinkClick r:id="rId2"/>
              </a:rPr>
              <a:t>standard deviation</a:t>
            </a:r>
            <a:r>
              <a:rPr lang="en-US" sz="2000" b="0" i="0" dirty="0">
                <a:solidFill>
                  <a:srgbClr val="0A0C10"/>
                </a:solidFill>
                <a:effectLst/>
                <a:latin typeface="-apple-system"/>
              </a:rPr>
              <a:t> of 1, then the height of the person will be below 4.5 ft.</a:t>
            </a:r>
            <a:endParaRPr lang="en-IN" sz="2000" b="0" i="0" dirty="0">
              <a:solidFill>
                <a:srgbClr val="0A0C10"/>
              </a:solidFill>
              <a:effectLst/>
              <a:latin typeface="-apple-system"/>
            </a:endParaRPr>
          </a:p>
          <a:p>
            <a:r>
              <a:rPr lang="en-US" sz="2000" dirty="0"/>
              <a:t>We initialize the object of class norm with mean and standard deviation, then using .</a:t>
            </a:r>
            <a:r>
              <a:rPr lang="en-US" sz="2000" dirty="0" err="1"/>
              <a:t>cdf</a:t>
            </a:r>
            <a:r>
              <a:rPr lang="en-US" sz="2000" dirty="0"/>
              <a:t>( ) method passing a value up to which we need to find the cumulative probability value. The cumulative distribution function (CDF) calculates the cumulative probability for a given x-value.</a:t>
            </a:r>
          </a:p>
          <a:p>
            <a:endParaRPr lang="en-US" sz="2000" dirty="0"/>
          </a:p>
          <a:p>
            <a:r>
              <a:rPr lang="en-US" sz="2000" b="0" i="0" dirty="0">
                <a:solidFill>
                  <a:srgbClr val="0A0C10"/>
                </a:solidFill>
                <a:effectLst/>
                <a:latin typeface="-apple-system"/>
              </a:rPr>
              <a:t>Cumulative probability value from -∞ to ∞ will be equal to 1.</a:t>
            </a:r>
          </a:p>
          <a:p>
            <a:r>
              <a:rPr lang="en-US" sz="2000" b="0" i="0" dirty="0">
                <a:solidFill>
                  <a:srgbClr val="0A0C10"/>
                </a:solidFill>
                <a:effectLst/>
                <a:latin typeface="-apple-system"/>
              </a:rPr>
              <a:t>Now, again we were asked to pick one person randomly from this distribution, then what is the probability that the height of the person will be between 6.5 and 4.5 ft. ?</a:t>
            </a:r>
            <a:endParaRPr lang="en-IN" sz="2000" dirty="0"/>
          </a:p>
        </p:txBody>
      </p:sp>
    </p:spTree>
    <p:extLst>
      <p:ext uri="{BB962C8B-B14F-4D97-AF65-F5344CB8AC3E}">
        <p14:creationId xmlns:p14="http://schemas.microsoft.com/office/powerpoint/2010/main" val="3332585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7FAA4A4-B9F8-417D-84EC-65722A843CE4}"/>
              </a:ext>
            </a:extLst>
          </p:cNvPr>
          <p:cNvPicPr>
            <a:picLocks noGrp="1" noChangeAspect="1"/>
          </p:cNvPicPr>
          <p:nvPr>
            <p:ph idx="1"/>
          </p:nvPr>
        </p:nvPicPr>
        <p:blipFill>
          <a:blip r:embed="rId2"/>
          <a:stretch>
            <a:fillRect/>
          </a:stretch>
        </p:blipFill>
        <p:spPr>
          <a:xfrm>
            <a:off x="1531219" y="-83914"/>
            <a:ext cx="8118292" cy="4059146"/>
          </a:xfrm>
          <a:prstGeom prst="rect">
            <a:avLst/>
          </a:prstGeom>
        </p:spPr>
      </p:pic>
      <p:sp>
        <p:nvSpPr>
          <p:cNvPr id="5" name="Rectangle 2">
            <a:extLst>
              <a:ext uri="{FF2B5EF4-FFF2-40B4-BE49-F238E27FC236}">
                <a16:creationId xmlns:a16="http://schemas.microsoft.com/office/drawing/2014/main" id="{79A2A68A-2867-46A5-B2E0-0C7ED733A023}"/>
              </a:ext>
            </a:extLst>
          </p:cNvPr>
          <p:cNvSpPr>
            <a:spLocks noChangeArrowheads="1"/>
          </p:cNvSpPr>
          <p:nvPr/>
        </p:nvSpPr>
        <p:spPr bwMode="auto">
          <a:xfrm>
            <a:off x="625642" y="4733745"/>
            <a:ext cx="985627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2A2A2A"/>
                </a:solidFill>
                <a:effectLst/>
                <a:latin typeface="Fira Mono" panose="020B0509050000020004" pitchFamily="49" charset="0"/>
              </a:rPr>
              <a:t>cdf_upper_limit</a:t>
            </a:r>
            <a:r>
              <a:rPr kumimoji="0" lang="en-US" altLang="en-US" b="0" i="0" u="none" strike="noStrike" cap="none" normalizeH="0" baseline="0" dirty="0">
                <a:ln>
                  <a:noFill/>
                </a:ln>
                <a:solidFill>
                  <a:srgbClr val="2A2A2A"/>
                </a:solidFill>
                <a:effectLst/>
                <a:latin typeface="Fira Mono" panose="020B0509050000020004" pitchFamily="49" charset="0"/>
              </a:rPr>
              <a:t> </a:t>
            </a:r>
            <a:r>
              <a:rPr kumimoji="0" lang="en-US" altLang="en-US" b="1" i="0" u="none" strike="noStrike" cap="none" normalizeH="0" baseline="0" dirty="0">
                <a:ln>
                  <a:noFill/>
                </a:ln>
                <a:solidFill>
                  <a:srgbClr val="651FFF"/>
                </a:solidFill>
                <a:effectLst/>
                <a:latin typeface="Fira Mono" panose="020B0509050000020004" pitchFamily="49" charset="0"/>
              </a:rPr>
              <a:t>=</a:t>
            </a:r>
            <a:r>
              <a:rPr kumimoji="0" lang="en-US" altLang="en-US" b="0" i="0" u="none" strike="noStrike" cap="none" normalizeH="0" baseline="0" dirty="0">
                <a:ln>
                  <a:noFill/>
                </a:ln>
                <a:solidFill>
                  <a:srgbClr val="0A0C10"/>
                </a:solidFill>
                <a:effectLst/>
                <a:latin typeface="Fira Mono" panose="020B0509050000020004" pitchFamily="49" charset="0"/>
              </a:rPr>
              <a:t> </a:t>
            </a:r>
            <a:r>
              <a:rPr kumimoji="0" lang="en-US" altLang="en-US" b="0" i="0" u="none" strike="noStrike" cap="none" normalizeH="0" baseline="0" dirty="0">
                <a:ln>
                  <a:noFill/>
                </a:ln>
                <a:solidFill>
                  <a:srgbClr val="2A2A2A"/>
                </a:solidFill>
                <a:effectLst/>
                <a:latin typeface="Fira Mono" panose="020B0509050000020004" pitchFamily="49" charset="0"/>
              </a:rPr>
              <a:t>norm(loc </a:t>
            </a:r>
            <a:r>
              <a:rPr kumimoji="0" lang="en-US" altLang="en-US" b="1" i="0" u="none" strike="noStrike" cap="none" normalizeH="0" baseline="0" dirty="0">
                <a:ln>
                  <a:noFill/>
                </a:ln>
                <a:solidFill>
                  <a:srgbClr val="651FFF"/>
                </a:solidFill>
                <a:effectLst/>
                <a:latin typeface="Fira Mono" panose="020B0509050000020004" pitchFamily="49" charset="0"/>
              </a:rPr>
              <a:t>=</a:t>
            </a:r>
            <a:r>
              <a:rPr kumimoji="0" lang="en-US" altLang="en-US" b="0" i="0" u="none" strike="noStrike" cap="none" normalizeH="0" baseline="0" dirty="0">
                <a:ln>
                  <a:noFill/>
                </a:ln>
                <a:solidFill>
                  <a:srgbClr val="0A0C10"/>
                </a:solidFill>
                <a:effectLst/>
                <a:latin typeface="Fira Mono" panose="020B0509050000020004" pitchFamily="49" charset="0"/>
              </a:rPr>
              <a:t> </a:t>
            </a:r>
            <a:r>
              <a:rPr kumimoji="0" lang="en-US" altLang="en-US" b="0" i="0" u="none" strike="noStrike" cap="none" normalizeH="0" baseline="0" dirty="0">
                <a:ln>
                  <a:noFill/>
                </a:ln>
                <a:solidFill>
                  <a:srgbClr val="BF00B8"/>
                </a:solidFill>
                <a:effectLst/>
                <a:latin typeface="Fira Mono" panose="020B0509050000020004" pitchFamily="49" charset="0"/>
              </a:rPr>
              <a:t>5.3</a:t>
            </a:r>
            <a:r>
              <a:rPr kumimoji="0" lang="en-US" altLang="en-US" b="0" i="0" u="none" strike="noStrike" cap="none" normalizeH="0" baseline="0" dirty="0">
                <a:ln>
                  <a:noFill/>
                </a:ln>
                <a:solidFill>
                  <a:srgbClr val="0A0C10"/>
                </a:solidFill>
                <a:effectLst/>
                <a:latin typeface="Fira Mono" panose="020B0509050000020004" pitchFamily="49" charset="0"/>
              </a:rPr>
              <a:t> </a:t>
            </a:r>
            <a:r>
              <a:rPr kumimoji="0" lang="en-US" altLang="en-US" b="0" i="0" u="none" strike="noStrike" cap="none" normalizeH="0" baseline="0" dirty="0">
                <a:ln>
                  <a:noFill/>
                </a:ln>
                <a:solidFill>
                  <a:srgbClr val="2A2A2A"/>
                </a:solidFill>
                <a:effectLst/>
                <a:latin typeface="Fira Mono" panose="020B0509050000020004" pitchFamily="49" charset="0"/>
              </a:rPr>
              <a:t>, scale </a:t>
            </a:r>
            <a:r>
              <a:rPr kumimoji="0" lang="en-US" altLang="en-US" b="1" i="0" u="none" strike="noStrike" cap="none" normalizeH="0" baseline="0" dirty="0">
                <a:ln>
                  <a:noFill/>
                </a:ln>
                <a:solidFill>
                  <a:srgbClr val="651FFF"/>
                </a:solidFill>
                <a:effectLst/>
                <a:latin typeface="Fira Mono" panose="020B0509050000020004" pitchFamily="49" charset="0"/>
              </a:rPr>
              <a:t>=</a:t>
            </a:r>
            <a:r>
              <a:rPr kumimoji="0" lang="en-US" altLang="en-US" b="0" i="0" u="none" strike="noStrike" cap="none" normalizeH="0" baseline="0" dirty="0">
                <a:ln>
                  <a:noFill/>
                </a:ln>
                <a:solidFill>
                  <a:srgbClr val="0A0C10"/>
                </a:solidFill>
                <a:effectLst/>
                <a:latin typeface="Fira Mono" panose="020B0509050000020004" pitchFamily="49" charset="0"/>
              </a:rPr>
              <a:t> </a:t>
            </a:r>
            <a:r>
              <a:rPr kumimoji="0" lang="en-US" altLang="en-US" b="0" i="0" u="none" strike="noStrike" cap="none" normalizeH="0" baseline="0" dirty="0">
                <a:ln>
                  <a:noFill/>
                </a:ln>
                <a:solidFill>
                  <a:srgbClr val="BF00B8"/>
                </a:solidFill>
                <a:effectLst/>
                <a:latin typeface="Fira Mono" panose="020B0509050000020004" pitchFamily="49" charset="0"/>
              </a:rPr>
              <a:t>1</a:t>
            </a:r>
            <a:r>
              <a:rPr kumimoji="0" lang="en-US" altLang="en-US" b="0" i="0" u="none" strike="noStrike" cap="none" normalizeH="0" baseline="0" dirty="0">
                <a:ln>
                  <a:noFill/>
                </a:ln>
                <a:solidFill>
                  <a:srgbClr val="2A2A2A"/>
                </a:solidFill>
                <a:effectLst/>
                <a:latin typeface="Fira Mono" panose="020B0509050000020004" pitchFamily="49" charset="0"/>
              </a:rPr>
              <a:t>).</a:t>
            </a:r>
            <a:r>
              <a:rPr kumimoji="0" lang="en-US" altLang="en-US" b="0" i="0" u="none" strike="noStrike" cap="none" normalizeH="0" baseline="0" dirty="0" err="1">
                <a:ln>
                  <a:noFill/>
                </a:ln>
                <a:solidFill>
                  <a:srgbClr val="2A2A2A"/>
                </a:solidFill>
                <a:effectLst/>
                <a:latin typeface="Fira Mono" panose="020B0509050000020004" pitchFamily="49" charset="0"/>
              </a:rPr>
              <a:t>cdf</a:t>
            </a:r>
            <a:r>
              <a:rPr kumimoji="0" lang="en-US" altLang="en-US" b="0" i="0" u="none" strike="noStrike" cap="none" normalizeH="0" baseline="0" dirty="0">
                <a:ln>
                  <a:noFill/>
                </a:ln>
                <a:solidFill>
                  <a:srgbClr val="2A2A2A"/>
                </a:solidFill>
                <a:effectLst/>
                <a:latin typeface="Fira Mono" panose="020B0509050000020004" pitchFamily="49" charset="0"/>
              </a:rPr>
              <a:t>(</a:t>
            </a:r>
            <a:r>
              <a:rPr kumimoji="0" lang="en-US" altLang="en-US" b="0" i="0" u="none" strike="noStrike" cap="none" normalizeH="0" baseline="0" dirty="0">
                <a:ln>
                  <a:noFill/>
                </a:ln>
                <a:solidFill>
                  <a:srgbClr val="BF00B8"/>
                </a:solidFill>
                <a:effectLst/>
                <a:latin typeface="Fira Mono" panose="020B0509050000020004" pitchFamily="49" charset="0"/>
              </a:rPr>
              <a:t>6.5</a:t>
            </a:r>
            <a:r>
              <a:rPr kumimoji="0" lang="en-US" altLang="en-US" b="0" i="0" u="none" strike="noStrike" cap="none" normalizeH="0" baseline="0" dirty="0">
                <a:ln>
                  <a:noFill/>
                </a:ln>
                <a:solidFill>
                  <a:srgbClr val="2A2A2A"/>
                </a:solidFill>
                <a:effectLst/>
                <a:latin typeface="Fira Mono"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solidFill>
                  <a:srgbClr val="2A2A2A"/>
                </a:solidFill>
                <a:latin typeface="Fira Mono" panose="020B0509050000020004" pitchFamily="49" charset="0"/>
              </a:rPr>
              <a:t>cdf_lower_limit</a:t>
            </a:r>
            <a:r>
              <a:rPr lang="en-US" altLang="en-US" dirty="0">
                <a:solidFill>
                  <a:srgbClr val="2A2A2A"/>
                </a:solidFill>
                <a:latin typeface="Fira Mono" panose="020B0509050000020004" pitchFamily="49" charset="0"/>
              </a:rPr>
              <a:t> = norm(loc = 5.3 , scale = 1).</a:t>
            </a:r>
            <a:r>
              <a:rPr lang="en-US" altLang="en-US" dirty="0" err="1">
                <a:solidFill>
                  <a:srgbClr val="2A2A2A"/>
                </a:solidFill>
                <a:latin typeface="Fira Mono" panose="020B0509050000020004" pitchFamily="49" charset="0"/>
              </a:rPr>
              <a:t>cdf</a:t>
            </a:r>
            <a:r>
              <a:rPr lang="en-US" altLang="en-US" dirty="0">
                <a:solidFill>
                  <a:srgbClr val="2A2A2A"/>
                </a:solidFill>
                <a:latin typeface="Fira Mono" panose="020B0509050000020004" pitchFamily="49" charset="0"/>
              </a:rPr>
              <a:t>(4.5)</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A2A2A"/>
                </a:solidFill>
                <a:latin typeface="Fira Mono" panose="020B0509050000020004" pitchFamily="49" charset="0"/>
              </a:rPr>
              <a:t>prob = </a:t>
            </a:r>
            <a:r>
              <a:rPr lang="en-US" altLang="en-US" dirty="0" err="1">
                <a:solidFill>
                  <a:srgbClr val="2A2A2A"/>
                </a:solidFill>
                <a:latin typeface="Fira Mono" panose="020B0509050000020004" pitchFamily="49" charset="0"/>
              </a:rPr>
              <a:t>cdf_upper_limit</a:t>
            </a:r>
            <a:r>
              <a:rPr lang="en-US" altLang="en-US" dirty="0">
                <a:solidFill>
                  <a:srgbClr val="2A2A2A"/>
                </a:solidFill>
                <a:latin typeface="Fira Mono" panose="020B0509050000020004" pitchFamily="49" charset="0"/>
              </a:rPr>
              <a:t> - </a:t>
            </a:r>
            <a:r>
              <a:rPr lang="en-US" altLang="en-US" dirty="0" err="1">
                <a:solidFill>
                  <a:srgbClr val="2A2A2A"/>
                </a:solidFill>
                <a:latin typeface="Fira Mono" panose="020B0509050000020004" pitchFamily="49" charset="0"/>
              </a:rPr>
              <a:t>cdf_lower_limit</a:t>
            </a:r>
            <a:endParaRPr lang="en-US" altLang="en-US" dirty="0">
              <a:solidFill>
                <a:srgbClr val="2A2A2A"/>
              </a:solidFill>
              <a:latin typeface="Fira Mono" panose="020B05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A2A2A"/>
                </a:solidFill>
                <a:latin typeface="Fira Mono" panose="020B0509050000020004" pitchFamily="49" charset="0"/>
              </a:rPr>
              <a:t>print(prob)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0540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220D7-34F2-4691-A89C-FE25F2974AB5}"/>
              </a:ext>
            </a:extLst>
          </p:cNvPr>
          <p:cNvSpPr>
            <a:spLocks noGrp="1"/>
          </p:cNvSpPr>
          <p:nvPr>
            <p:ph idx="1"/>
          </p:nvPr>
        </p:nvSpPr>
        <p:spPr>
          <a:xfrm>
            <a:off x="838200" y="0"/>
            <a:ext cx="10515600" cy="6176963"/>
          </a:xfrm>
        </p:spPr>
        <p:txBody>
          <a:bodyPr/>
          <a:lstStyle/>
          <a:p>
            <a:r>
              <a:rPr lang="en-US" b="0" i="0" dirty="0">
                <a:solidFill>
                  <a:srgbClr val="0A0C10"/>
                </a:solidFill>
                <a:effectLst/>
                <a:latin typeface="-apple-system"/>
              </a:rPr>
              <a:t>The above code first calculated the cumulative probability value from -∞ to 6.5 and then the cumulative probability value from -∞ to 4.5. if we subtract </a:t>
            </a:r>
            <a:r>
              <a:rPr lang="en-US" b="0" i="0" dirty="0" err="1">
                <a:solidFill>
                  <a:srgbClr val="0A0C10"/>
                </a:solidFill>
                <a:effectLst/>
                <a:latin typeface="-apple-system"/>
              </a:rPr>
              <a:t>cdf</a:t>
            </a:r>
            <a:r>
              <a:rPr lang="en-US" b="0" i="0" dirty="0">
                <a:solidFill>
                  <a:srgbClr val="0A0C10"/>
                </a:solidFill>
                <a:effectLst/>
                <a:latin typeface="-apple-system"/>
              </a:rPr>
              <a:t> of 4.5 from </a:t>
            </a:r>
            <a:r>
              <a:rPr lang="en-US" b="0" i="0" dirty="0" err="1">
                <a:solidFill>
                  <a:srgbClr val="0A0C10"/>
                </a:solidFill>
                <a:effectLst/>
                <a:latin typeface="-apple-system"/>
              </a:rPr>
              <a:t>cdf</a:t>
            </a:r>
            <a:r>
              <a:rPr lang="en-US" b="0" i="0" dirty="0">
                <a:solidFill>
                  <a:srgbClr val="0A0C10"/>
                </a:solidFill>
                <a:effectLst/>
                <a:latin typeface="-apple-system"/>
              </a:rPr>
              <a:t> of 6.5 the result we get is the area under the curve between the limits 6.5 and 4.5.</a:t>
            </a:r>
          </a:p>
          <a:p>
            <a:endParaRPr lang="en-US" dirty="0">
              <a:solidFill>
                <a:srgbClr val="0A0C10"/>
              </a:solidFill>
              <a:latin typeface="-apple-system"/>
            </a:endParaRPr>
          </a:p>
          <a:p>
            <a:r>
              <a:rPr lang="en-US" b="0" i="0" dirty="0">
                <a:solidFill>
                  <a:srgbClr val="0A0C10"/>
                </a:solidFill>
                <a:effectLst/>
                <a:latin typeface="-apple-system"/>
              </a:rPr>
              <a:t>Now, what if we were asked about the probability that the height of a person chosen randomly will be above 6.5ft?</a:t>
            </a:r>
          </a:p>
          <a:p>
            <a:endParaRPr lang="en-US" dirty="0">
              <a:solidFill>
                <a:srgbClr val="0A0C10"/>
              </a:solidFill>
              <a:latin typeface="-apple-system"/>
            </a:endParaRPr>
          </a:p>
          <a:p>
            <a:endParaRPr lang="en-US" dirty="0">
              <a:solidFill>
                <a:srgbClr val="0A0C10"/>
              </a:solidFill>
              <a:latin typeface="-apple-system"/>
            </a:endParaRPr>
          </a:p>
          <a:p>
            <a:br>
              <a:rPr lang="en-US" dirty="0">
                <a:solidFill>
                  <a:srgbClr val="0A0C10"/>
                </a:solidFill>
                <a:latin typeface="-apple-system"/>
              </a:rPr>
            </a:br>
            <a:endParaRPr lang="en-US" b="0" i="0" dirty="0">
              <a:solidFill>
                <a:srgbClr val="0A0C10"/>
              </a:solidFill>
              <a:effectLst/>
              <a:latin typeface="-apple-system"/>
            </a:endParaRPr>
          </a:p>
          <a:p>
            <a:endParaRPr lang="en-IN" dirty="0"/>
          </a:p>
        </p:txBody>
      </p:sp>
      <p:pic>
        <p:nvPicPr>
          <p:cNvPr id="4" name="Picture 3">
            <a:extLst>
              <a:ext uri="{FF2B5EF4-FFF2-40B4-BE49-F238E27FC236}">
                <a16:creationId xmlns:a16="http://schemas.microsoft.com/office/drawing/2014/main" id="{20387A37-C5D7-423D-8B8B-E61B46C21DFB}"/>
              </a:ext>
            </a:extLst>
          </p:cNvPr>
          <p:cNvPicPr>
            <a:picLocks noChangeAspect="1"/>
          </p:cNvPicPr>
          <p:nvPr/>
        </p:nvPicPr>
        <p:blipFill>
          <a:blip r:embed="rId2"/>
          <a:stretch>
            <a:fillRect/>
          </a:stretch>
        </p:blipFill>
        <p:spPr>
          <a:xfrm>
            <a:off x="1241658" y="3195587"/>
            <a:ext cx="9164053" cy="3148663"/>
          </a:xfrm>
          <a:prstGeom prst="rect">
            <a:avLst/>
          </a:prstGeom>
        </p:spPr>
      </p:pic>
    </p:spTree>
    <p:extLst>
      <p:ext uri="{BB962C8B-B14F-4D97-AF65-F5344CB8AC3E}">
        <p14:creationId xmlns:p14="http://schemas.microsoft.com/office/powerpoint/2010/main" val="1061324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0C5BED-8799-462A-84A8-1B3C8A176FFE}"/>
              </a:ext>
            </a:extLst>
          </p:cNvPr>
          <p:cNvSpPr>
            <a:spLocks noGrp="1"/>
          </p:cNvSpPr>
          <p:nvPr>
            <p:ph idx="1"/>
          </p:nvPr>
        </p:nvSpPr>
        <p:spPr>
          <a:xfrm>
            <a:off x="838200" y="221381"/>
            <a:ext cx="10515600" cy="5955582"/>
          </a:xfrm>
        </p:spPr>
        <p:txBody>
          <a:bodyPr/>
          <a:lstStyle/>
          <a:p>
            <a:r>
              <a:rPr lang="en-US" b="0" i="0" dirty="0">
                <a:solidFill>
                  <a:srgbClr val="0A0C10"/>
                </a:solidFill>
                <a:effectLst/>
                <a:latin typeface="-apple-system"/>
              </a:rPr>
              <a:t>It’s simple, as we know the total area under the curve equals 1, and if we calculate the cumulative probability value from -∞ to 6.5 and subtract it from 1, the result will be the probability that the height of a person chosen randomly will be above 6.5ft.</a:t>
            </a:r>
          </a:p>
          <a:p>
            <a:r>
              <a:rPr lang="en-IN" dirty="0" err="1"/>
              <a:t>cdf_value</a:t>
            </a:r>
            <a:r>
              <a:rPr lang="en-IN" dirty="0"/>
              <a:t> = norm(</a:t>
            </a:r>
            <a:r>
              <a:rPr lang="en-IN" dirty="0" err="1"/>
              <a:t>loc</a:t>
            </a:r>
            <a:r>
              <a:rPr lang="en-IN" dirty="0"/>
              <a:t> = 5.3 , scale = 1).</a:t>
            </a:r>
            <a:r>
              <a:rPr lang="en-IN" dirty="0" err="1"/>
              <a:t>cdf</a:t>
            </a:r>
            <a:r>
              <a:rPr lang="en-IN" dirty="0"/>
              <a:t>(6.5)</a:t>
            </a:r>
          </a:p>
          <a:p>
            <a:r>
              <a:rPr lang="en-IN" dirty="0"/>
              <a:t>prob = 1- </a:t>
            </a:r>
            <a:r>
              <a:rPr lang="en-IN" dirty="0" err="1"/>
              <a:t>cdf_value</a:t>
            </a:r>
            <a:endParaRPr lang="en-IN" dirty="0"/>
          </a:p>
          <a:p>
            <a:r>
              <a:rPr lang="en-IN" dirty="0"/>
              <a:t>print(prob)</a:t>
            </a:r>
          </a:p>
          <a:p>
            <a:endParaRPr lang="en-IN" dirty="0"/>
          </a:p>
        </p:txBody>
      </p:sp>
    </p:spTree>
    <p:extLst>
      <p:ext uri="{BB962C8B-B14F-4D97-AF65-F5344CB8AC3E}">
        <p14:creationId xmlns:p14="http://schemas.microsoft.com/office/powerpoint/2010/main" val="411776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4C81C-E67C-4384-89EA-134BC1CC1CFE}"/>
              </a:ext>
            </a:extLst>
          </p:cNvPr>
          <p:cNvSpPr>
            <a:spLocks noGrp="1"/>
          </p:cNvSpPr>
          <p:nvPr>
            <p:ph type="title"/>
          </p:nvPr>
        </p:nvSpPr>
        <p:spPr>
          <a:xfrm>
            <a:off x="838200" y="365126"/>
            <a:ext cx="10515600" cy="480264"/>
          </a:xfrm>
        </p:spPr>
        <p:txBody>
          <a:bodyPr>
            <a:normAutofit fontScale="90000"/>
          </a:bodyPr>
          <a:lstStyle/>
          <a:p>
            <a:r>
              <a:rPr lang="en-IN" b="0" i="0" dirty="0">
                <a:solidFill>
                  <a:srgbClr val="000000"/>
                </a:solidFill>
                <a:effectLst/>
                <a:latin typeface="Segoe UI" panose="020B0502040204020203" pitchFamily="34" charset="0"/>
              </a:rPr>
              <a:t>Seaborn</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99EF33CC-A280-46AD-B80D-0E2ACC7DAFFE}"/>
              </a:ext>
            </a:extLst>
          </p:cNvPr>
          <p:cNvSpPr>
            <a:spLocks noGrp="1"/>
          </p:cNvSpPr>
          <p:nvPr>
            <p:ph idx="1"/>
          </p:nvPr>
        </p:nvSpPr>
        <p:spPr>
          <a:xfrm>
            <a:off x="838200" y="845390"/>
            <a:ext cx="10515600" cy="5331573"/>
          </a:xfrm>
        </p:spPr>
        <p:txBody>
          <a:bodyPr>
            <a:normAutofit fontScale="92500" lnSpcReduction="10000"/>
          </a:bodyPr>
          <a:lstStyle/>
          <a:p>
            <a:r>
              <a:rPr lang="en-US" b="0" i="0" dirty="0">
                <a:solidFill>
                  <a:srgbClr val="000000"/>
                </a:solidFill>
                <a:effectLst/>
                <a:latin typeface="Verdana" panose="020B0604030504040204" pitchFamily="34" charset="0"/>
              </a:rPr>
              <a:t>Seaborn is a library that uses Matplotlib underneath to plot graphs. It will be used to visualize random distributions.</a:t>
            </a:r>
          </a:p>
          <a:p>
            <a:endParaRPr lang="en-US" dirty="0">
              <a:solidFill>
                <a:srgbClr val="000000"/>
              </a:solidFill>
              <a:latin typeface="Verdana" panose="020B0604030504040204" pitchFamily="34" charset="0"/>
            </a:endParaRPr>
          </a:p>
          <a:p>
            <a:r>
              <a:rPr lang="en-IN" b="0" i="0" dirty="0" err="1">
                <a:solidFill>
                  <a:srgbClr val="000000"/>
                </a:solidFill>
                <a:effectLst/>
                <a:latin typeface="Segoe UI" panose="020B0502040204020203" pitchFamily="34" charset="0"/>
              </a:rPr>
              <a:t>Distplots</a:t>
            </a:r>
            <a:endParaRPr lang="en-IN" b="0" i="0" dirty="0">
              <a:solidFill>
                <a:srgbClr val="000000"/>
              </a:solidFill>
              <a:effectLst/>
              <a:latin typeface="Segoe UI" panose="020B0502040204020203" pitchFamily="34" charset="0"/>
            </a:endParaRPr>
          </a:p>
          <a:p>
            <a:r>
              <a:rPr lang="en-US" b="0" i="0" dirty="0" err="1">
                <a:solidFill>
                  <a:srgbClr val="000000"/>
                </a:solidFill>
                <a:effectLst/>
                <a:latin typeface="Verdana" panose="020B0604030504040204" pitchFamily="34" charset="0"/>
              </a:rPr>
              <a:t>Distplot</a:t>
            </a:r>
            <a:r>
              <a:rPr lang="en-US" b="0" i="0" dirty="0">
                <a:solidFill>
                  <a:srgbClr val="000000"/>
                </a:solidFill>
                <a:effectLst/>
                <a:latin typeface="Verdana" panose="020B0604030504040204" pitchFamily="34" charset="0"/>
              </a:rPr>
              <a:t> stands for distribution plot, it takes as input an array and plots a curve corresponding to the distribution of points in the array.</a:t>
            </a:r>
          </a:p>
          <a:p>
            <a:r>
              <a:rPr lang="en-IN" b="0" i="0" dirty="0">
                <a:solidFill>
                  <a:srgbClr val="000000"/>
                </a:solidFill>
                <a:effectLst/>
                <a:latin typeface="Segoe UI" panose="020B0502040204020203" pitchFamily="34" charset="0"/>
              </a:rPr>
              <a:t>Plotting a </a:t>
            </a:r>
            <a:r>
              <a:rPr lang="en-IN" b="0" i="0" dirty="0" err="1">
                <a:solidFill>
                  <a:srgbClr val="000000"/>
                </a:solidFill>
                <a:effectLst/>
                <a:latin typeface="Segoe UI" panose="020B0502040204020203" pitchFamily="34" charset="0"/>
              </a:rPr>
              <a:t>Distplot</a:t>
            </a:r>
            <a:endParaRPr lang="en-IN" b="0" i="0" dirty="0">
              <a:solidFill>
                <a:srgbClr val="000000"/>
              </a:solidFill>
              <a:effectLst/>
              <a:latin typeface="Segoe UI" panose="020B0502040204020203" pitchFamily="34" charset="0"/>
            </a:endParaRPr>
          </a:p>
          <a:p>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seaborn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sns</a:t>
            </a:r>
            <a:br>
              <a:rPr lang="en-IN" dirty="0"/>
            </a:br>
            <a:br>
              <a:rPr lang="en-IN" dirty="0"/>
            </a:br>
            <a:r>
              <a:rPr lang="en-IN" b="0" i="0" dirty="0" err="1">
                <a:solidFill>
                  <a:srgbClr val="000000"/>
                </a:solidFill>
                <a:effectLst/>
                <a:latin typeface="Consolas" panose="020B0609020204030204" pitchFamily="49" charset="0"/>
              </a:rPr>
              <a:t>sns.distplot</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4</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5</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2857737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B8B7C-3425-C112-1A83-3F573DE2B2A8}"/>
              </a:ext>
            </a:extLst>
          </p:cNvPr>
          <p:cNvSpPr>
            <a:spLocks noGrp="1"/>
          </p:cNvSpPr>
          <p:nvPr>
            <p:ph type="title"/>
          </p:nvPr>
        </p:nvSpPr>
        <p:spPr>
          <a:xfrm>
            <a:off x="838200" y="365126"/>
            <a:ext cx="10515600" cy="315912"/>
          </a:xfrm>
        </p:spPr>
        <p:txBody>
          <a:bodyPr>
            <a:normAutofit fontScale="90000"/>
          </a:bodyPr>
          <a:lstStyle/>
          <a:p>
            <a:r>
              <a:rPr lang="en-US" sz="4400" b="1" i="0" dirty="0">
                <a:solidFill>
                  <a:srgbClr val="222222"/>
                </a:solidFill>
                <a:effectLst/>
                <a:latin typeface="Lato" panose="020F0502020204030203" pitchFamily="34" charset="0"/>
              </a:rPr>
              <a:t>What is Statistics? What are the types of statistical concepts you should know?</a:t>
            </a:r>
            <a:br>
              <a:rPr lang="en-US" sz="4400" b="1"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D8C53A8E-6897-B331-CA36-0FCF64A9E833}"/>
              </a:ext>
            </a:extLst>
          </p:cNvPr>
          <p:cNvSpPr>
            <a:spLocks noGrp="1"/>
          </p:cNvSpPr>
          <p:nvPr>
            <p:ph idx="1"/>
          </p:nvPr>
        </p:nvSpPr>
        <p:spPr>
          <a:xfrm>
            <a:off x="838200" y="901148"/>
            <a:ext cx="10515600" cy="5275815"/>
          </a:xfrm>
        </p:spPr>
        <p:txBody>
          <a:bodyPr/>
          <a:lstStyle/>
          <a:p>
            <a:r>
              <a:rPr lang="en-US" sz="2800" b="0" i="0" dirty="0">
                <a:solidFill>
                  <a:srgbClr val="222222"/>
                </a:solidFill>
                <a:effectLst/>
                <a:latin typeface="Lato" panose="020F0502020204030203" pitchFamily="34" charset="0"/>
              </a:rPr>
              <a:t>Statistics is one of the popularly known disciplines that is mainly focused on data collection, data organization, data analysis, data interpretation, and data visualization</a:t>
            </a:r>
            <a:r>
              <a:rPr lang="en-US" b="0" i="0" dirty="0">
                <a:solidFill>
                  <a:srgbClr val="222222"/>
                </a:solidFill>
                <a:effectLst/>
                <a:latin typeface="Lato" panose="020F0502020204030203" pitchFamily="34" charset="0"/>
              </a:rPr>
              <a:t>.</a:t>
            </a:r>
          </a:p>
          <a:p>
            <a:r>
              <a:rPr lang="en-US" sz="2800" b="0" i="0" dirty="0">
                <a:solidFill>
                  <a:srgbClr val="222222"/>
                </a:solidFill>
                <a:effectLst/>
                <a:latin typeface="Lato" panose="020F0502020204030203" pitchFamily="34" charset="0"/>
              </a:rPr>
              <a:t>Earlier, statistics was practiced by statisticians, economists, business owners to calculate and represent relevant data in their field. Nowadays, statistics has taken a pivotal role in various fields like data science, machine learning, data analyst role, business intelligence analyst role, computer science role, and much more.</a:t>
            </a:r>
          </a:p>
          <a:p>
            <a:endParaRPr lang="en-IN" dirty="0"/>
          </a:p>
        </p:txBody>
      </p:sp>
    </p:spTree>
    <p:extLst>
      <p:ext uri="{BB962C8B-B14F-4D97-AF65-F5344CB8AC3E}">
        <p14:creationId xmlns:p14="http://schemas.microsoft.com/office/powerpoint/2010/main" val="3291031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E3F37D-4B87-4BA9-9F8B-567FE40A021A}"/>
              </a:ext>
            </a:extLst>
          </p:cNvPr>
          <p:cNvSpPr>
            <a:spLocks noGrp="1"/>
          </p:cNvSpPr>
          <p:nvPr>
            <p:ph idx="1"/>
          </p:nvPr>
        </p:nvSpPr>
        <p:spPr>
          <a:xfrm>
            <a:off x="838200" y="517585"/>
            <a:ext cx="10515600" cy="5659378"/>
          </a:xfrm>
        </p:spPr>
        <p:txBody>
          <a:bodyPr/>
          <a:lstStyle/>
          <a:p>
            <a:r>
              <a:rPr lang="en-US" b="0" i="0" dirty="0">
                <a:solidFill>
                  <a:srgbClr val="000000"/>
                </a:solidFill>
                <a:effectLst/>
                <a:latin typeface="Segoe UI" panose="020B0502040204020203" pitchFamily="34" charset="0"/>
              </a:rPr>
              <a:t>Plotting a </a:t>
            </a:r>
            <a:r>
              <a:rPr lang="en-US" b="0" i="0" dirty="0" err="1">
                <a:solidFill>
                  <a:srgbClr val="000000"/>
                </a:solidFill>
                <a:effectLst/>
                <a:latin typeface="Segoe UI" panose="020B0502040204020203" pitchFamily="34" charset="0"/>
              </a:rPr>
              <a:t>Distplot</a:t>
            </a:r>
            <a:r>
              <a:rPr lang="en-US" b="0" i="0" dirty="0">
                <a:solidFill>
                  <a:srgbClr val="000000"/>
                </a:solidFill>
                <a:effectLst/>
                <a:latin typeface="Segoe UI" panose="020B0502040204020203" pitchFamily="34" charset="0"/>
              </a:rPr>
              <a:t> Without the Histogram</a:t>
            </a:r>
          </a:p>
          <a:p>
            <a:endParaRPr lang="en-IN" dirty="0"/>
          </a:p>
          <a:p>
            <a:r>
              <a:rPr lang="sv-SE" b="0" i="0" dirty="0">
                <a:solidFill>
                  <a:srgbClr val="000000"/>
                </a:solidFill>
                <a:effectLst/>
                <a:latin typeface="Consolas" panose="020B0609020204030204" pitchFamily="49" charset="0"/>
              </a:rPr>
              <a:t>sns.distplot([</a:t>
            </a:r>
            <a:r>
              <a:rPr lang="sv-SE" b="0" i="0" dirty="0">
                <a:solidFill>
                  <a:srgbClr val="FF0000"/>
                </a:solidFill>
                <a:effectLst/>
                <a:latin typeface="Consolas" panose="020B0609020204030204" pitchFamily="49" charset="0"/>
              </a:rPr>
              <a:t>0</a:t>
            </a:r>
            <a:r>
              <a:rPr lang="sv-SE" b="0" i="0" dirty="0">
                <a:solidFill>
                  <a:srgbClr val="000000"/>
                </a:solidFill>
                <a:effectLst/>
                <a:latin typeface="Consolas" panose="020B0609020204030204" pitchFamily="49" charset="0"/>
              </a:rPr>
              <a:t>, </a:t>
            </a:r>
            <a:r>
              <a:rPr lang="sv-SE" b="0" i="0" dirty="0">
                <a:solidFill>
                  <a:srgbClr val="FF0000"/>
                </a:solidFill>
                <a:effectLst/>
                <a:latin typeface="Consolas" panose="020B0609020204030204" pitchFamily="49" charset="0"/>
              </a:rPr>
              <a:t>1</a:t>
            </a:r>
            <a:r>
              <a:rPr lang="sv-SE" b="0" i="0" dirty="0">
                <a:solidFill>
                  <a:srgbClr val="000000"/>
                </a:solidFill>
                <a:effectLst/>
                <a:latin typeface="Consolas" panose="020B0609020204030204" pitchFamily="49" charset="0"/>
              </a:rPr>
              <a:t>, </a:t>
            </a:r>
            <a:r>
              <a:rPr lang="sv-SE" b="0" i="0" dirty="0">
                <a:solidFill>
                  <a:srgbClr val="FF0000"/>
                </a:solidFill>
                <a:effectLst/>
                <a:latin typeface="Consolas" panose="020B0609020204030204" pitchFamily="49" charset="0"/>
              </a:rPr>
              <a:t>2</a:t>
            </a:r>
            <a:r>
              <a:rPr lang="sv-SE" b="0" i="0" dirty="0">
                <a:solidFill>
                  <a:srgbClr val="000000"/>
                </a:solidFill>
                <a:effectLst/>
                <a:latin typeface="Consolas" panose="020B0609020204030204" pitchFamily="49" charset="0"/>
              </a:rPr>
              <a:t>, </a:t>
            </a:r>
            <a:r>
              <a:rPr lang="sv-SE" b="0" i="0" dirty="0">
                <a:solidFill>
                  <a:srgbClr val="FF0000"/>
                </a:solidFill>
                <a:effectLst/>
                <a:latin typeface="Consolas" panose="020B0609020204030204" pitchFamily="49" charset="0"/>
              </a:rPr>
              <a:t>3</a:t>
            </a:r>
            <a:r>
              <a:rPr lang="sv-SE" b="0" i="0" dirty="0">
                <a:solidFill>
                  <a:srgbClr val="000000"/>
                </a:solidFill>
                <a:effectLst/>
                <a:latin typeface="Consolas" panose="020B0609020204030204" pitchFamily="49" charset="0"/>
              </a:rPr>
              <a:t>, </a:t>
            </a:r>
            <a:r>
              <a:rPr lang="sv-SE" b="0" i="0" dirty="0">
                <a:solidFill>
                  <a:srgbClr val="FF0000"/>
                </a:solidFill>
                <a:effectLst/>
                <a:latin typeface="Consolas" panose="020B0609020204030204" pitchFamily="49" charset="0"/>
              </a:rPr>
              <a:t>4</a:t>
            </a:r>
            <a:r>
              <a:rPr lang="sv-SE" b="0" i="0" dirty="0">
                <a:solidFill>
                  <a:srgbClr val="000000"/>
                </a:solidFill>
                <a:effectLst/>
                <a:latin typeface="Consolas" panose="020B0609020204030204" pitchFamily="49" charset="0"/>
              </a:rPr>
              <a:t>, </a:t>
            </a:r>
            <a:r>
              <a:rPr lang="sv-SE" b="0" i="0" dirty="0">
                <a:solidFill>
                  <a:srgbClr val="FF0000"/>
                </a:solidFill>
                <a:effectLst/>
                <a:latin typeface="Consolas" panose="020B0609020204030204" pitchFamily="49" charset="0"/>
              </a:rPr>
              <a:t>5</a:t>
            </a:r>
            <a:r>
              <a:rPr lang="sv-SE" b="0" i="0" dirty="0">
                <a:solidFill>
                  <a:srgbClr val="000000"/>
                </a:solidFill>
                <a:effectLst/>
                <a:latin typeface="Consolas" panose="020B0609020204030204" pitchFamily="49" charset="0"/>
              </a:rPr>
              <a:t>], hist=</a:t>
            </a:r>
            <a:r>
              <a:rPr lang="sv-SE" b="0" i="0" dirty="0">
                <a:solidFill>
                  <a:srgbClr val="0000CD"/>
                </a:solidFill>
                <a:effectLst/>
                <a:latin typeface="Consolas" panose="020B0609020204030204" pitchFamily="49" charset="0"/>
              </a:rPr>
              <a:t>False</a:t>
            </a:r>
            <a:r>
              <a:rPr lang="sv-SE"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2626964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F999-2D2E-46DC-9C4F-9952C3BF957E}"/>
              </a:ext>
            </a:extLst>
          </p:cNvPr>
          <p:cNvSpPr>
            <a:spLocks noGrp="1"/>
          </p:cNvSpPr>
          <p:nvPr>
            <p:ph type="title"/>
          </p:nvPr>
        </p:nvSpPr>
        <p:spPr>
          <a:xfrm>
            <a:off x="838200" y="365126"/>
            <a:ext cx="10515600" cy="315912"/>
          </a:xfrm>
        </p:spPr>
        <p:txBody>
          <a:bodyPr>
            <a:normAutofit fontScale="90000"/>
          </a:bodyPr>
          <a:lstStyle/>
          <a:p>
            <a:r>
              <a:rPr lang="en-US" b="1" i="0" dirty="0">
                <a:solidFill>
                  <a:srgbClr val="273239"/>
                </a:solidFill>
                <a:effectLst/>
                <a:latin typeface="urw-din"/>
              </a:rPr>
              <a:t>Creating Different Types of Plots</a:t>
            </a:r>
            <a:br>
              <a:rPr lang="en-US" b="1"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CCF8CEB5-1B17-45BB-8DC9-0265852FC2DA}"/>
              </a:ext>
            </a:extLst>
          </p:cNvPr>
          <p:cNvSpPr>
            <a:spLocks noGrp="1"/>
          </p:cNvSpPr>
          <p:nvPr>
            <p:ph idx="1"/>
          </p:nvPr>
        </p:nvSpPr>
        <p:spPr>
          <a:xfrm>
            <a:off x="838200" y="577516"/>
            <a:ext cx="10515600" cy="5599447"/>
          </a:xfrm>
        </p:spPr>
        <p:txBody>
          <a:bodyPr/>
          <a:lstStyle/>
          <a:p>
            <a:r>
              <a:rPr lang="en-IN" b="1" i="0" dirty="0">
                <a:solidFill>
                  <a:srgbClr val="273239"/>
                </a:solidFill>
                <a:effectLst/>
                <a:latin typeface="urw-din"/>
              </a:rPr>
              <a:t>Relational Plots</a:t>
            </a:r>
          </a:p>
          <a:p>
            <a:r>
              <a:rPr lang="en-US" b="1" i="0" dirty="0">
                <a:solidFill>
                  <a:srgbClr val="273239"/>
                </a:solidFill>
                <a:effectLst/>
                <a:latin typeface="urw-din"/>
              </a:rPr>
              <a:t>Relational plots</a:t>
            </a:r>
            <a:r>
              <a:rPr lang="en-US" b="0" i="0" dirty="0">
                <a:solidFill>
                  <a:srgbClr val="273239"/>
                </a:solidFill>
                <a:effectLst/>
                <a:latin typeface="urw-din"/>
              </a:rPr>
              <a:t> are used for visualizing the statistical relationship between the data points.</a:t>
            </a:r>
          </a:p>
          <a:p>
            <a:r>
              <a:rPr lang="en-US" b="0" i="0" dirty="0">
                <a:solidFill>
                  <a:srgbClr val="273239"/>
                </a:solidFill>
                <a:effectLst/>
                <a:latin typeface="urw-din"/>
              </a:rPr>
              <a:t> Visualization is necessary because it allows the human to see trends and patterns in the data.</a:t>
            </a:r>
            <a:endParaRPr lang="en-US" dirty="0">
              <a:solidFill>
                <a:srgbClr val="273239"/>
              </a:solidFill>
              <a:latin typeface="urw-din"/>
            </a:endParaRPr>
          </a:p>
          <a:p>
            <a:r>
              <a:rPr lang="en-IN" b="1" i="0" dirty="0" err="1">
                <a:solidFill>
                  <a:srgbClr val="273239"/>
                </a:solidFill>
                <a:effectLst/>
                <a:latin typeface="urw-din"/>
              </a:rPr>
              <a:t>Relplot</a:t>
            </a:r>
            <a:r>
              <a:rPr lang="en-IN" b="1" i="0" dirty="0">
                <a:solidFill>
                  <a:srgbClr val="273239"/>
                </a:solidFill>
                <a:effectLst/>
                <a:latin typeface="urw-din"/>
              </a:rPr>
              <a:t>()</a:t>
            </a:r>
          </a:p>
          <a:p>
            <a:r>
              <a:rPr lang="en-IN" dirty="0"/>
              <a:t>data = </a:t>
            </a:r>
            <a:r>
              <a:rPr lang="en-IN" dirty="0" err="1"/>
              <a:t>sns.load_dataset</a:t>
            </a:r>
            <a:r>
              <a:rPr lang="en-IN" dirty="0"/>
              <a:t>("iris")</a:t>
            </a:r>
          </a:p>
          <a:p>
            <a:r>
              <a:rPr lang="en-IN" dirty="0"/>
              <a:t>  </a:t>
            </a:r>
          </a:p>
          <a:p>
            <a:r>
              <a:rPr lang="en-IN" dirty="0"/>
              <a:t># creating the </a:t>
            </a:r>
            <a:r>
              <a:rPr lang="en-IN" dirty="0" err="1"/>
              <a:t>relplot</a:t>
            </a:r>
            <a:endParaRPr lang="en-IN" dirty="0"/>
          </a:p>
          <a:p>
            <a:r>
              <a:rPr lang="en-IN" dirty="0" err="1"/>
              <a:t>sns.relplot</a:t>
            </a:r>
            <a:r>
              <a:rPr lang="en-IN" dirty="0"/>
              <a:t>(x='</a:t>
            </a:r>
            <a:r>
              <a:rPr lang="en-IN" dirty="0" err="1"/>
              <a:t>sepal_width</a:t>
            </a:r>
            <a:r>
              <a:rPr lang="en-IN" dirty="0"/>
              <a:t>', y='species', data=data)</a:t>
            </a:r>
          </a:p>
          <a:p>
            <a:r>
              <a:rPr lang="en-IN" dirty="0"/>
              <a:t> </a:t>
            </a:r>
          </a:p>
        </p:txBody>
      </p:sp>
    </p:spTree>
    <p:extLst>
      <p:ext uri="{BB962C8B-B14F-4D97-AF65-F5344CB8AC3E}">
        <p14:creationId xmlns:p14="http://schemas.microsoft.com/office/powerpoint/2010/main" val="578236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FFEFA-C852-4D90-AA54-D11C79BB6269}"/>
              </a:ext>
            </a:extLst>
          </p:cNvPr>
          <p:cNvSpPr>
            <a:spLocks noGrp="1"/>
          </p:cNvSpPr>
          <p:nvPr>
            <p:ph type="title"/>
          </p:nvPr>
        </p:nvSpPr>
        <p:spPr>
          <a:xfrm>
            <a:off x="838200" y="365126"/>
            <a:ext cx="10515600" cy="315912"/>
          </a:xfrm>
        </p:spPr>
        <p:txBody>
          <a:bodyPr>
            <a:normAutofit fontScale="90000"/>
          </a:bodyPr>
          <a:lstStyle/>
          <a:p>
            <a:r>
              <a:rPr lang="en-IN" b="1" i="0" dirty="0">
                <a:solidFill>
                  <a:srgbClr val="273239"/>
                </a:solidFill>
                <a:effectLst/>
                <a:latin typeface="urw-din"/>
              </a:rPr>
              <a:t>Categorical Plots</a:t>
            </a:r>
            <a:br>
              <a:rPr lang="en-IN" b="1"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AD71EB69-BB0B-4A98-9A0A-B5532FA66BF1}"/>
              </a:ext>
            </a:extLst>
          </p:cNvPr>
          <p:cNvSpPr>
            <a:spLocks noGrp="1"/>
          </p:cNvSpPr>
          <p:nvPr>
            <p:ph idx="1"/>
          </p:nvPr>
        </p:nvSpPr>
        <p:spPr>
          <a:xfrm>
            <a:off x="838200" y="681038"/>
            <a:ext cx="10515600" cy="5495925"/>
          </a:xfrm>
        </p:spPr>
        <p:txBody>
          <a:bodyPr/>
          <a:lstStyle/>
          <a:p>
            <a:r>
              <a:rPr lang="en-US" b="1" i="0" u="sng" dirty="0">
                <a:effectLst/>
                <a:latin typeface="urw-din"/>
                <a:hlinkClick r:id="rId2"/>
              </a:rPr>
              <a:t>Categorical Plots</a:t>
            </a:r>
            <a:r>
              <a:rPr lang="en-US" b="0" i="0" dirty="0">
                <a:solidFill>
                  <a:srgbClr val="273239"/>
                </a:solidFill>
                <a:effectLst/>
                <a:latin typeface="urw-din"/>
              </a:rPr>
              <a:t> are used where we have to visualize relationship between two numerical values. </a:t>
            </a:r>
          </a:p>
          <a:p>
            <a:endParaRPr lang="en-US" dirty="0">
              <a:solidFill>
                <a:srgbClr val="273239"/>
              </a:solidFill>
              <a:latin typeface="urw-din"/>
            </a:endParaRPr>
          </a:p>
          <a:p>
            <a:r>
              <a:rPr lang="en-IN" b="1" i="0" dirty="0">
                <a:solidFill>
                  <a:srgbClr val="273239"/>
                </a:solidFill>
                <a:effectLst/>
                <a:latin typeface="urw-din"/>
              </a:rPr>
              <a:t>Bar Plot</a:t>
            </a:r>
          </a:p>
          <a:p>
            <a:r>
              <a:rPr lang="en-US" sz="1800" b="0" i="0" dirty="0">
                <a:solidFill>
                  <a:srgbClr val="273239"/>
                </a:solidFill>
                <a:effectLst/>
                <a:latin typeface="urw-din"/>
              </a:rPr>
              <a:t>A </a:t>
            </a:r>
            <a:r>
              <a:rPr lang="en-US" sz="1800" b="1" i="0" dirty="0" err="1">
                <a:solidFill>
                  <a:srgbClr val="273239"/>
                </a:solidFill>
                <a:effectLst/>
                <a:latin typeface="urw-din"/>
              </a:rPr>
              <a:t>barplot</a:t>
            </a:r>
            <a:r>
              <a:rPr lang="en-US" sz="1800" b="0" i="0" dirty="0">
                <a:solidFill>
                  <a:srgbClr val="273239"/>
                </a:solidFill>
                <a:effectLst/>
                <a:latin typeface="urw-din"/>
              </a:rPr>
              <a:t> is basically used to aggregate the categorical data according to some methods and by default its the mean.</a:t>
            </a:r>
          </a:p>
          <a:p>
            <a:r>
              <a:rPr lang="en-US" sz="1800" b="0" i="0" dirty="0">
                <a:solidFill>
                  <a:srgbClr val="273239"/>
                </a:solidFill>
                <a:effectLst/>
                <a:latin typeface="urw-din"/>
              </a:rPr>
              <a:t> It can also be understood as a visualization of the group by action. </a:t>
            </a:r>
            <a:endParaRPr lang="en-US" sz="1800" dirty="0">
              <a:solidFill>
                <a:srgbClr val="273239"/>
              </a:solidFill>
              <a:latin typeface="urw-din"/>
            </a:endParaRPr>
          </a:p>
          <a:p>
            <a:r>
              <a:rPr lang="en-US" sz="1800" b="0" i="0" dirty="0">
                <a:solidFill>
                  <a:srgbClr val="273239"/>
                </a:solidFill>
                <a:effectLst/>
                <a:latin typeface="urw-din"/>
              </a:rPr>
              <a:t>To use this plot we choose a categorical column for the x axis and a numerical column for the y axis and we see that it creates a plot taking a mean per categorical column. It can be created using the </a:t>
            </a:r>
            <a:r>
              <a:rPr lang="en-US" sz="1800" b="1" i="0" u="sng" dirty="0" err="1">
                <a:effectLst/>
                <a:latin typeface="urw-din"/>
                <a:hlinkClick r:id="rId3"/>
              </a:rPr>
              <a:t>barplot</a:t>
            </a:r>
            <a:r>
              <a:rPr lang="en-US" sz="1800" b="1" i="0" u="sng" dirty="0">
                <a:effectLst/>
                <a:latin typeface="urw-din"/>
                <a:hlinkClick r:id="rId3"/>
              </a:rPr>
              <a:t>()</a:t>
            </a:r>
            <a:r>
              <a:rPr lang="en-US" sz="1800" b="0" i="0" dirty="0">
                <a:solidFill>
                  <a:srgbClr val="273239"/>
                </a:solidFill>
                <a:effectLst/>
                <a:latin typeface="urw-din"/>
              </a:rPr>
              <a:t> method.</a:t>
            </a:r>
          </a:p>
          <a:p>
            <a:endParaRPr lang="en-US" sz="1800" dirty="0">
              <a:solidFill>
                <a:srgbClr val="273239"/>
              </a:solidFill>
              <a:latin typeface="urw-din"/>
            </a:endParaRPr>
          </a:p>
          <a:p>
            <a:r>
              <a:rPr lang="en-IN" sz="1800" dirty="0"/>
              <a:t>data = </a:t>
            </a:r>
            <a:r>
              <a:rPr lang="en-IN" sz="1800" dirty="0" err="1"/>
              <a:t>sns.load_dataset</a:t>
            </a:r>
            <a:r>
              <a:rPr lang="en-IN" sz="1800" dirty="0"/>
              <a:t>("iris")</a:t>
            </a:r>
          </a:p>
          <a:p>
            <a:r>
              <a:rPr lang="en-IN" sz="1800" dirty="0"/>
              <a:t>  </a:t>
            </a:r>
          </a:p>
          <a:p>
            <a:r>
              <a:rPr lang="en-IN" sz="1800" dirty="0" err="1"/>
              <a:t>sns.barplot</a:t>
            </a:r>
            <a:r>
              <a:rPr lang="en-IN" sz="1800" dirty="0"/>
              <a:t>(x='species', y='</a:t>
            </a:r>
            <a:r>
              <a:rPr lang="en-IN" sz="1800" dirty="0" err="1"/>
              <a:t>sepal_length</a:t>
            </a:r>
            <a:r>
              <a:rPr lang="en-IN" sz="1800" dirty="0"/>
              <a:t>', data=data)</a:t>
            </a:r>
          </a:p>
        </p:txBody>
      </p:sp>
    </p:spTree>
    <p:extLst>
      <p:ext uri="{BB962C8B-B14F-4D97-AF65-F5344CB8AC3E}">
        <p14:creationId xmlns:p14="http://schemas.microsoft.com/office/powerpoint/2010/main" val="1756911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C621-AED3-4438-B985-4B04DFBE48B0}"/>
              </a:ext>
            </a:extLst>
          </p:cNvPr>
          <p:cNvSpPr>
            <a:spLocks noGrp="1"/>
          </p:cNvSpPr>
          <p:nvPr>
            <p:ph type="title"/>
          </p:nvPr>
        </p:nvSpPr>
        <p:spPr>
          <a:xfrm>
            <a:off x="838200" y="365126"/>
            <a:ext cx="10515600" cy="315912"/>
          </a:xfrm>
        </p:spPr>
        <p:txBody>
          <a:bodyPr>
            <a:normAutofit fontScale="90000"/>
          </a:bodyPr>
          <a:lstStyle/>
          <a:p>
            <a:r>
              <a:rPr lang="en-IN" b="1" i="0" dirty="0">
                <a:solidFill>
                  <a:srgbClr val="273239"/>
                </a:solidFill>
                <a:effectLst/>
                <a:latin typeface="urw-din"/>
              </a:rPr>
              <a:t>Count Plot</a:t>
            </a:r>
            <a:br>
              <a:rPr lang="en-IN" b="1"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9209C4E1-1E3E-42A9-A9BA-93A287336E38}"/>
              </a:ext>
            </a:extLst>
          </p:cNvPr>
          <p:cNvSpPr>
            <a:spLocks noGrp="1"/>
          </p:cNvSpPr>
          <p:nvPr>
            <p:ph idx="1"/>
          </p:nvPr>
        </p:nvSpPr>
        <p:spPr>
          <a:xfrm>
            <a:off x="838200" y="558265"/>
            <a:ext cx="10515600" cy="5618698"/>
          </a:xfrm>
        </p:spPr>
        <p:txBody>
          <a:bodyPr/>
          <a:lstStyle/>
          <a:p>
            <a:r>
              <a:rPr lang="en-US" b="0" i="0" dirty="0">
                <a:solidFill>
                  <a:srgbClr val="273239"/>
                </a:solidFill>
                <a:effectLst/>
                <a:latin typeface="urw-din"/>
              </a:rPr>
              <a:t>A </a:t>
            </a:r>
            <a:r>
              <a:rPr lang="en-US" b="1" i="0" dirty="0" err="1">
                <a:solidFill>
                  <a:srgbClr val="273239"/>
                </a:solidFill>
                <a:effectLst/>
                <a:latin typeface="urw-din"/>
              </a:rPr>
              <a:t>countplot</a:t>
            </a:r>
            <a:r>
              <a:rPr lang="en-US" b="0" i="0" dirty="0">
                <a:solidFill>
                  <a:srgbClr val="273239"/>
                </a:solidFill>
                <a:effectLst/>
                <a:latin typeface="urw-din"/>
              </a:rPr>
              <a:t> basically counts the categories and returns a count of their occurrences. It is one of the most simple plots provided by the seaborn library. It can be created using the </a:t>
            </a:r>
            <a:r>
              <a:rPr lang="en-US" b="1" i="0" dirty="0" err="1">
                <a:solidFill>
                  <a:srgbClr val="273239"/>
                </a:solidFill>
                <a:effectLst/>
                <a:latin typeface="urw-din"/>
              </a:rPr>
              <a:t>countplot</a:t>
            </a:r>
            <a:r>
              <a:rPr lang="en-US" b="1" i="0" dirty="0">
                <a:solidFill>
                  <a:srgbClr val="273239"/>
                </a:solidFill>
                <a:effectLst/>
                <a:latin typeface="urw-din"/>
              </a:rPr>
              <a:t>()</a:t>
            </a:r>
            <a:r>
              <a:rPr lang="en-US" b="0" i="0" dirty="0">
                <a:solidFill>
                  <a:srgbClr val="273239"/>
                </a:solidFill>
                <a:effectLst/>
                <a:latin typeface="urw-din"/>
              </a:rPr>
              <a:t> method.</a:t>
            </a:r>
          </a:p>
          <a:p>
            <a:r>
              <a:rPr lang="en-US" dirty="0"/>
              <a:t>data = </a:t>
            </a:r>
            <a:r>
              <a:rPr lang="en-US" dirty="0" err="1"/>
              <a:t>sns.load_dataset</a:t>
            </a:r>
            <a:r>
              <a:rPr lang="en-US" dirty="0"/>
              <a:t>("iris")</a:t>
            </a:r>
          </a:p>
          <a:p>
            <a:r>
              <a:rPr lang="en-US" dirty="0"/>
              <a:t>  </a:t>
            </a:r>
          </a:p>
          <a:p>
            <a:r>
              <a:rPr lang="en-US" dirty="0" err="1"/>
              <a:t>sns.countplot</a:t>
            </a:r>
            <a:r>
              <a:rPr lang="en-US" dirty="0"/>
              <a:t>(x='species', data=data)</a:t>
            </a:r>
          </a:p>
          <a:p>
            <a:endParaRPr lang="en-US" dirty="0"/>
          </a:p>
          <a:p>
            <a:endParaRPr lang="en-IN" dirty="0"/>
          </a:p>
        </p:txBody>
      </p:sp>
    </p:spTree>
    <p:extLst>
      <p:ext uri="{BB962C8B-B14F-4D97-AF65-F5344CB8AC3E}">
        <p14:creationId xmlns:p14="http://schemas.microsoft.com/office/powerpoint/2010/main" val="1981633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0D05-4209-49DC-AC64-C78591D8FDAF}"/>
              </a:ext>
            </a:extLst>
          </p:cNvPr>
          <p:cNvSpPr>
            <a:spLocks noGrp="1"/>
          </p:cNvSpPr>
          <p:nvPr>
            <p:ph type="title"/>
          </p:nvPr>
        </p:nvSpPr>
        <p:spPr>
          <a:xfrm>
            <a:off x="838200" y="365126"/>
            <a:ext cx="10515600" cy="315912"/>
          </a:xfrm>
        </p:spPr>
        <p:txBody>
          <a:bodyPr>
            <a:normAutofit fontScale="90000"/>
          </a:bodyPr>
          <a:lstStyle/>
          <a:p>
            <a:r>
              <a:rPr lang="en-IN" b="1" i="0" dirty="0">
                <a:solidFill>
                  <a:srgbClr val="273239"/>
                </a:solidFill>
                <a:effectLst/>
                <a:latin typeface="urw-din"/>
              </a:rPr>
              <a:t>Box Plot</a:t>
            </a:r>
            <a:br>
              <a:rPr lang="en-IN" b="1"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651EC5B6-399F-4807-BCD2-498A609EF2D9}"/>
              </a:ext>
            </a:extLst>
          </p:cNvPr>
          <p:cNvSpPr>
            <a:spLocks noGrp="1"/>
          </p:cNvSpPr>
          <p:nvPr>
            <p:ph idx="1"/>
          </p:nvPr>
        </p:nvSpPr>
        <p:spPr>
          <a:xfrm>
            <a:off x="838200" y="681038"/>
            <a:ext cx="10515600" cy="5495925"/>
          </a:xfrm>
        </p:spPr>
        <p:txBody>
          <a:bodyPr/>
          <a:lstStyle/>
          <a:p>
            <a:r>
              <a:rPr lang="en-US" sz="2000" b="0" i="0" dirty="0">
                <a:solidFill>
                  <a:srgbClr val="273239"/>
                </a:solidFill>
                <a:effectLst/>
                <a:latin typeface="urw-din"/>
              </a:rPr>
              <a:t>A </a:t>
            </a:r>
            <a:r>
              <a:rPr lang="en-US" sz="2000" b="1" i="0" dirty="0">
                <a:solidFill>
                  <a:srgbClr val="273239"/>
                </a:solidFill>
                <a:effectLst/>
                <a:latin typeface="urw-din"/>
              </a:rPr>
              <a:t>boxplot</a:t>
            </a:r>
            <a:r>
              <a:rPr lang="en-US" sz="2000" b="0" i="0" dirty="0">
                <a:solidFill>
                  <a:srgbClr val="273239"/>
                </a:solidFill>
                <a:effectLst/>
                <a:latin typeface="urw-din"/>
              </a:rPr>
              <a:t> is sometimes known as the box and whisker </a:t>
            </a:r>
            <a:r>
              <a:rPr lang="en-US" sz="2000" b="0" i="0" dirty="0" err="1">
                <a:solidFill>
                  <a:srgbClr val="273239"/>
                </a:solidFill>
                <a:effectLst/>
                <a:latin typeface="urw-din"/>
              </a:rPr>
              <a:t>plot.It</a:t>
            </a:r>
            <a:r>
              <a:rPr lang="en-US" sz="2000" b="0" i="0" dirty="0">
                <a:solidFill>
                  <a:srgbClr val="273239"/>
                </a:solidFill>
                <a:effectLst/>
                <a:latin typeface="urw-din"/>
              </a:rPr>
              <a:t> shows the distribution of the quantitative data that represents the comparisons between variables.</a:t>
            </a:r>
          </a:p>
          <a:p>
            <a:r>
              <a:rPr lang="en-US" sz="2000" b="0" i="0" dirty="0">
                <a:solidFill>
                  <a:srgbClr val="273239"/>
                </a:solidFill>
                <a:effectLst/>
                <a:latin typeface="urw-din"/>
              </a:rPr>
              <a:t>boxplot shows the quartiles of the dataset while the whiskers extend to show the rest of the distribution i.e. the dots indicating the presence of outliers. It is created using the </a:t>
            </a:r>
            <a:r>
              <a:rPr lang="en-US" sz="2000" b="1" i="0" dirty="0">
                <a:solidFill>
                  <a:srgbClr val="273239"/>
                </a:solidFill>
                <a:effectLst/>
                <a:latin typeface="urw-din"/>
              </a:rPr>
              <a:t>boxplot()</a:t>
            </a:r>
            <a:r>
              <a:rPr lang="en-US" sz="2000" b="0" i="0" dirty="0">
                <a:solidFill>
                  <a:srgbClr val="273239"/>
                </a:solidFill>
                <a:effectLst/>
                <a:latin typeface="urw-din"/>
              </a:rPr>
              <a:t> method.</a:t>
            </a:r>
          </a:p>
          <a:p>
            <a:endParaRPr lang="en-US" sz="2000" dirty="0">
              <a:solidFill>
                <a:srgbClr val="273239"/>
              </a:solidFill>
              <a:latin typeface="urw-din"/>
            </a:endParaRPr>
          </a:p>
          <a:p>
            <a:r>
              <a:rPr lang="en-US" sz="2000" dirty="0">
                <a:solidFill>
                  <a:srgbClr val="273239"/>
                </a:solidFill>
                <a:latin typeface="urw-din"/>
              </a:rPr>
              <a:t>data = </a:t>
            </a:r>
            <a:r>
              <a:rPr lang="en-US" sz="2000" dirty="0" err="1">
                <a:solidFill>
                  <a:srgbClr val="273239"/>
                </a:solidFill>
                <a:latin typeface="urw-din"/>
              </a:rPr>
              <a:t>sns.load_dataset</a:t>
            </a:r>
            <a:r>
              <a:rPr lang="en-US" sz="2000" dirty="0">
                <a:solidFill>
                  <a:srgbClr val="273239"/>
                </a:solidFill>
                <a:latin typeface="urw-din"/>
              </a:rPr>
              <a:t>("iris")</a:t>
            </a:r>
          </a:p>
          <a:p>
            <a:r>
              <a:rPr lang="en-US" sz="2000" dirty="0">
                <a:solidFill>
                  <a:srgbClr val="273239"/>
                </a:solidFill>
                <a:latin typeface="urw-din"/>
              </a:rPr>
              <a:t>  </a:t>
            </a:r>
          </a:p>
          <a:p>
            <a:r>
              <a:rPr lang="en-US" sz="2000" dirty="0" err="1">
                <a:solidFill>
                  <a:srgbClr val="273239"/>
                </a:solidFill>
                <a:latin typeface="urw-din"/>
              </a:rPr>
              <a:t>sns.boxplot</a:t>
            </a:r>
            <a:r>
              <a:rPr lang="en-US" sz="2000" dirty="0">
                <a:solidFill>
                  <a:srgbClr val="273239"/>
                </a:solidFill>
                <a:latin typeface="urw-din"/>
              </a:rPr>
              <a:t>(x='species', y='</a:t>
            </a:r>
            <a:r>
              <a:rPr lang="en-US" sz="2000" dirty="0" err="1">
                <a:solidFill>
                  <a:srgbClr val="273239"/>
                </a:solidFill>
                <a:latin typeface="urw-din"/>
              </a:rPr>
              <a:t>sepal_width</a:t>
            </a:r>
            <a:r>
              <a:rPr lang="en-US" sz="2000" dirty="0">
                <a:solidFill>
                  <a:srgbClr val="273239"/>
                </a:solidFill>
                <a:latin typeface="urw-din"/>
              </a:rPr>
              <a:t>', data=data)</a:t>
            </a:r>
          </a:p>
          <a:p>
            <a:endParaRPr lang="en-IN" dirty="0"/>
          </a:p>
        </p:txBody>
      </p:sp>
    </p:spTree>
    <p:extLst>
      <p:ext uri="{BB962C8B-B14F-4D97-AF65-F5344CB8AC3E}">
        <p14:creationId xmlns:p14="http://schemas.microsoft.com/office/powerpoint/2010/main" val="2206918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C92BF-9FE1-45DC-9834-9839479085EF}"/>
              </a:ext>
            </a:extLst>
          </p:cNvPr>
          <p:cNvSpPr>
            <a:spLocks noGrp="1"/>
          </p:cNvSpPr>
          <p:nvPr>
            <p:ph type="title"/>
          </p:nvPr>
        </p:nvSpPr>
        <p:spPr>
          <a:xfrm>
            <a:off x="838200" y="365126"/>
            <a:ext cx="10515600" cy="315912"/>
          </a:xfrm>
        </p:spPr>
        <p:txBody>
          <a:bodyPr>
            <a:normAutofit fontScale="90000"/>
          </a:bodyPr>
          <a:lstStyle/>
          <a:p>
            <a:r>
              <a:rPr lang="en-IN" b="1" i="0" dirty="0" err="1">
                <a:solidFill>
                  <a:srgbClr val="273239"/>
                </a:solidFill>
                <a:effectLst/>
                <a:latin typeface="urw-din"/>
              </a:rPr>
              <a:t>Pairplot</a:t>
            </a:r>
            <a:br>
              <a:rPr lang="en-IN" b="1"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A3059571-49D1-4573-A4C7-53834AB7109C}"/>
              </a:ext>
            </a:extLst>
          </p:cNvPr>
          <p:cNvSpPr>
            <a:spLocks noGrp="1"/>
          </p:cNvSpPr>
          <p:nvPr>
            <p:ph idx="1"/>
          </p:nvPr>
        </p:nvSpPr>
        <p:spPr>
          <a:xfrm>
            <a:off x="838200" y="365126"/>
            <a:ext cx="10515600" cy="5811837"/>
          </a:xfrm>
        </p:spPr>
        <p:txBody>
          <a:bodyPr/>
          <a:lstStyle/>
          <a:p>
            <a:r>
              <a:rPr lang="en-US" b="1" i="0" dirty="0" err="1">
                <a:solidFill>
                  <a:srgbClr val="273239"/>
                </a:solidFill>
                <a:effectLst/>
                <a:latin typeface="urw-din"/>
              </a:rPr>
              <a:t>Pairplot</a:t>
            </a:r>
            <a:r>
              <a:rPr lang="en-US" b="0" i="0" dirty="0">
                <a:solidFill>
                  <a:srgbClr val="273239"/>
                </a:solidFill>
                <a:effectLst/>
                <a:latin typeface="urw-din"/>
              </a:rPr>
              <a:t> represents pairwise relation across the entire </a:t>
            </a:r>
            <a:r>
              <a:rPr lang="en-US" b="0" i="0" dirty="0" err="1">
                <a:solidFill>
                  <a:srgbClr val="273239"/>
                </a:solidFill>
                <a:effectLst/>
                <a:latin typeface="urw-din"/>
              </a:rPr>
              <a:t>dataframe</a:t>
            </a:r>
            <a:r>
              <a:rPr lang="en-US" b="0" i="0" dirty="0">
                <a:solidFill>
                  <a:srgbClr val="273239"/>
                </a:solidFill>
                <a:effectLst/>
                <a:latin typeface="urw-din"/>
              </a:rPr>
              <a:t> and supports an additional argument called hue for categorical separation. </a:t>
            </a:r>
          </a:p>
          <a:p>
            <a:r>
              <a:rPr lang="en-US" b="0" i="0" dirty="0">
                <a:solidFill>
                  <a:srgbClr val="273239"/>
                </a:solidFill>
                <a:effectLst/>
                <a:latin typeface="urw-din"/>
              </a:rPr>
              <a:t>What it does basically is create a </a:t>
            </a:r>
            <a:r>
              <a:rPr lang="en-US" b="0" i="0" dirty="0" err="1">
                <a:solidFill>
                  <a:srgbClr val="273239"/>
                </a:solidFill>
                <a:effectLst/>
                <a:latin typeface="urw-din"/>
              </a:rPr>
              <a:t>jointplot</a:t>
            </a:r>
            <a:r>
              <a:rPr lang="en-US" b="0" i="0" dirty="0">
                <a:solidFill>
                  <a:srgbClr val="273239"/>
                </a:solidFill>
                <a:effectLst/>
                <a:latin typeface="urw-din"/>
              </a:rPr>
              <a:t> between every possible numerical column and takes a while if the </a:t>
            </a:r>
            <a:r>
              <a:rPr lang="en-US" b="0" i="0" dirty="0" err="1">
                <a:solidFill>
                  <a:srgbClr val="273239"/>
                </a:solidFill>
                <a:effectLst/>
                <a:latin typeface="urw-din"/>
              </a:rPr>
              <a:t>dataframe</a:t>
            </a:r>
            <a:r>
              <a:rPr lang="en-US" b="0" i="0" dirty="0">
                <a:solidFill>
                  <a:srgbClr val="273239"/>
                </a:solidFill>
                <a:effectLst/>
                <a:latin typeface="urw-din"/>
              </a:rPr>
              <a:t> is really huge. It is plotted using the </a:t>
            </a:r>
            <a:r>
              <a:rPr lang="en-US" b="1" i="0" u="sng" dirty="0" err="1">
                <a:effectLst/>
                <a:latin typeface="urw-din"/>
                <a:hlinkClick r:id="rId2"/>
              </a:rPr>
              <a:t>pairplot</a:t>
            </a:r>
            <a:r>
              <a:rPr lang="en-US" b="1" i="0" u="sng" dirty="0">
                <a:effectLst/>
                <a:latin typeface="urw-din"/>
                <a:hlinkClick r:id="rId2"/>
              </a:rPr>
              <a:t>()</a:t>
            </a:r>
            <a:r>
              <a:rPr lang="en-US" b="0" i="0" dirty="0">
                <a:solidFill>
                  <a:srgbClr val="273239"/>
                </a:solidFill>
                <a:effectLst/>
                <a:latin typeface="urw-din"/>
              </a:rPr>
              <a:t> method.</a:t>
            </a:r>
            <a:endParaRPr lang="en-US" dirty="0">
              <a:solidFill>
                <a:srgbClr val="273239"/>
              </a:solidFill>
              <a:latin typeface="urw-din"/>
            </a:endParaRPr>
          </a:p>
          <a:p>
            <a:r>
              <a:rPr lang="en-IN" dirty="0"/>
              <a:t>data = </a:t>
            </a:r>
            <a:r>
              <a:rPr lang="en-IN" dirty="0" err="1"/>
              <a:t>sns.load_dataset</a:t>
            </a:r>
            <a:r>
              <a:rPr lang="en-IN" dirty="0"/>
              <a:t>("iris")</a:t>
            </a:r>
          </a:p>
          <a:p>
            <a:r>
              <a:rPr lang="en-IN" dirty="0"/>
              <a:t>  </a:t>
            </a:r>
          </a:p>
          <a:p>
            <a:r>
              <a:rPr lang="en-IN" dirty="0" err="1"/>
              <a:t>sns.pairplot</a:t>
            </a:r>
            <a:r>
              <a:rPr lang="en-IN" dirty="0"/>
              <a:t>(data=data, hue='species')</a:t>
            </a:r>
          </a:p>
        </p:txBody>
      </p:sp>
    </p:spTree>
    <p:extLst>
      <p:ext uri="{BB962C8B-B14F-4D97-AF65-F5344CB8AC3E}">
        <p14:creationId xmlns:p14="http://schemas.microsoft.com/office/powerpoint/2010/main" val="16937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D1E7A-6099-402B-A0E9-9977390898FB}"/>
              </a:ext>
            </a:extLst>
          </p:cNvPr>
          <p:cNvSpPr>
            <a:spLocks noGrp="1"/>
          </p:cNvSpPr>
          <p:nvPr>
            <p:ph type="title"/>
          </p:nvPr>
        </p:nvSpPr>
        <p:spPr>
          <a:xfrm>
            <a:off x="838200" y="365125"/>
            <a:ext cx="10515600" cy="463011"/>
          </a:xfrm>
        </p:spPr>
        <p:txBody>
          <a:bodyPr>
            <a:normAutofit fontScale="90000"/>
          </a:bodyPr>
          <a:lstStyle/>
          <a:p>
            <a:r>
              <a:rPr lang="en-IN" b="0" i="0" dirty="0">
                <a:solidFill>
                  <a:srgbClr val="000000"/>
                </a:solidFill>
                <a:effectLst/>
                <a:latin typeface="Segoe UI" panose="020B0502040204020203" pitchFamily="34" charset="0"/>
              </a:rPr>
              <a:t>Normal (Gaussian) Distribution</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E0ADCE6-D069-4985-8496-1144F6874549}"/>
              </a:ext>
            </a:extLst>
          </p:cNvPr>
          <p:cNvSpPr>
            <a:spLocks noGrp="1"/>
          </p:cNvSpPr>
          <p:nvPr>
            <p:ph idx="1"/>
          </p:nvPr>
        </p:nvSpPr>
        <p:spPr>
          <a:xfrm>
            <a:off x="838200" y="707366"/>
            <a:ext cx="10515600" cy="5469597"/>
          </a:xfrm>
        </p:spPr>
        <p:txBody>
          <a:bodyPr>
            <a:normAutofit lnSpcReduction="10000"/>
          </a:bodyPr>
          <a:lstStyle/>
          <a:p>
            <a:r>
              <a:rPr lang="en-US" b="0" i="0" dirty="0">
                <a:solidFill>
                  <a:srgbClr val="000000"/>
                </a:solidFill>
                <a:effectLst/>
                <a:latin typeface="Verdana" panose="020B0604030504040204" pitchFamily="34" charset="0"/>
              </a:rPr>
              <a:t>The Normal Distribution is one of the most important distributions.</a:t>
            </a:r>
          </a:p>
          <a:p>
            <a:r>
              <a:rPr lang="en-US" b="0" i="0" dirty="0">
                <a:solidFill>
                  <a:srgbClr val="000000"/>
                </a:solidFill>
                <a:effectLst/>
                <a:latin typeface="Verdana" panose="020B0604030504040204" pitchFamily="34" charset="0"/>
              </a:rPr>
              <a:t>It fits the probability distribution of many events, </a:t>
            </a:r>
            <a:r>
              <a:rPr lang="en-US" b="0" i="0" dirty="0" err="1">
                <a:solidFill>
                  <a:srgbClr val="000000"/>
                </a:solidFill>
                <a:effectLst/>
                <a:latin typeface="Verdana" panose="020B0604030504040204" pitchFamily="34" charset="0"/>
              </a:rPr>
              <a:t>eg.</a:t>
            </a:r>
            <a:r>
              <a:rPr lang="en-US" b="0" i="0" dirty="0">
                <a:solidFill>
                  <a:srgbClr val="000000"/>
                </a:solidFill>
                <a:effectLst/>
                <a:latin typeface="Verdana" panose="020B0604030504040204" pitchFamily="34" charset="0"/>
              </a:rPr>
              <a:t> IQ Scores, Heartbeat etc.</a:t>
            </a:r>
            <a:endParaRPr lang="en-US" dirty="0">
              <a:solidFill>
                <a:srgbClr val="000000"/>
              </a:solidFill>
              <a:latin typeface="Verdana" panose="020B0604030504040204" pitchFamily="34" charset="0"/>
            </a:endParaRPr>
          </a:p>
          <a:p>
            <a:r>
              <a:rPr lang="en-US" dirty="0"/>
              <a:t>Use the </a:t>
            </a:r>
            <a:r>
              <a:rPr lang="en-US" dirty="0" err="1"/>
              <a:t>random.normal</a:t>
            </a:r>
            <a:r>
              <a:rPr lang="en-US" dirty="0"/>
              <a:t>() method to get a Normal Data Distribution.</a:t>
            </a:r>
            <a:endParaRPr lang="en-US" dirty="0">
              <a:solidFill>
                <a:srgbClr val="000000"/>
              </a:solidFill>
              <a:latin typeface="Verdana" panose="020B0604030504040204" pitchFamily="34" charset="0"/>
            </a:endParaRPr>
          </a:p>
          <a:p>
            <a:r>
              <a:rPr lang="en-US" dirty="0"/>
              <a:t>It has three parameters:</a:t>
            </a:r>
          </a:p>
          <a:p>
            <a:endParaRPr lang="en-US" dirty="0"/>
          </a:p>
          <a:p>
            <a:r>
              <a:rPr lang="en-US" dirty="0"/>
              <a:t>loc - (Mean) where the peak of the bell exists.</a:t>
            </a:r>
          </a:p>
          <a:p>
            <a:endParaRPr lang="en-US" dirty="0"/>
          </a:p>
          <a:p>
            <a:r>
              <a:rPr lang="en-US" dirty="0"/>
              <a:t>scale - (Standard Deviation) how flat the graph distribution should be.</a:t>
            </a:r>
          </a:p>
          <a:p>
            <a:endParaRPr lang="en-US" dirty="0"/>
          </a:p>
          <a:p>
            <a:r>
              <a:rPr lang="en-US" dirty="0"/>
              <a:t>size - The shape of the returned array.</a:t>
            </a:r>
            <a:endParaRPr lang="en-IN" dirty="0"/>
          </a:p>
        </p:txBody>
      </p:sp>
    </p:spTree>
    <p:extLst>
      <p:ext uri="{BB962C8B-B14F-4D97-AF65-F5344CB8AC3E}">
        <p14:creationId xmlns:p14="http://schemas.microsoft.com/office/powerpoint/2010/main" val="2034261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4960BC-9B16-4DC4-AF78-AABB244F659B}"/>
              </a:ext>
            </a:extLst>
          </p:cNvPr>
          <p:cNvSpPr>
            <a:spLocks noGrp="1"/>
          </p:cNvSpPr>
          <p:nvPr>
            <p:ph idx="1"/>
          </p:nvPr>
        </p:nvSpPr>
        <p:spPr>
          <a:xfrm>
            <a:off x="838200" y="776377"/>
            <a:ext cx="10515600" cy="5400586"/>
          </a:xfrm>
        </p:spPr>
        <p:txBody>
          <a:bodyPr/>
          <a:lstStyle/>
          <a:p>
            <a:r>
              <a:rPr lang="en-US" b="0" i="0" dirty="0">
                <a:solidFill>
                  <a:srgbClr val="000000"/>
                </a:solidFill>
                <a:effectLst/>
                <a:latin typeface="Verdana" panose="020B0604030504040204" pitchFamily="34" charset="0"/>
              </a:rPr>
              <a:t>Generate a random normal distribution of size 2x3:</a:t>
            </a:r>
          </a:p>
          <a:p>
            <a:r>
              <a:rPr lang="en-US" b="0" i="0" dirty="0">
                <a:solidFill>
                  <a:srgbClr val="000000"/>
                </a:solidFill>
                <a:effectLst/>
                <a:latin typeface="Consolas" panose="020B0609020204030204" pitchFamily="49" charset="0"/>
              </a:rPr>
              <a:t>x = </a:t>
            </a:r>
            <a:r>
              <a:rPr lang="en-US" b="0" i="0" dirty="0" err="1">
                <a:solidFill>
                  <a:srgbClr val="000000"/>
                </a:solidFill>
                <a:effectLst/>
                <a:latin typeface="Consolas" panose="020B0609020204030204" pitchFamily="49" charset="0"/>
              </a:rPr>
              <a:t>random.normal</a:t>
            </a:r>
            <a:r>
              <a:rPr lang="en-US" b="0" i="0" dirty="0">
                <a:solidFill>
                  <a:srgbClr val="000000"/>
                </a:solidFill>
                <a:effectLst/>
                <a:latin typeface="Consolas" panose="020B0609020204030204" pitchFamily="49" charset="0"/>
              </a:rPr>
              <a:t>(size=(</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r>
              <a:rPr lang="en-US" b="0" i="0" dirty="0">
                <a:solidFill>
                  <a:srgbClr val="000000"/>
                </a:solidFill>
                <a:effectLst/>
                <a:latin typeface="Verdana" panose="020B0604030504040204" pitchFamily="34" charset="0"/>
              </a:rPr>
              <a:t>Generate a random normal distribution of size 2x3 with mean at 1 and standard deviation of 2:</a:t>
            </a:r>
            <a:endParaRPr lang="en-US" b="0" i="0" dirty="0">
              <a:solidFill>
                <a:srgbClr val="000000"/>
              </a:solidFill>
              <a:effectLst/>
              <a:latin typeface="Consolas" panose="020B0609020204030204" pitchFamily="49" charset="0"/>
            </a:endParaRPr>
          </a:p>
          <a:p>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random.normal</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loc</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scale=</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size=(</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505582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7B916-C77C-48BC-A874-EC9C5592FEF9}"/>
              </a:ext>
            </a:extLst>
          </p:cNvPr>
          <p:cNvSpPr>
            <a:spLocks noGrp="1"/>
          </p:cNvSpPr>
          <p:nvPr>
            <p:ph type="title"/>
          </p:nvPr>
        </p:nvSpPr>
        <p:spPr>
          <a:xfrm>
            <a:off x="838200" y="365126"/>
            <a:ext cx="10515600" cy="315912"/>
          </a:xfrm>
        </p:spPr>
        <p:txBody>
          <a:bodyPr>
            <a:normAutofit fontScale="90000"/>
          </a:bodyPr>
          <a:lstStyle/>
          <a:p>
            <a:r>
              <a:rPr lang="en-IN" b="0" i="0" dirty="0">
                <a:solidFill>
                  <a:srgbClr val="444444"/>
                </a:solidFill>
                <a:effectLst/>
                <a:latin typeface="Georgia" panose="02040502050405020303" pitchFamily="18" charset="0"/>
              </a:rPr>
              <a:t>Descriptive Statistics</a:t>
            </a:r>
            <a:br>
              <a:rPr lang="en-IN" b="0" i="0" dirty="0">
                <a:solidFill>
                  <a:srgbClr val="444444"/>
                </a:solidFill>
                <a:effectLst/>
                <a:latin typeface="Georgia" panose="02040502050405020303" pitchFamily="18" charset="0"/>
              </a:rPr>
            </a:br>
            <a:endParaRPr lang="en-IN" dirty="0"/>
          </a:p>
        </p:txBody>
      </p:sp>
      <p:sp>
        <p:nvSpPr>
          <p:cNvPr id="3" name="Content Placeholder 2">
            <a:extLst>
              <a:ext uri="{FF2B5EF4-FFF2-40B4-BE49-F238E27FC236}">
                <a16:creationId xmlns:a16="http://schemas.microsoft.com/office/drawing/2014/main" id="{A81944DE-F4F2-4652-9C70-4B66E5499AC2}"/>
              </a:ext>
            </a:extLst>
          </p:cNvPr>
          <p:cNvSpPr>
            <a:spLocks noGrp="1"/>
          </p:cNvSpPr>
          <p:nvPr>
            <p:ph idx="1"/>
          </p:nvPr>
        </p:nvSpPr>
        <p:spPr>
          <a:xfrm>
            <a:off x="838200" y="681038"/>
            <a:ext cx="10515600" cy="5495925"/>
          </a:xfrm>
        </p:spPr>
        <p:txBody>
          <a:bodyPr/>
          <a:lstStyle/>
          <a:p>
            <a:r>
              <a:rPr lang="en-US" b="1" i="0" dirty="0">
                <a:solidFill>
                  <a:srgbClr val="222222"/>
                </a:solidFill>
                <a:effectLst/>
                <a:latin typeface="source sans pro" panose="020B0503030403020204" pitchFamily="34" charset="0"/>
              </a:rPr>
              <a:t>Descriptive statistics</a:t>
            </a:r>
            <a:r>
              <a:rPr lang="en-US" b="0" i="0" dirty="0">
                <a:solidFill>
                  <a:srgbClr val="222222"/>
                </a:solidFill>
                <a:effectLst/>
                <a:latin typeface="source sans pro" panose="020B0503030403020204" pitchFamily="34" charset="0"/>
              </a:rPr>
              <a:t> is about describing and summarizing data. It uses two main approaches:</a:t>
            </a:r>
          </a:p>
          <a:p>
            <a:pPr algn="l">
              <a:buFont typeface="+mj-lt"/>
              <a:buAutoNum type="arabicPeriod"/>
            </a:pPr>
            <a:r>
              <a:rPr lang="en-US" b="1" i="0" dirty="0">
                <a:solidFill>
                  <a:srgbClr val="222222"/>
                </a:solidFill>
                <a:effectLst/>
                <a:latin typeface="source sans pro" panose="020B0503030403020204" pitchFamily="34" charset="0"/>
              </a:rPr>
              <a:t>The quantitative approach</a:t>
            </a:r>
            <a:r>
              <a:rPr lang="en-US" b="0" i="0" dirty="0">
                <a:solidFill>
                  <a:srgbClr val="222222"/>
                </a:solidFill>
                <a:effectLst/>
                <a:latin typeface="source sans pro" panose="020B0503030403020204" pitchFamily="34" charset="0"/>
              </a:rPr>
              <a:t> describes and summarizes data numerically.</a:t>
            </a:r>
          </a:p>
          <a:p>
            <a:pPr algn="l">
              <a:buFont typeface="+mj-lt"/>
              <a:buAutoNum type="arabicPeriod"/>
            </a:pPr>
            <a:r>
              <a:rPr lang="en-US" b="1" i="0" dirty="0">
                <a:solidFill>
                  <a:srgbClr val="222222"/>
                </a:solidFill>
                <a:effectLst/>
                <a:latin typeface="source sans pro" panose="020B0503030403020204" pitchFamily="34" charset="0"/>
              </a:rPr>
              <a:t>The visual approach</a:t>
            </a:r>
            <a:r>
              <a:rPr lang="en-US" b="0" i="0" dirty="0">
                <a:solidFill>
                  <a:srgbClr val="222222"/>
                </a:solidFill>
                <a:effectLst/>
                <a:latin typeface="source sans pro" panose="020B0503030403020204" pitchFamily="34" charset="0"/>
              </a:rPr>
              <a:t> illustrates data with charts, plots, histograms, and other graphs.</a:t>
            </a:r>
          </a:p>
          <a:p>
            <a:pPr lvl="1"/>
            <a:r>
              <a:rPr lang="en-US" b="0" i="0" dirty="0">
                <a:solidFill>
                  <a:srgbClr val="222222"/>
                </a:solidFill>
                <a:effectLst/>
                <a:latin typeface="source sans pro" panose="020B0503030403020204" pitchFamily="34" charset="0"/>
              </a:rPr>
              <a:t>You can apply descriptive statistics to one or many datasets or </a:t>
            </a:r>
            <a:r>
              <a:rPr lang="en-US" b="0" i="0" u="none" strike="noStrike" dirty="0">
                <a:solidFill>
                  <a:srgbClr val="619CCD"/>
                </a:solidFill>
                <a:effectLst/>
                <a:latin typeface="source sans pro" panose="020B0503030403020204" pitchFamily="34" charset="0"/>
                <a:hlinkClick r:id="rId2"/>
              </a:rPr>
              <a:t>variables</a:t>
            </a:r>
            <a:r>
              <a:rPr lang="en-US" b="0" i="0" dirty="0">
                <a:solidFill>
                  <a:srgbClr val="222222"/>
                </a:solidFill>
                <a:effectLst/>
                <a:latin typeface="source sans pro" panose="020B0503030403020204" pitchFamily="34" charset="0"/>
              </a:rPr>
              <a:t>. When you describe and summarize a single variable, you’re performing </a:t>
            </a:r>
            <a:r>
              <a:rPr lang="en-US" b="1" i="0" dirty="0">
                <a:solidFill>
                  <a:srgbClr val="222222"/>
                </a:solidFill>
                <a:effectLst/>
                <a:latin typeface="source sans pro" panose="020B0503030403020204" pitchFamily="34" charset="0"/>
              </a:rPr>
              <a:t>univariate analysis</a:t>
            </a:r>
            <a:r>
              <a:rPr lang="en-US" b="0" i="0" dirty="0">
                <a:solidFill>
                  <a:srgbClr val="222222"/>
                </a:solidFill>
                <a:effectLst/>
                <a:latin typeface="source sans pro" panose="020B0503030403020204" pitchFamily="34" charset="0"/>
              </a:rPr>
              <a:t>.</a:t>
            </a:r>
          </a:p>
          <a:p>
            <a:pPr lvl="1"/>
            <a:r>
              <a:rPr lang="en-US" b="0" i="0" dirty="0">
                <a:solidFill>
                  <a:srgbClr val="222222"/>
                </a:solidFill>
                <a:effectLst/>
                <a:latin typeface="source sans pro" panose="020B0503030403020204" pitchFamily="34" charset="0"/>
              </a:rPr>
              <a:t>When you search for statistical relationships among a pair of variables, you’re doing a </a:t>
            </a:r>
            <a:r>
              <a:rPr lang="en-US" b="1" i="0" dirty="0">
                <a:solidFill>
                  <a:srgbClr val="222222"/>
                </a:solidFill>
                <a:effectLst/>
                <a:latin typeface="source sans pro" panose="020B0503030403020204" pitchFamily="34" charset="0"/>
              </a:rPr>
              <a:t>bivariate analysis</a:t>
            </a:r>
            <a:r>
              <a:rPr lang="en-US" b="0" i="0" dirty="0">
                <a:solidFill>
                  <a:srgbClr val="222222"/>
                </a:solidFill>
                <a:effectLst/>
                <a:latin typeface="source sans pro" panose="020B0503030403020204" pitchFamily="34" charset="0"/>
              </a:rPr>
              <a:t>.</a:t>
            </a:r>
            <a:endParaRPr lang="en-US" dirty="0">
              <a:solidFill>
                <a:srgbClr val="222222"/>
              </a:solidFill>
              <a:latin typeface="source sans pro" panose="020B0503030403020204" pitchFamily="34" charset="0"/>
            </a:endParaRPr>
          </a:p>
          <a:p>
            <a:pPr lvl="1"/>
            <a:r>
              <a:rPr lang="en-US" b="0" i="0" dirty="0">
                <a:solidFill>
                  <a:srgbClr val="222222"/>
                </a:solidFill>
                <a:effectLst/>
                <a:latin typeface="source sans pro" panose="020B0503030403020204" pitchFamily="34" charset="0"/>
              </a:rPr>
              <a:t>Similarly, a </a:t>
            </a:r>
            <a:r>
              <a:rPr lang="en-US" b="1" i="0" dirty="0">
                <a:solidFill>
                  <a:srgbClr val="222222"/>
                </a:solidFill>
                <a:effectLst/>
                <a:latin typeface="source sans pro" panose="020B0503030403020204" pitchFamily="34" charset="0"/>
              </a:rPr>
              <a:t>multivariate analysis</a:t>
            </a:r>
            <a:r>
              <a:rPr lang="en-US" b="0" i="0" dirty="0">
                <a:solidFill>
                  <a:srgbClr val="222222"/>
                </a:solidFill>
                <a:effectLst/>
                <a:latin typeface="source sans pro" panose="020B0503030403020204" pitchFamily="34" charset="0"/>
              </a:rPr>
              <a:t> is concerned with multiple variables at once.</a:t>
            </a:r>
            <a:endParaRPr lang="en-IN" dirty="0"/>
          </a:p>
        </p:txBody>
      </p:sp>
    </p:spTree>
    <p:extLst>
      <p:ext uri="{BB962C8B-B14F-4D97-AF65-F5344CB8AC3E}">
        <p14:creationId xmlns:p14="http://schemas.microsoft.com/office/powerpoint/2010/main" val="1123917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3B9E2-D7EC-467D-A336-DA8C1DBD177E}"/>
              </a:ext>
            </a:extLst>
          </p:cNvPr>
          <p:cNvSpPr>
            <a:spLocks noGrp="1"/>
          </p:cNvSpPr>
          <p:nvPr>
            <p:ph type="title"/>
          </p:nvPr>
        </p:nvSpPr>
        <p:spPr>
          <a:xfrm>
            <a:off x="838200" y="365126"/>
            <a:ext cx="10515600" cy="315912"/>
          </a:xfrm>
        </p:spPr>
        <p:txBody>
          <a:bodyPr>
            <a:normAutofit fontScale="90000"/>
          </a:bodyPr>
          <a:lstStyle/>
          <a:p>
            <a:r>
              <a:rPr lang="en-IN" b="0" i="0" dirty="0">
                <a:solidFill>
                  <a:srgbClr val="222222"/>
                </a:solidFill>
                <a:effectLst/>
                <a:latin typeface="source sans pro" panose="020B0503030403020204" pitchFamily="34" charset="0"/>
              </a:rPr>
              <a:t>Types of Measures</a:t>
            </a:r>
            <a:br>
              <a:rPr lang="en-IN" b="0"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89D45F4D-7101-4B1B-BC70-30E379D2CA9D}"/>
              </a:ext>
            </a:extLst>
          </p:cNvPr>
          <p:cNvSpPr>
            <a:spLocks noGrp="1"/>
          </p:cNvSpPr>
          <p:nvPr>
            <p:ph idx="1"/>
          </p:nvPr>
        </p:nvSpPr>
        <p:spPr>
          <a:xfrm>
            <a:off x="838200" y="681038"/>
            <a:ext cx="10515600" cy="5495925"/>
          </a:xfrm>
        </p:spPr>
        <p:txBody>
          <a:bodyPr/>
          <a:lstStyle/>
          <a:p>
            <a:r>
              <a:rPr lang="en-US" b="1" i="0" dirty="0">
                <a:solidFill>
                  <a:srgbClr val="222222"/>
                </a:solidFill>
                <a:effectLst/>
                <a:latin typeface="source sans pro" panose="020B0503030403020204" pitchFamily="34" charset="0"/>
              </a:rPr>
              <a:t>Central tendency</a:t>
            </a:r>
            <a:r>
              <a:rPr lang="en-US" b="0" i="0" dirty="0">
                <a:solidFill>
                  <a:srgbClr val="222222"/>
                </a:solidFill>
                <a:effectLst/>
                <a:latin typeface="source sans pro" panose="020B0503030403020204" pitchFamily="34" charset="0"/>
              </a:rPr>
              <a:t> tells you about the centers of the data. Useful measures include the mean, median, and mode.</a:t>
            </a:r>
          </a:p>
          <a:p>
            <a:r>
              <a:rPr lang="en-US" b="1" i="0" dirty="0">
                <a:solidFill>
                  <a:srgbClr val="222222"/>
                </a:solidFill>
                <a:effectLst/>
                <a:latin typeface="source sans pro" panose="020B0503030403020204" pitchFamily="34" charset="0"/>
              </a:rPr>
              <a:t>Variability</a:t>
            </a:r>
            <a:r>
              <a:rPr lang="en-US" b="0" i="0" dirty="0">
                <a:solidFill>
                  <a:srgbClr val="222222"/>
                </a:solidFill>
                <a:effectLst/>
                <a:latin typeface="source sans pro" panose="020B0503030403020204" pitchFamily="34" charset="0"/>
              </a:rPr>
              <a:t> tells you about the spread of the data. Useful measures include variance and standard deviation.</a:t>
            </a:r>
          </a:p>
          <a:p>
            <a:r>
              <a:rPr lang="en-US" b="1" i="0" dirty="0">
                <a:solidFill>
                  <a:srgbClr val="222222"/>
                </a:solidFill>
                <a:effectLst/>
                <a:latin typeface="source sans pro" panose="020B0503030403020204" pitchFamily="34" charset="0"/>
              </a:rPr>
              <a:t>Correlation or joint variability</a:t>
            </a:r>
            <a:r>
              <a:rPr lang="en-US" b="0" i="0" dirty="0">
                <a:solidFill>
                  <a:srgbClr val="222222"/>
                </a:solidFill>
                <a:effectLst/>
                <a:latin typeface="source sans pro" panose="020B0503030403020204" pitchFamily="34" charset="0"/>
              </a:rPr>
              <a:t> tells you about the relation between a pair of variables in a dataset. Useful measures include covariance and the </a:t>
            </a:r>
            <a:r>
              <a:rPr lang="en-US" b="0" i="0" u="none" strike="noStrike" dirty="0">
                <a:solidFill>
                  <a:srgbClr val="619CCD"/>
                </a:solidFill>
                <a:effectLst/>
                <a:latin typeface="source sans pro" panose="020B0503030403020204" pitchFamily="34" charset="0"/>
                <a:hlinkClick r:id="rId2"/>
              </a:rPr>
              <a:t>correlation coefficient</a:t>
            </a:r>
            <a:r>
              <a:rPr lang="en-US" b="0" i="0" dirty="0">
                <a:solidFill>
                  <a:srgbClr val="222222"/>
                </a:solidFill>
                <a:effectLst/>
                <a:latin typeface="source sans pro" panose="020B0503030403020204" pitchFamily="34" charset="0"/>
              </a:rPr>
              <a:t>.</a:t>
            </a:r>
          </a:p>
          <a:p>
            <a:endParaRPr lang="en-IN" dirty="0"/>
          </a:p>
        </p:txBody>
      </p:sp>
    </p:spTree>
    <p:extLst>
      <p:ext uri="{BB962C8B-B14F-4D97-AF65-F5344CB8AC3E}">
        <p14:creationId xmlns:p14="http://schemas.microsoft.com/office/powerpoint/2010/main" val="2225310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1CF07-FC77-4C14-8EE9-18AF5310F173}"/>
              </a:ext>
            </a:extLst>
          </p:cNvPr>
          <p:cNvSpPr>
            <a:spLocks noGrp="1"/>
          </p:cNvSpPr>
          <p:nvPr>
            <p:ph type="title"/>
          </p:nvPr>
        </p:nvSpPr>
        <p:spPr>
          <a:xfrm>
            <a:off x="838200" y="365125"/>
            <a:ext cx="10515600" cy="583781"/>
          </a:xfrm>
        </p:spPr>
        <p:txBody>
          <a:bodyPr>
            <a:normAutofit fontScale="90000"/>
          </a:bodyPr>
          <a:lstStyle/>
          <a:p>
            <a:r>
              <a:rPr lang="en-IN" b="0" i="0" dirty="0">
                <a:solidFill>
                  <a:srgbClr val="444444"/>
                </a:solidFill>
                <a:effectLst/>
                <a:latin typeface="Georgia" panose="02040502050405020303" pitchFamily="18" charset="0"/>
              </a:rPr>
              <a:t> Data Analysis</a:t>
            </a:r>
            <a:br>
              <a:rPr lang="en-IN" b="0" i="0" dirty="0">
                <a:solidFill>
                  <a:srgbClr val="444444"/>
                </a:solidFill>
                <a:effectLst/>
                <a:latin typeface="Georgia" panose="02040502050405020303" pitchFamily="18" charset="0"/>
              </a:rPr>
            </a:br>
            <a:endParaRPr lang="en-IN" dirty="0"/>
          </a:p>
        </p:txBody>
      </p:sp>
      <p:sp>
        <p:nvSpPr>
          <p:cNvPr id="3" name="Content Placeholder 2">
            <a:extLst>
              <a:ext uri="{FF2B5EF4-FFF2-40B4-BE49-F238E27FC236}">
                <a16:creationId xmlns:a16="http://schemas.microsoft.com/office/drawing/2014/main" id="{DDF83DEA-5686-414A-BDC9-DAF9F66AE4B5}"/>
              </a:ext>
            </a:extLst>
          </p:cNvPr>
          <p:cNvSpPr>
            <a:spLocks noGrp="1"/>
          </p:cNvSpPr>
          <p:nvPr>
            <p:ph idx="1"/>
          </p:nvPr>
        </p:nvSpPr>
        <p:spPr>
          <a:xfrm>
            <a:off x="838200" y="828136"/>
            <a:ext cx="10515600" cy="5348827"/>
          </a:xfrm>
        </p:spPr>
        <p:txBody>
          <a:bodyPr/>
          <a:lstStyle/>
          <a:p>
            <a:r>
              <a:rPr lang="en-US" b="0" i="0" dirty="0">
                <a:solidFill>
                  <a:srgbClr val="444444"/>
                </a:solidFill>
                <a:effectLst/>
                <a:latin typeface="Georgia" panose="02040502050405020303" pitchFamily="18" charset="0"/>
              </a:rPr>
              <a:t>With data analysis, we use two main statistical methods- </a:t>
            </a:r>
            <a:r>
              <a:rPr lang="en-US" b="0" i="1" dirty="0">
                <a:solidFill>
                  <a:srgbClr val="444444"/>
                </a:solidFill>
                <a:effectLst/>
                <a:latin typeface="Georgia" panose="02040502050405020303" pitchFamily="18" charset="0"/>
              </a:rPr>
              <a:t>Descriptive</a:t>
            </a:r>
            <a:r>
              <a:rPr lang="en-US" b="0" i="0" dirty="0">
                <a:solidFill>
                  <a:srgbClr val="444444"/>
                </a:solidFill>
                <a:effectLst/>
                <a:latin typeface="Georgia" panose="02040502050405020303" pitchFamily="18" charset="0"/>
              </a:rPr>
              <a:t> and </a:t>
            </a:r>
            <a:r>
              <a:rPr lang="en-US" b="0" i="1" dirty="0">
                <a:solidFill>
                  <a:srgbClr val="444444"/>
                </a:solidFill>
                <a:effectLst/>
                <a:latin typeface="Georgia" panose="02040502050405020303" pitchFamily="18" charset="0"/>
              </a:rPr>
              <a:t>Inferential</a:t>
            </a:r>
            <a:r>
              <a:rPr lang="en-US" b="0" i="0" dirty="0">
                <a:solidFill>
                  <a:srgbClr val="444444"/>
                </a:solidFill>
                <a:effectLst/>
                <a:latin typeface="Georgia" panose="02040502050405020303" pitchFamily="18" charset="0"/>
              </a:rPr>
              <a:t>.</a:t>
            </a:r>
          </a:p>
          <a:p>
            <a:r>
              <a:rPr lang="en-US" b="1" i="0" dirty="0">
                <a:solidFill>
                  <a:srgbClr val="444444"/>
                </a:solidFill>
                <a:effectLst/>
                <a:latin typeface="inherit"/>
              </a:rPr>
              <a:t>Descriptive statistics</a:t>
            </a:r>
            <a:r>
              <a:rPr lang="en-US" b="0" i="0" dirty="0">
                <a:solidFill>
                  <a:srgbClr val="444444"/>
                </a:solidFill>
                <a:effectLst/>
                <a:latin typeface="Georgia" panose="02040502050405020303" pitchFamily="18" charset="0"/>
              </a:rPr>
              <a:t> uses tools like mean and standard deviation on a sample to summarize data.</a:t>
            </a:r>
          </a:p>
          <a:p>
            <a:r>
              <a:rPr lang="en-US" b="1" i="0" dirty="0">
                <a:solidFill>
                  <a:srgbClr val="444444"/>
                </a:solidFill>
                <a:effectLst/>
                <a:latin typeface="inherit"/>
              </a:rPr>
              <a:t>Inferential statistics</a:t>
            </a:r>
            <a:r>
              <a:rPr lang="en-US" b="0" i="0" dirty="0">
                <a:solidFill>
                  <a:srgbClr val="444444"/>
                </a:solidFill>
                <a:effectLst/>
                <a:latin typeface="Georgia" panose="02040502050405020303" pitchFamily="18" charset="0"/>
              </a:rPr>
              <a:t>, on the other hand, looks at data that can randomly vary, and then draw conclusions from it.</a:t>
            </a:r>
          </a:p>
          <a:p>
            <a:endParaRPr lang="en-IN" dirty="0"/>
          </a:p>
        </p:txBody>
      </p:sp>
    </p:spTree>
    <p:extLst>
      <p:ext uri="{BB962C8B-B14F-4D97-AF65-F5344CB8AC3E}">
        <p14:creationId xmlns:p14="http://schemas.microsoft.com/office/powerpoint/2010/main" val="3362260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AF30-2065-40B4-8106-1463D93BDBFB}"/>
              </a:ext>
            </a:extLst>
          </p:cNvPr>
          <p:cNvSpPr>
            <a:spLocks noGrp="1"/>
          </p:cNvSpPr>
          <p:nvPr>
            <p:ph type="title"/>
          </p:nvPr>
        </p:nvSpPr>
        <p:spPr>
          <a:xfrm>
            <a:off x="838200" y="365126"/>
            <a:ext cx="10515600" cy="315912"/>
          </a:xfrm>
        </p:spPr>
        <p:txBody>
          <a:bodyPr>
            <a:normAutofit fontScale="90000"/>
          </a:bodyPr>
          <a:lstStyle/>
          <a:p>
            <a:r>
              <a:rPr lang="en-IN" b="0" i="0" dirty="0">
                <a:solidFill>
                  <a:srgbClr val="222222"/>
                </a:solidFill>
                <a:effectLst/>
                <a:latin typeface="source sans pro" panose="020B0503030403020204" pitchFamily="34" charset="0"/>
              </a:rPr>
              <a:t>Population and Samples</a:t>
            </a:r>
            <a:br>
              <a:rPr lang="en-IN" b="0"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1B27771E-F533-406F-BCFB-3EB4A6B2EB6D}"/>
              </a:ext>
            </a:extLst>
          </p:cNvPr>
          <p:cNvSpPr>
            <a:spLocks noGrp="1"/>
          </p:cNvSpPr>
          <p:nvPr>
            <p:ph idx="1"/>
          </p:nvPr>
        </p:nvSpPr>
        <p:spPr>
          <a:xfrm>
            <a:off x="838200" y="681038"/>
            <a:ext cx="10515600" cy="5495925"/>
          </a:xfrm>
        </p:spPr>
        <p:txBody>
          <a:bodyPr/>
          <a:lstStyle/>
          <a:p>
            <a:r>
              <a:rPr lang="en-US" b="0" i="0" dirty="0">
                <a:solidFill>
                  <a:srgbClr val="222222"/>
                </a:solidFill>
                <a:effectLst/>
                <a:latin typeface="source sans pro" panose="020B0503030403020204" pitchFamily="34" charset="0"/>
              </a:rPr>
              <a:t>In statistics, the </a:t>
            </a:r>
            <a:r>
              <a:rPr lang="en-US" b="1" i="0" dirty="0">
                <a:solidFill>
                  <a:srgbClr val="222222"/>
                </a:solidFill>
                <a:effectLst/>
                <a:latin typeface="source sans pro" panose="020B0503030403020204" pitchFamily="34" charset="0"/>
              </a:rPr>
              <a:t>population</a:t>
            </a:r>
            <a:r>
              <a:rPr lang="en-US" b="0" i="0" dirty="0">
                <a:solidFill>
                  <a:srgbClr val="222222"/>
                </a:solidFill>
                <a:effectLst/>
                <a:latin typeface="source sans pro" panose="020B0503030403020204" pitchFamily="34" charset="0"/>
              </a:rPr>
              <a:t> is a set of all elements or items that you’re interested in.</a:t>
            </a:r>
          </a:p>
          <a:p>
            <a:r>
              <a:rPr lang="en-US" b="0" i="0" dirty="0">
                <a:solidFill>
                  <a:srgbClr val="222222"/>
                </a:solidFill>
                <a:effectLst/>
                <a:latin typeface="source sans pro" panose="020B0503030403020204" pitchFamily="34" charset="0"/>
              </a:rPr>
              <a:t>Populations are often vast, which makes them inappropriate for collecting and analyzing data. That’s why statisticians usually try to make some conclusions about a population by choosing and examining a representative subset of that population.</a:t>
            </a:r>
            <a:endParaRPr lang="en-US" dirty="0">
              <a:solidFill>
                <a:srgbClr val="222222"/>
              </a:solidFill>
              <a:latin typeface="source sans pro" panose="020B0503030403020204" pitchFamily="34" charset="0"/>
            </a:endParaRPr>
          </a:p>
          <a:p>
            <a:r>
              <a:rPr lang="en-US" b="0" i="0" dirty="0">
                <a:solidFill>
                  <a:srgbClr val="222222"/>
                </a:solidFill>
                <a:effectLst/>
                <a:latin typeface="source sans pro" panose="020B0503030403020204" pitchFamily="34" charset="0"/>
              </a:rPr>
              <a:t>This subset of a population is called a </a:t>
            </a:r>
            <a:r>
              <a:rPr lang="en-US" b="1" i="0" dirty="0">
                <a:solidFill>
                  <a:srgbClr val="222222"/>
                </a:solidFill>
                <a:effectLst/>
                <a:latin typeface="source sans pro" panose="020B0503030403020204" pitchFamily="34" charset="0"/>
              </a:rPr>
              <a:t>sample</a:t>
            </a:r>
            <a:r>
              <a:rPr lang="en-US" b="0" i="0" dirty="0">
                <a:solidFill>
                  <a:srgbClr val="222222"/>
                </a:solidFill>
                <a:effectLst/>
                <a:latin typeface="source sans pro" panose="020B0503030403020204" pitchFamily="34" charset="0"/>
              </a:rPr>
              <a:t>.  Ideally, the sample should preserve the essential statistical features of the population to a satisfactory extent. That way, you’ll be able to use the sample to glean conclusions about the population.</a:t>
            </a:r>
            <a:endParaRPr lang="en-IN" dirty="0"/>
          </a:p>
        </p:txBody>
      </p:sp>
    </p:spTree>
    <p:extLst>
      <p:ext uri="{BB962C8B-B14F-4D97-AF65-F5344CB8AC3E}">
        <p14:creationId xmlns:p14="http://schemas.microsoft.com/office/powerpoint/2010/main" val="1827707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E10DD-D7BF-44AD-B7D9-6DCDF472013C}"/>
              </a:ext>
            </a:extLst>
          </p:cNvPr>
          <p:cNvSpPr>
            <a:spLocks noGrp="1"/>
          </p:cNvSpPr>
          <p:nvPr>
            <p:ph type="title"/>
          </p:nvPr>
        </p:nvSpPr>
        <p:spPr>
          <a:xfrm>
            <a:off x="838200" y="365125"/>
            <a:ext cx="10515600" cy="514769"/>
          </a:xfrm>
        </p:spPr>
        <p:txBody>
          <a:bodyPr>
            <a:normAutofit fontScale="90000"/>
          </a:bodyPr>
          <a:lstStyle/>
          <a:p>
            <a:r>
              <a:rPr lang="en-IN" b="0" i="0" dirty="0">
                <a:solidFill>
                  <a:srgbClr val="222222"/>
                </a:solidFill>
                <a:effectLst/>
                <a:latin typeface="source sans pro" panose="020B0503030403020204" pitchFamily="34" charset="0"/>
              </a:rPr>
              <a:t>Outliers</a:t>
            </a:r>
            <a:br>
              <a:rPr lang="en-IN" b="0"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AADBDA33-D163-42C9-8944-3BA933542431}"/>
              </a:ext>
            </a:extLst>
          </p:cNvPr>
          <p:cNvSpPr>
            <a:spLocks noGrp="1"/>
          </p:cNvSpPr>
          <p:nvPr>
            <p:ph idx="1"/>
          </p:nvPr>
        </p:nvSpPr>
        <p:spPr>
          <a:xfrm>
            <a:off x="838200" y="879894"/>
            <a:ext cx="10515600" cy="5297069"/>
          </a:xfrm>
        </p:spPr>
        <p:txBody>
          <a:bodyPr>
            <a:normAutofit lnSpcReduction="10000"/>
          </a:bodyPr>
          <a:lstStyle/>
          <a:p>
            <a:pPr algn="l"/>
            <a:r>
              <a:rPr lang="en-US" b="0" i="0" dirty="0">
                <a:solidFill>
                  <a:srgbClr val="222222"/>
                </a:solidFill>
                <a:effectLst/>
                <a:latin typeface="source sans pro" panose="020B0503030403020204" pitchFamily="34" charset="0"/>
              </a:rPr>
              <a:t>An </a:t>
            </a:r>
            <a:r>
              <a:rPr lang="en-US" b="1" i="0" dirty="0">
                <a:solidFill>
                  <a:srgbClr val="222222"/>
                </a:solidFill>
                <a:effectLst/>
                <a:latin typeface="source sans pro" panose="020B0503030403020204" pitchFamily="34" charset="0"/>
              </a:rPr>
              <a:t>outlier</a:t>
            </a:r>
            <a:r>
              <a:rPr lang="en-US" b="0" i="0" dirty="0">
                <a:solidFill>
                  <a:srgbClr val="222222"/>
                </a:solidFill>
                <a:effectLst/>
                <a:latin typeface="source sans pro" panose="020B0503030403020204" pitchFamily="34" charset="0"/>
              </a:rPr>
              <a:t> is a data point that differs significantly from the majority of the data taken from a sample or population.  There are many possible causes of outliers, but here are a few to start you off:</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Natural variation</a:t>
            </a:r>
            <a:r>
              <a:rPr lang="en-US" b="0" i="0" dirty="0">
                <a:solidFill>
                  <a:srgbClr val="222222"/>
                </a:solidFill>
                <a:effectLst/>
                <a:latin typeface="source sans pro" panose="020B0503030403020204" pitchFamily="34" charset="0"/>
              </a:rPr>
              <a:t> in data</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Change</a:t>
            </a:r>
            <a:r>
              <a:rPr lang="en-US" b="0" i="0" dirty="0">
                <a:solidFill>
                  <a:srgbClr val="222222"/>
                </a:solidFill>
                <a:effectLst/>
                <a:latin typeface="source sans pro" panose="020B0503030403020204" pitchFamily="34" charset="0"/>
              </a:rPr>
              <a:t> in the behavior of the observed system</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Errors</a:t>
            </a:r>
            <a:r>
              <a:rPr lang="en-US" b="0" i="0" dirty="0">
                <a:solidFill>
                  <a:srgbClr val="222222"/>
                </a:solidFill>
                <a:effectLst/>
                <a:latin typeface="source sans pro" panose="020B0503030403020204" pitchFamily="34" charset="0"/>
              </a:rPr>
              <a:t> in data collection</a:t>
            </a:r>
          </a:p>
          <a:p>
            <a:endParaRPr lang="en-IN" dirty="0"/>
          </a:p>
          <a:p>
            <a:r>
              <a:rPr lang="en-US" b="0" i="0" dirty="0">
                <a:solidFill>
                  <a:srgbClr val="222222"/>
                </a:solidFill>
                <a:effectLst/>
                <a:latin typeface="source sans pro" panose="020B0503030403020204" pitchFamily="34" charset="0"/>
              </a:rPr>
              <a:t>Data collection errors are a particularly prominent cause of outliers. For example, the limitations of measurement instruments or procedures can mean that the correct data is simply not obtainable. Other errors can be caused by miscalculations, data contamination, human error, and more.</a:t>
            </a:r>
          </a:p>
          <a:p>
            <a:endParaRPr lang="en-IN" dirty="0"/>
          </a:p>
        </p:txBody>
      </p:sp>
    </p:spTree>
    <p:extLst>
      <p:ext uri="{BB962C8B-B14F-4D97-AF65-F5344CB8AC3E}">
        <p14:creationId xmlns:p14="http://schemas.microsoft.com/office/powerpoint/2010/main" val="154433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745A-7156-4886-A260-5C4676ABF36D}"/>
              </a:ext>
            </a:extLst>
          </p:cNvPr>
          <p:cNvSpPr>
            <a:spLocks noGrp="1"/>
          </p:cNvSpPr>
          <p:nvPr>
            <p:ph type="title"/>
          </p:nvPr>
        </p:nvSpPr>
        <p:spPr>
          <a:xfrm>
            <a:off x="838200" y="365125"/>
            <a:ext cx="10515600" cy="463011"/>
          </a:xfrm>
        </p:spPr>
        <p:txBody>
          <a:bodyPr>
            <a:normAutofit fontScale="90000"/>
          </a:bodyPr>
          <a:lstStyle/>
          <a:p>
            <a:r>
              <a:rPr lang="en-IN" b="0" i="0" dirty="0">
                <a:solidFill>
                  <a:srgbClr val="222222"/>
                </a:solidFill>
                <a:effectLst/>
                <a:latin typeface="source sans pro" panose="020B0503030403020204" pitchFamily="34" charset="0"/>
              </a:rPr>
              <a:t>Measures of Central Tendency</a:t>
            </a:r>
            <a:br>
              <a:rPr lang="en-IN" b="0"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E25463F9-AA77-4F06-AA4A-3820C46778C7}"/>
              </a:ext>
            </a:extLst>
          </p:cNvPr>
          <p:cNvSpPr>
            <a:spLocks noGrp="1"/>
          </p:cNvSpPr>
          <p:nvPr>
            <p:ph idx="1"/>
          </p:nvPr>
        </p:nvSpPr>
        <p:spPr>
          <a:xfrm>
            <a:off x="838200" y="552091"/>
            <a:ext cx="10515600" cy="5624872"/>
          </a:xfrm>
        </p:spPr>
        <p:txBody>
          <a:bodyPr/>
          <a:lstStyle/>
          <a:p>
            <a:r>
              <a:rPr lang="en-US" b="0" i="0" dirty="0">
                <a:solidFill>
                  <a:srgbClr val="222222"/>
                </a:solidFill>
                <a:effectLst/>
                <a:latin typeface="source sans pro" panose="020B0503030403020204" pitchFamily="34" charset="0"/>
              </a:rPr>
              <a:t>The </a:t>
            </a:r>
            <a:r>
              <a:rPr lang="en-US" b="1" i="0" dirty="0">
                <a:solidFill>
                  <a:srgbClr val="222222"/>
                </a:solidFill>
                <a:effectLst/>
                <a:latin typeface="source sans pro" panose="020B0503030403020204" pitchFamily="34" charset="0"/>
              </a:rPr>
              <a:t>measures of central tendency</a:t>
            </a:r>
            <a:r>
              <a:rPr lang="en-US" b="0" i="0" dirty="0">
                <a:solidFill>
                  <a:srgbClr val="222222"/>
                </a:solidFill>
                <a:effectLst/>
                <a:latin typeface="source sans pro" panose="020B0503030403020204" pitchFamily="34" charset="0"/>
              </a:rPr>
              <a:t> show the central or middle values of datasets. </a:t>
            </a:r>
          </a:p>
          <a:p>
            <a:r>
              <a:rPr lang="en-IN" b="0" i="0" dirty="0">
                <a:solidFill>
                  <a:srgbClr val="222222"/>
                </a:solidFill>
                <a:effectLst/>
                <a:latin typeface="source sans pro" panose="020B0503030403020204" pitchFamily="34" charset="0"/>
              </a:rPr>
              <a:t>Mean</a:t>
            </a:r>
          </a:p>
          <a:p>
            <a:r>
              <a:rPr lang="en-US" b="0" i="0" dirty="0">
                <a:solidFill>
                  <a:srgbClr val="222222"/>
                </a:solidFill>
                <a:effectLst/>
                <a:latin typeface="source sans pro" panose="020B0503030403020204" pitchFamily="34" charset="0"/>
              </a:rPr>
              <a:t>The </a:t>
            </a:r>
            <a:r>
              <a:rPr lang="en-US" b="1" i="0" dirty="0">
                <a:solidFill>
                  <a:srgbClr val="222222"/>
                </a:solidFill>
                <a:effectLst/>
                <a:latin typeface="source sans pro" panose="020B0503030403020204" pitchFamily="34" charset="0"/>
              </a:rPr>
              <a:t>sample mean</a:t>
            </a:r>
            <a:r>
              <a:rPr lang="en-US" b="0" i="0" dirty="0">
                <a:solidFill>
                  <a:srgbClr val="222222"/>
                </a:solidFill>
                <a:effectLst/>
                <a:latin typeface="source sans pro" panose="020B0503030403020204" pitchFamily="34" charset="0"/>
              </a:rPr>
              <a:t>, also called the </a:t>
            </a:r>
            <a:r>
              <a:rPr lang="en-US" b="1" i="0" dirty="0">
                <a:solidFill>
                  <a:srgbClr val="222222"/>
                </a:solidFill>
                <a:effectLst/>
                <a:latin typeface="source sans pro" panose="020B0503030403020204" pitchFamily="34" charset="0"/>
              </a:rPr>
              <a:t>sample arithmetic mean</a:t>
            </a:r>
            <a:r>
              <a:rPr lang="en-US" b="0" i="0" dirty="0">
                <a:solidFill>
                  <a:srgbClr val="222222"/>
                </a:solidFill>
                <a:effectLst/>
                <a:latin typeface="source sans pro" panose="020B0503030403020204" pitchFamily="34" charset="0"/>
              </a:rPr>
              <a:t> or simply the </a:t>
            </a:r>
            <a:r>
              <a:rPr lang="en-US" b="1" i="0" dirty="0">
                <a:solidFill>
                  <a:srgbClr val="222222"/>
                </a:solidFill>
                <a:effectLst/>
                <a:latin typeface="source sans pro" panose="020B0503030403020204" pitchFamily="34" charset="0"/>
              </a:rPr>
              <a:t>average</a:t>
            </a:r>
            <a:r>
              <a:rPr lang="en-US" b="0" i="0" dirty="0">
                <a:solidFill>
                  <a:srgbClr val="222222"/>
                </a:solidFill>
                <a:effectLst/>
                <a:latin typeface="source sans pro" panose="020B0503030403020204" pitchFamily="34" charset="0"/>
              </a:rPr>
              <a:t>, is the arithmetic average of all the items in a dataset. The mean of a dataset 𝑥 is mathematically expressed as Σᵢ𝑥ᵢ/𝑛, where 𝑖 = 1, 2, …, 𝑛. In other words, it’s the sum of all the elements 𝑥ᵢ divided by the number of items in the dataset 𝑥.</a:t>
            </a:r>
            <a:endParaRPr lang="en-US" dirty="0">
              <a:solidFill>
                <a:srgbClr val="222222"/>
              </a:solidFill>
              <a:latin typeface="source sans pro" panose="020B0503030403020204" pitchFamily="34" charset="0"/>
            </a:endParaRPr>
          </a:p>
          <a:p>
            <a:endParaRPr lang="en-IN" dirty="0"/>
          </a:p>
        </p:txBody>
      </p:sp>
    </p:spTree>
    <p:extLst>
      <p:ext uri="{BB962C8B-B14F-4D97-AF65-F5344CB8AC3E}">
        <p14:creationId xmlns:p14="http://schemas.microsoft.com/office/powerpoint/2010/main" val="4269896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4694B-5F7D-4D6E-BFFE-46EFC0C81BE2}"/>
              </a:ext>
            </a:extLst>
          </p:cNvPr>
          <p:cNvSpPr>
            <a:spLocks noGrp="1"/>
          </p:cNvSpPr>
          <p:nvPr>
            <p:ph type="title"/>
          </p:nvPr>
        </p:nvSpPr>
        <p:spPr>
          <a:xfrm>
            <a:off x="838200" y="365126"/>
            <a:ext cx="10515600" cy="315912"/>
          </a:xfrm>
        </p:spPr>
        <p:txBody>
          <a:bodyPr>
            <a:normAutofit fontScale="90000"/>
          </a:bodyPr>
          <a:lstStyle/>
          <a:p>
            <a:r>
              <a:rPr lang="en-IN" dirty="0"/>
              <a:t>Median</a:t>
            </a:r>
          </a:p>
        </p:txBody>
      </p:sp>
      <p:sp>
        <p:nvSpPr>
          <p:cNvPr id="3" name="Content Placeholder 2">
            <a:extLst>
              <a:ext uri="{FF2B5EF4-FFF2-40B4-BE49-F238E27FC236}">
                <a16:creationId xmlns:a16="http://schemas.microsoft.com/office/drawing/2014/main" id="{D459BBA7-3070-4494-997C-D73C4B082EBF}"/>
              </a:ext>
            </a:extLst>
          </p:cNvPr>
          <p:cNvSpPr>
            <a:spLocks noGrp="1"/>
          </p:cNvSpPr>
          <p:nvPr>
            <p:ph idx="1"/>
          </p:nvPr>
        </p:nvSpPr>
        <p:spPr>
          <a:xfrm>
            <a:off x="838200" y="875899"/>
            <a:ext cx="10515600" cy="5301064"/>
          </a:xfrm>
        </p:spPr>
        <p:txBody>
          <a:bodyPr>
            <a:normAutofit fontScale="85000" lnSpcReduction="20000"/>
          </a:bodyPr>
          <a:lstStyle/>
          <a:p>
            <a:r>
              <a:rPr lang="en-US" b="0" i="0" dirty="0">
                <a:solidFill>
                  <a:srgbClr val="000000"/>
                </a:solidFill>
                <a:effectLst/>
                <a:latin typeface="Verdana" panose="020B0604030504040204" pitchFamily="34" charset="0"/>
              </a:rPr>
              <a:t>The median is a type of average value, which describes where the center of the data is located.</a:t>
            </a:r>
          </a:p>
          <a:p>
            <a:pPr algn="l"/>
            <a:r>
              <a:rPr lang="en-US" b="0" i="0" dirty="0">
                <a:solidFill>
                  <a:srgbClr val="000000"/>
                </a:solidFill>
                <a:effectLst/>
                <a:latin typeface="Verdana" panose="020B0604030504040204" pitchFamily="34" charset="0"/>
              </a:rPr>
              <a:t>The median is the </a:t>
            </a:r>
            <a:r>
              <a:rPr lang="en-US" b="1" i="0" dirty="0">
                <a:solidFill>
                  <a:srgbClr val="000000"/>
                </a:solidFill>
                <a:effectLst/>
                <a:latin typeface="Verdana" panose="020B0604030504040204" pitchFamily="34" charset="0"/>
              </a:rPr>
              <a:t>middle</a:t>
            </a:r>
            <a:r>
              <a:rPr lang="en-US" b="0" i="0" dirty="0">
                <a:solidFill>
                  <a:srgbClr val="000000"/>
                </a:solidFill>
                <a:effectLst/>
                <a:latin typeface="Verdana" panose="020B0604030504040204" pitchFamily="34" charset="0"/>
              </a:rPr>
              <a:t> value in a data set ordered from low to high.</a:t>
            </a:r>
          </a:p>
          <a:p>
            <a:endParaRPr lang="en-US" dirty="0"/>
          </a:p>
          <a:p>
            <a:r>
              <a:rPr lang="en-IN" b="0" i="0" dirty="0">
                <a:solidFill>
                  <a:srgbClr val="000000"/>
                </a:solidFill>
                <a:effectLst/>
                <a:latin typeface="Segoe UI" panose="020B0502040204020203" pitchFamily="34" charset="0"/>
              </a:rPr>
              <a:t>Mode</a:t>
            </a:r>
          </a:p>
          <a:p>
            <a:r>
              <a:rPr lang="en-US" b="0" i="0" dirty="0">
                <a:solidFill>
                  <a:srgbClr val="000000"/>
                </a:solidFill>
                <a:effectLst/>
                <a:latin typeface="Verdana" panose="020B0604030504040204" pitchFamily="34" charset="0"/>
              </a:rPr>
              <a:t>The mode is a type of average value, which describes where most of the data is located.</a:t>
            </a:r>
          </a:p>
          <a:p>
            <a:r>
              <a:rPr lang="en-US" b="0" i="0" dirty="0">
                <a:solidFill>
                  <a:srgbClr val="000000"/>
                </a:solidFill>
                <a:effectLst/>
                <a:latin typeface="Verdana" panose="020B0604030504040204" pitchFamily="34" charset="0"/>
              </a:rPr>
              <a:t>The mode is the value(s) that are the most common in the data.</a:t>
            </a:r>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A distribution of values with only one mode is called </a:t>
            </a:r>
            <a:r>
              <a:rPr lang="en-US" b="1" i="0" dirty="0">
                <a:solidFill>
                  <a:srgbClr val="000000"/>
                </a:solidFill>
                <a:effectLst/>
                <a:latin typeface="Verdana" panose="020B0604030504040204" pitchFamily="34" charset="0"/>
              </a:rPr>
              <a:t>unimodal</a:t>
            </a:r>
            <a:r>
              <a:rPr lang="en-US" b="0" i="0" dirty="0">
                <a:solidFill>
                  <a:srgbClr val="000000"/>
                </a:solidFill>
                <a:effectLst/>
                <a:latin typeface="Verdana" panose="020B0604030504040204" pitchFamily="34" charset="0"/>
              </a:rPr>
              <a:t>.</a:t>
            </a:r>
          </a:p>
          <a:p>
            <a:r>
              <a:rPr lang="en-US" b="0" i="0" dirty="0">
                <a:solidFill>
                  <a:srgbClr val="000000"/>
                </a:solidFill>
                <a:effectLst/>
                <a:latin typeface="Verdana" panose="020B0604030504040204" pitchFamily="34" charset="0"/>
              </a:rPr>
              <a:t>A distribution of values with two modes is called </a:t>
            </a:r>
            <a:r>
              <a:rPr lang="en-US" b="1" i="0" dirty="0">
                <a:solidFill>
                  <a:srgbClr val="000000"/>
                </a:solidFill>
                <a:effectLst/>
                <a:latin typeface="Verdana" panose="020B0604030504040204" pitchFamily="34" charset="0"/>
              </a:rPr>
              <a:t>bimodal</a:t>
            </a:r>
            <a:r>
              <a:rPr lang="en-US" b="0" i="0" dirty="0">
                <a:solidFill>
                  <a:srgbClr val="000000"/>
                </a:solidFill>
                <a:effectLst/>
                <a:latin typeface="Verdana" panose="020B0604030504040204" pitchFamily="34" charset="0"/>
              </a:rPr>
              <a:t>. In general, a distribution with more than one mode is called </a:t>
            </a:r>
            <a:r>
              <a:rPr lang="en-US" b="1" i="0" dirty="0">
                <a:solidFill>
                  <a:srgbClr val="000000"/>
                </a:solidFill>
                <a:effectLst/>
                <a:latin typeface="Verdana" panose="020B0604030504040204" pitchFamily="34" charset="0"/>
              </a:rPr>
              <a:t>multimodal</a:t>
            </a:r>
            <a:r>
              <a:rPr lang="en-US" b="0" i="0" dirty="0">
                <a:solidFill>
                  <a:srgbClr val="000000"/>
                </a:solidFill>
                <a:effectLst/>
                <a:latin typeface="Verdana" panose="020B0604030504040204" pitchFamily="34" charset="0"/>
              </a:rPr>
              <a:t>.</a:t>
            </a:r>
          </a:p>
          <a:p>
            <a:r>
              <a:rPr lang="en-US" b="0" i="0" dirty="0">
                <a:solidFill>
                  <a:srgbClr val="000000"/>
                </a:solidFill>
                <a:effectLst/>
                <a:latin typeface="Verdana" panose="020B0604030504040204" pitchFamily="34" charset="0"/>
              </a:rPr>
              <a:t>Mode can be found for both categorical and numerical data.</a:t>
            </a:r>
            <a:br>
              <a:rPr lang="en-US" dirty="0"/>
            </a:br>
            <a:endParaRPr lang="en-US" dirty="0">
              <a:solidFill>
                <a:srgbClr val="000000"/>
              </a:solidFill>
              <a:latin typeface="Verdana" panose="020B0604030504040204" pitchFamily="34" charset="0"/>
            </a:endParaRPr>
          </a:p>
          <a:p>
            <a:endParaRPr lang="en-IN" dirty="0"/>
          </a:p>
        </p:txBody>
      </p:sp>
    </p:spTree>
    <p:extLst>
      <p:ext uri="{BB962C8B-B14F-4D97-AF65-F5344CB8AC3E}">
        <p14:creationId xmlns:p14="http://schemas.microsoft.com/office/powerpoint/2010/main" val="1459483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D0C2D-45DC-4675-9D5A-FB09F3793B2E}"/>
              </a:ext>
            </a:extLst>
          </p:cNvPr>
          <p:cNvSpPr>
            <a:spLocks noGrp="1"/>
          </p:cNvSpPr>
          <p:nvPr>
            <p:ph type="title"/>
          </p:nvPr>
        </p:nvSpPr>
        <p:spPr>
          <a:xfrm>
            <a:off x="838200" y="365126"/>
            <a:ext cx="10515600" cy="315912"/>
          </a:xfrm>
        </p:spPr>
        <p:txBody>
          <a:bodyPr>
            <a:normAutofit fontScale="90000"/>
          </a:bodyPr>
          <a:lstStyle/>
          <a:p>
            <a:r>
              <a:rPr lang="en-IN" b="0" i="0" dirty="0">
                <a:solidFill>
                  <a:srgbClr val="000000"/>
                </a:solidFill>
                <a:effectLst/>
                <a:latin typeface="Segoe UI" panose="020B0502040204020203" pitchFamily="34" charset="0"/>
              </a:rPr>
              <a:t>Finding the Mode</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50B42759-66D8-4355-9D1A-3AD2DDAD7259}"/>
              </a:ext>
            </a:extLst>
          </p:cNvPr>
          <p:cNvSpPr>
            <a:spLocks noGrp="1"/>
          </p:cNvSpPr>
          <p:nvPr>
            <p:ph idx="1"/>
          </p:nvPr>
        </p:nvSpPr>
        <p:spPr>
          <a:xfrm>
            <a:off x="838200" y="558265"/>
            <a:ext cx="10515600" cy="5618698"/>
          </a:xfrm>
        </p:spPr>
        <p:txBody>
          <a:bodyPr/>
          <a:lstStyle/>
          <a:p>
            <a:r>
              <a:rPr lang="en-IN" b="0" i="0" dirty="0">
                <a:solidFill>
                  <a:srgbClr val="0000CD"/>
                </a:solidFill>
                <a:effectLst/>
                <a:latin typeface="Consolas" panose="020B0609020204030204" pitchFamily="49" charset="0"/>
              </a:rPr>
              <a:t>from</a:t>
            </a:r>
            <a:r>
              <a:rPr lang="en-IN" b="0" i="0" dirty="0">
                <a:solidFill>
                  <a:srgbClr val="000000"/>
                </a:solidFill>
                <a:effectLst/>
                <a:latin typeface="Consolas" panose="020B0609020204030204" pitchFamily="49" charset="0"/>
              </a:rPr>
              <a:t> statistics </a:t>
            </a: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multimode</a:t>
            </a:r>
            <a:br>
              <a:rPr lang="en-IN" dirty="0"/>
            </a:br>
            <a:br>
              <a:rPr lang="en-IN" dirty="0"/>
            </a:br>
            <a:r>
              <a:rPr lang="en-IN" b="0" i="0" dirty="0">
                <a:solidFill>
                  <a:srgbClr val="000000"/>
                </a:solidFill>
                <a:effectLst/>
                <a:latin typeface="Consolas" panose="020B0609020204030204" pitchFamily="49" charset="0"/>
              </a:rPr>
              <a:t>values = [</a:t>
            </a:r>
            <a:r>
              <a:rPr lang="en-IN" b="0" i="0" dirty="0">
                <a:solidFill>
                  <a:srgbClr val="FF0000"/>
                </a:solidFill>
                <a:effectLst/>
                <a:latin typeface="Consolas" panose="020B0609020204030204" pitchFamily="49" charset="0"/>
              </a:rPr>
              <a:t>4</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7</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11</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7</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19</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9</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12</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12</a:t>
            </a: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000000"/>
                </a:solidFill>
                <a:effectLst/>
                <a:latin typeface="Consolas" panose="020B0609020204030204" pitchFamily="49" charset="0"/>
              </a:rPr>
              <a:t>x = multimode(values)</a:t>
            </a:r>
            <a:endParaRPr lang="en-IN" dirty="0"/>
          </a:p>
        </p:txBody>
      </p:sp>
    </p:spTree>
    <p:extLst>
      <p:ext uri="{BB962C8B-B14F-4D97-AF65-F5344CB8AC3E}">
        <p14:creationId xmlns:p14="http://schemas.microsoft.com/office/powerpoint/2010/main" val="27561084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55C2-325F-4AE0-8691-72C965838ACD}"/>
              </a:ext>
            </a:extLst>
          </p:cNvPr>
          <p:cNvSpPr>
            <a:spLocks noGrp="1"/>
          </p:cNvSpPr>
          <p:nvPr>
            <p:ph type="title"/>
          </p:nvPr>
        </p:nvSpPr>
        <p:spPr>
          <a:xfrm>
            <a:off x="838200" y="365125"/>
            <a:ext cx="10515600" cy="463011"/>
          </a:xfrm>
        </p:spPr>
        <p:txBody>
          <a:bodyPr>
            <a:normAutofit fontScale="90000"/>
          </a:bodyPr>
          <a:lstStyle/>
          <a:p>
            <a:r>
              <a:rPr lang="en-IN" b="0" i="0" dirty="0">
                <a:solidFill>
                  <a:srgbClr val="222222"/>
                </a:solidFill>
                <a:effectLst/>
                <a:latin typeface="source sans pro" panose="020B0503030403020204" pitchFamily="34" charset="0"/>
              </a:rPr>
              <a:t>Measures of Variability</a:t>
            </a:r>
            <a:br>
              <a:rPr lang="en-IN" b="0"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0456E351-D02D-4004-B4EF-FD5E97769A7A}"/>
              </a:ext>
            </a:extLst>
          </p:cNvPr>
          <p:cNvSpPr>
            <a:spLocks noGrp="1"/>
          </p:cNvSpPr>
          <p:nvPr>
            <p:ph idx="1"/>
          </p:nvPr>
        </p:nvSpPr>
        <p:spPr>
          <a:xfrm>
            <a:off x="838200" y="672860"/>
            <a:ext cx="10515600" cy="5910820"/>
          </a:xfrm>
        </p:spPr>
        <p:txBody>
          <a:bodyPr>
            <a:normAutofit lnSpcReduction="10000"/>
          </a:bodyPr>
          <a:lstStyle/>
          <a:p>
            <a:r>
              <a:rPr lang="en-US" sz="2000" b="0" i="0" dirty="0">
                <a:solidFill>
                  <a:srgbClr val="222222"/>
                </a:solidFill>
                <a:effectLst/>
                <a:latin typeface="source sans pro" panose="020B0503030403020204" pitchFamily="34" charset="0"/>
              </a:rPr>
              <a:t>The measures of central tendency aren’t sufficient to describe data. </a:t>
            </a:r>
          </a:p>
          <a:p>
            <a:r>
              <a:rPr lang="en-US" sz="2000" b="0" i="0" dirty="0">
                <a:solidFill>
                  <a:srgbClr val="222222"/>
                </a:solidFill>
                <a:effectLst/>
                <a:latin typeface="source sans pro" panose="020B0503030403020204" pitchFamily="34" charset="0"/>
              </a:rPr>
              <a:t>You’ll also need the </a:t>
            </a:r>
            <a:r>
              <a:rPr lang="en-US" sz="2000" b="1" i="0" dirty="0">
                <a:solidFill>
                  <a:srgbClr val="222222"/>
                </a:solidFill>
                <a:effectLst/>
                <a:latin typeface="source sans pro" panose="020B0503030403020204" pitchFamily="34" charset="0"/>
              </a:rPr>
              <a:t>measures of variability</a:t>
            </a:r>
            <a:r>
              <a:rPr lang="en-US" sz="2000" b="0" i="0" dirty="0">
                <a:solidFill>
                  <a:srgbClr val="222222"/>
                </a:solidFill>
                <a:effectLst/>
                <a:latin typeface="source sans pro" panose="020B0503030403020204" pitchFamily="34" charset="0"/>
              </a:rPr>
              <a:t> that quantify the spread of data points. </a:t>
            </a:r>
            <a:endParaRPr lang="en-US" sz="2000" dirty="0">
              <a:solidFill>
                <a:srgbClr val="222222"/>
              </a:solidFill>
              <a:latin typeface="source sans pro" panose="020B0503030403020204" pitchFamily="34" charset="0"/>
            </a:endParaRPr>
          </a:p>
          <a:p>
            <a:r>
              <a:rPr lang="en-IN" sz="2000" b="0" i="0" dirty="0">
                <a:solidFill>
                  <a:srgbClr val="222222"/>
                </a:solidFill>
                <a:effectLst/>
                <a:latin typeface="source sans pro" panose="020B0503030403020204" pitchFamily="34" charset="0"/>
              </a:rPr>
              <a:t>Variance</a:t>
            </a:r>
          </a:p>
          <a:p>
            <a:r>
              <a:rPr lang="en-US" sz="2000" b="0" i="0" dirty="0">
                <a:solidFill>
                  <a:srgbClr val="222222"/>
                </a:solidFill>
                <a:effectLst/>
                <a:latin typeface="source sans pro" panose="020B0503030403020204" pitchFamily="34" charset="0"/>
              </a:rPr>
              <a:t>The </a:t>
            </a:r>
            <a:r>
              <a:rPr lang="en-US" sz="2000" b="1" i="0" dirty="0">
                <a:solidFill>
                  <a:srgbClr val="222222"/>
                </a:solidFill>
                <a:effectLst/>
                <a:latin typeface="source sans pro" panose="020B0503030403020204" pitchFamily="34" charset="0"/>
              </a:rPr>
              <a:t>sample variance</a:t>
            </a:r>
            <a:r>
              <a:rPr lang="en-US" sz="2000" b="0" i="0" dirty="0">
                <a:solidFill>
                  <a:srgbClr val="222222"/>
                </a:solidFill>
                <a:effectLst/>
                <a:latin typeface="source sans pro" panose="020B0503030403020204" pitchFamily="34" charset="0"/>
              </a:rPr>
              <a:t> quantifies the spread of the data. It shows numerically how far the data points are from the mean. You can express the sample variance of the dataset 𝑥 with 𝑛 elements mathematically as 𝑠² = Σᵢ(𝑥ᵢ − mean(𝑥))² / (𝑛 − 1), where 𝑖 = 1, 2, …, 𝑛 and mean(𝑥) is the sample mean of 𝑥. </a:t>
            </a:r>
          </a:p>
          <a:p>
            <a:r>
              <a:rPr lang="en-US" sz="2000" b="0" i="0" dirty="0">
                <a:solidFill>
                  <a:srgbClr val="222222"/>
                </a:solidFill>
                <a:effectLst/>
                <a:latin typeface="source sans pro" panose="020B0503030403020204" pitchFamily="34" charset="0"/>
              </a:rPr>
              <a:t>The following figure shows you why it’s important to consider the variance when describing datasets:</a:t>
            </a:r>
          </a:p>
          <a:p>
            <a:endParaRPr lang="en-US" sz="2000" dirty="0">
              <a:solidFill>
                <a:srgbClr val="222222"/>
              </a:solidFill>
              <a:latin typeface="source sans pro" panose="020B0503030403020204" pitchFamily="34" charset="0"/>
            </a:endParaRPr>
          </a:p>
          <a:p>
            <a:endParaRPr lang="en-US" sz="2000" b="0" i="0" dirty="0">
              <a:solidFill>
                <a:srgbClr val="222222"/>
              </a:solidFill>
              <a:effectLst/>
              <a:latin typeface="source sans pro" panose="020B0503030403020204" pitchFamily="34" charset="0"/>
            </a:endParaRPr>
          </a:p>
          <a:p>
            <a:endParaRPr lang="en-US" sz="2000" dirty="0">
              <a:solidFill>
                <a:srgbClr val="222222"/>
              </a:solidFill>
              <a:latin typeface="source sans pro" panose="020B0503030403020204" pitchFamily="34" charset="0"/>
            </a:endParaRPr>
          </a:p>
          <a:p>
            <a:endParaRPr lang="en-US" sz="2000" b="0" i="0" dirty="0">
              <a:solidFill>
                <a:srgbClr val="222222"/>
              </a:solidFill>
              <a:effectLst/>
              <a:latin typeface="source sans pro" panose="020B0503030403020204" pitchFamily="34" charset="0"/>
            </a:endParaRPr>
          </a:p>
          <a:p>
            <a:endParaRPr lang="en-US" sz="2000" b="0" i="0" dirty="0">
              <a:solidFill>
                <a:srgbClr val="222222"/>
              </a:solidFill>
              <a:effectLst/>
              <a:latin typeface="source sans pro" panose="020B0503030403020204" pitchFamily="34" charset="0"/>
            </a:endParaRPr>
          </a:p>
          <a:p>
            <a:r>
              <a:rPr lang="en-US" sz="1400" b="0" i="0" dirty="0">
                <a:solidFill>
                  <a:srgbClr val="222222"/>
                </a:solidFill>
                <a:effectLst/>
                <a:latin typeface="source sans pro" panose="020B0503030403020204" pitchFamily="34" charset="0"/>
              </a:rPr>
              <a:t>There are two datasets in this figure:</a:t>
            </a:r>
          </a:p>
          <a:p>
            <a:pPr lvl="1"/>
            <a:r>
              <a:rPr lang="en-US" sz="1200" b="1" i="0" dirty="0">
                <a:solidFill>
                  <a:srgbClr val="222222"/>
                </a:solidFill>
                <a:effectLst/>
                <a:latin typeface="source sans pro" panose="020B0503030403020204" pitchFamily="34" charset="0"/>
              </a:rPr>
              <a:t>Green dots:</a:t>
            </a:r>
            <a:r>
              <a:rPr lang="en-US" sz="1200" b="0" i="0" dirty="0">
                <a:solidFill>
                  <a:srgbClr val="222222"/>
                </a:solidFill>
                <a:effectLst/>
                <a:latin typeface="source sans pro" panose="020B0503030403020204" pitchFamily="34" charset="0"/>
              </a:rPr>
              <a:t> This dataset has a smaller variance or a smaller average difference from the mean. It also has a smaller range or a smaller difference between the largest and smallest item.</a:t>
            </a:r>
          </a:p>
          <a:p>
            <a:pPr lvl="1"/>
            <a:r>
              <a:rPr lang="en-US" sz="1200" b="1" i="0" dirty="0">
                <a:solidFill>
                  <a:srgbClr val="222222"/>
                </a:solidFill>
                <a:effectLst/>
                <a:latin typeface="source sans pro" panose="020B0503030403020204" pitchFamily="34" charset="0"/>
              </a:rPr>
              <a:t>White dots:</a:t>
            </a:r>
            <a:r>
              <a:rPr lang="en-US" sz="1200" b="0" i="0" dirty="0">
                <a:solidFill>
                  <a:srgbClr val="222222"/>
                </a:solidFill>
                <a:effectLst/>
                <a:latin typeface="source sans pro" panose="020B0503030403020204" pitchFamily="34" charset="0"/>
              </a:rPr>
              <a:t> This dataset has a larger variance or a larger average difference from the mean. It also has a bigger range or a bigger difference between the largest and smallest item.</a:t>
            </a:r>
          </a:p>
          <a:p>
            <a:pPr lvl="1"/>
            <a:endParaRPr lang="en-US" sz="1600" dirty="0">
              <a:solidFill>
                <a:srgbClr val="222222"/>
              </a:solidFill>
              <a:latin typeface="source sans pro" panose="020B0503030403020204" pitchFamily="34" charset="0"/>
            </a:endParaRPr>
          </a:p>
          <a:p>
            <a:endParaRPr lang="en-IN" sz="2000" dirty="0"/>
          </a:p>
        </p:txBody>
      </p:sp>
      <p:pic>
        <p:nvPicPr>
          <p:cNvPr id="4" name="Picture 3">
            <a:extLst>
              <a:ext uri="{FF2B5EF4-FFF2-40B4-BE49-F238E27FC236}">
                <a16:creationId xmlns:a16="http://schemas.microsoft.com/office/drawing/2014/main" id="{A8130089-25C7-411B-9B80-5E4B82AE4684}"/>
              </a:ext>
            </a:extLst>
          </p:cNvPr>
          <p:cNvPicPr>
            <a:picLocks noChangeAspect="1"/>
          </p:cNvPicPr>
          <p:nvPr/>
        </p:nvPicPr>
        <p:blipFill>
          <a:blip r:embed="rId2"/>
          <a:stretch>
            <a:fillRect/>
          </a:stretch>
        </p:blipFill>
        <p:spPr>
          <a:xfrm>
            <a:off x="2397493" y="3424911"/>
            <a:ext cx="6881261" cy="1950543"/>
          </a:xfrm>
          <a:prstGeom prst="rect">
            <a:avLst/>
          </a:prstGeom>
        </p:spPr>
      </p:pic>
    </p:spTree>
    <p:extLst>
      <p:ext uri="{BB962C8B-B14F-4D97-AF65-F5344CB8AC3E}">
        <p14:creationId xmlns:p14="http://schemas.microsoft.com/office/powerpoint/2010/main" val="3160058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3DC936-E8EB-4E91-86C7-A98CEE7650ED}"/>
              </a:ext>
            </a:extLst>
          </p:cNvPr>
          <p:cNvSpPr>
            <a:spLocks noGrp="1"/>
          </p:cNvSpPr>
          <p:nvPr>
            <p:ph idx="1"/>
          </p:nvPr>
        </p:nvSpPr>
        <p:spPr>
          <a:xfrm>
            <a:off x="838200" y="211756"/>
            <a:ext cx="10515600" cy="5965207"/>
          </a:xfrm>
        </p:spPr>
        <p:txBody>
          <a:bodyPr>
            <a:normAutofit/>
          </a:bodyPr>
          <a:lstStyle/>
          <a:p>
            <a:r>
              <a:rPr lang="en-US" sz="2000" b="0" i="0" dirty="0">
                <a:solidFill>
                  <a:srgbClr val="222222"/>
                </a:solidFill>
                <a:effectLst/>
                <a:latin typeface="source sans pro" panose="020B0503030403020204" pitchFamily="34" charset="0"/>
              </a:rPr>
              <a:t>Note that these two datasets have the same mean and median, even though they appear to differ significantly. Neither the mean nor the median can describe this difference. That’s why you need the measures of variability.</a:t>
            </a:r>
          </a:p>
          <a:p>
            <a:r>
              <a:rPr lang="en-IN" sz="2000" dirty="0"/>
              <a:t>var_ = </a:t>
            </a:r>
            <a:r>
              <a:rPr lang="en-IN" sz="2000" dirty="0" err="1"/>
              <a:t>statistics.variance</a:t>
            </a:r>
            <a:r>
              <a:rPr lang="en-IN" sz="2000" dirty="0"/>
              <a:t>(x)</a:t>
            </a:r>
          </a:p>
          <a:p>
            <a:endParaRPr lang="en-IN" sz="2000" dirty="0"/>
          </a:p>
          <a:p>
            <a:r>
              <a:rPr lang="en-IN" sz="2000" b="0" i="0" dirty="0">
                <a:solidFill>
                  <a:srgbClr val="222222"/>
                </a:solidFill>
                <a:effectLst/>
                <a:latin typeface="source sans pro" panose="020B0503030403020204" pitchFamily="34" charset="0"/>
              </a:rPr>
              <a:t>Standard Deviation</a:t>
            </a:r>
          </a:p>
          <a:p>
            <a:r>
              <a:rPr lang="en-US" sz="2000" b="0" i="0" dirty="0">
                <a:solidFill>
                  <a:srgbClr val="222222"/>
                </a:solidFill>
                <a:effectLst/>
                <a:latin typeface="source sans pro" panose="020B0503030403020204" pitchFamily="34" charset="0"/>
              </a:rPr>
              <a:t>The </a:t>
            </a:r>
            <a:r>
              <a:rPr lang="en-US" sz="2000" b="1" i="0" dirty="0">
                <a:solidFill>
                  <a:srgbClr val="222222"/>
                </a:solidFill>
                <a:effectLst/>
                <a:latin typeface="source sans pro" panose="020B0503030403020204" pitchFamily="34" charset="0"/>
              </a:rPr>
              <a:t>sample standard deviation</a:t>
            </a:r>
            <a:r>
              <a:rPr lang="en-US" sz="2000" b="0" i="0" dirty="0">
                <a:solidFill>
                  <a:srgbClr val="222222"/>
                </a:solidFill>
                <a:effectLst/>
                <a:latin typeface="source sans pro" panose="020B0503030403020204" pitchFamily="34" charset="0"/>
              </a:rPr>
              <a:t> is another measure of data spread. It’s connected to the sample variance, as standard deviation, 𝑠, is the positive square root of the sample variance.</a:t>
            </a:r>
            <a:endParaRPr lang="en-IN" sz="2000" b="0" i="0" dirty="0">
              <a:solidFill>
                <a:srgbClr val="222222"/>
              </a:solidFill>
              <a:effectLst/>
              <a:latin typeface="source sans pro" panose="020B0503030403020204" pitchFamily="34" charset="0"/>
            </a:endParaRPr>
          </a:p>
          <a:p>
            <a:r>
              <a:rPr lang="en-US" sz="2000" b="0" i="0" dirty="0">
                <a:solidFill>
                  <a:srgbClr val="222222"/>
                </a:solidFill>
                <a:effectLst/>
                <a:latin typeface="source sans pro" panose="020B0503030403020204" pitchFamily="34" charset="0"/>
              </a:rPr>
              <a:t>The standard deviation is often more convenient than the variance because it has the same unit as the data points.</a:t>
            </a:r>
            <a:endParaRPr lang="en-IN" sz="2000" dirty="0">
              <a:solidFill>
                <a:srgbClr val="222222"/>
              </a:solidFill>
              <a:latin typeface="source sans pro" panose="020B0503030403020204" pitchFamily="34" charset="0"/>
            </a:endParaRPr>
          </a:p>
          <a:p>
            <a:r>
              <a:rPr lang="en-IN" sz="2000" dirty="0"/>
              <a:t>std_ = </a:t>
            </a:r>
            <a:r>
              <a:rPr lang="en-IN" sz="2000" dirty="0" err="1"/>
              <a:t>statistics.stdev</a:t>
            </a:r>
            <a:r>
              <a:rPr lang="en-IN" sz="2000" dirty="0"/>
              <a:t>(x)</a:t>
            </a:r>
          </a:p>
          <a:p>
            <a:endParaRPr lang="en-IN" sz="2000" dirty="0"/>
          </a:p>
          <a:p>
            <a:r>
              <a:rPr lang="en-US" sz="1400" b="0" i="0" dirty="0">
                <a:solidFill>
                  <a:srgbClr val="222222"/>
                </a:solidFill>
                <a:effectLst/>
                <a:latin typeface="source sans pro" panose="020B0503030403020204" pitchFamily="34" charset="0"/>
              </a:rPr>
              <a:t>The </a:t>
            </a:r>
            <a:r>
              <a:rPr lang="en-US" sz="1400" b="1" i="0" dirty="0">
                <a:solidFill>
                  <a:srgbClr val="222222"/>
                </a:solidFill>
                <a:effectLst/>
                <a:latin typeface="source sans pro" panose="020B0503030403020204" pitchFamily="34" charset="0"/>
              </a:rPr>
              <a:t>population standard deviation</a:t>
            </a:r>
            <a:r>
              <a:rPr lang="en-US" sz="1400" b="0" i="0" dirty="0">
                <a:solidFill>
                  <a:srgbClr val="222222"/>
                </a:solidFill>
                <a:effectLst/>
                <a:latin typeface="source sans pro" panose="020B0503030403020204" pitchFamily="34" charset="0"/>
              </a:rPr>
              <a:t> refers to the entire population.</a:t>
            </a:r>
            <a:endParaRPr lang="en-IN" sz="2000" dirty="0"/>
          </a:p>
        </p:txBody>
      </p:sp>
    </p:spTree>
    <p:extLst>
      <p:ext uri="{BB962C8B-B14F-4D97-AF65-F5344CB8AC3E}">
        <p14:creationId xmlns:p14="http://schemas.microsoft.com/office/powerpoint/2010/main" val="3120468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123FA-DE83-4466-9508-86C1411E241F}"/>
              </a:ext>
            </a:extLst>
          </p:cNvPr>
          <p:cNvSpPr>
            <a:spLocks noGrp="1"/>
          </p:cNvSpPr>
          <p:nvPr>
            <p:ph type="title"/>
          </p:nvPr>
        </p:nvSpPr>
        <p:spPr>
          <a:xfrm>
            <a:off x="838200" y="365126"/>
            <a:ext cx="10515600" cy="315912"/>
          </a:xfrm>
        </p:spPr>
        <p:txBody>
          <a:bodyPr>
            <a:normAutofit fontScale="90000"/>
          </a:bodyPr>
          <a:lstStyle/>
          <a:p>
            <a:r>
              <a:rPr lang="en-IN" b="0" i="0" dirty="0">
                <a:solidFill>
                  <a:srgbClr val="000000"/>
                </a:solidFill>
                <a:effectLst/>
                <a:latin typeface="Segoe UI" panose="020B0502040204020203" pitchFamily="34" charset="0"/>
              </a:rPr>
              <a:t>Standard Deviation</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DA41A550-7B63-4161-A8AD-F012A4F477E6}"/>
              </a:ext>
            </a:extLst>
          </p:cNvPr>
          <p:cNvSpPr>
            <a:spLocks noGrp="1"/>
          </p:cNvSpPr>
          <p:nvPr>
            <p:ph idx="1"/>
          </p:nvPr>
        </p:nvSpPr>
        <p:spPr>
          <a:xfrm>
            <a:off x="838200" y="596766"/>
            <a:ext cx="10515600" cy="6261234"/>
          </a:xfrm>
        </p:spPr>
        <p:txBody>
          <a:bodyPr/>
          <a:lstStyle/>
          <a:p>
            <a:r>
              <a:rPr lang="en-US" sz="1800" b="0" i="0" dirty="0">
                <a:solidFill>
                  <a:srgbClr val="000000"/>
                </a:solidFill>
                <a:effectLst/>
                <a:latin typeface="Verdana" panose="020B0604030504040204" pitchFamily="34" charset="0"/>
              </a:rPr>
              <a:t>Standard deviation (σ) measures how far a 'typical' observation is from the average of the data (μ).</a:t>
            </a:r>
          </a:p>
          <a:p>
            <a:r>
              <a:rPr lang="en-US" sz="1800" b="0" i="0" dirty="0">
                <a:solidFill>
                  <a:srgbClr val="000000"/>
                </a:solidFill>
                <a:effectLst/>
                <a:latin typeface="Verdana" panose="020B0604030504040204" pitchFamily="34" charset="0"/>
              </a:rPr>
              <a:t>Standard deviation is important for many statistical methods.</a:t>
            </a:r>
            <a:endParaRPr lang="en-US" sz="1800" dirty="0">
              <a:solidFill>
                <a:srgbClr val="000000"/>
              </a:solidFill>
              <a:latin typeface="Verdana" panose="020B0604030504040204" pitchFamily="34" charset="0"/>
            </a:endParaRPr>
          </a:p>
          <a:p>
            <a:r>
              <a:rPr lang="en-US" sz="1800" b="0" i="0" dirty="0">
                <a:solidFill>
                  <a:srgbClr val="000000"/>
                </a:solidFill>
                <a:effectLst/>
                <a:latin typeface="Verdana" panose="020B0604030504040204" pitchFamily="34" charset="0"/>
              </a:rPr>
              <a:t>Here is a histogram of the age of all 934 Nobel Prize winners up to the year 2020, showing </a:t>
            </a:r>
            <a:r>
              <a:rPr lang="en-US" sz="1800" b="1" i="0" dirty="0">
                <a:solidFill>
                  <a:srgbClr val="000000"/>
                </a:solidFill>
                <a:effectLst/>
                <a:latin typeface="Verdana" panose="020B0604030504040204" pitchFamily="34" charset="0"/>
              </a:rPr>
              <a:t>standard deviations</a:t>
            </a:r>
            <a:r>
              <a:rPr lang="en-US" sz="1800" b="0" i="0" dirty="0">
                <a:solidFill>
                  <a:srgbClr val="000000"/>
                </a:solidFill>
                <a:effectLst/>
                <a:latin typeface="Verdana" panose="020B0604030504040204" pitchFamily="34" charset="0"/>
              </a:rPr>
              <a:t>:</a:t>
            </a:r>
          </a:p>
          <a:p>
            <a:endParaRPr lang="en-US" sz="1800" dirty="0">
              <a:solidFill>
                <a:srgbClr val="000000"/>
              </a:solidFill>
              <a:latin typeface="Verdana" panose="020B0604030504040204" pitchFamily="34" charset="0"/>
            </a:endParaRPr>
          </a:p>
          <a:p>
            <a:endParaRPr lang="en-US" sz="1800" b="0" i="0" dirty="0">
              <a:solidFill>
                <a:srgbClr val="000000"/>
              </a:solidFill>
              <a:effectLst/>
              <a:latin typeface="Verdana" panose="020B0604030504040204" pitchFamily="34" charset="0"/>
            </a:endParaRPr>
          </a:p>
          <a:p>
            <a:endParaRPr lang="en-US" sz="1800" dirty="0">
              <a:solidFill>
                <a:srgbClr val="000000"/>
              </a:solidFill>
              <a:latin typeface="Verdana" panose="020B0604030504040204" pitchFamily="34" charset="0"/>
            </a:endParaRPr>
          </a:p>
          <a:p>
            <a:endParaRPr lang="en-US" sz="1800" b="0" i="0" dirty="0">
              <a:solidFill>
                <a:srgbClr val="000000"/>
              </a:solidFill>
              <a:effectLst/>
              <a:latin typeface="Verdana" panose="020B0604030504040204" pitchFamily="34" charset="0"/>
            </a:endParaRPr>
          </a:p>
          <a:p>
            <a:endParaRPr lang="en-US" sz="1800" dirty="0">
              <a:solidFill>
                <a:srgbClr val="000000"/>
              </a:solidFill>
              <a:latin typeface="Verdana" panose="020B0604030504040204" pitchFamily="34" charset="0"/>
            </a:endParaRPr>
          </a:p>
          <a:p>
            <a:endParaRPr lang="en-US" sz="1800" b="0" i="0" dirty="0">
              <a:solidFill>
                <a:srgbClr val="000000"/>
              </a:solidFill>
              <a:effectLst/>
              <a:latin typeface="Verdana" panose="020B0604030504040204" pitchFamily="34" charset="0"/>
            </a:endParaRPr>
          </a:p>
          <a:p>
            <a:endParaRPr lang="en-US" sz="1800" dirty="0">
              <a:solidFill>
                <a:srgbClr val="000000"/>
              </a:solidFill>
              <a:latin typeface="Verdana" panose="020B0604030504040204" pitchFamily="34" charset="0"/>
            </a:endParaRPr>
          </a:p>
          <a:p>
            <a:endParaRPr lang="en-US" sz="1800" b="0" i="0" dirty="0">
              <a:solidFill>
                <a:srgbClr val="000000"/>
              </a:solidFill>
              <a:effectLst/>
              <a:latin typeface="Verdana" panose="020B0604030504040204" pitchFamily="34" charset="0"/>
            </a:endParaRPr>
          </a:p>
          <a:p>
            <a:endParaRPr lang="en-US" sz="1800" dirty="0">
              <a:solidFill>
                <a:srgbClr val="000000"/>
              </a:solidFill>
              <a:latin typeface="Verdana" panose="020B0604030504040204" pitchFamily="34" charset="0"/>
            </a:endParaRPr>
          </a:p>
          <a:p>
            <a:endParaRPr lang="en-US" sz="1800" b="0" i="0" dirty="0">
              <a:solidFill>
                <a:srgbClr val="000000"/>
              </a:solidFill>
              <a:effectLst/>
              <a:latin typeface="Verdana" panose="020B0604030504040204" pitchFamily="34" charset="0"/>
            </a:endParaRPr>
          </a:p>
          <a:p>
            <a:endParaRPr lang="en-US" sz="1800" b="0" i="0" dirty="0">
              <a:solidFill>
                <a:srgbClr val="000000"/>
              </a:solidFill>
              <a:effectLst/>
              <a:latin typeface="Verdana" panose="020B0604030504040204" pitchFamily="34" charset="0"/>
            </a:endParaRPr>
          </a:p>
          <a:p>
            <a:pPr lvl="5"/>
            <a:r>
              <a:rPr lang="en-US" sz="800" b="0" i="0" dirty="0">
                <a:solidFill>
                  <a:srgbClr val="000000"/>
                </a:solidFill>
                <a:effectLst/>
                <a:latin typeface="Verdana" panose="020B0604030504040204" pitchFamily="34" charset="0"/>
              </a:rPr>
              <a:t>Each dotted line in the histogram shows a shift of one extra standard deviation.</a:t>
            </a:r>
          </a:p>
          <a:p>
            <a:pPr lvl="5"/>
            <a:endParaRPr lang="en-US" sz="800" b="0" i="0" dirty="0">
              <a:solidFill>
                <a:srgbClr val="000000"/>
              </a:solidFill>
              <a:effectLst/>
              <a:latin typeface="Verdana" panose="020B0604030504040204" pitchFamily="34" charset="0"/>
            </a:endParaRPr>
          </a:p>
          <a:p>
            <a:endParaRPr lang="en-US" sz="1800" dirty="0">
              <a:solidFill>
                <a:srgbClr val="000000"/>
              </a:solidFill>
              <a:latin typeface="Verdana" panose="020B0604030504040204" pitchFamily="34" charset="0"/>
            </a:endParaRPr>
          </a:p>
          <a:p>
            <a:endParaRPr lang="en-US" sz="1800" dirty="0">
              <a:solidFill>
                <a:srgbClr val="000000"/>
              </a:solidFill>
              <a:latin typeface="Verdana" panose="020B0604030504040204" pitchFamily="34" charset="0"/>
            </a:endParaRPr>
          </a:p>
          <a:p>
            <a:endParaRPr lang="en-US" sz="1800" b="0" i="0" dirty="0">
              <a:solidFill>
                <a:srgbClr val="000000"/>
              </a:solidFill>
              <a:effectLst/>
              <a:latin typeface="Verdana" panose="020B0604030504040204" pitchFamily="34" charset="0"/>
            </a:endParaRPr>
          </a:p>
          <a:p>
            <a:endParaRPr lang="en-IN" dirty="0"/>
          </a:p>
        </p:txBody>
      </p:sp>
      <p:pic>
        <p:nvPicPr>
          <p:cNvPr id="4" name="Picture 3">
            <a:extLst>
              <a:ext uri="{FF2B5EF4-FFF2-40B4-BE49-F238E27FC236}">
                <a16:creationId xmlns:a16="http://schemas.microsoft.com/office/drawing/2014/main" id="{A77EF579-058F-462B-A2A0-D13030776DBC}"/>
              </a:ext>
            </a:extLst>
          </p:cNvPr>
          <p:cNvPicPr>
            <a:picLocks noChangeAspect="1"/>
          </p:cNvPicPr>
          <p:nvPr/>
        </p:nvPicPr>
        <p:blipFill>
          <a:blip r:embed="rId2"/>
          <a:stretch>
            <a:fillRect/>
          </a:stretch>
        </p:blipFill>
        <p:spPr>
          <a:xfrm>
            <a:off x="563378" y="2146433"/>
            <a:ext cx="5848350" cy="3818774"/>
          </a:xfrm>
          <a:prstGeom prst="rect">
            <a:avLst/>
          </a:prstGeom>
        </p:spPr>
      </p:pic>
    </p:spTree>
    <p:extLst>
      <p:ext uri="{BB962C8B-B14F-4D97-AF65-F5344CB8AC3E}">
        <p14:creationId xmlns:p14="http://schemas.microsoft.com/office/powerpoint/2010/main" val="540162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21FD8-A670-43DF-9292-19344AEF5BDA}"/>
              </a:ext>
            </a:extLst>
          </p:cNvPr>
          <p:cNvSpPr>
            <a:spLocks noGrp="1"/>
          </p:cNvSpPr>
          <p:nvPr>
            <p:ph type="title"/>
          </p:nvPr>
        </p:nvSpPr>
        <p:spPr>
          <a:xfrm>
            <a:off x="838200" y="365126"/>
            <a:ext cx="10515600" cy="315912"/>
          </a:xfrm>
        </p:spPr>
        <p:txBody>
          <a:bodyPr>
            <a:normAutofit fontScale="90000"/>
          </a:bodyPr>
          <a:lstStyle/>
          <a:p>
            <a:r>
              <a:rPr lang="en-IN" b="0" i="0" dirty="0">
                <a:solidFill>
                  <a:srgbClr val="222222"/>
                </a:solidFill>
                <a:effectLst/>
                <a:latin typeface="source sans pro" panose="020B0503030403020204" pitchFamily="34" charset="0"/>
              </a:rPr>
              <a:t>Skewness</a:t>
            </a:r>
            <a:br>
              <a:rPr lang="en-IN" b="0"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A90A9258-0D30-4D2A-85A2-2D94C481A631}"/>
              </a:ext>
            </a:extLst>
          </p:cNvPr>
          <p:cNvSpPr>
            <a:spLocks noGrp="1"/>
          </p:cNvSpPr>
          <p:nvPr>
            <p:ph idx="1"/>
          </p:nvPr>
        </p:nvSpPr>
        <p:spPr>
          <a:xfrm>
            <a:off x="838200" y="577516"/>
            <a:ext cx="10515600" cy="5599447"/>
          </a:xfrm>
        </p:spPr>
        <p:txBody>
          <a:bodyPr/>
          <a:lstStyle/>
          <a:p>
            <a:r>
              <a:rPr lang="en-US" sz="1800" b="0" i="0" dirty="0">
                <a:solidFill>
                  <a:srgbClr val="222222"/>
                </a:solidFill>
                <a:effectLst/>
                <a:latin typeface="source sans pro" panose="020B0503030403020204" pitchFamily="34" charset="0"/>
              </a:rPr>
              <a:t>The </a:t>
            </a:r>
            <a:r>
              <a:rPr lang="en-US" sz="1800" b="1" i="0" dirty="0">
                <a:solidFill>
                  <a:srgbClr val="222222"/>
                </a:solidFill>
                <a:effectLst/>
                <a:latin typeface="source sans pro" panose="020B0503030403020204" pitchFamily="34" charset="0"/>
              </a:rPr>
              <a:t>sample skewness</a:t>
            </a:r>
            <a:r>
              <a:rPr lang="en-US" sz="1800" b="0" i="0" dirty="0">
                <a:solidFill>
                  <a:srgbClr val="222222"/>
                </a:solidFill>
                <a:effectLst/>
                <a:latin typeface="source sans pro" panose="020B0503030403020204" pitchFamily="34" charset="0"/>
              </a:rPr>
              <a:t> measures the asymmetry of a data sample.</a:t>
            </a:r>
          </a:p>
          <a:p>
            <a:r>
              <a:rPr lang="en-US" sz="1800" b="0" i="0" dirty="0">
                <a:solidFill>
                  <a:srgbClr val="222222"/>
                </a:solidFill>
                <a:effectLst/>
                <a:latin typeface="Lato" panose="020F0502020204030203" pitchFamily="34" charset="0"/>
              </a:rPr>
              <a:t>In simple words, skewness is the measure of how much the probability distribution of a random variable deviates from the </a:t>
            </a:r>
            <a:r>
              <a:rPr lang="en-US" sz="1800" b="0" i="0" u="none" strike="noStrike" dirty="0">
                <a:solidFill>
                  <a:srgbClr val="007BFF"/>
                </a:solidFill>
                <a:effectLst/>
                <a:latin typeface="Lato" panose="020F0502020204030203" pitchFamily="34" charset="0"/>
                <a:hlinkClick r:id="rId2"/>
              </a:rPr>
              <a:t>normal distribution</a:t>
            </a:r>
            <a:r>
              <a:rPr lang="en-US" sz="1800" b="0" i="0" dirty="0">
                <a:solidFill>
                  <a:srgbClr val="222222"/>
                </a:solidFill>
                <a:effectLst/>
                <a:latin typeface="Lato" panose="020F0502020204030203" pitchFamily="34" charset="0"/>
              </a:rPr>
              <a:t>.</a:t>
            </a:r>
            <a:endParaRPr lang="en-US" sz="1800" dirty="0">
              <a:solidFill>
                <a:srgbClr val="222222"/>
              </a:solidFill>
              <a:latin typeface="source sans pro" panose="020B0503030403020204" pitchFamily="34" charset="0"/>
            </a:endParaRPr>
          </a:p>
          <a:p>
            <a:r>
              <a:rPr lang="en-US" sz="1800" b="0" i="0" dirty="0">
                <a:solidFill>
                  <a:srgbClr val="222222"/>
                </a:solidFill>
                <a:effectLst/>
                <a:latin typeface="Lato" panose="020F0502020204030203" pitchFamily="34" charset="0"/>
              </a:rPr>
              <a:t> the normal distribution is the probability distribution without any skewness. </a:t>
            </a:r>
            <a:endParaRPr lang="en-US" sz="1800" b="0" i="0" dirty="0">
              <a:solidFill>
                <a:srgbClr val="222222"/>
              </a:solidFill>
              <a:effectLst/>
              <a:latin typeface="source sans pro" panose="020B0503030403020204" pitchFamily="34" charset="0"/>
            </a:endParaRPr>
          </a:p>
          <a:p>
            <a:pPr algn="l"/>
            <a:r>
              <a:rPr lang="en-US" sz="1800" b="0" i="0" dirty="0">
                <a:solidFill>
                  <a:srgbClr val="222222"/>
                </a:solidFill>
                <a:effectLst/>
                <a:latin typeface="Lato" panose="020F0502020204030203" pitchFamily="34" charset="0"/>
              </a:rPr>
              <a:t>You can look at the image below which shows symmetrical distribution that’s basically a normal distribution and you can see that it is symmetrical on both sides of the dashed line. Apart from this, there are two types of skewness:</a:t>
            </a:r>
          </a:p>
          <a:p>
            <a:pPr algn="l"/>
            <a:r>
              <a:rPr lang="en-US" sz="1800" b="0" i="0" dirty="0">
                <a:solidFill>
                  <a:srgbClr val="222222"/>
                </a:solidFill>
                <a:effectLst/>
                <a:latin typeface="Lato" panose="020F0502020204030203" pitchFamily="34" charset="0"/>
              </a:rPr>
              <a:t>Print(</a:t>
            </a:r>
            <a:r>
              <a:rPr lang="en-US" sz="1800" b="0" i="0" dirty="0" err="1">
                <a:solidFill>
                  <a:srgbClr val="222222"/>
                </a:solidFill>
                <a:effectLst/>
                <a:latin typeface="Lato" panose="020F0502020204030203" pitchFamily="34" charset="0"/>
              </a:rPr>
              <a:t>df.skew</a:t>
            </a:r>
            <a:r>
              <a:rPr lang="en-US" sz="1800" b="0" i="0" dirty="0">
                <a:solidFill>
                  <a:srgbClr val="222222"/>
                </a:solidFill>
                <a:effectLst/>
                <a:latin typeface="Lato" panose="020F0502020204030203" pitchFamily="34" charset="0"/>
              </a:rPr>
              <a:t>())</a:t>
            </a:r>
          </a:p>
          <a:p>
            <a:pPr algn="l">
              <a:buFont typeface="Arial" panose="020B0604020202020204" pitchFamily="34" charset="0"/>
              <a:buChar char="•"/>
            </a:pPr>
            <a:r>
              <a:rPr lang="en-US" sz="1800" b="0" i="0" dirty="0">
                <a:solidFill>
                  <a:srgbClr val="222222"/>
                </a:solidFill>
                <a:effectLst/>
                <a:latin typeface="Lato" panose="020F0502020204030203" pitchFamily="34" charset="0"/>
              </a:rPr>
              <a:t>Positive Skewness</a:t>
            </a:r>
          </a:p>
          <a:p>
            <a:pPr algn="l">
              <a:buFont typeface="Arial" panose="020B0604020202020204" pitchFamily="34" charset="0"/>
              <a:buChar char="•"/>
            </a:pPr>
            <a:r>
              <a:rPr lang="en-US" sz="1800" b="0" i="0" dirty="0">
                <a:solidFill>
                  <a:srgbClr val="222222"/>
                </a:solidFill>
                <a:effectLst/>
                <a:latin typeface="Lato" panose="020F0502020204030203" pitchFamily="34" charset="0"/>
              </a:rPr>
              <a:t>Negative Skewness</a:t>
            </a:r>
          </a:p>
          <a:p>
            <a:pPr algn="l">
              <a:buFont typeface="Arial" panose="020B0604020202020204" pitchFamily="34" charset="0"/>
              <a:buChar char="•"/>
            </a:pPr>
            <a:endParaRPr lang="en-US" sz="1800" dirty="0">
              <a:solidFill>
                <a:srgbClr val="222222"/>
              </a:solidFill>
              <a:latin typeface="Lato" panose="020F0502020204030203" pitchFamily="34" charset="0"/>
            </a:endParaRPr>
          </a:p>
          <a:p>
            <a:pPr algn="l">
              <a:buFont typeface="Arial" panose="020B0604020202020204" pitchFamily="34" charset="0"/>
              <a:buChar char="•"/>
            </a:pPr>
            <a:endParaRPr lang="en-US" sz="1800" b="0" i="0" dirty="0">
              <a:solidFill>
                <a:srgbClr val="222222"/>
              </a:solidFill>
              <a:effectLst/>
              <a:latin typeface="Lato" panose="020F0502020204030203" pitchFamily="34" charset="0"/>
            </a:endParaRPr>
          </a:p>
          <a:p>
            <a:endParaRPr lang="en-US" b="0" i="0" dirty="0">
              <a:solidFill>
                <a:srgbClr val="222222"/>
              </a:solidFill>
              <a:effectLst/>
              <a:latin typeface="source sans pro" panose="020B0503030403020204" pitchFamily="34" charset="0"/>
            </a:endParaRPr>
          </a:p>
          <a:p>
            <a:endParaRPr lang="en-IN" dirty="0"/>
          </a:p>
        </p:txBody>
      </p:sp>
      <p:pic>
        <p:nvPicPr>
          <p:cNvPr id="4" name="Picture 3">
            <a:extLst>
              <a:ext uri="{FF2B5EF4-FFF2-40B4-BE49-F238E27FC236}">
                <a16:creationId xmlns:a16="http://schemas.microsoft.com/office/drawing/2014/main" id="{6F7E76E9-E348-4CEF-A1DB-F461192985D7}"/>
              </a:ext>
            </a:extLst>
          </p:cNvPr>
          <p:cNvPicPr>
            <a:picLocks noChangeAspect="1"/>
          </p:cNvPicPr>
          <p:nvPr/>
        </p:nvPicPr>
        <p:blipFill>
          <a:blip r:embed="rId3"/>
          <a:stretch>
            <a:fillRect/>
          </a:stretch>
        </p:blipFill>
        <p:spPr>
          <a:xfrm>
            <a:off x="2136808" y="3539480"/>
            <a:ext cx="8139763" cy="3071253"/>
          </a:xfrm>
          <a:prstGeom prst="rect">
            <a:avLst/>
          </a:prstGeom>
        </p:spPr>
      </p:pic>
    </p:spTree>
    <p:extLst>
      <p:ext uri="{BB962C8B-B14F-4D97-AF65-F5344CB8AC3E}">
        <p14:creationId xmlns:p14="http://schemas.microsoft.com/office/powerpoint/2010/main" val="42827196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AB306-88F5-4B15-9DF9-F0A9BD1361B2}"/>
              </a:ext>
            </a:extLst>
          </p:cNvPr>
          <p:cNvSpPr>
            <a:spLocks noGrp="1"/>
          </p:cNvSpPr>
          <p:nvPr>
            <p:ph type="title"/>
          </p:nvPr>
        </p:nvSpPr>
        <p:spPr>
          <a:xfrm>
            <a:off x="838200" y="365126"/>
            <a:ext cx="10515600" cy="315912"/>
          </a:xfrm>
        </p:spPr>
        <p:txBody>
          <a:bodyPr>
            <a:normAutofit fontScale="90000"/>
          </a:bodyPr>
          <a:lstStyle/>
          <a:p>
            <a:r>
              <a:rPr lang="en-IN" b="0" i="0" dirty="0">
                <a:solidFill>
                  <a:srgbClr val="222222"/>
                </a:solidFill>
                <a:effectLst/>
                <a:latin typeface="Lato" panose="020F0502020204030203" pitchFamily="34" charset="0"/>
              </a:rPr>
              <a:t>Understanding Positively Skewed Distribution</a:t>
            </a:r>
            <a:br>
              <a:rPr lang="en-IN" b="0"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11666F4C-BE57-4FEB-B7B9-C41089B9C8A8}"/>
              </a:ext>
            </a:extLst>
          </p:cNvPr>
          <p:cNvSpPr>
            <a:spLocks noGrp="1"/>
          </p:cNvSpPr>
          <p:nvPr>
            <p:ph idx="1"/>
          </p:nvPr>
        </p:nvSpPr>
        <p:spPr>
          <a:xfrm>
            <a:off x="838200" y="548640"/>
            <a:ext cx="10515600" cy="5628323"/>
          </a:xfrm>
        </p:spPr>
        <p:txBody>
          <a:bodyPr>
            <a:normAutofit/>
          </a:bodyPr>
          <a:lstStyle/>
          <a:p>
            <a:r>
              <a:rPr lang="en-US" sz="1800" b="0" i="0" dirty="0">
                <a:solidFill>
                  <a:srgbClr val="222222"/>
                </a:solidFill>
                <a:effectLst/>
                <a:latin typeface="Lato" panose="020F0502020204030203" pitchFamily="34" charset="0"/>
              </a:rPr>
              <a:t>A positively skewed distribution is the distribution with the tail on its right side. The value of skewness for a positively skewed distribution is greater than zero.</a:t>
            </a:r>
          </a:p>
          <a:p>
            <a:r>
              <a:rPr lang="en-US" sz="1800" b="0" i="0" dirty="0">
                <a:solidFill>
                  <a:srgbClr val="222222"/>
                </a:solidFill>
                <a:effectLst/>
                <a:latin typeface="Lato" panose="020F0502020204030203" pitchFamily="34" charset="0"/>
              </a:rPr>
              <a:t>As you might have already understood by looking at the figure, the value of mean is the greatest one followed by median and then by mode.</a:t>
            </a:r>
            <a:endParaRPr lang="en-US" sz="1800" dirty="0">
              <a:solidFill>
                <a:srgbClr val="222222"/>
              </a:solidFill>
              <a:latin typeface="Lato" panose="020F0502020204030203" pitchFamily="34" charset="0"/>
            </a:endParaRPr>
          </a:p>
          <a:p>
            <a:r>
              <a:rPr lang="en-US" sz="1800" b="0" i="0" dirty="0">
                <a:solidFill>
                  <a:srgbClr val="222222"/>
                </a:solidFill>
                <a:effectLst/>
                <a:latin typeface="Lato" panose="020F0502020204030203" pitchFamily="34" charset="0"/>
              </a:rPr>
              <a:t>So why is this happening?</a:t>
            </a:r>
          </a:p>
          <a:p>
            <a:r>
              <a:rPr lang="en-US" sz="1800" b="0" i="0" dirty="0">
                <a:solidFill>
                  <a:srgbClr val="222222"/>
                </a:solidFill>
                <a:effectLst/>
                <a:latin typeface="Lato" panose="020F0502020204030203" pitchFamily="34" charset="0"/>
              </a:rPr>
              <a:t>Well, the answer to that is that the skewness of the distribution is on the right; it causes the mean to be greater than the median and eventually move to the right</a:t>
            </a:r>
            <a:endParaRPr lang="en-US" sz="1800" dirty="0">
              <a:solidFill>
                <a:srgbClr val="222222"/>
              </a:solidFill>
              <a:latin typeface="Lato" panose="020F0502020204030203" pitchFamily="34" charset="0"/>
            </a:endParaRPr>
          </a:p>
          <a:p>
            <a:r>
              <a:rPr lang="en-US" sz="1800" b="0" i="0" dirty="0">
                <a:solidFill>
                  <a:srgbClr val="222222"/>
                </a:solidFill>
                <a:effectLst/>
                <a:latin typeface="Lato" panose="020F0502020204030203" pitchFamily="34" charset="0"/>
              </a:rPr>
              <a:t> Also, the mode occurs at the highest frequency of the distribution which is on the left side of the median. Therefore, </a:t>
            </a:r>
            <a:r>
              <a:rPr lang="en-US" sz="1800" b="1" i="0" dirty="0">
                <a:solidFill>
                  <a:srgbClr val="222222"/>
                </a:solidFill>
                <a:effectLst/>
                <a:latin typeface="Lato" panose="020F0502020204030203" pitchFamily="34" charset="0"/>
              </a:rPr>
              <a:t>mode &lt; median &lt; mean</a:t>
            </a:r>
            <a:r>
              <a:rPr lang="en-US" sz="1800" b="0" i="0" dirty="0">
                <a:solidFill>
                  <a:srgbClr val="222222"/>
                </a:solidFill>
                <a:effectLst/>
                <a:latin typeface="Lato" panose="020F0502020204030203" pitchFamily="34" charset="0"/>
              </a:rPr>
              <a:t>.</a:t>
            </a:r>
          </a:p>
          <a:p>
            <a:endParaRPr lang="en-US" sz="1800" dirty="0">
              <a:solidFill>
                <a:srgbClr val="222222"/>
              </a:solidFill>
              <a:latin typeface="Lato" panose="020F0502020204030203" pitchFamily="34" charset="0"/>
            </a:endParaRPr>
          </a:p>
          <a:p>
            <a:endParaRPr lang="en-US" sz="1800" b="0" i="0" dirty="0">
              <a:solidFill>
                <a:srgbClr val="222222"/>
              </a:solidFill>
              <a:effectLst/>
              <a:latin typeface="Lato" panose="020F0502020204030203" pitchFamily="34" charset="0"/>
            </a:endParaRPr>
          </a:p>
          <a:p>
            <a:endParaRPr lang="en-US" sz="1800" dirty="0">
              <a:solidFill>
                <a:srgbClr val="222222"/>
              </a:solidFill>
              <a:latin typeface="Lato" panose="020F0502020204030203" pitchFamily="34" charset="0"/>
            </a:endParaRPr>
          </a:p>
          <a:p>
            <a:r>
              <a:rPr lang="en-US" sz="1200" b="0" i="0" dirty="0">
                <a:solidFill>
                  <a:srgbClr val="222222"/>
                </a:solidFill>
                <a:effectLst/>
                <a:latin typeface="Lato" panose="020F0502020204030203" pitchFamily="34" charset="0"/>
              </a:rPr>
              <a:t>In the above boxplot, you can see that Q2 is present nearer to Q1. This represents a positively skewed distribution. In terms of quartiles, it can be given by:</a:t>
            </a:r>
          </a:p>
          <a:p>
            <a:endParaRPr lang="en-US" sz="1200" dirty="0">
              <a:solidFill>
                <a:srgbClr val="222222"/>
              </a:solidFill>
              <a:latin typeface="Lato" panose="020F0502020204030203" pitchFamily="34" charset="0"/>
            </a:endParaRPr>
          </a:p>
          <a:p>
            <a:endParaRPr lang="en-US" sz="1200" b="0" i="0" dirty="0">
              <a:solidFill>
                <a:srgbClr val="222222"/>
              </a:solidFill>
              <a:effectLst/>
              <a:latin typeface="Lato" panose="020F0502020204030203" pitchFamily="34" charset="0"/>
            </a:endParaRPr>
          </a:p>
          <a:p>
            <a:pPr algn="l"/>
            <a:endParaRPr lang="en-US" sz="1200" b="0" i="0" dirty="0">
              <a:solidFill>
                <a:srgbClr val="222222"/>
              </a:solidFill>
              <a:effectLst/>
              <a:latin typeface="Lato" panose="020F0502020204030203" pitchFamily="34" charset="0"/>
            </a:endParaRPr>
          </a:p>
          <a:p>
            <a:pPr algn="l"/>
            <a:endParaRPr lang="en-US" sz="1200" dirty="0">
              <a:solidFill>
                <a:srgbClr val="222222"/>
              </a:solidFill>
              <a:latin typeface="Lato" panose="020F0502020204030203" pitchFamily="34" charset="0"/>
            </a:endParaRPr>
          </a:p>
          <a:p>
            <a:pPr algn="l"/>
            <a:endParaRPr lang="en-US" sz="1200" b="0" i="0" dirty="0">
              <a:solidFill>
                <a:srgbClr val="222222"/>
              </a:solidFill>
              <a:effectLst/>
              <a:latin typeface="Lato" panose="020F0502020204030203" pitchFamily="34" charset="0"/>
            </a:endParaRPr>
          </a:p>
          <a:p>
            <a:endParaRPr lang="en-US" sz="1800" b="0" i="0" dirty="0">
              <a:solidFill>
                <a:srgbClr val="222222"/>
              </a:solidFill>
              <a:effectLst/>
              <a:latin typeface="Lato" panose="020F0502020204030203" pitchFamily="34" charset="0"/>
            </a:endParaRPr>
          </a:p>
          <a:p>
            <a:endParaRPr lang="en-US" sz="1800" b="0" i="0" dirty="0">
              <a:solidFill>
                <a:srgbClr val="222222"/>
              </a:solidFill>
              <a:effectLst/>
              <a:latin typeface="Lato" panose="020F0502020204030203" pitchFamily="34" charset="0"/>
            </a:endParaRPr>
          </a:p>
          <a:p>
            <a:endParaRPr lang="en-US" sz="1800" dirty="0">
              <a:solidFill>
                <a:srgbClr val="222222"/>
              </a:solidFill>
              <a:latin typeface="Lato" panose="020F0502020204030203" pitchFamily="34" charset="0"/>
            </a:endParaRPr>
          </a:p>
          <a:p>
            <a:endParaRPr lang="en-IN" sz="1800" dirty="0"/>
          </a:p>
        </p:txBody>
      </p:sp>
      <p:pic>
        <p:nvPicPr>
          <p:cNvPr id="4" name="Picture 3">
            <a:extLst>
              <a:ext uri="{FF2B5EF4-FFF2-40B4-BE49-F238E27FC236}">
                <a16:creationId xmlns:a16="http://schemas.microsoft.com/office/drawing/2014/main" id="{B961F9E2-1733-4C5D-A7FA-60B8D3ED5383}"/>
              </a:ext>
            </a:extLst>
          </p:cNvPr>
          <p:cNvPicPr>
            <a:picLocks noChangeAspect="1"/>
          </p:cNvPicPr>
          <p:nvPr/>
        </p:nvPicPr>
        <p:blipFill>
          <a:blip r:embed="rId2"/>
          <a:stretch>
            <a:fillRect/>
          </a:stretch>
        </p:blipFill>
        <p:spPr>
          <a:xfrm>
            <a:off x="3514323" y="3639001"/>
            <a:ext cx="4637301" cy="827121"/>
          </a:xfrm>
          <a:prstGeom prst="rect">
            <a:avLst/>
          </a:prstGeom>
        </p:spPr>
      </p:pic>
      <p:pic>
        <p:nvPicPr>
          <p:cNvPr id="5" name="Picture 4">
            <a:extLst>
              <a:ext uri="{FF2B5EF4-FFF2-40B4-BE49-F238E27FC236}">
                <a16:creationId xmlns:a16="http://schemas.microsoft.com/office/drawing/2014/main" id="{B5CEDADC-E28F-4946-B40C-4FE5442907EA}"/>
              </a:ext>
            </a:extLst>
          </p:cNvPr>
          <p:cNvPicPr>
            <a:picLocks noChangeAspect="1"/>
          </p:cNvPicPr>
          <p:nvPr/>
        </p:nvPicPr>
        <p:blipFill>
          <a:blip r:embed="rId3"/>
          <a:stretch>
            <a:fillRect/>
          </a:stretch>
        </p:blipFill>
        <p:spPr>
          <a:xfrm>
            <a:off x="2571699" y="5188191"/>
            <a:ext cx="3973480" cy="429565"/>
          </a:xfrm>
          <a:prstGeom prst="rect">
            <a:avLst/>
          </a:prstGeom>
        </p:spPr>
      </p:pic>
    </p:spTree>
    <p:extLst>
      <p:ext uri="{BB962C8B-B14F-4D97-AF65-F5344CB8AC3E}">
        <p14:creationId xmlns:p14="http://schemas.microsoft.com/office/powerpoint/2010/main" val="2830163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5DA15-38C0-4B15-B526-858233E0A77E}"/>
              </a:ext>
            </a:extLst>
          </p:cNvPr>
          <p:cNvSpPr>
            <a:spLocks noGrp="1"/>
          </p:cNvSpPr>
          <p:nvPr>
            <p:ph type="title"/>
          </p:nvPr>
        </p:nvSpPr>
        <p:spPr>
          <a:xfrm>
            <a:off x="838200" y="249622"/>
            <a:ext cx="10515600" cy="431415"/>
          </a:xfrm>
        </p:spPr>
        <p:txBody>
          <a:bodyPr>
            <a:normAutofit fontScale="90000"/>
          </a:bodyPr>
          <a:lstStyle/>
          <a:p>
            <a:r>
              <a:rPr lang="en-IN" b="0" i="0" dirty="0">
                <a:solidFill>
                  <a:srgbClr val="000000"/>
                </a:solidFill>
                <a:effectLst/>
                <a:latin typeface="Segoe UI" panose="020B0502040204020203" pitchFamily="34" charset="0"/>
              </a:rPr>
              <a:t>Random Data Distribution</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3B0319E3-8C5F-4611-A22F-47E666194DEB}"/>
              </a:ext>
            </a:extLst>
          </p:cNvPr>
          <p:cNvSpPr>
            <a:spLocks noGrp="1"/>
          </p:cNvSpPr>
          <p:nvPr>
            <p:ph idx="1"/>
          </p:nvPr>
        </p:nvSpPr>
        <p:spPr>
          <a:xfrm>
            <a:off x="838200" y="529389"/>
            <a:ext cx="10515600" cy="5647574"/>
          </a:xfrm>
        </p:spPr>
        <p:txBody>
          <a:bodyPr>
            <a:normAutofit lnSpcReduction="10000"/>
          </a:bodyPr>
          <a:lstStyle/>
          <a:p>
            <a:r>
              <a:rPr lang="en-IN" sz="2000" b="0" i="0" dirty="0">
                <a:solidFill>
                  <a:srgbClr val="000000"/>
                </a:solidFill>
                <a:effectLst/>
                <a:latin typeface="Segoe UI" panose="020B0502040204020203" pitchFamily="34" charset="0"/>
              </a:rPr>
              <a:t>What is Data Distribution?</a:t>
            </a:r>
          </a:p>
          <a:p>
            <a:r>
              <a:rPr lang="en-US" sz="2000" b="0" i="0" dirty="0">
                <a:solidFill>
                  <a:srgbClr val="000000"/>
                </a:solidFill>
                <a:effectLst/>
                <a:latin typeface="Verdana" panose="020B0604030504040204" pitchFamily="34" charset="0"/>
              </a:rPr>
              <a:t>Data Distribution is a list of all possible values, and how often each value occurs.</a:t>
            </a:r>
          </a:p>
          <a:p>
            <a:r>
              <a:rPr lang="en-US" sz="2000" b="0" i="0" dirty="0">
                <a:solidFill>
                  <a:srgbClr val="000000"/>
                </a:solidFill>
                <a:effectLst/>
                <a:latin typeface="Verdana" panose="020B0604030504040204" pitchFamily="34" charset="0"/>
              </a:rPr>
              <a:t>Such lists are important when working with statistics and data science.</a:t>
            </a:r>
            <a:endParaRPr lang="en-US" sz="2000" dirty="0">
              <a:solidFill>
                <a:srgbClr val="000000"/>
              </a:solidFill>
              <a:latin typeface="Verdana" panose="020B0604030504040204" pitchFamily="34" charset="0"/>
            </a:endParaRPr>
          </a:p>
          <a:p>
            <a:r>
              <a:rPr lang="en-US" sz="2000" b="0" i="0" dirty="0">
                <a:solidFill>
                  <a:srgbClr val="000000"/>
                </a:solidFill>
                <a:effectLst/>
                <a:latin typeface="Verdana" panose="020B0604030504040204" pitchFamily="34" charset="0"/>
              </a:rPr>
              <a:t>The random module offer methods that returns randomly generated data distributions.</a:t>
            </a:r>
          </a:p>
          <a:p>
            <a:endParaRPr lang="en-US" dirty="0">
              <a:solidFill>
                <a:srgbClr val="000000"/>
              </a:solidFill>
              <a:latin typeface="Verdana" panose="020B0604030504040204" pitchFamily="34" charset="0"/>
            </a:endParaRPr>
          </a:p>
          <a:p>
            <a:r>
              <a:rPr lang="en-IN" b="0" i="0" dirty="0">
                <a:solidFill>
                  <a:srgbClr val="000000"/>
                </a:solidFill>
                <a:effectLst/>
                <a:latin typeface="Segoe UI" panose="020B0502040204020203" pitchFamily="34" charset="0"/>
              </a:rPr>
              <a:t>Random Distribution</a:t>
            </a:r>
          </a:p>
          <a:p>
            <a:r>
              <a:rPr lang="en-US" sz="1800" b="0" i="0" dirty="0">
                <a:solidFill>
                  <a:srgbClr val="000000"/>
                </a:solidFill>
                <a:effectLst/>
                <a:latin typeface="Verdana" panose="020B0604030504040204" pitchFamily="34" charset="0"/>
              </a:rPr>
              <a:t>A random distribution is a set of random numbers that follow a certain </a:t>
            </a:r>
            <a:r>
              <a:rPr lang="en-US" sz="1800" b="0" i="1" dirty="0">
                <a:solidFill>
                  <a:srgbClr val="000000"/>
                </a:solidFill>
                <a:effectLst/>
                <a:latin typeface="Verdana" panose="020B0604030504040204" pitchFamily="34" charset="0"/>
              </a:rPr>
              <a:t>probability density function</a:t>
            </a:r>
            <a:r>
              <a:rPr lang="en-US" sz="1800" b="0" i="0" dirty="0">
                <a:solidFill>
                  <a:srgbClr val="000000"/>
                </a:solidFill>
                <a:effectLst/>
                <a:latin typeface="Verdana" panose="020B0604030504040204" pitchFamily="34" charset="0"/>
              </a:rPr>
              <a:t>.</a:t>
            </a:r>
            <a:endParaRPr lang="en-IN" sz="1800" dirty="0">
              <a:solidFill>
                <a:srgbClr val="000000"/>
              </a:solidFill>
              <a:latin typeface="Segoe UI" panose="020B0502040204020203" pitchFamily="34" charset="0"/>
            </a:endParaRPr>
          </a:p>
          <a:p>
            <a:r>
              <a:rPr lang="en-US" sz="1800" b="1" i="0" dirty="0">
                <a:solidFill>
                  <a:srgbClr val="000000"/>
                </a:solidFill>
                <a:effectLst/>
                <a:latin typeface="Verdana" panose="020B0604030504040204" pitchFamily="34" charset="0"/>
              </a:rPr>
              <a:t>Probability Density Function:</a:t>
            </a:r>
            <a:r>
              <a:rPr lang="en-US" sz="1800" b="0" i="0" dirty="0">
                <a:solidFill>
                  <a:srgbClr val="000000"/>
                </a:solidFill>
                <a:effectLst/>
                <a:latin typeface="Verdana" panose="020B0604030504040204" pitchFamily="34" charset="0"/>
              </a:rPr>
              <a:t> A function that describes a continuous probability. i.e. probability of all values in an array.</a:t>
            </a:r>
          </a:p>
          <a:p>
            <a:r>
              <a:rPr lang="en-US" sz="1800" b="0" i="0" dirty="0">
                <a:solidFill>
                  <a:srgbClr val="000000"/>
                </a:solidFill>
                <a:effectLst/>
                <a:latin typeface="Segoe UI" panose="020B0502040204020203" pitchFamily="34" charset="0"/>
              </a:rPr>
              <a:t>We can generate random numbers based on defined probabilities using the choice() method of the random module.</a:t>
            </a:r>
            <a:endParaRPr lang="en-US" sz="1800" dirty="0">
              <a:solidFill>
                <a:srgbClr val="000000"/>
              </a:solidFill>
              <a:latin typeface="Verdana" panose="020B0604030504040204" pitchFamily="34" charset="0"/>
            </a:endParaRPr>
          </a:p>
          <a:p>
            <a:r>
              <a:rPr lang="en-US" sz="1800" b="0" i="0" dirty="0">
                <a:solidFill>
                  <a:srgbClr val="000000"/>
                </a:solidFill>
                <a:effectLst/>
                <a:latin typeface="Segoe UI" panose="020B0502040204020203" pitchFamily="34" charset="0"/>
              </a:rPr>
              <a:t>The choice() method allows us to specify the probability for each value.</a:t>
            </a:r>
            <a:endParaRPr lang="en-US" sz="1800" b="0" i="0" dirty="0">
              <a:solidFill>
                <a:srgbClr val="000000"/>
              </a:solidFill>
              <a:effectLst/>
              <a:latin typeface="Verdana" panose="020B0604030504040204" pitchFamily="34" charset="0"/>
            </a:endParaRPr>
          </a:p>
          <a:p>
            <a:r>
              <a:rPr lang="en-US" sz="1200" b="0" i="0" dirty="0">
                <a:solidFill>
                  <a:srgbClr val="000000"/>
                </a:solidFill>
                <a:effectLst/>
                <a:latin typeface="Verdana" panose="020B0604030504040204" pitchFamily="34" charset="0"/>
              </a:rPr>
              <a:t>The probability is set by a number between 0 and 1, where 0 means that the value will never occur and 1 means that the value will always occur.</a:t>
            </a:r>
            <a:endParaRPr lang="en-IN" sz="1800" b="0" i="0" dirty="0">
              <a:solidFill>
                <a:srgbClr val="000000"/>
              </a:solidFill>
              <a:effectLst/>
              <a:latin typeface="Segoe UI" panose="020B0502040204020203" pitchFamily="34" charset="0"/>
            </a:endParaRPr>
          </a:p>
          <a:p>
            <a:endParaRPr lang="en-IN" dirty="0"/>
          </a:p>
        </p:txBody>
      </p:sp>
    </p:spTree>
    <p:extLst>
      <p:ext uri="{BB962C8B-B14F-4D97-AF65-F5344CB8AC3E}">
        <p14:creationId xmlns:p14="http://schemas.microsoft.com/office/powerpoint/2010/main" val="17293812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295F2F-4E6D-41A5-BD83-EEAF668830BD}"/>
              </a:ext>
            </a:extLst>
          </p:cNvPr>
          <p:cNvSpPr>
            <a:spLocks noGrp="1"/>
          </p:cNvSpPr>
          <p:nvPr>
            <p:ph idx="1"/>
          </p:nvPr>
        </p:nvSpPr>
        <p:spPr>
          <a:xfrm>
            <a:off x="838200" y="770021"/>
            <a:ext cx="10515600" cy="5406942"/>
          </a:xfrm>
        </p:spPr>
        <p:txBody>
          <a:bodyPr>
            <a:normAutofit fontScale="77500" lnSpcReduction="20000"/>
          </a:bodyPr>
          <a:lstStyle/>
          <a:p>
            <a:pPr algn="l"/>
            <a:r>
              <a:rPr lang="en-US" sz="2200" b="0" i="0" dirty="0">
                <a:solidFill>
                  <a:srgbClr val="222222"/>
                </a:solidFill>
                <a:effectLst/>
                <a:latin typeface="Lato" panose="020F0502020204030203" pitchFamily="34" charset="0"/>
              </a:rPr>
              <a:t>In this case, it was very easy to tell if the data is skewed or not. But what if we have something like this:</a:t>
            </a:r>
          </a:p>
          <a:p>
            <a:pPr algn="l"/>
            <a:endParaRPr lang="en-US" sz="2200" dirty="0">
              <a:solidFill>
                <a:srgbClr val="222222"/>
              </a:solidFill>
              <a:latin typeface="Lato" panose="020F0502020204030203" pitchFamily="34" charset="0"/>
            </a:endParaRPr>
          </a:p>
          <a:p>
            <a:pPr algn="l"/>
            <a:endParaRPr lang="en-US" sz="2200" b="0" i="0" dirty="0">
              <a:solidFill>
                <a:srgbClr val="222222"/>
              </a:solidFill>
              <a:effectLst/>
              <a:latin typeface="Lato" panose="020F0502020204030203" pitchFamily="34" charset="0"/>
            </a:endParaRPr>
          </a:p>
          <a:p>
            <a:pPr algn="l"/>
            <a:endParaRPr lang="en-US" sz="2200" dirty="0">
              <a:solidFill>
                <a:srgbClr val="222222"/>
              </a:solidFill>
              <a:latin typeface="Lato" panose="020F0502020204030203" pitchFamily="34" charset="0"/>
            </a:endParaRPr>
          </a:p>
          <a:p>
            <a:pPr algn="l"/>
            <a:endParaRPr lang="en-US" sz="2200" b="0" i="0" dirty="0">
              <a:solidFill>
                <a:srgbClr val="222222"/>
              </a:solidFill>
              <a:effectLst/>
              <a:latin typeface="Lato" panose="020F0502020204030203" pitchFamily="34" charset="0"/>
            </a:endParaRPr>
          </a:p>
          <a:p>
            <a:pPr algn="l"/>
            <a:endParaRPr lang="en-US" sz="2200" b="0" i="0" dirty="0">
              <a:solidFill>
                <a:srgbClr val="222222"/>
              </a:solidFill>
              <a:effectLst/>
              <a:latin typeface="Lato" panose="020F0502020204030203" pitchFamily="34" charset="0"/>
            </a:endParaRPr>
          </a:p>
          <a:p>
            <a:pPr algn="l"/>
            <a:endParaRPr lang="en-US" sz="2200" dirty="0">
              <a:solidFill>
                <a:srgbClr val="222222"/>
              </a:solidFill>
              <a:latin typeface="Lato" panose="020F0502020204030203" pitchFamily="34" charset="0"/>
            </a:endParaRPr>
          </a:p>
          <a:p>
            <a:pPr algn="l"/>
            <a:r>
              <a:rPr lang="en-US" sz="2200" b="0" i="0" dirty="0">
                <a:solidFill>
                  <a:srgbClr val="222222"/>
                </a:solidFill>
                <a:effectLst/>
                <a:latin typeface="Lato" panose="020F0502020204030203" pitchFamily="34" charset="0"/>
              </a:rPr>
              <a:t>Here, Q2-Q1 and Q3-Q2 are equal and yet the distribution is positively skewed.</a:t>
            </a:r>
          </a:p>
          <a:p>
            <a:pPr algn="l"/>
            <a:r>
              <a:rPr lang="en-US" sz="2200" b="0" i="0" dirty="0">
                <a:solidFill>
                  <a:srgbClr val="222222"/>
                </a:solidFill>
                <a:effectLst/>
                <a:latin typeface="Lato" panose="020F0502020204030203" pitchFamily="34" charset="0"/>
              </a:rPr>
              <a:t> the length of the right whisker is greater than the left whisker. From this, we can conclude that the data is positively skewed.</a:t>
            </a:r>
          </a:p>
          <a:p>
            <a:pPr algn="l"/>
            <a:r>
              <a:rPr lang="en-US" sz="1600" b="0" i="0" dirty="0">
                <a:solidFill>
                  <a:srgbClr val="222222"/>
                </a:solidFill>
                <a:effectLst/>
                <a:latin typeface="Lato" panose="020F0502020204030203" pitchFamily="34" charset="0"/>
              </a:rPr>
              <a:t>So, the first step is always to check the equality of Q2-Q1 and Q3-Q2. If that is found equal, then we look for the length of whiskers.</a:t>
            </a:r>
            <a:endParaRPr lang="en-US" sz="2200" b="0" i="0" dirty="0">
              <a:solidFill>
                <a:srgbClr val="222222"/>
              </a:solidFill>
              <a:effectLst/>
              <a:latin typeface="Lato" panose="020F0502020204030203" pitchFamily="34" charset="0"/>
            </a:endParaRPr>
          </a:p>
          <a:p>
            <a:pPr algn="l"/>
            <a:endParaRPr lang="en-US" sz="2200" b="0" i="0" dirty="0">
              <a:solidFill>
                <a:srgbClr val="222222"/>
              </a:solidFill>
              <a:effectLst/>
              <a:latin typeface="Lato" panose="020F0502020204030203" pitchFamily="34" charset="0"/>
            </a:endParaRPr>
          </a:p>
          <a:p>
            <a:pPr algn="l"/>
            <a:endParaRPr lang="en-US" sz="2800" b="0" i="0" dirty="0">
              <a:solidFill>
                <a:srgbClr val="222222"/>
              </a:solidFill>
              <a:effectLst/>
              <a:latin typeface="Lato" panose="020F0502020204030203" pitchFamily="34" charset="0"/>
            </a:endParaRPr>
          </a:p>
          <a:p>
            <a:pPr algn="l"/>
            <a:endParaRPr lang="en-US" dirty="0">
              <a:solidFill>
                <a:srgbClr val="222222"/>
              </a:solidFill>
              <a:latin typeface="Lato" panose="020F0502020204030203" pitchFamily="34" charset="0"/>
            </a:endParaRPr>
          </a:p>
          <a:p>
            <a:pPr algn="l"/>
            <a:endParaRPr lang="en-US" sz="2800" b="0" i="0" dirty="0">
              <a:solidFill>
                <a:srgbClr val="222222"/>
              </a:solidFill>
              <a:effectLst/>
              <a:latin typeface="Lato" panose="020F0502020204030203" pitchFamily="34" charset="0"/>
            </a:endParaRPr>
          </a:p>
          <a:p>
            <a:br>
              <a:rPr lang="en-US" sz="2800" dirty="0"/>
            </a:br>
            <a:endParaRPr lang="en-US" sz="2800" dirty="0"/>
          </a:p>
          <a:p>
            <a:endParaRPr lang="en-IN" dirty="0"/>
          </a:p>
          <a:p>
            <a:endParaRPr lang="en-IN" dirty="0"/>
          </a:p>
        </p:txBody>
      </p:sp>
      <p:pic>
        <p:nvPicPr>
          <p:cNvPr id="4" name="Picture 3">
            <a:extLst>
              <a:ext uri="{FF2B5EF4-FFF2-40B4-BE49-F238E27FC236}">
                <a16:creationId xmlns:a16="http://schemas.microsoft.com/office/drawing/2014/main" id="{47383548-4E80-4B82-B1C7-D30F99B48FFD}"/>
              </a:ext>
            </a:extLst>
          </p:cNvPr>
          <p:cNvPicPr>
            <a:picLocks noChangeAspect="1"/>
          </p:cNvPicPr>
          <p:nvPr/>
        </p:nvPicPr>
        <p:blipFill>
          <a:blip r:embed="rId2"/>
          <a:stretch>
            <a:fillRect/>
          </a:stretch>
        </p:blipFill>
        <p:spPr>
          <a:xfrm>
            <a:off x="3146057" y="1829451"/>
            <a:ext cx="3610877" cy="754327"/>
          </a:xfrm>
          <a:prstGeom prst="rect">
            <a:avLst/>
          </a:prstGeom>
        </p:spPr>
      </p:pic>
    </p:spTree>
    <p:extLst>
      <p:ext uri="{BB962C8B-B14F-4D97-AF65-F5344CB8AC3E}">
        <p14:creationId xmlns:p14="http://schemas.microsoft.com/office/powerpoint/2010/main" val="22940504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BBC8B-B3A8-4F3F-88CC-9787413B3E32}"/>
              </a:ext>
            </a:extLst>
          </p:cNvPr>
          <p:cNvSpPr>
            <a:spLocks noGrp="1"/>
          </p:cNvSpPr>
          <p:nvPr>
            <p:ph type="title"/>
          </p:nvPr>
        </p:nvSpPr>
        <p:spPr>
          <a:xfrm>
            <a:off x="838200" y="365126"/>
            <a:ext cx="10515600" cy="315912"/>
          </a:xfrm>
        </p:spPr>
        <p:txBody>
          <a:bodyPr>
            <a:normAutofit fontScale="90000"/>
          </a:bodyPr>
          <a:lstStyle/>
          <a:p>
            <a:r>
              <a:rPr lang="en-IN" sz="2200" b="0" i="0" dirty="0">
                <a:solidFill>
                  <a:srgbClr val="222222"/>
                </a:solidFill>
                <a:effectLst/>
                <a:latin typeface="Lato" panose="020F0502020204030203" pitchFamily="34" charset="0"/>
              </a:rPr>
              <a:t>Understanding Negatively Skewed Distribution</a:t>
            </a:r>
            <a:br>
              <a:rPr lang="en-IN" b="0"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DFF72008-54AC-4694-ACF2-7E20E0492A05}"/>
              </a:ext>
            </a:extLst>
          </p:cNvPr>
          <p:cNvSpPr>
            <a:spLocks noGrp="1"/>
          </p:cNvSpPr>
          <p:nvPr>
            <p:ph idx="1"/>
          </p:nvPr>
        </p:nvSpPr>
        <p:spPr>
          <a:xfrm>
            <a:off x="838200" y="377158"/>
            <a:ext cx="10515600" cy="5714950"/>
          </a:xfrm>
        </p:spPr>
        <p:txBody>
          <a:bodyPr/>
          <a:lstStyle/>
          <a:p>
            <a:r>
              <a:rPr lang="en-US" b="0" i="0" dirty="0">
                <a:solidFill>
                  <a:srgbClr val="222222"/>
                </a:solidFill>
                <a:effectLst/>
                <a:latin typeface="Lato" panose="020F0502020204030203" pitchFamily="34" charset="0"/>
              </a:rPr>
              <a:t>The value of skewness for a negatively skewed distribution is less than zero. You can also see in the above figure that the</a:t>
            </a:r>
            <a:r>
              <a:rPr lang="en-US" b="1" i="0" dirty="0">
                <a:solidFill>
                  <a:srgbClr val="222222"/>
                </a:solidFill>
                <a:effectLst/>
                <a:latin typeface="Lato" panose="020F0502020204030203" pitchFamily="34" charset="0"/>
              </a:rPr>
              <a:t> mean &lt; median &lt; mode</a:t>
            </a:r>
            <a:r>
              <a:rPr lang="en-US" b="0" i="0" dirty="0">
                <a:solidFill>
                  <a:srgbClr val="222222"/>
                </a:solidFill>
                <a:effectLst/>
                <a:latin typeface="Lato" panose="020F0502020204030203" pitchFamily="34" charset="0"/>
              </a:rPr>
              <a:t>.</a:t>
            </a:r>
          </a:p>
          <a:p>
            <a:endParaRPr lang="en-IN" dirty="0"/>
          </a:p>
        </p:txBody>
      </p:sp>
      <p:pic>
        <p:nvPicPr>
          <p:cNvPr id="2050" name="Picture 2" descr="negative skewness boxplot">
            <a:extLst>
              <a:ext uri="{FF2B5EF4-FFF2-40B4-BE49-F238E27FC236}">
                <a16:creationId xmlns:a16="http://schemas.microsoft.com/office/drawing/2014/main" id="{670D0056-79A5-4AF9-8F1F-0A2CA4B0CF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7953" y="2095969"/>
            <a:ext cx="3257550" cy="59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9091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34EE26-7722-4F58-930A-7DD6F89C2FA7}"/>
              </a:ext>
            </a:extLst>
          </p:cNvPr>
          <p:cNvSpPr>
            <a:spLocks noGrp="1"/>
          </p:cNvSpPr>
          <p:nvPr>
            <p:ph idx="1"/>
          </p:nvPr>
        </p:nvSpPr>
        <p:spPr>
          <a:xfrm>
            <a:off x="838200" y="0"/>
            <a:ext cx="10515600" cy="6176963"/>
          </a:xfrm>
        </p:spPr>
        <p:txBody>
          <a:bodyPr/>
          <a:lstStyle/>
          <a:p>
            <a:r>
              <a:rPr lang="en-US" sz="1800" b="0" i="1" dirty="0">
                <a:solidFill>
                  <a:srgbClr val="292929"/>
                </a:solidFill>
                <a:effectLst/>
                <a:latin typeface="charter"/>
              </a:rPr>
              <a:t>If the skewness is between -0.5 and 0.5, the data are fairly symmetrical</a:t>
            </a:r>
          </a:p>
          <a:p>
            <a:r>
              <a:rPr lang="en-US" sz="1800" b="0" i="1" dirty="0">
                <a:solidFill>
                  <a:srgbClr val="292929"/>
                </a:solidFill>
                <a:effectLst/>
                <a:latin typeface="charter"/>
              </a:rPr>
              <a:t> If the skewness is between -1 and — 0.5 or between 0.5 and 1, the data are moderately skewed</a:t>
            </a:r>
            <a:endParaRPr lang="en-US" sz="1800" i="1" dirty="0">
              <a:solidFill>
                <a:srgbClr val="292929"/>
              </a:solidFill>
              <a:latin typeface="charter"/>
            </a:endParaRPr>
          </a:p>
          <a:p>
            <a:r>
              <a:rPr lang="en-US" sz="1800" b="0" i="1" dirty="0">
                <a:solidFill>
                  <a:srgbClr val="292929"/>
                </a:solidFill>
                <a:effectLst/>
                <a:latin typeface="charter"/>
              </a:rPr>
              <a:t>If the skewness is less than -1 or greater than 1, the data are highly skewed</a:t>
            </a:r>
          </a:p>
          <a:p>
            <a:r>
              <a:rPr lang="en-IN" sz="1800" b="0" dirty="0" err="1">
                <a:solidFill>
                  <a:srgbClr val="000000"/>
                </a:solidFill>
                <a:effectLst/>
                <a:latin typeface="Courier New" panose="02070309020205020404" pitchFamily="49" charset="0"/>
              </a:rPr>
              <a:t>dataVal</a:t>
            </a:r>
            <a:r>
              <a:rPr lang="en-IN" sz="1800" b="0" dirty="0">
                <a:solidFill>
                  <a:srgbClr val="000000"/>
                </a:solidFill>
                <a:effectLst/>
                <a:latin typeface="Courier New" panose="02070309020205020404" pitchFamily="49" charset="0"/>
              </a:rPr>
              <a:t>=[(</a:t>
            </a:r>
            <a:r>
              <a:rPr lang="en-IN" sz="1800" b="0" dirty="0">
                <a:solidFill>
                  <a:srgbClr val="09885A"/>
                </a:solidFill>
                <a:effectLst/>
                <a:latin typeface="Courier New" panose="02070309020205020404" pitchFamily="49" charset="0"/>
              </a:rPr>
              <a:t>10</a:t>
            </a:r>
            <a:r>
              <a:rPr lang="en-IN" sz="1800" b="0" dirty="0">
                <a:solidFill>
                  <a:srgbClr val="000000"/>
                </a:solidFill>
                <a:effectLst/>
                <a:latin typeface="Courier New" panose="02070309020205020404" pitchFamily="49" charset="0"/>
              </a:rPr>
              <a:t>,</a:t>
            </a:r>
            <a:r>
              <a:rPr lang="en-IN" sz="1800" b="0" dirty="0">
                <a:solidFill>
                  <a:srgbClr val="09885A"/>
                </a:solidFill>
                <a:effectLst/>
                <a:latin typeface="Courier New" panose="02070309020205020404" pitchFamily="49" charset="0"/>
              </a:rPr>
              <a:t>20</a:t>
            </a:r>
            <a:r>
              <a:rPr lang="en-IN" sz="1800" b="0" dirty="0">
                <a:solidFill>
                  <a:srgbClr val="000000"/>
                </a:solidFill>
                <a:effectLst/>
                <a:latin typeface="Courier New" panose="02070309020205020404" pitchFamily="49" charset="0"/>
              </a:rPr>
              <a:t>,</a:t>
            </a:r>
            <a:r>
              <a:rPr lang="en-IN" sz="1800" b="0" dirty="0">
                <a:solidFill>
                  <a:srgbClr val="09885A"/>
                </a:solidFill>
                <a:effectLst/>
                <a:latin typeface="Courier New" panose="02070309020205020404" pitchFamily="49" charset="0"/>
              </a:rPr>
              <a:t>30</a:t>
            </a:r>
            <a:r>
              <a:rPr lang="en-IN" sz="1800" b="0" dirty="0">
                <a:solidFill>
                  <a:srgbClr val="000000"/>
                </a:solidFill>
                <a:effectLst/>
                <a:latin typeface="Courier New" panose="02070309020205020404" pitchFamily="49" charset="0"/>
              </a:rPr>
              <a:t>,</a:t>
            </a:r>
            <a:r>
              <a:rPr lang="en-IN" sz="1800" b="0" dirty="0">
                <a:solidFill>
                  <a:srgbClr val="09885A"/>
                </a:solidFill>
                <a:effectLst/>
                <a:latin typeface="Courier New" panose="02070309020205020404" pitchFamily="49" charset="0"/>
              </a:rPr>
              <a:t>40</a:t>
            </a:r>
            <a:r>
              <a:rPr lang="en-IN" sz="1800" b="0" dirty="0">
                <a:solidFill>
                  <a:srgbClr val="000000"/>
                </a:solidFill>
                <a:effectLst/>
                <a:latin typeface="Courier New" panose="02070309020205020404" pitchFamily="49" charset="0"/>
              </a:rPr>
              <a:t>,</a:t>
            </a:r>
            <a:r>
              <a:rPr lang="en-IN" sz="1800" b="0" dirty="0">
                <a:solidFill>
                  <a:srgbClr val="09885A"/>
                </a:solidFill>
                <a:effectLst/>
                <a:latin typeface="Courier New" panose="02070309020205020404" pitchFamily="49" charset="0"/>
              </a:rPr>
              <a:t>50</a:t>
            </a:r>
            <a:r>
              <a:rPr lang="en-IN" sz="1800" b="0" dirty="0">
                <a:solidFill>
                  <a:srgbClr val="000000"/>
                </a:solidFill>
                <a:effectLst/>
                <a:latin typeface="Courier New" panose="02070309020205020404" pitchFamily="49" charset="0"/>
              </a:rPr>
              <a:t>,</a:t>
            </a:r>
            <a:r>
              <a:rPr lang="en-IN" sz="1800" b="0" dirty="0">
                <a:solidFill>
                  <a:srgbClr val="09885A"/>
                </a:solidFill>
                <a:effectLst/>
                <a:latin typeface="Courier New" panose="02070309020205020404" pitchFamily="49" charset="0"/>
              </a:rPr>
              <a:t>60</a:t>
            </a:r>
            <a:r>
              <a:rPr lang="en-IN" sz="1800" b="0" dirty="0">
                <a:solidFill>
                  <a:srgbClr val="000000"/>
                </a:solidFill>
                <a:effectLst/>
                <a:latin typeface="Courier New" panose="02070309020205020404" pitchFamily="49" charset="0"/>
              </a:rPr>
              <a:t>,</a:t>
            </a:r>
            <a:r>
              <a:rPr lang="en-IN" sz="1800" b="0" dirty="0">
                <a:solidFill>
                  <a:srgbClr val="09885A"/>
                </a:solidFill>
                <a:effectLst/>
                <a:latin typeface="Courier New" panose="02070309020205020404" pitchFamily="49" charset="0"/>
              </a:rPr>
              <a:t>70</a:t>
            </a:r>
            <a:r>
              <a:rPr lang="en-IN" sz="1800" b="0" dirty="0">
                <a:solidFill>
                  <a:srgbClr val="000000"/>
                </a:solidFill>
                <a:effectLst/>
                <a:latin typeface="Courier New" panose="02070309020205020404" pitchFamily="49" charset="0"/>
              </a:rPr>
              <a:t>),(</a:t>
            </a:r>
            <a:r>
              <a:rPr lang="en-IN" sz="1800" b="0" dirty="0">
                <a:solidFill>
                  <a:srgbClr val="09885A"/>
                </a:solidFill>
                <a:effectLst/>
                <a:latin typeface="Courier New" panose="02070309020205020404" pitchFamily="49" charset="0"/>
              </a:rPr>
              <a:t>10</a:t>
            </a:r>
            <a:r>
              <a:rPr lang="en-IN" sz="1800" b="0" dirty="0">
                <a:solidFill>
                  <a:srgbClr val="000000"/>
                </a:solidFill>
                <a:effectLst/>
                <a:latin typeface="Courier New" panose="02070309020205020404" pitchFamily="49" charset="0"/>
              </a:rPr>
              <a:t>,</a:t>
            </a:r>
            <a:r>
              <a:rPr lang="en-IN" sz="1800" b="0" dirty="0">
                <a:solidFill>
                  <a:srgbClr val="09885A"/>
                </a:solidFill>
                <a:effectLst/>
                <a:latin typeface="Courier New" panose="02070309020205020404" pitchFamily="49" charset="0"/>
              </a:rPr>
              <a:t>10</a:t>
            </a:r>
            <a:r>
              <a:rPr lang="en-IN" sz="1800" b="0" dirty="0">
                <a:solidFill>
                  <a:srgbClr val="000000"/>
                </a:solidFill>
                <a:effectLst/>
                <a:latin typeface="Courier New" panose="02070309020205020404" pitchFamily="49" charset="0"/>
              </a:rPr>
              <a:t>,</a:t>
            </a:r>
            <a:r>
              <a:rPr lang="en-IN" sz="1800" b="0" dirty="0">
                <a:solidFill>
                  <a:srgbClr val="09885A"/>
                </a:solidFill>
                <a:effectLst/>
                <a:latin typeface="Courier New" panose="02070309020205020404" pitchFamily="49" charset="0"/>
              </a:rPr>
              <a:t>40</a:t>
            </a:r>
            <a:r>
              <a:rPr lang="en-IN" sz="1800" b="0" dirty="0">
                <a:solidFill>
                  <a:srgbClr val="000000"/>
                </a:solidFill>
                <a:effectLst/>
                <a:latin typeface="Courier New" panose="02070309020205020404" pitchFamily="49" charset="0"/>
              </a:rPr>
              <a:t>,</a:t>
            </a:r>
            <a:r>
              <a:rPr lang="en-IN" sz="1800" b="0" dirty="0">
                <a:solidFill>
                  <a:srgbClr val="09885A"/>
                </a:solidFill>
                <a:effectLst/>
                <a:latin typeface="Courier New" panose="02070309020205020404" pitchFamily="49" charset="0"/>
              </a:rPr>
              <a:t>40</a:t>
            </a:r>
            <a:r>
              <a:rPr lang="en-IN" sz="1800" b="0" dirty="0">
                <a:solidFill>
                  <a:srgbClr val="000000"/>
                </a:solidFill>
                <a:effectLst/>
                <a:latin typeface="Courier New" panose="02070309020205020404" pitchFamily="49" charset="0"/>
              </a:rPr>
              <a:t>,</a:t>
            </a:r>
            <a:r>
              <a:rPr lang="en-IN" sz="1800" b="0" dirty="0">
                <a:solidFill>
                  <a:srgbClr val="09885A"/>
                </a:solidFill>
                <a:effectLst/>
                <a:latin typeface="Courier New" panose="02070309020205020404" pitchFamily="49" charset="0"/>
              </a:rPr>
              <a:t>50</a:t>
            </a:r>
            <a:r>
              <a:rPr lang="en-IN" sz="1800" b="0" dirty="0">
                <a:solidFill>
                  <a:srgbClr val="000000"/>
                </a:solidFill>
                <a:effectLst/>
                <a:latin typeface="Courier New" panose="02070309020205020404" pitchFamily="49" charset="0"/>
              </a:rPr>
              <a:t>,</a:t>
            </a:r>
            <a:r>
              <a:rPr lang="en-IN" sz="1800" b="0" dirty="0">
                <a:solidFill>
                  <a:srgbClr val="09885A"/>
                </a:solidFill>
                <a:effectLst/>
                <a:latin typeface="Courier New" panose="02070309020205020404" pitchFamily="49" charset="0"/>
              </a:rPr>
              <a:t>60</a:t>
            </a:r>
            <a:r>
              <a:rPr lang="en-IN" sz="1800" b="0" dirty="0">
                <a:solidFill>
                  <a:srgbClr val="000000"/>
                </a:solidFill>
                <a:effectLst/>
                <a:latin typeface="Courier New" panose="02070309020205020404" pitchFamily="49" charset="0"/>
              </a:rPr>
              <a:t>,</a:t>
            </a:r>
            <a:r>
              <a:rPr lang="en-IN" sz="1800" b="0" dirty="0">
                <a:solidFill>
                  <a:srgbClr val="09885A"/>
                </a:solidFill>
                <a:effectLst/>
                <a:latin typeface="Courier New" panose="02070309020205020404" pitchFamily="49" charset="0"/>
              </a:rPr>
              <a:t>70</a:t>
            </a:r>
            <a:r>
              <a:rPr lang="en-IN" sz="1800" b="0" dirty="0">
                <a:solidFill>
                  <a:srgbClr val="000000"/>
                </a:solidFill>
                <a:effectLst/>
                <a:latin typeface="Courier New" panose="02070309020205020404" pitchFamily="49" charset="0"/>
              </a:rPr>
              <a:t>),(</a:t>
            </a:r>
            <a:r>
              <a:rPr lang="en-IN" sz="1800" b="0" dirty="0">
                <a:solidFill>
                  <a:srgbClr val="09885A"/>
                </a:solidFill>
                <a:effectLst/>
                <a:latin typeface="Courier New" panose="02070309020205020404" pitchFamily="49" charset="0"/>
              </a:rPr>
              <a:t>10</a:t>
            </a:r>
            <a:r>
              <a:rPr lang="en-IN" sz="1800" b="0" dirty="0">
                <a:solidFill>
                  <a:srgbClr val="000000"/>
                </a:solidFill>
                <a:effectLst/>
                <a:latin typeface="Courier New" panose="02070309020205020404" pitchFamily="49" charset="0"/>
              </a:rPr>
              <a:t>,</a:t>
            </a:r>
            <a:r>
              <a:rPr lang="en-IN" sz="1800" b="0" dirty="0">
                <a:solidFill>
                  <a:srgbClr val="09885A"/>
                </a:solidFill>
                <a:effectLst/>
                <a:latin typeface="Courier New" panose="02070309020205020404" pitchFamily="49" charset="0"/>
              </a:rPr>
              <a:t>20</a:t>
            </a:r>
            <a:r>
              <a:rPr lang="en-IN" sz="1800" b="0" dirty="0">
                <a:solidFill>
                  <a:srgbClr val="000000"/>
                </a:solidFill>
                <a:effectLst/>
                <a:latin typeface="Courier New" panose="02070309020205020404" pitchFamily="49" charset="0"/>
              </a:rPr>
              <a:t>,</a:t>
            </a:r>
            <a:r>
              <a:rPr lang="en-IN" sz="1800" b="0" dirty="0">
                <a:solidFill>
                  <a:srgbClr val="09885A"/>
                </a:solidFill>
                <a:effectLst/>
                <a:latin typeface="Courier New" panose="02070309020205020404" pitchFamily="49" charset="0"/>
              </a:rPr>
              <a:t>30</a:t>
            </a:r>
            <a:r>
              <a:rPr lang="en-IN" sz="1800" b="0" dirty="0">
                <a:solidFill>
                  <a:srgbClr val="000000"/>
                </a:solidFill>
                <a:effectLst/>
                <a:latin typeface="Courier New" panose="02070309020205020404" pitchFamily="49" charset="0"/>
              </a:rPr>
              <a:t>,</a:t>
            </a:r>
            <a:r>
              <a:rPr lang="en-IN" sz="1800" b="0" dirty="0">
                <a:solidFill>
                  <a:srgbClr val="09885A"/>
                </a:solidFill>
                <a:effectLst/>
                <a:latin typeface="Courier New" panose="02070309020205020404" pitchFamily="49" charset="0"/>
              </a:rPr>
              <a:t>50</a:t>
            </a:r>
            <a:r>
              <a:rPr lang="en-IN" sz="1800" b="0" dirty="0">
                <a:solidFill>
                  <a:srgbClr val="000000"/>
                </a:solidFill>
                <a:effectLst/>
                <a:latin typeface="Courier New" panose="02070309020205020404" pitchFamily="49" charset="0"/>
              </a:rPr>
              <a:t>,</a:t>
            </a:r>
            <a:r>
              <a:rPr lang="en-IN" sz="1800" b="0" dirty="0">
                <a:solidFill>
                  <a:srgbClr val="09885A"/>
                </a:solidFill>
                <a:effectLst/>
                <a:latin typeface="Courier New" panose="02070309020205020404" pitchFamily="49" charset="0"/>
              </a:rPr>
              <a:t>50</a:t>
            </a:r>
            <a:r>
              <a:rPr lang="en-IN" sz="1800" b="0" dirty="0">
                <a:solidFill>
                  <a:srgbClr val="000000"/>
                </a:solidFill>
                <a:effectLst/>
                <a:latin typeface="Courier New" panose="02070309020205020404" pitchFamily="49" charset="0"/>
              </a:rPr>
              <a:t>,</a:t>
            </a:r>
            <a:r>
              <a:rPr lang="en-IN" sz="1800" b="0" dirty="0">
                <a:solidFill>
                  <a:srgbClr val="09885A"/>
                </a:solidFill>
                <a:effectLst/>
                <a:latin typeface="Courier New" panose="02070309020205020404" pitchFamily="49" charset="0"/>
              </a:rPr>
              <a:t>60</a:t>
            </a:r>
            <a:r>
              <a:rPr lang="en-IN" sz="1800" b="0" dirty="0">
                <a:solidFill>
                  <a:srgbClr val="000000"/>
                </a:solidFill>
                <a:effectLst/>
                <a:latin typeface="Courier New" panose="02070309020205020404" pitchFamily="49" charset="0"/>
              </a:rPr>
              <a:t>,</a:t>
            </a:r>
            <a:r>
              <a:rPr lang="en-IN" sz="1800" b="0" dirty="0">
                <a:solidFill>
                  <a:srgbClr val="09885A"/>
                </a:solidFill>
                <a:effectLst/>
                <a:latin typeface="Courier New" panose="02070309020205020404" pitchFamily="49" charset="0"/>
              </a:rPr>
              <a:t>80</a:t>
            </a:r>
            <a:r>
              <a:rPr lang="en-IN" sz="1800" b="0" dirty="0">
                <a:solidFill>
                  <a:srgbClr val="000000"/>
                </a:solidFill>
                <a:effectLst/>
                <a:latin typeface="Courier New" panose="02070309020205020404" pitchFamily="49" charset="0"/>
              </a:rPr>
              <a:t>)]</a:t>
            </a:r>
          </a:p>
          <a:p>
            <a:r>
              <a:rPr lang="en-IN" sz="1800" b="0" dirty="0" err="1">
                <a:solidFill>
                  <a:srgbClr val="000000"/>
                </a:solidFill>
                <a:effectLst/>
                <a:latin typeface="Courier New" panose="02070309020205020404" pitchFamily="49" charset="0"/>
              </a:rPr>
              <a:t>df</a:t>
            </a:r>
            <a:r>
              <a:rPr lang="en-IN" sz="1800" b="0" dirty="0">
                <a:solidFill>
                  <a:srgbClr val="000000"/>
                </a:solidFill>
                <a:effectLst/>
                <a:latin typeface="Courier New" panose="02070309020205020404" pitchFamily="49" charset="0"/>
              </a:rPr>
              <a:t>=</a:t>
            </a:r>
            <a:r>
              <a:rPr lang="en-IN" sz="1800" b="0" dirty="0" err="1">
                <a:solidFill>
                  <a:srgbClr val="000000"/>
                </a:solidFill>
                <a:effectLst/>
                <a:latin typeface="Courier New" panose="02070309020205020404" pitchFamily="49" charset="0"/>
              </a:rPr>
              <a:t>pd.DataFrame</a:t>
            </a:r>
            <a:r>
              <a:rPr lang="en-IN" sz="1800" b="0" dirty="0">
                <a:solidFill>
                  <a:srgbClr val="000000"/>
                </a:solidFill>
                <a:effectLst/>
                <a:latin typeface="Courier New" panose="02070309020205020404" pitchFamily="49" charset="0"/>
              </a:rPr>
              <a:t>(</a:t>
            </a:r>
            <a:r>
              <a:rPr lang="en-IN" sz="1800" b="0" dirty="0" err="1">
                <a:solidFill>
                  <a:srgbClr val="000000"/>
                </a:solidFill>
                <a:effectLst/>
                <a:latin typeface="Courier New" panose="02070309020205020404" pitchFamily="49" charset="0"/>
              </a:rPr>
              <a:t>dataVal</a:t>
            </a:r>
            <a:r>
              <a:rPr lang="en-IN" sz="1800" b="0" dirty="0">
                <a:solidFill>
                  <a:srgbClr val="000000"/>
                </a:solidFill>
                <a:effectLst/>
                <a:latin typeface="Courier New" panose="02070309020205020404" pitchFamily="49" charset="0"/>
              </a:rPr>
              <a:t>)</a:t>
            </a:r>
          </a:p>
          <a:p>
            <a:r>
              <a:rPr lang="en-IN" sz="1800" b="0" dirty="0" err="1">
                <a:solidFill>
                  <a:srgbClr val="000000"/>
                </a:solidFill>
                <a:effectLst/>
                <a:latin typeface="Courier New" panose="02070309020205020404" pitchFamily="49" charset="0"/>
              </a:rPr>
              <a:t>skewValue</a:t>
            </a:r>
            <a:r>
              <a:rPr lang="en-IN" sz="1800" b="0" dirty="0">
                <a:solidFill>
                  <a:srgbClr val="000000"/>
                </a:solidFill>
                <a:effectLst/>
                <a:latin typeface="Courier New" panose="02070309020205020404" pitchFamily="49" charset="0"/>
              </a:rPr>
              <a:t>=</a:t>
            </a:r>
            <a:r>
              <a:rPr lang="en-IN" sz="1800" b="0" dirty="0" err="1">
                <a:solidFill>
                  <a:srgbClr val="000000"/>
                </a:solidFill>
                <a:effectLst/>
                <a:latin typeface="Courier New" panose="02070309020205020404" pitchFamily="49" charset="0"/>
              </a:rPr>
              <a:t>df.skew</a:t>
            </a:r>
            <a:r>
              <a:rPr lang="en-IN" sz="1800" b="0" dirty="0">
                <a:solidFill>
                  <a:srgbClr val="000000"/>
                </a:solidFill>
                <a:effectLst/>
                <a:latin typeface="Courier New" panose="02070309020205020404" pitchFamily="49" charset="0"/>
              </a:rPr>
              <a:t>(axis=</a:t>
            </a:r>
            <a:r>
              <a:rPr lang="en-IN" sz="1800" b="0" dirty="0">
                <a:solidFill>
                  <a:srgbClr val="09885A"/>
                </a:solidFill>
                <a:effectLst/>
                <a:latin typeface="Courier New" panose="02070309020205020404" pitchFamily="49" charset="0"/>
              </a:rPr>
              <a:t>1</a:t>
            </a:r>
            <a:r>
              <a:rPr lang="en-IN" sz="1800" b="0" dirty="0">
                <a:solidFill>
                  <a:srgbClr val="000000"/>
                </a:solidFill>
                <a:effectLst/>
                <a:latin typeface="Courier New" panose="02070309020205020404" pitchFamily="49" charset="0"/>
              </a:rPr>
              <a:t>)</a:t>
            </a:r>
          </a:p>
          <a:p>
            <a:endParaRPr lang="en-IN" b="0" dirty="0">
              <a:solidFill>
                <a:srgbClr val="000000"/>
              </a:solidFill>
              <a:effectLst/>
              <a:latin typeface="Courier New" panose="02070309020205020404" pitchFamily="49" charset="0"/>
            </a:endParaRPr>
          </a:p>
          <a:p>
            <a:pPr algn="l"/>
            <a:r>
              <a:rPr lang="en-US" sz="1800" b="0" i="0" dirty="0">
                <a:solidFill>
                  <a:srgbClr val="292929"/>
                </a:solidFill>
                <a:effectLst/>
                <a:latin typeface="charter"/>
              </a:rPr>
              <a:t>Observations:</a:t>
            </a:r>
          </a:p>
          <a:p>
            <a:pPr algn="l"/>
            <a:r>
              <a:rPr lang="en-US" sz="1800" b="0" i="0" dirty="0">
                <a:solidFill>
                  <a:srgbClr val="292929"/>
                </a:solidFill>
                <a:effectLst/>
                <a:latin typeface="charter"/>
              </a:rPr>
              <a:t>· A skewness value of 0 in the output denotes a symmetrical distribution of values in row 1.</a:t>
            </a:r>
          </a:p>
          <a:p>
            <a:r>
              <a:rPr lang="en-US" sz="1800" b="0" i="0" dirty="0">
                <a:solidFill>
                  <a:srgbClr val="292929"/>
                </a:solidFill>
                <a:effectLst/>
                <a:latin typeface="charter"/>
              </a:rPr>
              <a:t>A negative skewness value in the output indicates an asymmetry in the distribution corresponding to row 2 and the tail is larger towards the left hand side of the distribution.</a:t>
            </a:r>
          </a:p>
          <a:p>
            <a:r>
              <a:rPr lang="en-US" sz="1200" b="0" i="0" dirty="0">
                <a:solidFill>
                  <a:srgbClr val="292929"/>
                </a:solidFill>
                <a:effectLst/>
                <a:latin typeface="charter"/>
              </a:rPr>
              <a:t>A positive skewness value in the output indicates an asymmetry in the distribution corresponding to row 3 and the tail is larger towards the right hand side of the distribution</a:t>
            </a:r>
            <a:endParaRPr lang="en-IN" sz="1800" i="0" dirty="0">
              <a:solidFill>
                <a:srgbClr val="000000"/>
              </a:solidFill>
              <a:latin typeface="Courier New" panose="02070309020205020404" pitchFamily="49" charset="0"/>
            </a:endParaRPr>
          </a:p>
          <a:p>
            <a:endParaRPr lang="en-IN" b="0" dirty="0">
              <a:solidFill>
                <a:srgbClr val="000000"/>
              </a:solidFill>
              <a:effectLst/>
              <a:latin typeface="Courier New" panose="02070309020205020404" pitchFamily="49" charset="0"/>
            </a:endParaRPr>
          </a:p>
          <a:p>
            <a:endParaRPr lang="en-US" i="1" dirty="0">
              <a:solidFill>
                <a:srgbClr val="292929"/>
              </a:solidFill>
              <a:latin typeface="charter"/>
            </a:endParaRPr>
          </a:p>
          <a:p>
            <a:endParaRPr lang="en-IN" dirty="0"/>
          </a:p>
        </p:txBody>
      </p:sp>
    </p:spTree>
    <p:extLst>
      <p:ext uri="{BB962C8B-B14F-4D97-AF65-F5344CB8AC3E}">
        <p14:creationId xmlns:p14="http://schemas.microsoft.com/office/powerpoint/2010/main" val="12858116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B18E0-A7AA-415A-8879-02A0157D371D}"/>
              </a:ext>
            </a:extLst>
          </p:cNvPr>
          <p:cNvSpPr>
            <a:spLocks noGrp="1"/>
          </p:cNvSpPr>
          <p:nvPr>
            <p:ph type="title"/>
          </p:nvPr>
        </p:nvSpPr>
        <p:spPr>
          <a:xfrm>
            <a:off x="838200" y="365125"/>
            <a:ext cx="10515600" cy="231641"/>
          </a:xfrm>
        </p:spPr>
        <p:txBody>
          <a:bodyPr>
            <a:normAutofit fontScale="90000"/>
          </a:bodyPr>
          <a:lstStyle/>
          <a:p>
            <a:r>
              <a:rPr lang="en-IN" b="1" i="1" dirty="0">
                <a:solidFill>
                  <a:srgbClr val="222222"/>
                </a:solidFill>
                <a:effectLst/>
                <a:latin typeface="Lato" panose="020F0502020204030203" pitchFamily="34" charset="0"/>
              </a:rPr>
              <a:t>Kurtosis</a:t>
            </a:r>
            <a:br>
              <a:rPr lang="en-IN" b="0"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4BE0CA93-90B1-4134-8B09-1CF70DA5E7A0}"/>
              </a:ext>
            </a:extLst>
          </p:cNvPr>
          <p:cNvSpPr>
            <a:spLocks noGrp="1"/>
          </p:cNvSpPr>
          <p:nvPr>
            <p:ph idx="1"/>
          </p:nvPr>
        </p:nvSpPr>
        <p:spPr>
          <a:xfrm>
            <a:off x="838200" y="683394"/>
            <a:ext cx="10515600" cy="5493569"/>
          </a:xfrm>
        </p:spPr>
        <p:txBody>
          <a:bodyPr/>
          <a:lstStyle/>
          <a:p>
            <a:r>
              <a:rPr lang="en-US" sz="2400" b="0" i="0" dirty="0">
                <a:solidFill>
                  <a:srgbClr val="292929"/>
                </a:solidFill>
                <a:effectLst/>
                <a:latin typeface="charter"/>
              </a:rPr>
              <a:t>Kurtosis is one of the two measures that quantify shape of a distribution. </a:t>
            </a:r>
            <a:r>
              <a:rPr lang="en-US" sz="2400" b="0" i="0" dirty="0" err="1">
                <a:solidFill>
                  <a:srgbClr val="292929"/>
                </a:solidFill>
                <a:effectLst/>
                <a:latin typeface="charter"/>
              </a:rPr>
              <a:t>kutosis</a:t>
            </a:r>
            <a:r>
              <a:rPr lang="en-US" sz="2400" b="0" i="0" dirty="0">
                <a:solidFill>
                  <a:srgbClr val="292929"/>
                </a:solidFill>
                <a:effectLst/>
                <a:latin typeface="charter"/>
              </a:rPr>
              <a:t> determine the volume of the outlier</a:t>
            </a:r>
          </a:p>
          <a:p>
            <a:r>
              <a:rPr lang="en-US" sz="2400" b="0" i="0" dirty="0">
                <a:solidFill>
                  <a:srgbClr val="292929"/>
                </a:solidFill>
                <a:effectLst/>
                <a:latin typeface="charter"/>
              </a:rPr>
              <a:t>Kurtosis describes the </a:t>
            </a:r>
            <a:r>
              <a:rPr lang="en-US" sz="2400" b="0" i="0" dirty="0" err="1">
                <a:solidFill>
                  <a:srgbClr val="292929"/>
                </a:solidFill>
                <a:effectLst/>
                <a:latin typeface="charter"/>
              </a:rPr>
              <a:t>peakedness</a:t>
            </a:r>
            <a:r>
              <a:rPr lang="en-US" sz="2400" b="0" i="0" dirty="0">
                <a:solidFill>
                  <a:srgbClr val="292929"/>
                </a:solidFill>
                <a:effectLst/>
                <a:latin typeface="charter"/>
              </a:rPr>
              <a:t> of the distribution.</a:t>
            </a:r>
            <a:endParaRPr lang="en-US" sz="2400" dirty="0">
              <a:solidFill>
                <a:srgbClr val="292929"/>
              </a:solidFill>
              <a:latin typeface="charter"/>
            </a:endParaRPr>
          </a:p>
          <a:p>
            <a:r>
              <a:rPr lang="en-US" sz="2400" b="0" i="0" dirty="0">
                <a:solidFill>
                  <a:srgbClr val="292929"/>
                </a:solidFill>
                <a:effectLst/>
                <a:latin typeface="charter"/>
              </a:rPr>
              <a:t> If the distribution is tall and thin it is called a </a:t>
            </a:r>
            <a:r>
              <a:rPr lang="en-US" sz="2400" b="1" i="0" dirty="0">
                <a:solidFill>
                  <a:srgbClr val="292929"/>
                </a:solidFill>
                <a:effectLst/>
                <a:latin typeface="charter"/>
              </a:rPr>
              <a:t>leptokurtic </a:t>
            </a:r>
            <a:r>
              <a:rPr lang="en-US" sz="2400" b="0" i="0" dirty="0">
                <a:solidFill>
                  <a:srgbClr val="292929"/>
                </a:solidFill>
                <a:effectLst/>
                <a:latin typeface="charter"/>
              </a:rPr>
              <a:t>distribution(Kurtosis &gt; 3). Values in a leptokurtic distribution are near the mean or at the extremes.</a:t>
            </a:r>
          </a:p>
          <a:p>
            <a:r>
              <a:rPr lang="en-US" sz="2400" b="0" i="0" dirty="0">
                <a:solidFill>
                  <a:srgbClr val="292929"/>
                </a:solidFill>
                <a:effectLst/>
                <a:latin typeface="charter"/>
              </a:rPr>
              <a:t>A flat distribution where the values are moderately spread out (i.e., unlike leptokurtic) is called </a:t>
            </a:r>
            <a:r>
              <a:rPr lang="en-US" sz="2400" b="1" i="0" dirty="0">
                <a:solidFill>
                  <a:srgbClr val="292929"/>
                </a:solidFill>
                <a:effectLst/>
                <a:latin typeface="charter"/>
              </a:rPr>
              <a:t>platykurtic</a:t>
            </a:r>
            <a:r>
              <a:rPr lang="en-US" sz="2400" b="0" i="0" dirty="0">
                <a:solidFill>
                  <a:srgbClr val="292929"/>
                </a:solidFill>
                <a:effectLst/>
                <a:latin typeface="charter"/>
              </a:rPr>
              <a:t>(Kurtosis &lt;3) distribution.</a:t>
            </a:r>
          </a:p>
          <a:p>
            <a:r>
              <a:rPr lang="en-US" sz="1600" b="0" i="0" dirty="0">
                <a:solidFill>
                  <a:srgbClr val="292929"/>
                </a:solidFill>
                <a:effectLst/>
                <a:latin typeface="charter"/>
              </a:rPr>
              <a:t>A distribution whose shape is in between a leptokurtic distribution and a platykurtic distribution is called a </a:t>
            </a:r>
            <a:r>
              <a:rPr lang="en-US" sz="1600" b="1" i="0" dirty="0">
                <a:solidFill>
                  <a:srgbClr val="292929"/>
                </a:solidFill>
                <a:effectLst/>
                <a:latin typeface="charter"/>
              </a:rPr>
              <a:t>mesokurtic</a:t>
            </a:r>
            <a:r>
              <a:rPr lang="en-US" sz="1600" b="0" i="0" dirty="0">
                <a:solidFill>
                  <a:srgbClr val="292929"/>
                </a:solidFill>
                <a:effectLst/>
                <a:latin typeface="charter"/>
              </a:rPr>
              <a:t>(Kurtosis=3) distribution. A mesokurtic distribution looks more close to a normal distribution.</a:t>
            </a:r>
            <a:endParaRPr lang="en-US" sz="2400" dirty="0">
              <a:solidFill>
                <a:srgbClr val="292929"/>
              </a:solidFill>
              <a:latin typeface="charter"/>
            </a:endParaRPr>
          </a:p>
          <a:p>
            <a:r>
              <a:rPr lang="en-US" sz="1600" b="0" i="0" dirty="0">
                <a:solidFill>
                  <a:srgbClr val="292929"/>
                </a:solidFill>
                <a:effectLst/>
                <a:latin typeface="charter"/>
              </a:rPr>
              <a:t>Kurtosis is sometimes reported as “excess kurtosis.” Excess kurtosis is determined by subtracting 3 from the kurtosis. This makes the normal distribution kurtosis equal 0.</a:t>
            </a:r>
            <a:endParaRPr lang="en-US" sz="2400" dirty="0">
              <a:solidFill>
                <a:srgbClr val="292929"/>
              </a:solidFill>
              <a:latin typeface="charter"/>
            </a:endParaRPr>
          </a:p>
          <a:p>
            <a:endParaRPr lang="en-IN" dirty="0"/>
          </a:p>
        </p:txBody>
      </p:sp>
    </p:spTree>
    <p:extLst>
      <p:ext uri="{BB962C8B-B14F-4D97-AF65-F5344CB8AC3E}">
        <p14:creationId xmlns:p14="http://schemas.microsoft.com/office/powerpoint/2010/main" val="38056001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F04DD6C-BAE5-4E20-A34F-82537F80841B}"/>
              </a:ext>
            </a:extLst>
          </p:cNvPr>
          <p:cNvPicPr>
            <a:picLocks noGrp="1" noChangeAspect="1"/>
          </p:cNvPicPr>
          <p:nvPr>
            <p:ph idx="1"/>
          </p:nvPr>
        </p:nvPicPr>
        <p:blipFill>
          <a:blip r:embed="rId2"/>
          <a:stretch>
            <a:fillRect/>
          </a:stretch>
        </p:blipFill>
        <p:spPr>
          <a:xfrm>
            <a:off x="2983781" y="652538"/>
            <a:ext cx="5021720" cy="3303445"/>
          </a:xfrm>
          <a:prstGeom prst="rect">
            <a:avLst/>
          </a:prstGeom>
        </p:spPr>
      </p:pic>
      <p:sp>
        <p:nvSpPr>
          <p:cNvPr id="6" name="TextBox 5">
            <a:extLst>
              <a:ext uri="{FF2B5EF4-FFF2-40B4-BE49-F238E27FC236}">
                <a16:creationId xmlns:a16="http://schemas.microsoft.com/office/drawing/2014/main" id="{73F43AC9-33DE-4058-889C-73DA90827D13}"/>
              </a:ext>
            </a:extLst>
          </p:cNvPr>
          <p:cNvSpPr txBox="1"/>
          <p:nvPr/>
        </p:nvSpPr>
        <p:spPr>
          <a:xfrm>
            <a:off x="1354755" y="4051517"/>
            <a:ext cx="10234062" cy="1477328"/>
          </a:xfrm>
          <a:prstGeom prst="rect">
            <a:avLst/>
          </a:prstGeom>
          <a:noFill/>
        </p:spPr>
        <p:txBody>
          <a:bodyPr wrap="square">
            <a:spAutoFit/>
          </a:bodyPr>
          <a:lstStyle/>
          <a:p>
            <a:r>
              <a:rPr lang="en-US" b="1" i="0" dirty="0">
                <a:solidFill>
                  <a:srgbClr val="292929"/>
                </a:solidFill>
                <a:effectLst/>
                <a:latin typeface="charter"/>
              </a:rPr>
              <a:t>High</a:t>
            </a:r>
            <a:r>
              <a:rPr lang="en-US" b="0" i="0" dirty="0">
                <a:solidFill>
                  <a:srgbClr val="292929"/>
                </a:solidFill>
                <a:effectLst/>
                <a:latin typeface="charter"/>
              </a:rPr>
              <a:t> kurtosis in a data set is an indicator that data has heavy outliers.</a:t>
            </a:r>
          </a:p>
          <a:p>
            <a:endParaRPr lang="en-US" dirty="0">
              <a:solidFill>
                <a:srgbClr val="292929"/>
              </a:solidFill>
              <a:latin typeface="charter"/>
            </a:endParaRPr>
          </a:p>
          <a:p>
            <a:r>
              <a:rPr lang="en-US" b="1" i="0" dirty="0">
                <a:solidFill>
                  <a:srgbClr val="292929"/>
                </a:solidFill>
                <a:effectLst/>
                <a:latin typeface="charter"/>
              </a:rPr>
              <a:t>Low</a:t>
            </a:r>
            <a:r>
              <a:rPr lang="en-US" b="0" i="0" dirty="0">
                <a:solidFill>
                  <a:srgbClr val="292929"/>
                </a:solidFill>
                <a:effectLst/>
                <a:latin typeface="charter"/>
              </a:rPr>
              <a:t> kurtosis in a data set is an indicator that data has lack of outliers.</a:t>
            </a:r>
          </a:p>
          <a:p>
            <a:endParaRPr lang="en-US" dirty="0">
              <a:solidFill>
                <a:srgbClr val="292929"/>
              </a:solidFill>
              <a:latin typeface="charter"/>
            </a:endParaRPr>
          </a:p>
          <a:p>
            <a:r>
              <a:rPr lang="en-US" b="1" i="0" dirty="0">
                <a:solidFill>
                  <a:srgbClr val="292929"/>
                </a:solidFill>
                <a:effectLst/>
                <a:latin typeface="charter"/>
              </a:rPr>
              <a:t>If </a:t>
            </a:r>
            <a:r>
              <a:rPr lang="en-US" b="0" i="0" dirty="0">
                <a:solidFill>
                  <a:srgbClr val="292929"/>
                </a:solidFill>
                <a:effectLst/>
                <a:latin typeface="charter"/>
              </a:rPr>
              <a:t>kurtosis value + means pointy and — means flat.</a:t>
            </a:r>
            <a:endParaRPr lang="en-IN" dirty="0"/>
          </a:p>
        </p:txBody>
      </p:sp>
    </p:spTree>
    <p:extLst>
      <p:ext uri="{BB962C8B-B14F-4D97-AF65-F5344CB8AC3E}">
        <p14:creationId xmlns:p14="http://schemas.microsoft.com/office/powerpoint/2010/main" val="24236992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005F27-6907-4449-A1E4-A18F78BEABED}"/>
              </a:ext>
            </a:extLst>
          </p:cNvPr>
          <p:cNvSpPr>
            <a:spLocks noGrp="1"/>
          </p:cNvSpPr>
          <p:nvPr>
            <p:ph idx="1"/>
          </p:nvPr>
        </p:nvSpPr>
        <p:spPr>
          <a:xfrm>
            <a:off x="838200" y="163629"/>
            <a:ext cx="10515600" cy="5984458"/>
          </a:xfrm>
        </p:spPr>
        <p:txBody>
          <a:bodyPr/>
          <a:lstStyle/>
          <a:p>
            <a:r>
              <a:rPr lang="en-US" sz="2000" b="1" i="0" dirty="0">
                <a:solidFill>
                  <a:srgbClr val="273239"/>
                </a:solidFill>
                <a:effectLst/>
                <a:latin typeface="urw-din"/>
              </a:rPr>
              <a:t>Leptokurtic: </a:t>
            </a:r>
            <a:r>
              <a:rPr lang="en-US" sz="2000" b="0" i="0" dirty="0">
                <a:solidFill>
                  <a:srgbClr val="273239"/>
                </a:solidFill>
                <a:effectLst/>
                <a:latin typeface="urw-din"/>
              </a:rPr>
              <a:t>Leptokurtic is a curve having a high peak than the normal distribution. In this curve, there is too much concentration of items near the central value.</a:t>
            </a:r>
          </a:p>
          <a:p>
            <a:r>
              <a:rPr lang="en-US" sz="2000" b="1" i="0" dirty="0">
                <a:solidFill>
                  <a:srgbClr val="273239"/>
                </a:solidFill>
                <a:effectLst/>
                <a:latin typeface="urw-din"/>
              </a:rPr>
              <a:t>Mesokurtic: </a:t>
            </a:r>
            <a:r>
              <a:rPr lang="en-US" sz="2000" b="0" i="0" dirty="0">
                <a:solidFill>
                  <a:srgbClr val="273239"/>
                </a:solidFill>
                <a:effectLst/>
                <a:latin typeface="urw-din"/>
              </a:rPr>
              <a:t>Mesokurtic is a curve having a normal peak than the normal curve. In this curve, there is equal distribution of items around the central value.</a:t>
            </a:r>
          </a:p>
          <a:p>
            <a:r>
              <a:rPr lang="en-US" sz="2000" b="1" i="0" dirty="0">
                <a:solidFill>
                  <a:srgbClr val="273239"/>
                </a:solidFill>
                <a:effectLst/>
                <a:latin typeface="urw-din"/>
              </a:rPr>
              <a:t>Platykurtic: </a:t>
            </a:r>
            <a:r>
              <a:rPr lang="en-US" sz="2000" b="0" i="0" dirty="0">
                <a:solidFill>
                  <a:srgbClr val="273239"/>
                </a:solidFill>
                <a:effectLst/>
                <a:latin typeface="urw-din"/>
              </a:rPr>
              <a:t>Platykurtic is a curve having a low peak than the normal curve is called platykurtic. In this curve, there is less concentration of items around the central value.</a:t>
            </a:r>
          </a:p>
          <a:p>
            <a:endParaRPr lang="en-US" sz="2000" dirty="0">
              <a:solidFill>
                <a:srgbClr val="273239"/>
              </a:solidFill>
              <a:latin typeface="urw-din"/>
            </a:endParaRPr>
          </a:p>
          <a:p>
            <a:r>
              <a:rPr lang="en-US" sz="1400" b="0" i="0" dirty="0">
                <a:solidFill>
                  <a:srgbClr val="292929"/>
                </a:solidFill>
                <a:effectLst/>
                <a:latin typeface="charter"/>
              </a:rPr>
              <a:t>Kurtosis can take several values:</a:t>
            </a:r>
            <a:endParaRPr lang="en-US" sz="2000" b="0" i="0" dirty="0">
              <a:solidFill>
                <a:srgbClr val="273239"/>
              </a:solidFill>
              <a:effectLst/>
              <a:latin typeface="urw-din"/>
            </a:endParaRPr>
          </a:p>
          <a:p>
            <a:endParaRPr lang="en-US" sz="2000" b="0" i="0" dirty="0">
              <a:solidFill>
                <a:srgbClr val="273239"/>
              </a:solidFill>
              <a:effectLst/>
              <a:latin typeface="urw-din"/>
            </a:endParaRPr>
          </a:p>
          <a:p>
            <a:endParaRPr lang="en-IN" dirty="0"/>
          </a:p>
        </p:txBody>
      </p:sp>
      <p:pic>
        <p:nvPicPr>
          <p:cNvPr id="4" name="Picture 3">
            <a:extLst>
              <a:ext uri="{FF2B5EF4-FFF2-40B4-BE49-F238E27FC236}">
                <a16:creationId xmlns:a16="http://schemas.microsoft.com/office/drawing/2014/main" id="{2EEAAF27-7418-4B57-B936-920356210BBA}"/>
              </a:ext>
            </a:extLst>
          </p:cNvPr>
          <p:cNvPicPr>
            <a:picLocks noChangeAspect="1"/>
          </p:cNvPicPr>
          <p:nvPr/>
        </p:nvPicPr>
        <p:blipFill>
          <a:blip r:embed="rId2"/>
          <a:stretch>
            <a:fillRect/>
          </a:stretch>
        </p:blipFill>
        <p:spPr>
          <a:xfrm>
            <a:off x="1623811" y="3184734"/>
            <a:ext cx="7077075" cy="2105025"/>
          </a:xfrm>
          <a:prstGeom prst="rect">
            <a:avLst/>
          </a:prstGeom>
        </p:spPr>
      </p:pic>
    </p:spTree>
    <p:extLst>
      <p:ext uri="{BB962C8B-B14F-4D97-AF65-F5344CB8AC3E}">
        <p14:creationId xmlns:p14="http://schemas.microsoft.com/office/powerpoint/2010/main" val="17514395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589A92-29B0-4C21-9E42-C0C9F9A106E7}"/>
              </a:ext>
            </a:extLst>
          </p:cNvPr>
          <p:cNvSpPr>
            <a:spLocks noGrp="1"/>
          </p:cNvSpPr>
          <p:nvPr>
            <p:ph idx="1"/>
          </p:nvPr>
        </p:nvSpPr>
        <p:spPr>
          <a:xfrm>
            <a:off x="838200" y="587141"/>
            <a:ext cx="10515600" cy="5589822"/>
          </a:xfrm>
        </p:spPr>
        <p:txBody>
          <a:bodyPr/>
          <a:lstStyle/>
          <a:p>
            <a:r>
              <a:rPr lang="en-US" sz="1800" b="0" i="0" dirty="0">
                <a:solidFill>
                  <a:srgbClr val="292929"/>
                </a:solidFill>
                <a:effectLst/>
                <a:latin typeface="charter"/>
              </a:rPr>
              <a:t>The pandas </a:t>
            </a:r>
            <a:r>
              <a:rPr lang="en-US" sz="1800" b="0" i="0" dirty="0" err="1">
                <a:solidFill>
                  <a:srgbClr val="292929"/>
                </a:solidFill>
                <a:effectLst/>
                <a:latin typeface="charter"/>
              </a:rPr>
              <a:t>DataFrame</a:t>
            </a:r>
            <a:r>
              <a:rPr lang="en-US" sz="1800" b="0" i="0" dirty="0">
                <a:solidFill>
                  <a:srgbClr val="292929"/>
                </a:solidFill>
                <a:effectLst/>
                <a:latin typeface="charter"/>
              </a:rPr>
              <a:t> has a computing method kurtosis() which computes the kurtosis for a set of values across a specific axis (i.e., a row or a column).</a:t>
            </a:r>
          </a:p>
          <a:p>
            <a:endParaRPr lang="en-US" sz="1800" dirty="0">
              <a:solidFill>
                <a:srgbClr val="292929"/>
              </a:solidFill>
              <a:latin typeface="charter"/>
            </a:endParaRPr>
          </a:p>
          <a:p>
            <a:endParaRPr lang="en-US" sz="1800" b="0" i="0" dirty="0">
              <a:solidFill>
                <a:srgbClr val="292929"/>
              </a:solidFill>
              <a:effectLst/>
              <a:latin typeface="charter"/>
            </a:endParaRPr>
          </a:p>
          <a:p>
            <a:endParaRPr lang="en-US" sz="1800" dirty="0">
              <a:solidFill>
                <a:srgbClr val="292929"/>
              </a:solidFill>
              <a:latin typeface="charter"/>
            </a:endParaRPr>
          </a:p>
          <a:p>
            <a:endParaRPr lang="en-US" sz="1800" b="0" i="0" dirty="0">
              <a:solidFill>
                <a:srgbClr val="292929"/>
              </a:solidFill>
              <a:effectLst/>
              <a:latin typeface="charter"/>
            </a:endParaRPr>
          </a:p>
          <a:p>
            <a:endParaRPr lang="en-US" sz="1800" dirty="0">
              <a:solidFill>
                <a:srgbClr val="292929"/>
              </a:solidFill>
              <a:latin typeface="charter"/>
            </a:endParaRPr>
          </a:p>
          <a:p>
            <a:endParaRPr lang="en-US" sz="1800" b="0" i="0" dirty="0">
              <a:solidFill>
                <a:srgbClr val="292929"/>
              </a:solidFill>
              <a:effectLst/>
              <a:latin typeface="charter"/>
            </a:endParaRPr>
          </a:p>
          <a:p>
            <a:endParaRPr lang="en-US" sz="1800" dirty="0">
              <a:solidFill>
                <a:srgbClr val="292929"/>
              </a:solidFill>
              <a:latin typeface="charter"/>
            </a:endParaRPr>
          </a:p>
          <a:p>
            <a:endParaRPr lang="en-US" sz="1800" b="0" i="0" dirty="0">
              <a:solidFill>
                <a:srgbClr val="292929"/>
              </a:solidFill>
              <a:effectLst/>
              <a:latin typeface="charter"/>
            </a:endParaRPr>
          </a:p>
          <a:p>
            <a:endParaRPr lang="en-US" sz="1800" dirty="0">
              <a:solidFill>
                <a:srgbClr val="292929"/>
              </a:solidFill>
              <a:latin typeface="charter"/>
            </a:endParaRPr>
          </a:p>
          <a:p>
            <a:endParaRPr lang="en-US" sz="1800" b="0" i="0" dirty="0">
              <a:solidFill>
                <a:srgbClr val="292929"/>
              </a:solidFill>
              <a:effectLst/>
              <a:latin typeface="charter"/>
            </a:endParaRPr>
          </a:p>
          <a:p>
            <a:endParaRPr lang="en-US" sz="1800" b="0" i="0" dirty="0">
              <a:solidFill>
                <a:srgbClr val="292929"/>
              </a:solidFill>
              <a:effectLst/>
              <a:latin typeface="charter"/>
            </a:endParaRPr>
          </a:p>
          <a:p>
            <a:endParaRPr lang="en-IN" dirty="0"/>
          </a:p>
        </p:txBody>
      </p:sp>
      <p:sp>
        <p:nvSpPr>
          <p:cNvPr id="5" name="Title 4">
            <a:extLst>
              <a:ext uri="{FF2B5EF4-FFF2-40B4-BE49-F238E27FC236}">
                <a16:creationId xmlns:a16="http://schemas.microsoft.com/office/drawing/2014/main" id="{9818FF16-280E-40A5-999B-258F1A65D052}"/>
              </a:ext>
            </a:extLst>
          </p:cNvPr>
          <p:cNvSpPr>
            <a:spLocks noGrp="1"/>
          </p:cNvSpPr>
          <p:nvPr>
            <p:ph type="title"/>
          </p:nvPr>
        </p:nvSpPr>
        <p:spPr>
          <a:xfrm>
            <a:off x="838200" y="365125"/>
            <a:ext cx="10515600" cy="45719"/>
          </a:xfrm>
        </p:spPr>
        <p:txBody>
          <a:bodyPr>
            <a:normAutofit fontScale="90000"/>
          </a:bodyPr>
          <a:lstStyle/>
          <a:p>
            <a:r>
              <a:rPr lang="en-IN" b="1" i="0" dirty="0">
                <a:solidFill>
                  <a:srgbClr val="292929"/>
                </a:solidFill>
                <a:effectLst/>
                <a:latin typeface="charter"/>
              </a:rPr>
              <a:t>Kurtosis function in pandas:</a:t>
            </a:r>
            <a:endParaRPr lang="en-IN" dirty="0"/>
          </a:p>
        </p:txBody>
      </p:sp>
      <p:pic>
        <p:nvPicPr>
          <p:cNvPr id="6" name="Picture 5">
            <a:extLst>
              <a:ext uri="{FF2B5EF4-FFF2-40B4-BE49-F238E27FC236}">
                <a16:creationId xmlns:a16="http://schemas.microsoft.com/office/drawing/2014/main" id="{69DED6B9-D442-42D9-9D7D-5C9EABC96639}"/>
              </a:ext>
            </a:extLst>
          </p:cNvPr>
          <p:cNvPicPr>
            <a:picLocks noChangeAspect="1"/>
          </p:cNvPicPr>
          <p:nvPr/>
        </p:nvPicPr>
        <p:blipFill>
          <a:blip r:embed="rId2"/>
          <a:stretch>
            <a:fillRect/>
          </a:stretch>
        </p:blipFill>
        <p:spPr>
          <a:xfrm>
            <a:off x="3572325" y="1195338"/>
            <a:ext cx="4219575" cy="3543300"/>
          </a:xfrm>
          <a:prstGeom prst="rect">
            <a:avLst/>
          </a:prstGeom>
        </p:spPr>
      </p:pic>
    </p:spTree>
    <p:extLst>
      <p:ext uri="{BB962C8B-B14F-4D97-AF65-F5344CB8AC3E}">
        <p14:creationId xmlns:p14="http://schemas.microsoft.com/office/powerpoint/2010/main" val="620286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CAEF7-6DDE-4FFF-9E47-2EA05536F2A1}"/>
              </a:ext>
            </a:extLst>
          </p:cNvPr>
          <p:cNvSpPr>
            <a:spLocks noGrp="1"/>
          </p:cNvSpPr>
          <p:nvPr>
            <p:ph type="title"/>
          </p:nvPr>
        </p:nvSpPr>
        <p:spPr>
          <a:xfrm>
            <a:off x="838200" y="365126"/>
            <a:ext cx="10515600" cy="385646"/>
          </a:xfrm>
        </p:spPr>
        <p:txBody>
          <a:bodyPr>
            <a:normAutofit fontScale="90000"/>
          </a:bodyPr>
          <a:lstStyle/>
          <a:p>
            <a:r>
              <a:rPr lang="en-IN" b="0" i="0" dirty="0">
                <a:solidFill>
                  <a:srgbClr val="000000"/>
                </a:solidFill>
                <a:effectLst/>
                <a:latin typeface="Segoe UI" panose="020B0502040204020203" pitchFamily="34" charset="0"/>
              </a:rPr>
              <a:t>Quartiles and Percentiles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D43B9FE-13A5-4BC9-8974-28EA47897EA3}"/>
              </a:ext>
            </a:extLst>
          </p:cNvPr>
          <p:cNvSpPr>
            <a:spLocks noGrp="1"/>
          </p:cNvSpPr>
          <p:nvPr>
            <p:ph idx="1"/>
          </p:nvPr>
        </p:nvSpPr>
        <p:spPr>
          <a:xfrm>
            <a:off x="838200" y="625642"/>
            <a:ext cx="10515600" cy="5551321"/>
          </a:xfrm>
        </p:spPr>
        <p:txBody>
          <a:bodyPr>
            <a:normAutofit/>
          </a:bodyPr>
          <a:lstStyle/>
          <a:p>
            <a:pPr algn="l"/>
            <a:r>
              <a:rPr lang="en-US" sz="1600" b="0" i="0" dirty="0">
                <a:solidFill>
                  <a:srgbClr val="000000"/>
                </a:solidFill>
                <a:effectLst/>
                <a:latin typeface="Verdana" panose="020B0604030504040204" pitchFamily="34" charset="0"/>
              </a:rPr>
              <a:t>Quartiles and percentiles are a measures of variation, which describes how spread out the data is.</a:t>
            </a:r>
          </a:p>
          <a:p>
            <a:pPr algn="l"/>
            <a:r>
              <a:rPr lang="en-US" sz="1600" b="0" i="0" dirty="0">
                <a:solidFill>
                  <a:srgbClr val="000000"/>
                </a:solidFill>
                <a:effectLst/>
                <a:latin typeface="Verdana" panose="020B0604030504040204" pitchFamily="34" charset="0"/>
              </a:rPr>
              <a:t>Quartiles and percentiles are both types of </a:t>
            </a:r>
            <a:r>
              <a:rPr lang="en-US" sz="1600" b="1" i="0" dirty="0">
                <a:solidFill>
                  <a:srgbClr val="000000"/>
                </a:solidFill>
                <a:effectLst/>
                <a:latin typeface="Verdana" panose="020B0604030504040204" pitchFamily="34" charset="0"/>
              </a:rPr>
              <a:t>quantiles</a:t>
            </a:r>
            <a:r>
              <a:rPr lang="en-US" sz="1600" b="0" i="0" dirty="0">
                <a:solidFill>
                  <a:srgbClr val="000000"/>
                </a:solidFill>
                <a:effectLst/>
                <a:latin typeface="Verdana" panose="020B0604030504040204" pitchFamily="34" charset="0"/>
              </a:rPr>
              <a:t>.</a:t>
            </a:r>
          </a:p>
          <a:p>
            <a:r>
              <a:rPr lang="en-US" sz="1600" b="1" i="0" dirty="0">
                <a:solidFill>
                  <a:srgbClr val="000000"/>
                </a:solidFill>
                <a:effectLst/>
                <a:latin typeface="Verdana" panose="020B0604030504040204" pitchFamily="34" charset="0"/>
              </a:rPr>
              <a:t>Quartiles</a:t>
            </a:r>
            <a:r>
              <a:rPr lang="en-US" sz="1600" b="0" i="0" dirty="0">
                <a:solidFill>
                  <a:srgbClr val="000000"/>
                </a:solidFill>
                <a:effectLst/>
                <a:latin typeface="Verdana" panose="020B0604030504040204" pitchFamily="34" charset="0"/>
              </a:rPr>
              <a:t> are values that separate the data into four equal parts.</a:t>
            </a:r>
          </a:p>
          <a:p>
            <a:r>
              <a:rPr lang="en-US" sz="1600" b="0" i="0" dirty="0">
                <a:solidFill>
                  <a:srgbClr val="000000"/>
                </a:solidFill>
                <a:effectLst/>
                <a:latin typeface="Verdana" panose="020B0604030504040204" pitchFamily="34" charset="0"/>
              </a:rPr>
              <a:t>Here is a histogram of the age of all 934 Nobel Prize winners up to the year 2020, showing the </a:t>
            </a:r>
            <a:r>
              <a:rPr lang="en-US" sz="1600" b="1" i="0" dirty="0">
                <a:solidFill>
                  <a:srgbClr val="000000"/>
                </a:solidFill>
                <a:effectLst/>
                <a:latin typeface="Verdana" panose="020B0604030504040204" pitchFamily="34" charset="0"/>
              </a:rPr>
              <a:t>quartiles</a:t>
            </a:r>
            <a:r>
              <a:rPr lang="en-US" sz="1600" b="0" i="0" dirty="0">
                <a:solidFill>
                  <a:srgbClr val="000000"/>
                </a:solidFill>
                <a:effectLst/>
                <a:latin typeface="Verdana" panose="020B0604030504040204" pitchFamily="34" charset="0"/>
              </a:rPr>
              <a:t>:</a:t>
            </a:r>
          </a:p>
          <a:p>
            <a:endParaRPr lang="en-US" sz="1600" dirty="0">
              <a:solidFill>
                <a:srgbClr val="000000"/>
              </a:solidFill>
              <a:latin typeface="Verdana" panose="020B0604030504040204" pitchFamily="34" charset="0"/>
            </a:endParaRPr>
          </a:p>
          <a:p>
            <a:endParaRPr lang="en-IN" sz="1600" dirty="0"/>
          </a:p>
        </p:txBody>
      </p:sp>
      <p:pic>
        <p:nvPicPr>
          <p:cNvPr id="4" name="Picture 3">
            <a:extLst>
              <a:ext uri="{FF2B5EF4-FFF2-40B4-BE49-F238E27FC236}">
                <a16:creationId xmlns:a16="http://schemas.microsoft.com/office/drawing/2014/main" id="{EE66C5B2-3A1E-496D-A46E-512A7910AA9B}"/>
              </a:ext>
            </a:extLst>
          </p:cNvPr>
          <p:cNvPicPr>
            <a:picLocks noChangeAspect="1"/>
          </p:cNvPicPr>
          <p:nvPr/>
        </p:nvPicPr>
        <p:blipFill>
          <a:blip r:embed="rId2"/>
          <a:stretch>
            <a:fillRect/>
          </a:stretch>
        </p:blipFill>
        <p:spPr>
          <a:xfrm>
            <a:off x="1035017" y="2252312"/>
            <a:ext cx="5848350" cy="3843838"/>
          </a:xfrm>
          <a:prstGeom prst="rect">
            <a:avLst/>
          </a:prstGeom>
        </p:spPr>
      </p:pic>
      <p:sp>
        <p:nvSpPr>
          <p:cNvPr id="6" name="TextBox 5">
            <a:extLst>
              <a:ext uri="{FF2B5EF4-FFF2-40B4-BE49-F238E27FC236}">
                <a16:creationId xmlns:a16="http://schemas.microsoft.com/office/drawing/2014/main" id="{55A229E6-5061-4513-BE13-8BCA2AAAD5F8}"/>
              </a:ext>
            </a:extLst>
          </p:cNvPr>
          <p:cNvSpPr txBox="1"/>
          <p:nvPr/>
        </p:nvSpPr>
        <p:spPr>
          <a:xfrm>
            <a:off x="6883366" y="2754971"/>
            <a:ext cx="5284019" cy="4247317"/>
          </a:xfrm>
          <a:prstGeom prst="rect">
            <a:avLst/>
          </a:prstGeom>
          <a:noFill/>
        </p:spPr>
        <p:txBody>
          <a:bodyPr wrap="square">
            <a:spAutoFit/>
          </a:bodyPr>
          <a:lstStyle/>
          <a:p>
            <a:r>
              <a:rPr lang="en-US" b="0" i="0" dirty="0">
                <a:solidFill>
                  <a:srgbClr val="000000"/>
                </a:solidFill>
                <a:effectLst/>
                <a:latin typeface="Verdana" panose="020B0604030504040204" pitchFamily="34" charset="0"/>
              </a:rPr>
              <a:t>The quartiles (Q</a:t>
            </a:r>
            <a:r>
              <a:rPr lang="en-US" b="0" i="0" baseline="-25000" dirty="0">
                <a:solidFill>
                  <a:srgbClr val="000000"/>
                </a:solidFill>
                <a:effectLst/>
                <a:latin typeface="Verdana" panose="020B0604030504040204" pitchFamily="34" charset="0"/>
              </a:rPr>
              <a:t>0</a:t>
            </a:r>
            <a:r>
              <a:rPr lang="en-US" b="0" i="0" dirty="0">
                <a:solidFill>
                  <a:srgbClr val="000000"/>
                </a:solidFill>
                <a:effectLst/>
                <a:latin typeface="Verdana" panose="020B0604030504040204" pitchFamily="34" charset="0"/>
              </a:rPr>
              <a:t>,Q</a:t>
            </a:r>
            <a:r>
              <a:rPr lang="en-US" b="0" i="0" baseline="-25000" dirty="0">
                <a:solidFill>
                  <a:srgbClr val="000000"/>
                </a:solidFill>
                <a:effectLst/>
                <a:latin typeface="Verdana" panose="020B0604030504040204" pitchFamily="34" charset="0"/>
              </a:rPr>
              <a:t>1</a:t>
            </a:r>
            <a:r>
              <a:rPr lang="en-US" b="0" i="0" dirty="0">
                <a:solidFill>
                  <a:srgbClr val="000000"/>
                </a:solidFill>
                <a:effectLst/>
                <a:latin typeface="Verdana" panose="020B0604030504040204" pitchFamily="34" charset="0"/>
              </a:rPr>
              <a:t>,Q</a:t>
            </a:r>
            <a:r>
              <a:rPr lang="en-US" b="0" i="0" baseline="-25000" dirty="0">
                <a:solidFill>
                  <a:srgbClr val="000000"/>
                </a:solidFill>
                <a:effectLst/>
                <a:latin typeface="Verdana" panose="020B0604030504040204" pitchFamily="34" charset="0"/>
              </a:rPr>
              <a:t>2</a:t>
            </a:r>
            <a:r>
              <a:rPr lang="en-US" b="0" i="0" dirty="0">
                <a:solidFill>
                  <a:srgbClr val="000000"/>
                </a:solidFill>
                <a:effectLst/>
                <a:latin typeface="Verdana" panose="020B0604030504040204" pitchFamily="34" charset="0"/>
              </a:rPr>
              <a:t>,Q</a:t>
            </a:r>
            <a:r>
              <a:rPr lang="en-US" b="0" i="0" baseline="-25000" dirty="0">
                <a:solidFill>
                  <a:srgbClr val="000000"/>
                </a:solidFill>
                <a:effectLst/>
                <a:latin typeface="Verdana" panose="020B0604030504040204" pitchFamily="34" charset="0"/>
              </a:rPr>
              <a:t>3</a:t>
            </a:r>
            <a:r>
              <a:rPr lang="en-US" b="0" i="0" dirty="0">
                <a:solidFill>
                  <a:srgbClr val="000000"/>
                </a:solidFill>
                <a:effectLst/>
                <a:latin typeface="Verdana" panose="020B0604030504040204" pitchFamily="34" charset="0"/>
              </a:rPr>
              <a:t>,Q</a:t>
            </a:r>
            <a:r>
              <a:rPr lang="en-US" b="0" i="0" baseline="-25000" dirty="0">
                <a:solidFill>
                  <a:srgbClr val="000000"/>
                </a:solidFill>
                <a:effectLst/>
                <a:latin typeface="Verdana" panose="020B0604030504040204" pitchFamily="34" charset="0"/>
              </a:rPr>
              <a:t>4</a:t>
            </a:r>
            <a:r>
              <a:rPr lang="en-US" b="0" i="0" dirty="0">
                <a:solidFill>
                  <a:srgbClr val="000000"/>
                </a:solidFill>
                <a:effectLst/>
                <a:latin typeface="Verdana" panose="020B0604030504040204" pitchFamily="34" charset="0"/>
              </a:rPr>
              <a:t>) are the values that separate each quarter.</a:t>
            </a: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Between Q</a:t>
            </a:r>
            <a:r>
              <a:rPr lang="en-US" b="0" i="0" baseline="-25000" dirty="0">
                <a:solidFill>
                  <a:srgbClr val="000000"/>
                </a:solidFill>
                <a:effectLst/>
                <a:latin typeface="Verdana" panose="020B0604030504040204" pitchFamily="34" charset="0"/>
              </a:rPr>
              <a:t>0</a:t>
            </a:r>
            <a:r>
              <a:rPr lang="en-US" b="0" i="0" dirty="0">
                <a:solidFill>
                  <a:srgbClr val="000000"/>
                </a:solidFill>
                <a:effectLst/>
                <a:latin typeface="Verdana" panose="020B0604030504040204" pitchFamily="34" charset="0"/>
              </a:rPr>
              <a:t> and Q</a:t>
            </a:r>
            <a:r>
              <a:rPr lang="en-US" b="0" i="0" baseline="-25000" dirty="0">
                <a:solidFill>
                  <a:srgbClr val="000000"/>
                </a:solidFill>
                <a:effectLst/>
                <a:latin typeface="Verdana" panose="020B0604030504040204" pitchFamily="34" charset="0"/>
              </a:rPr>
              <a:t>1</a:t>
            </a:r>
            <a:r>
              <a:rPr lang="en-US" b="0" i="0" dirty="0">
                <a:solidFill>
                  <a:srgbClr val="000000"/>
                </a:solidFill>
                <a:effectLst/>
                <a:latin typeface="Verdana" panose="020B0604030504040204" pitchFamily="34" charset="0"/>
              </a:rPr>
              <a:t> are the 25% lowest values in the data. Between Q</a:t>
            </a:r>
            <a:r>
              <a:rPr lang="en-US" b="0" i="0" baseline="-25000" dirty="0">
                <a:solidFill>
                  <a:srgbClr val="000000"/>
                </a:solidFill>
                <a:effectLst/>
                <a:latin typeface="Verdana" panose="020B0604030504040204" pitchFamily="34" charset="0"/>
              </a:rPr>
              <a:t>1</a:t>
            </a:r>
            <a:r>
              <a:rPr lang="en-US" b="0" i="0" dirty="0">
                <a:solidFill>
                  <a:srgbClr val="000000"/>
                </a:solidFill>
                <a:effectLst/>
                <a:latin typeface="Verdana" panose="020B0604030504040204" pitchFamily="34" charset="0"/>
              </a:rPr>
              <a:t> and Q</a:t>
            </a:r>
            <a:r>
              <a:rPr lang="en-US" b="0" i="0" baseline="-25000" dirty="0">
                <a:solidFill>
                  <a:srgbClr val="000000"/>
                </a:solidFill>
                <a:effectLst/>
                <a:latin typeface="Verdana" panose="020B0604030504040204" pitchFamily="34" charset="0"/>
              </a:rPr>
              <a:t>2</a:t>
            </a:r>
            <a:r>
              <a:rPr lang="en-US" b="0" i="0" dirty="0">
                <a:solidFill>
                  <a:srgbClr val="000000"/>
                </a:solidFill>
                <a:effectLst/>
                <a:latin typeface="Verdana" panose="020B0604030504040204" pitchFamily="34" charset="0"/>
              </a:rPr>
              <a:t> are the next 25%. And so on.</a:t>
            </a:r>
          </a:p>
          <a:p>
            <a:pPr algn="l">
              <a:buFont typeface="Arial" panose="020B0604020202020204" pitchFamily="34" charset="0"/>
              <a:buChar char="•"/>
            </a:pPr>
            <a:r>
              <a:rPr lang="en-US" b="0" i="0" dirty="0">
                <a:solidFill>
                  <a:srgbClr val="000000"/>
                </a:solidFill>
                <a:effectLst/>
                <a:latin typeface="Verdana" panose="020B0604030504040204" pitchFamily="34" charset="0"/>
              </a:rPr>
              <a:t>Q</a:t>
            </a:r>
            <a:r>
              <a:rPr lang="en-US" b="0" i="0" baseline="-25000" dirty="0">
                <a:solidFill>
                  <a:srgbClr val="000000"/>
                </a:solidFill>
                <a:effectLst/>
                <a:latin typeface="Verdana" panose="020B0604030504040204" pitchFamily="34" charset="0"/>
              </a:rPr>
              <a:t>0</a:t>
            </a:r>
            <a:r>
              <a:rPr lang="en-US" b="0" i="0" dirty="0">
                <a:solidFill>
                  <a:srgbClr val="000000"/>
                </a:solidFill>
                <a:effectLst/>
                <a:latin typeface="Verdana" panose="020B0604030504040204" pitchFamily="34" charset="0"/>
              </a:rPr>
              <a:t> is the smallest value in the data.</a:t>
            </a:r>
          </a:p>
          <a:p>
            <a:pPr algn="l">
              <a:buFont typeface="Arial" panose="020B0604020202020204" pitchFamily="34" charset="0"/>
              <a:buChar char="•"/>
            </a:pPr>
            <a:r>
              <a:rPr lang="en-US" b="0" i="0" dirty="0">
                <a:solidFill>
                  <a:srgbClr val="000000"/>
                </a:solidFill>
                <a:effectLst/>
                <a:latin typeface="Verdana" panose="020B0604030504040204" pitchFamily="34" charset="0"/>
              </a:rPr>
              <a:t>Q</a:t>
            </a:r>
            <a:r>
              <a:rPr lang="en-US" b="0" i="0" baseline="-25000" dirty="0">
                <a:solidFill>
                  <a:srgbClr val="000000"/>
                </a:solidFill>
                <a:effectLst/>
                <a:latin typeface="Verdana" panose="020B0604030504040204" pitchFamily="34" charset="0"/>
              </a:rPr>
              <a:t>1</a:t>
            </a:r>
            <a:r>
              <a:rPr lang="en-US" b="0" i="0" dirty="0">
                <a:solidFill>
                  <a:srgbClr val="000000"/>
                </a:solidFill>
                <a:effectLst/>
                <a:latin typeface="Verdana" panose="020B0604030504040204" pitchFamily="34" charset="0"/>
              </a:rPr>
              <a:t> is the value separating the first quarter from the second quarter of the data.</a:t>
            </a:r>
          </a:p>
          <a:p>
            <a:pPr algn="l">
              <a:buFont typeface="Arial" panose="020B0604020202020204" pitchFamily="34" charset="0"/>
              <a:buChar char="•"/>
            </a:pPr>
            <a:r>
              <a:rPr lang="en-US" b="0" i="0" dirty="0">
                <a:solidFill>
                  <a:srgbClr val="000000"/>
                </a:solidFill>
                <a:effectLst/>
                <a:latin typeface="Verdana" panose="020B0604030504040204" pitchFamily="34" charset="0"/>
              </a:rPr>
              <a:t>Q</a:t>
            </a:r>
            <a:r>
              <a:rPr lang="en-US" b="0" i="0" baseline="-25000" dirty="0">
                <a:solidFill>
                  <a:srgbClr val="000000"/>
                </a:solidFill>
                <a:effectLst/>
                <a:latin typeface="Verdana" panose="020B0604030504040204" pitchFamily="34" charset="0"/>
              </a:rPr>
              <a:t>2</a:t>
            </a:r>
            <a:r>
              <a:rPr lang="en-US" b="0" i="0" dirty="0">
                <a:solidFill>
                  <a:srgbClr val="000000"/>
                </a:solidFill>
                <a:effectLst/>
                <a:latin typeface="Verdana" panose="020B0604030504040204" pitchFamily="34" charset="0"/>
              </a:rPr>
              <a:t> is the middle value (median), separating the bottom from the top half.</a:t>
            </a:r>
          </a:p>
          <a:p>
            <a:pPr algn="l">
              <a:buFont typeface="Arial" panose="020B0604020202020204" pitchFamily="34" charset="0"/>
              <a:buChar char="•"/>
            </a:pPr>
            <a:r>
              <a:rPr lang="en-US" b="0" i="0" dirty="0">
                <a:solidFill>
                  <a:srgbClr val="000000"/>
                </a:solidFill>
                <a:effectLst/>
                <a:latin typeface="Verdana" panose="020B0604030504040204" pitchFamily="34" charset="0"/>
              </a:rPr>
              <a:t>Q</a:t>
            </a:r>
            <a:r>
              <a:rPr lang="en-US" b="0" i="0" baseline="-25000" dirty="0">
                <a:solidFill>
                  <a:srgbClr val="000000"/>
                </a:solidFill>
                <a:effectLst/>
                <a:latin typeface="Verdana" panose="020B0604030504040204" pitchFamily="34" charset="0"/>
              </a:rPr>
              <a:t>3</a:t>
            </a:r>
            <a:r>
              <a:rPr lang="en-US" b="0" i="0" dirty="0">
                <a:solidFill>
                  <a:srgbClr val="000000"/>
                </a:solidFill>
                <a:effectLst/>
                <a:latin typeface="Verdana" panose="020B0604030504040204" pitchFamily="34" charset="0"/>
              </a:rPr>
              <a:t> is the value separating the third quarter from the fourth quarter</a:t>
            </a:r>
          </a:p>
          <a:p>
            <a:pPr algn="l">
              <a:buFont typeface="Arial" panose="020B0604020202020204" pitchFamily="34" charset="0"/>
              <a:buChar char="•"/>
            </a:pPr>
            <a:r>
              <a:rPr lang="en-US" b="0" i="0" dirty="0">
                <a:solidFill>
                  <a:srgbClr val="000000"/>
                </a:solidFill>
                <a:effectLst/>
                <a:latin typeface="Verdana" panose="020B0604030504040204" pitchFamily="34" charset="0"/>
              </a:rPr>
              <a:t>Q</a:t>
            </a:r>
            <a:r>
              <a:rPr lang="en-US" b="0" i="0" baseline="-25000" dirty="0">
                <a:solidFill>
                  <a:srgbClr val="000000"/>
                </a:solidFill>
                <a:effectLst/>
                <a:latin typeface="Verdana" panose="020B0604030504040204" pitchFamily="34" charset="0"/>
              </a:rPr>
              <a:t>4</a:t>
            </a:r>
            <a:r>
              <a:rPr lang="en-US" b="0" i="0" dirty="0">
                <a:solidFill>
                  <a:srgbClr val="000000"/>
                </a:solidFill>
                <a:effectLst/>
                <a:latin typeface="Verdana" panose="020B0604030504040204" pitchFamily="34" charset="0"/>
              </a:rPr>
              <a:t> is the largest value in the data.</a:t>
            </a:r>
          </a:p>
          <a:p>
            <a:endParaRPr lang="en-IN" dirty="0"/>
          </a:p>
        </p:txBody>
      </p:sp>
    </p:spTree>
    <p:extLst>
      <p:ext uri="{BB962C8B-B14F-4D97-AF65-F5344CB8AC3E}">
        <p14:creationId xmlns:p14="http://schemas.microsoft.com/office/powerpoint/2010/main" val="33839962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1204-6210-4E76-AC81-5EFF6E883074}"/>
              </a:ext>
            </a:extLst>
          </p:cNvPr>
          <p:cNvSpPr>
            <a:spLocks noGrp="1"/>
          </p:cNvSpPr>
          <p:nvPr>
            <p:ph type="title"/>
          </p:nvPr>
        </p:nvSpPr>
        <p:spPr>
          <a:xfrm>
            <a:off x="838200" y="365126"/>
            <a:ext cx="10515600" cy="315912"/>
          </a:xfrm>
        </p:spPr>
        <p:txBody>
          <a:bodyPr>
            <a:normAutofit fontScale="90000"/>
          </a:bodyPr>
          <a:lstStyle/>
          <a:p>
            <a:r>
              <a:rPr lang="en-IN" b="0" i="0" dirty="0">
                <a:solidFill>
                  <a:srgbClr val="000000"/>
                </a:solidFill>
                <a:effectLst/>
                <a:latin typeface="Segoe UI" panose="020B0502040204020203" pitchFamily="34" charset="0"/>
              </a:rPr>
              <a:t>Calculating Quartiles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3B13E0DB-49D8-49DD-BDBB-1A37136A0EAD}"/>
              </a:ext>
            </a:extLst>
          </p:cNvPr>
          <p:cNvSpPr>
            <a:spLocks noGrp="1"/>
          </p:cNvSpPr>
          <p:nvPr>
            <p:ph idx="1"/>
          </p:nvPr>
        </p:nvSpPr>
        <p:spPr>
          <a:xfrm>
            <a:off x="838200" y="567891"/>
            <a:ext cx="10515600" cy="5609072"/>
          </a:xfrm>
        </p:spPr>
        <p:txBody>
          <a:bodyPr/>
          <a:lstStyle/>
          <a:p>
            <a:r>
              <a:rPr lang="en-US" dirty="0"/>
              <a:t>With Python use the NumPy library quantile() method to find the quartiles of the values 13, 21, 21, 40, 42, 48, 55, 72:</a:t>
            </a:r>
          </a:p>
          <a:p>
            <a:r>
              <a:rPr lang="fr-FR" b="0" i="0" dirty="0">
                <a:solidFill>
                  <a:srgbClr val="000000"/>
                </a:solidFill>
                <a:effectLst/>
                <a:latin typeface="Consolas" panose="020B0609020204030204" pitchFamily="49" charset="0"/>
              </a:rPr>
              <a:t>values = [</a:t>
            </a:r>
            <a:r>
              <a:rPr lang="fr-FR" b="0" i="0" dirty="0">
                <a:solidFill>
                  <a:srgbClr val="FF0000"/>
                </a:solidFill>
                <a:effectLst/>
                <a:latin typeface="Consolas" panose="020B0609020204030204" pitchFamily="49" charset="0"/>
              </a:rPr>
              <a:t>13</a:t>
            </a:r>
            <a:r>
              <a:rPr lang="fr-FR" b="0" i="0" dirty="0">
                <a:solidFill>
                  <a:srgbClr val="000000"/>
                </a:solidFill>
                <a:effectLst/>
                <a:latin typeface="Consolas" panose="020B0609020204030204" pitchFamily="49" charset="0"/>
              </a:rPr>
              <a:t>,</a:t>
            </a:r>
            <a:r>
              <a:rPr lang="fr-FR" b="0" i="0" dirty="0">
                <a:solidFill>
                  <a:srgbClr val="FF0000"/>
                </a:solidFill>
                <a:effectLst/>
                <a:latin typeface="Consolas" panose="020B0609020204030204" pitchFamily="49" charset="0"/>
              </a:rPr>
              <a:t>21</a:t>
            </a:r>
            <a:r>
              <a:rPr lang="fr-FR" b="0" i="0" dirty="0">
                <a:solidFill>
                  <a:srgbClr val="000000"/>
                </a:solidFill>
                <a:effectLst/>
                <a:latin typeface="Consolas" panose="020B0609020204030204" pitchFamily="49" charset="0"/>
              </a:rPr>
              <a:t>,</a:t>
            </a:r>
            <a:r>
              <a:rPr lang="fr-FR" b="0" i="0" dirty="0">
                <a:solidFill>
                  <a:srgbClr val="FF0000"/>
                </a:solidFill>
                <a:effectLst/>
                <a:latin typeface="Consolas" panose="020B0609020204030204" pitchFamily="49" charset="0"/>
              </a:rPr>
              <a:t>21</a:t>
            </a:r>
            <a:r>
              <a:rPr lang="fr-FR" b="0" i="0" dirty="0">
                <a:solidFill>
                  <a:srgbClr val="000000"/>
                </a:solidFill>
                <a:effectLst/>
                <a:latin typeface="Consolas" panose="020B0609020204030204" pitchFamily="49" charset="0"/>
              </a:rPr>
              <a:t>,</a:t>
            </a:r>
            <a:r>
              <a:rPr lang="fr-FR" b="0" i="0" dirty="0">
                <a:solidFill>
                  <a:srgbClr val="FF0000"/>
                </a:solidFill>
                <a:effectLst/>
                <a:latin typeface="Consolas" panose="020B0609020204030204" pitchFamily="49" charset="0"/>
              </a:rPr>
              <a:t>40</a:t>
            </a:r>
            <a:r>
              <a:rPr lang="fr-FR" b="0" i="0" dirty="0">
                <a:solidFill>
                  <a:srgbClr val="000000"/>
                </a:solidFill>
                <a:effectLst/>
                <a:latin typeface="Consolas" panose="020B0609020204030204" pitchFamily="49" charset="0"/>
              </a:rPr>
              <a:t>,</a:t>
            </a:r>
            <a:r>
              <a:rPr lang="fr-FR" b="0" i="0" dirty="0">
                <a:solidFill>
                  <a:srgbClr val="FF0000"/>
                </a:solidFill>
                <a:effectLst/>
                <a:latin typeface="Consolas" panose="020B0609020204030204" pitchFamily="49" charset="0"/>
              </a:rPr>
              <a:t>42</a:t>
            </a:r>
            <a:r>
              <a:rPr lang="fr-FR" b="0" i="0" dirty="0">
                <a:solidFill>
                  <a:srgbClr val="000000"/>
                </a:solidFill>
                <a:effectLst/>
                <a:latin typeface="Consolas" panose="020B0609020204030204" pitchFamily="49" charset="0"/>
              </a:rPr>
              <a:t>,</a:t>
            </a:r>
            <a:r>
              <a:rPr lang="fr-FR" b="0" i="0" dirty="0">
                <a:solidFill>
                  <a:srgbClr val="FF0000"/>
                </a:solidFill>
                <a:effectLst/>
                <a:latin typeface="Consolas" panose="020B0609020204030204" pitchFamily="49" charset="0"/>
              </a:rPr>
              <a:t>48</a:t>
            </a:r>
            <a:r>
              <a:rPr lang="fr-FR" b="0" i="0" dirty="0">
                <a:solidFill>
                  <a:srgbClr val="000000"/>
                </a:solidFill>
                <a:effectLst/>
                <a:latin typeface="Consolas" panose="020B0609020204030204" pitchFamily="49" charset="0"/>
              </a:rPr>
              <a:t>,</a:t>
            </a:r>
            <a:r>
              <a:rPr lang="fr-FR" b="0" i="0" dirty="0">
                <a:solidFill>
                  <a:srgbClr val="FF0000"/>
                </a:solidFill>
                <a:effectLst/>
                <a:latin typeface="Consolas" panose="020B0609020204030204" pitchFamily="49" charset="0"/>
              </a:rPr>
              <a:t>55</a:t>
            </a:r>
            <a:r>
              <a:rPr lang="fr-FR" b="0" i="0" dirty="0">
                <a:solidFill>
                  <a:srgbClr val="000000"/>
                </a:solidFill>
                <a:effectLst/>
                <a:latin typeface="Consolas" panose="020B0609020204030204" pitchFamily="49" charset="0"/>
              </a:rPr>
              <a:t>,</a:t>
            </a:r>
            <a:r>
              <a:rPr lang="fr-FR" b="0" i="0" dirty="0">
                <a:solidFill>
                  <a:srgbClr val="FF0000"/>
                </a:solidFill>
                <a:effectLst/>
                <a:latin typeface="Consolas" panose="020B0609020204030204" pitchFamily="49" charset="0"/>
              </a:rPr>
              <a:t>72</a:t>
            </a:r>
            <a:r>
              <a:rPr lang="fr-FR" b="0" i="0" dirty="0">
                <a:solidFill>
                  <a:srgbClr val="000000"/>
                </a:solidFill>
                <a:effectLst/>
                <a:latin typeface="Consolas" panose="020B0609020204030204" pitchFamily="49" charset="0"/>
              </a:rPr>
              <a:t>]</a:t>
            </a:r>
            <a:br>
              <a:rPr lang="fr-FR" dirty="0"/>
            </a:br>
            <a:br>
              <a:rPr lang="fr-FR" dirty="0"/>
            </a:br>
            <a:r>
              <a:rPr lang="fr-FR" b="0" i="0" dirty="0">
                <a:solidFill>
                  <a:srgbClr val="000000"/>
                </a:solidFill>
                <a:effectLst/>
                <a:latin typeface="Consolas" panose="020B0609020204030204" pitchFamily="49" charset="0"/>
              </a:rPr>
              <a:t>x = </a:t>
            </a:r>
            <a:r>
              <a:rPr lang="fr-FR" b="0" i="0" dirty="0" err="1">
                <a:solidFill>
                  <a:srgbClr val="000000"/>
                </a:solidFill>
                <a:effectLst/>
                <a:latin typeface="Consolas" panose="020B0609020204030204" pitchFamily="49" charset="0"/>
              </a:rPr>
              <a:t>numpy.quantile</a:t>
            </a:r>
            <a:r>
              <a:rPr lang="fr-FR" b="0" i="0" dirty="0">
                <a:solidFill>
                  <a:srgbClr val="000000"/>
                </a:solidFill>
                <a:effectLst/>
                <a:latin typeface="Consolas" panose="020B0609020204030204" pitchFamily="49" charset="0"/>
              </a:rPr>
              <a:t>(values, [</a:t>
            </a:r>
            <a:r>
              <a:rPr lang="fr-FR" b="0" i="0" dirty="0">
                <a:solidFill>
                  <a:srgbClr val="FF0000"/>
                </a:solidFill>
                <a:effectLst/>
                <a:latin typeface="Consolas" panose="020B0609020204030204" pitchFamily="49" charset="0"/>
              </a:rPr>
              <a:t>0</a:t>
            </a:r>
            <a:r>
              <a:rPr lang="fr-FR" b="0" i="0" dirty="0">
                <a:solidFill>
                  <a:srgbClr val="000000"/>
                </a:solidFill>
                <a:effectLst/>
                <a:latin typeface="Consolas" panose="020B0609020204030204" pitchFamily="49" charset="0"/>
              </a:rPr>
              <a:t>,</a:t>
            </a:r>
            <a:r>
              <a:rPr lang="fr-FR" b="0" i="0" dirty="0">
                <a:solidFill>
                  <a:srgbClr val="FF0000"/>
                </a:solidFill>
                <a:effectLst/>
                <a:latin typeface="Consolas" panose="020B0609020204030204" pitchFamily="49" charset="0"/>
              </a:rPr>
              <a:t>0.25</a:t>
            </a:r>
            <a:r>
              <a:rPr lang="fr-FR" b="0" i="0" dirty="0">
                <a:solidFill>
                  <a:srgbClr val="000000"/>
                </a:solidFill>
                <a:effectLst/>
                <a:latin typeface="Consolas" panose="020B0609020204030204" pitchFamily="49" charset="0"/>
              </a:rPr>
              <a:t>,</a:t>
            </a:r>
            <a:r>
              <a:rPr lang="fr-FR" b="0" i="0" dirty="0">
                <a:solidFill>
                  <a:srgbClr val="FF0000"/>
                </a:solidFill>
                <a:effectLst/>
                <a:latin typeface="Consolas" panose="020B0609020204030204" pitchFamily="49" charset="0"/>
              </a:rPr>
              <a:t>0.5</a:t>
            </a:r>
            <a:r>
              <a:rPr lang="fr-FR" b="0" i="0" dirty="0">
                <a:solidFill>
                  <a:srgbClr val="000000"/>
                </a:solidFill>
                <a:effectLst/>
                <a:latin typeface="Consolas" panose="020B0609020204030204" pitchFamily="49" charset="0"/>
              </a:rPr>
              <a:t>,</a:t>
            </a:r>
            <a:r>
              <a:rPr lang="fr-FR" b="0" i="0" dirty="0">
                <a:solidFill>
                  <a:srgbClr val="FF0000"/>
                </a:solidFill>
                <a:effectLst/>
                <a:latin typeface="Consolas" panose="020B0609020204030204" pitchFamily="49" charset="0"/>
              </a:rPr>
              <a:t>0.75</a:t>
            </a:r>
            <a:r>
              <a:rPr lang="fr-FR" b="0" i="0" dirty="0">
                <a:solidFill>
                  <a:srgbClr val="000000"/>
                </a:solidFill>
                <a:effectLst/>
                <a:latin typeface="Consolas" panose="020B0609020204030204" pitchFamily="49" charset="0"/>
              </a:rPr>
              <a:t>,</a:t>
            </a:r>
            <a:r>
              <a:rPr lang="fr-FR" b="0" i="0" dirty="0">
                <a:solidFill>
                  <a:srgbClr val="FF0000"/>
                </a:solidFill>
                <a:effectLst/>
                <a:latin typeface="Consolas" panose="020B0609020204030204" pitchFamily="49" charset="0"/>
              </a:rPr>
              <a:t>1</a:t>
            </a:r>
            <a:r>
              <a:rPr lang="fr-FR" b="0" i="0" dirty="0">
                <a:solidFill>
                  <a:srgbClr val="000000"/>
                </a:solidFill>
                <a:effectLst/>
                <a:latin typeface="Consolas" panose="020B0609020204030204" pitchFamily="49" charset="0"/>
              </a:rPr>
              <a:t>])</a:t>
            </a:r>
            <a:endParaRPr lang="en-US" b="0" i="0" dirty="0">
              <a:solidFill>
                <a:srgbClr val="000000"/>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12195861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05D3-81F2-4092-8054-37222ED4E863}"/>
              </a:ext>
            </a:extLst>
          </p:cNvPr>
          <p:cNvSpPr>
            <a:spLocks noGrp="1"/>
          </p:cNvSpPr>
          <p:nvPr>
            <p:ph type="title"/>
          </p:nvPr>
        </p:nvSpPr>
        <p:spPr>
          <a:xfrm>
            <a:off x="838200" y="365125"/>
            <a:ext cx="10515600" cy="450849"/>
          </a:xfrm>
        </p:spPr>
        <p:txBody>
          <a:bodyPr>
            <a:normAutofit fontScale="90000"/>
          </a:bodyPr>
          <a:lstStyle/>
          <a:p>
            <a:r>
              <a:rPr lang="en-IN" b="0" i="0" dirty="0">
                <a:solidFill>
                  <a:srgbClr val="000000"/>
                </a:solidFill>
                <a:effectLst/>
                <a:latin typeface="Segoe UI" panose="020B0502040204020203" pitchFamily="34" charset="0"/>
              </a:rPr>
              <a:t>Percentiles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E8DB6B78-3132-4DBD-9AA8-905CF0251C42}"/>
              </a:ext>
            </a:extLst>
          </p:cNvPr>
          <p:cNvSpPr>
            <a:spLocks noGrp="1"/>
          </p:cNvSpPr>
          <p:nvPr>
            <p:ph idx="1"/>
          </p:nvPr>
        </p:nvSpPr>
        <p:spPr>
          <a:xfrm>
            <a:off x="915201" y="731520"/>
            <a:ext cx="10515600" cy="5416383"/>
          </a:xfrm>
        </p:spPr>
        <p:txBody>
          <a:bodyPr>
            <a:normAutofit/>
          </a:bodyPr>
          <a:lstStyle/>
          <a:p>
            <a:r>
              <a:rPr lang="en-US" sz="2000" b="1" i="0" dirty="0">
                <a:solidFill>
                  <a:srgbClr val="000000"/>
                </a:solidFill>
                <a:effectLst/>
                <a:latin typeface="Verdana" panose="020B0604030504040204" pitchFamily="34" charset="0"/>
              </a:rPr>
              <a:t>Percentiles</a:t>
            </a:r>
            <a:r>
              <a:rPr lang="en-US" sz="2000" b="0" i="0" dirty="0">
                <a:solidFill>
                  <a:srgbClr val="000000"/>
                </a:solidFill>
                <a:effectLst/>
                <a:latin typeface="Verdana" panose="020B0604030504040204" pitchFamily="34" charset="0"/>
              </a:rPr>
              <a:t> are values that separate the data into 100 equal parts.</a:t>
            </a:r>
          </a:p>
          <a:p>
            <a:r>
              <a:rPr lang="en-US" sz="2000" b="0" i="0" dirty="0">
                <a:solidFill>
                  <a:srgbClr val="000000"/>
                </a:solidFill>
                <a:effectLst/>
                <a:latin typeface="Verdana" panose="020B0604030504040204" pitchFamily="34" charset="0"/>
              </a:rPr>
              <a:t>For example, The 95th percentile separates the lowest 95% of the values from the top 5%</a:t>
            </a:r>
            <a:endParaRPr lang="en-US" sz="2000" dirty="0">
              <a:solidFill>
                <a:srgbClr val="000000"/>
              </a:solidFill>
              <a:latin typeface="Verdana" panose="020B0604030504040204" pitchFamily="34" charset="0"/>
            </a:endParaRPr>
          </a:p>
          <a:p>
            <a:r>
              <a:rPr lang="en-US" sz="2000" b="0" i="0" dirty="0">
                <a:solidFill>
                  <a:srgbClr val="000000"/>
                </a:solidFill>
                <a:effectLst/>
                <a:latin typeface="Verdana" panose="020B0604030504040204" pitchFamily="34" charset="0"/>
              </a:rPr>
              <a:t>The 25th percentile (P</a:t>
            </a:r>
            <a:r>
              <a:rPr lang="en-US" sz="2000" b="0" i="0" baseline="-25000" dirty="0">
                <a:solidFill>
                  <a:srgbClr val="000000"/>
                </a:solidFill>
                <a:effectLst/>
                <a:latin typeface="Verdana" panose="020B0604030504040204" pitchFamily="34" charset="0"/>
              </a:rPr>
              <a:t>25%</a:t>
            </a:r>
            <a:r>
              <a:rPr lang="en-US" sz="2000" b="0" i="0" dirty="0">
                <a:solidFill>
                  <a:srgbClr val="000000"/>
                </a:solidFill>
                <a:effectLst/>
                <a:latin typeface="Verdana" panose="020B0604030504040204" pitchFamily="34" charset="0"/>
              </a:rPr>
              <a:t>) is the same as the first quartile (Q</a:t>
            </a:r>
            <a:r>
              <a:rPr lang="en-US" sz="2000" b="0" i="0" baseline="-25000" dirty="0">
                <a:solidFill>
                  <a:srgbClr val="000000"/>
                </a:solidFill>
                <a:effectLst/>
                <a:latin typeface="Verdana" panose="020B0604030504040204" pitchFamily="34" charset="0"/>
              </a:rPr>
              <a:t>1</a:t>
            </a:r>
            <a:r>
              <a:rPr lang="en-US" sz="2000" b="0" i="0" dirty="0">
                <a:solidFill>
                  <a:srgbClr val="000000"/>
                </a:solidFill>
                <a:effectLst/>
                <a:latin typeface="Verdana" panose="020B0604030504040204" pitchFamily="34" charset="0"/>
              </a:rPr>
              <a:t>).</a:t>
            </a:r>
          </a:p>
          <a:p>
            <a:r>
              <a:rPr lang="en-US" sz="2000" b="0" i="0" dirty="0">
                <a:solidFill>
                  <a:srgbClr val="000000"/>
                </a:solidFill>
                <a:effectLst/>
                <a:latin typeface="Verdana" panose="020B0604030504040204" pitchFamily="34" charset="0"/>
              </a:rPr>
              <a:t>The 50th percentile (P</a:t>
            </a:r>
            <a:r>
              <a:rPr lang="en-US" sz="2000" b="0" i="0" baseline="-25000" dirty="0">
                <a:solidFill>
                  <a:srgbClr val="000000"/>
                </a:solidFill>
                <a:effectLst/>
                <a:latin typeface="Verdana" panose="020B0604030504040204" pitchFamily="34" charset="0"/>
              </a:rPr>
              <a:t>50%</a:t>
            </a:r>
            <a:r>
              <a:rPr lang="en-US" sz="2000" b="0" i="0" dirty="0">
                <a:solidFill>
                  <a:srgbClr val="000000"/>
                </a:solidFill>
                <a:effectLst/>
                <a:latin typeface="Verdana" panose="020B0604030504040204" pitchFamily="34" charset="0"/>
              </a:rPr>
              <a:t>) is the same as the second quartile (Q</a:t>
            </a:r>
            <a:r>
              <a:rPr lang="en-US" sz="2000" b="0" i="0" baseline="-25000" dirty="0">
                <a:solidFill>
                  <a:srgbClr val="000000"/>
                </a:solidFill>
                <a:effectLst/>
                <a:latin typeface="Verdana" panose="020B0604030504040204" pitchFamily="34" charset="0"/>
              </a:rPr>
              <a:t>2</a:t>
            </a:r>
            <a:r>
              <a:rPr lang="en-US" sz="2000" b="0" i="0" dirty="0">
                <a:solidFill>
                  <a:srgbClr val="000000"/>
                </a:solidFill>
                <a:effectLst/>
                <a:latin typeface="Verdana" panose="020B0604030504040204" pitchFamily="34" charset="0"/>
              </a:rPr>
              <a:t>) and the median.</a:t>
            </a:r>
            <a:endParaRPr lang="en-US" sz="2000" dirty="0">
              <a:solidFill>
                <a:srgbClr val="000000"/>
              </a:solidFill>
              <a:latin typeface="Verdana" panose="020B0604030504040204" pitchFamily="34" charset="0"/>
            </a:endParaRPr>
          </a:p>
          <a:p>
            <a:r>
              <a:rPr lang="en-US" sz="2000" b="0" i="0" dirty="0">
                <a:solidFill>
                  <a:srgbClr val="000000"/>
                </a:solidFill>
                <a:effectLst/>
                <a:latin typeface="Verdana" panose="020B0604030504040204" pitchFamily="34" charset="0"/>
              </a:rPr>
              <a:t>The 75th percentile (P</a:t>
            </a:r>
            <a:r>
              <a:rPr lang="en-US" sz="2000" b="0" i="0" baseline="-25000" dirty="0">
                <a:solidFill>
                  <a:srgbClr val="000000"/>
                </a:solidFill>
                <a:effectLst/>
                <a:latin typeface="Verdana" panose="020B0604030504040204" pitchFamily="34" charset="0"/>
              </a:rPr>
              <a:t>75%</a:t>
            </a:r>
            <a:r>
              <a:rPr lang="en-US" sz="2000" b="0" i="0" dirty="0">
                <a:solidFill>
                  <a:srgbClr val="000000"/>
                </a:solidFill>
                <a:effectLst/>
                <a:latin typeface="Verdana" panose="020B0604030504040204" pitchFamily="34" charset="0"/>
              </a:rPr>
              <a:t>) is the same as the third quartile (Q</a:t>
            </a:r>
            <a:r>
              <a:rPr lang="en-US" sz="2000" b="0" i="0" baseline="-25000" dirty="0">
                <a:solidFill>
                  <a:srgbClr val="000000"/>
                </a:solidFill>
                <a:effectLst/>
                <a:latin typeface="Verdana" panose="020B0604030504040204" pitchFamily="34" charset="0"/>
              </a:rPr>
              <a:t>3</a:t>
            </a:r>
            <a:r>
              <a:rPr lang="en-US" sz="2000" b="0" i="0" dirty="0">
                <a:solidFill>
                  <a:srgbClr val="000000"/>
                </a:solidFill>
                <a:effectLst/>
                <a:latin typeface="Verdana" panose="020B0604030504040204" pitchFamily="34" charset="0"/>
              </a:rPr>
              <a:t>)</a:t>
            </a:r>
          </a:p>
          <a:p>
            <a:endParaRPr lang="en-US" sz="2000" dirty="0">
              <a:solidFill>
                <a:srgbClr val="000000"/>
              </a:solidFill>
              <a:latin typeface="Verdana" panose="020B0604030504040204" pitchFamily="34" charset="0"/>
            </a:endParaRPr>
          </a:p>
          <a:p>
            <a:endParaRPr lang="en-IN" sz="2000" dirty="0"/>
          </a:p>
        </p:txBody>
      </p:sp>
    </p:spTree>
    <p:extLst>
      <p:ext uri="{BB962C8B-B14F-4D97-AF65-F5344CB8AC3E}">
        <p14:creationId xmlns:p14="http://schemas.microsoft.com/office/powerpoint/2010/main" val="1351088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56B8A9-A628-4C3E-94C3-4D8870706BA4}"/>
              </a:ext>
            </a:extLst>
          </p:cNvPr>
          <p:cNvSpPr>
            <a:spLocks noGrp="1"/>
          </p:cNvSpPr>
          <p:nvPr>
            <p:ph idx="1"/>
          </p:nvPr>
        </p:nvSpPr>
        <p:spPr>
          <a:xfrm>
            <a:off x="838200" y="96253"/>
            <a:ext cx="10515600" cy="6080710"/>
          </a:xfrm>
        </p:spPr>
        <p:txBody>
          <a:bodyPr/>
          <a:lstStyle/>
          <a:p>
            <a:r>
              <a:rPr lang="en-IN" b="0" i="0" dirty="0">
                <a:solidFill>
                  <a:srgbClr val="000000"/>
                </a:solidFill>
                <a:effectLst/>
                <a:latin typeface="Segoe UI" panose="020B0502040204020203" pitchFamily="34" charset="0"/>
              </a:rPr>
              <a:t>Example</a:t>
            </a:r>
          </a:p>
          <a:p>
            <a:r>
              <a:rPr lang="en-US" sz="1800" b="0" i="0" dirty="0">
                <a:solidFill>
                  <a:srgbClr val="000000"/>
                </a:solidFill>
                <a:effectLst/>
                <a:latin typeface="Verdana" panose="020B0604030504040204" pitchFamily="34" charset="0"/>
              </a:rPr>
              <a:t>Generate a 1-D array containing 100 values, where each value has to be 3, 5, 7 or 9.</a:t>
            </a:r>
          </a:p>
          <a:p>
            <a:pPr algn="l"/>
            <a:r>
              <a:rPr lang="en-US" sz="1800" b="0" i="0" dirty="0">
                <a:solidFill>
                  <a:srgbClr val="000000"/>
                </a:solidFill>
                <a:effectLst/>
                <a:latin typeface="Verdana" panose="020B0604030504040204" pitchFamily="34" charset="0"/>
              </a:rPr>
              <a:t>The probability for the value to be 3 is set to be 0.1</a:t>
            </a:r>
          </a:p>
          <a:p>
            <a:pPr algn="l"/>
            <a:r>
              <a:rPr lang="en-US" sz="1800" b="0" i="0" dirty="0">
                <a:solidFill>
                  <a:srgbClr val="000000"/>
                </a:solidFill>
                <a:effectLst/>
                <a:latin typeface="Verdana" panose="020B0604030504040204" pitchFamily="34" charset="0"/>
              </a:rPr>
              <a:t>The probability for the value to be 5 is set to be 0.3</a:t>
            </a:r>
          </a:p>
          <a:p>
            <a:pPr algn="l"/>
            <a:r>
              <a:rPr lang="en-US" sz="1800" b="0" i="0" dirty="0">
                <a:solidFill>
                  <a:srgbClr val="000000"/>
                </a:solidFill>
                <a:effectLst/>
                <a:latin typeface="Verdana" panose="020B0604030504040204" pitchFamily="34" charset="0"/>
              </a:rPr>
              <a:t>The probability for the value to be 7 is set to be 0.6</a:t>
            </a:r>
          </a:p>
          <a:p>
            <a:pPr algn="l"/>
            <a:r>
              <a:rPr lang="en-US" sz="1800" b="0" i="0" dirty="0">
                <a:solidFill>
                  <a:srgbClr val="000000"/>
                </a:solidFill>
                <a:effectLst/>
                <a:latin typeface="Verdana" panose="020B0604030504040204" pitchFamily="34" charset="0"/>
              </a:rPr>
              <a:t>The probability for the value to be 9 is set to be 0</a:t>
            </a:r>
          </a:p>
          <a:p>
            <a:pPr algn="l"/>
            <a:endParaRPr lang="en-US" sz="1800" dirty="0">
              <a:solidFill>
                <a:srgbClr val="000000"/>
              </a:solidFill>
              <a:latin typeface="Verdana" panose="020B0604030504040204" pitchFamily="34" charset="0"/>
            </a:endParaRPr>
          </a:p>
          <a:p>
            <a:pPr algn="l"/>
            <a:r>
              <a:rPr lang="en-US" sz="2000" b="0" i="0" dirty="0">
                <a:solidFill>
                  <a:srgbClr val="0000CD"/>
                </a:solidFill>
                <a:effectLst/>
                <a:latin typeface="Consolas" panose="020B0609020204030204" pitchFamily="49" charset="0"/>
              </a:rPr>
              <a:t>from</a:t>
            </a:r>
            <a:r>
              <a:rPr lang="en-US" sz="2000" b="0" i="0" dirty="0">
                <a:solidFill>
                  <a:srgbClr val="000000"/>
                </a:solidFill>
                <a:effectLst/>
                <a:latin typeface="Consolas" panose="020B0609020204030204" pitchFamily="49" charset="0"/>
              </a:rPr>
              <a:t> </a:t>
            </a:r>
            <a:r>
              <a:rPr lang="en-US" sz="2000" b="0" i="0" dirty="0" err="1">
                <a:solidFill>
                  <a:srgbClr val="000000"/>
                </a:solidFill>
                <a:effectLst/>
                <a:latin typeface="Consolas" panose="020B0609020204030204" pitchFamily="49" charset="0"/>
              </a:rPr>
              <a:t>numpy</a:t>
            </a:r>
            <a:r>
              <a:rPr lang="en-US" sz="2000" b="0" i="0" dirty="0">
                <a:solidFill>
                  <a:srgbClr val="000000"/>
                </a:solidFill>
                <a:effectLst/>
                <a:latin typeface="Consolas" panose="020B0609020204030204" pitchFamily="49" charset="0"/>
              </a:rPr>
              <a:t> </a:t>
            </a:r>
            <a:r>
              <a:rPr lang="en-US" sz="2000" b="0" i="0" dirty="0">
                <a:solidFill>
                  <a:srgbClr val="0000CD"/>
                </a:solidFill>
                <a:effectLst/>
                <a:latin typeface="Consolas" panose="020B0609020204030204" pitchFamily="49" charset="0"/>
              </a:rPr>
              <a:t>import</a:t>
            </a:r>
            <a:r>
              <a:rPr lang="en-US" sz="2000" b="0" i="0" dirty="0">
                <a:solidFill>
                  <a:srgbClr val="000000"/>
                </a:solidFill>
                <a:effectLst/>
                <a:latin typeface="Consolas" panose="020B0609020204030204" pitchFamily="49" charset="0"/>
              </a:rPr>
              <a:t> random</a:t>
            </a:r>
            <a:br>
              <a:rPr lang="en-US" sz="2000" dirty="0"/>
            </a:br>
            <a:br>
              <a:rPr lang="en-US" sz="2000" dirty="0"/>
            </a:br>
            <a:r>
              <a:rPr lang="en-US" sz="2000" b="0" i="0" dirty="0">
                <a:solidFill>
                  <a:srgbClr val="000000"/>
                </a:solidFill>
                <a:effectLst/>
                <a:latin typeface="Consolas" panose="020B0609020204030204" pitchFamily="49" charset="0"/>
              </a:rPr>
              <a:t>x = </a:t>
            </a:r>
            <a:r>
              <a:rPr lang="en-US" sz="2000" b="0" i="0" dirty="0" err="1">
                <a:solidFill>
                  <a:srgbClr val="000000"/>
                </a:solidFill>
                <a:effectLst/>
                <a:latin typeface="Consolas" panose="020B0609020204030204" pitchFamily="49" charset="0"/>
              </a:rPr>
              <a:t>random.choice</a:t>
            </a:r>
            <a:r>
              <a:rPr lang="en-US" sz="2000" b="0" i="0" dirty="0">
                <a:solidFill>
                  <a:srgbClr val="000000"/>
                </a:solidFill>
                <a:effectLst/>
                <a:latin typeface="Consolas" panose="020B0609020204030204" pitchFamily="49" charset="0"/>
              </a:rPr>
              <a:t>([</a:t>
            </a:r>
            <a:r>
              <a:rPr lang="en-US" sz="2000" b="0" i="0" dirty="0">
                <a:solidFill>
                  <a:srgbClr val="FF0000"/>
                </a:solidFill>
                <a:effectLst/>
                <a:latin typeface="Consolas" panose="020B0609020204030204" pitchFamily="49" charset="0"/>
              </a:rPr>
              <a:t>3</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5</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7</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9</a:t>
            </a:r>
            <a:r>
              <a:rPr lang="en-US" sz="2000" b="0" i="0" dirty="0">
                <a:solidFill>
                  <a:srgbClr val="000000"/>
                </a:solidFill>
                <a:effectLst/>
                <a:latin typeface="Consolas" panose="020B0609020204030204" pitchFamily="49" charset="0"/>
              </a:rPr>
              <a:t>], p=[</a:t>
            </a:r>
            <a:r>
              <a:rPr lang="en-US" sz="2000" b="0" i="0" dirty="0">
                <a:solidFill>
                  <a:srgbClr val="FF0000"/>
                </a:solidFill>
                <a:effectLst/>
                <a:latin typeface="Consolas" panose="020B0609020204030204" pitchFamily="49" charset="0"/>
              </a:rPr>
              <a:t>0.1</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0.3</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0.6</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0.0</a:t>
            </a:r>
            <a:r>
              <a:rPr lang="en-US" sz="2000" b="0" i="0" dirty="0">
                <a:solidFill>
                  <a:srgbClr val="000000"/>
                </a:solidFill>
                <a:effectLst/>
                <a:latin typeface="Consolas" panose="020B0609020204030204" pitchFamily="49" charset="0"/>
              </a:rPr>
              <a:t>], size=(</a:t>
            </a:r>
            <a:r>
              <a:rPr lang="en-US" sz="2000" b="0" i="0" dirty="0">
                <a:solidFill>
                  <a:srgbClr val="FF0000"/>
                </a:solidFill>
                <a:effectLst/>
                <a:latin typeface="Consolas" panose="020B0609020204030204" pitchFamily="49" charset="0"/>
              </a:rPr>
              <a:t>100</a:t>
            </a:r>
            <a:r>
              <a:rPr lang="en-US" sz="2000" b="0" i="0" dirty="0">
                <a:solidFill>
                  <a:srgbClr val="000000"/>
                </a:solidFill>
                <a:effectLst/>
                <a:latin typeface="Consolas" panose="020B0609020204030204" pitchFamily="49" charset="0"/>
              </a:rPr>
              <a:t>))</a:t>
            </a:r>
            <a:br>
              <a:rPr lang="en-US" sz="2000" dirty="0"/>
            </a:br>
            <a:br>
              <a:rPr lang="en-US" sz="2000" dirty="0"/>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(x)</a:t>
            </a:r>
          </a:p>
          <a:p>
            <a:pPr algn="l"/>
            <a:endParaRPr lang="en-US" sz="2000" dirty="0">
              <a:solidFill>
                <a:srgbClr val="000000"/>
              </a:solidFill>
              <a:latin typeface="Consolas" panose="020B0609020204030204" pitchFamily="49" charset="0"/>
            </a:endParaRPr>
          </a:p>
          <a:p>
            <a:pPr algn="l"/>
            <a:r>
              <a:rPr lang="en-US" sz="1400" b="0" i="0" dirty="0">
                <a:solidFill>
                  <a:srgbClr val="000000"/>
                </a:solidFill>
                <a:effectLst/>
                <a:latin typeface="Verdana" panose="020B0604030504040204" pitchFamily="34" charset="0"/>
              </a:rPr>
              <a:t>The sum of all probability numbers should be 1.</a:t>
            </a:r>
            <a:endParaRPr lang="en-US" sz="2000" b="0" i="0" dirty="0">
              <a:solidFill>
                <a:srgbClr val="000000"/>
              </a:solidFill>
              <a:effectLst/>
              <a:latin typeface="Consolas" panose="020B0609020204030204" pitchFamily="49" charset="0"/>
            </a:endParaRPr>
          </a:p>
          <a:p>
            <a:pPr algn="l"/>
            <a:r>
              <a:rPr lang="en-US" sz="1400" b="0" i="0" dirty="0">
                <a:solidFill>
                  <a:srgbClr val="000000"/>
                </a:solidFill>
                <a:effectLst/>
                <a:latin typeface="Verdana" panose="020B0604030504040204" pitchFamily="34" charset="0"/>
              </a:rPr>
              <a:t>Even if you run the example above 100 times, the value 9 will never occur.</a:t>
            </a:r>
            <a:endParaRPr lang="en-US" sz="2000" dirty="0">
              <a:solidFill>
                <a:srgbClr val="000000"/>
              </a:solidFill>
              <a:latin typeface="Consolas" panose="020B0609020204030204" pitchFamily="49" charset="0"/>
            </a:endParaRPr>
          </a:p>
          <a:p>
            <a:pPr algn="l"/>
            <a:r>
              <a:rPr lang="en-US" sz="2000" b="0" i="0" dirty="0">
                <a:solidFill>
                  <a:srgbClr val="000000"/>
                </a:solidFill>
                <a:effectLst/>
                <a:latin typeface="Verdana" panose="020B0604030504040204" pitchFamily="34" charset="0"/>
              </a:rPr>
              <a:t>You can return arrays of any shape and size by specifying the shape in the size parameter.</a:t>
            </a:r>
          </a:p>
          <a:p>
            <a:endParaRPr lang="en-IN" dirty="0"/>
          </a:p>
        </p:txBody>
      </p:sp>
    </p:spTree>
    <p:extLst>
      <p:ext uri="{BB962C8B-B14F-4D97-AF65-F5344CB8AC3E}">
        <p14:creationId xmlns:p14="http://schemas.microsoft.com/office/powerpoint/2010/main" val="24602263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85DED-B849-4A93-847A-DEAD39A39088}"/>
              </a:ext>
            </a:extLst>
          </p:cNvPr>
          <p:cNvSpPr>
            <a:spLocks noGrp="1"/>
          </p:cNvSpPr>
          <p:nvPr>
            <p:ph type="title"/>
          </p:nvPr>
        </p:nvSpPr>
        <p:spPr>
          <a:xfrm>
            <a:off x="838200" y="365125"/>
            <a:ext cx="10515600" cy="241267"/>
          </a:xfrm>
        </p:spPr>
        <p:txBody>
          <a:bodyPr>
            <a:normAutofit fontScale="90000"/>
          </a:bodyPr>
          <a:lstStyle/>
          <a:p>
            <a:r>
              <a:rPr lang="en-IN" b="0" i="0" dirty="0">
                <a:solidFill>
                  <a:srgbClr val="000000"/>
                </a:solidFill>
                <a:effectLst/>
                <a:latin typeface="Segoe UI" panose="020B0502040204020203" pitchFamily="34" charset="0"/>
              </a:rPr>
              <a:t>Calculating Percentiles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B41EE763-4F31-45DB-A844-3C7394523892}"/>
              </a:ext>
            </a:extLst>
          </p:cNvPr>
          <p:cNvSpPr>
            <a:spLocks noGrp="1"/>
          </p:cNvSpPr>
          <p:nvPr>
            <p:ph idx="1"/>
          </p:nvPr>
        </p:nvSpPr>
        <p:spPr>
          <a:xfrm>
            <a:off x="838200" y="539015"/>
            <a:ext cx="10515600" cy="5637948"/>
          </a:xfrm>
        </p:spPr>
        <p:txBody>
          <a:bodyPr/>
          <a:lstStyle/>
          <a:p>
            <a:r>
              <a:rPr lang="en-US" dirty="0"/>
              <a:t>With Python use the NumPy library percentile() method to find the 65th percentile of the values 13, 21, 21, 40, 42, 48, 55, 72:</a:t>
            </a:r>
          </a:p>
          <a:p>
            <a:r>
              <a:rPr lang="fr-FR" b="0" i="0" dirty="0">
                <a:solidFill>
                  <a:srgbClr val="000000"/>
                </a:solidFill>
                <a:effectLst/>
                <a:latin typeface="Consolas" panose="020B0609020204030204" pitchFamily="49" charset="0"/>
              </a:rPr>
              <a:t>values = [</a:t>
            </a:r>
            <a:r>
              <a:rPr lang="fr-FR" b="0" i="0" dirty="0">
                <a:solidFill>
                  <a:srgbClr val="FF0000"/>
                </a:solidFill>
                <a:effectLst/>
                <a:latin typeface="Consolas" panose="020B0609020204030204" pitchFamily="49" charset="0"/>
              </a:rPr>
              <a:t>13</a:t>
            </a:r>
            <a:r>
              <a:rPr lang="fr-FR" b="0" i="0" dirty="0">
                <a:solidFill>
                  <a:srgbClr val="000000"/>
                </a:solidFill>
                <a:effectLst/>
                <a:latin typeface="Consolas" panose="020B0609020204030204" pitchFamily="49" charset="0"/>
              </a:rPr>
              <a:t>,</a:t>
            </a:r>
            <a:r>
              <a:rPr lang="fr-FR" b="0" i="0" dirty="0">
                <a:solidFill>
                  <a:srgbClr val="FF0000"/>
                </a:solidFill>
                <a:effectLst/>
                <a:latin typeface="Consolas" panose="020B0609020204030204" pitchFamily="49" charset="0"/>
              </a:rPr>
              <a:t>21</a:t>
            </a:r>
            <a:r>
              <a:rPr lang="fr-FR" b="0" i="0" dirty="0">
                <a:solidFill>
                  <a:srgbClr val="000000"/>
                </a:solidFill>
                <a:effectLst/>
                <a:latin typeface="Consolas" panose="020B0609020204030204" pitchFamily="49" charset="0"/>
              </a:rPr>
              <a:t>,</a:t>
            </a:r>
            <a:r>
              <a:rPr lang="fr-FR" b="0" i="0" dirty="0">
                <a:solidFill>
                  <a:srgbClr val="FF0000"/>
                </a:solidFill>
                <a:effectLst/>
                <a:latin typeface="Consolas" panose="020B0609020204030204" pitchFamily="49" charset="0"/>
              </a:rPr>
              <a:t>21</a:t>
            </a:r>
            <a:r>
              <a:rPr lang="fr-FR" b="0" i="0" dirty="0">
                <a:solidFill>
                  <a:srgbClr val="000000"/>
                </a:solidFill>
                <a:effectLst/>
                <a:latin typeface="Consolas" panose="020B0609020204030204" pitchFamily="49" charset="0"/>
              </a:rPr>
              <a:t>,</a:t>
            </a:r>
            <a:r>
              <a:rPr lang="fr-FR" b="0" i="0" dirty="0">
                <a:solidFill>
                  <a:srgbClr val="FF0000"/>
                </a:solidFill>
                <a:effectLst/>
                <a:latin typeface="Consolas" panose="020B0609020204030204" pitchFamily="49" charset="0"/>
              </a:rPr>
              <a:t>40</a:t>
            </a:r>
            <a:r>
              <a:rPr lang="fr-FR" b="0" i="0" dirty="0">
                <a:solidFill>
                  <a:srgbClr val="000000"/>
                </a:solidFill>
                <a:effectLst/>
                <a:latin typeface="Consolas" panose="020B0609020204030204" pitchFamily="49" charset="0"/>
              </a:rPr>
              <a:t>,</a:t>
            </a:r>
            <a:r>
              <a:rPr lang="fr-FR" b="0" i="0" dirty="0">
                <a:solidFill>
                  <a:srgbClr val="FF0000"/>
                </a:solidFill>
                <a:effectLst/>
                <a:latin typeface="Consolas" panose="020B0609020204030204" pitchFamily="49" charset="0"/>
              </a:rPr>
              <a:t>42</a:t>
            </a:r>
            <a:r>
              <a:rPr lang="fr-FR" b="0" i="0" dirty="0">
                <a:solidFill>
                  <a:srgbClr val="000000"/>
                </a:solidFill>
                <a:effectLst/>
                <a:latin typeface="Consolas" panose="020B0609020204030204" pitchFamily="49" charset="0"/>
              </a:rPr>
              <a:t>,</a:t>
            </a:r>
            <a:r>
              <a:rPr lang="fr-FR" b="0" i="0" dirty="0">
                <a:solidFill>
                  <a:srgbClr val="FF0000"/>
                </a:solidFill>
                <a:effectLst/>
                <a:latin typeface="Consolas" panose="020B0609020204030204" pitchFamily="49" charset="0"/>
              </a:rPr>
              <a:t>48</a:t>
            </a:r>
            <a:r>
              <a:rPr lang="fr-FR" b="0" i="0" dirty="0">
                <a:solidFill>
                  <a:srgbClr val="000000"/>
                </a:solidFill>
                <a:effectLst/>
                <a:latin typeface="Consolas" panose="020B0609020204030204" pitchFamily="49" charset="0"/>
              </a:rPr>
              <a:t>,</a:t>
            </a:r>
            <a:r>
              <a:rPr lang="fr-FR" b="0" i="0" dirty="0">
                <a:solidFill>
                  <a:srgbClr val="FF0000"/>
                </a:solidFill>
                <a:effectLst/>
                <a:latin typeface="Consolas" panose="020B0609020204030204" pitchFamily="49" charset="0"/>
              </a:rPr>
              <a:t>55</a:t>
            </a:r>
            <a:r>
              <a:rPr lang="fr-FR" b="0" i="0" dirty="0">
                <a:solidFill>
                  <a:srgbClr val="000000"/>
                </a:solidFill>
                <a:effectLst/>
                <a:latin typeface="Consolas" panose="020B0609020204030204" pitchFamily="49" charset="0"/>
              </a:rPr>
              <a:t>,</a:t>
            </a:r>
            <a:r>
              <a:rPr lang="fr-FR" b="0" i="0" dirty="0">
                <a:solidFill>
                  <a:srgbClr val="FF0000"/>
                </a:solidFill>
                <a:effectLst/>
                <a:latin typeface="Consolas" panose="020B0609020204030204" pitchFamily="49" charset="0"/>
              </a:rPr>
              <a:t>72</a:t>
            </a:r>
            <a:r>
              <a:rPr lang="fr-FR" b="0" i="0" dirty="0">
                <a:solidFill>
                  <a:srgbClr val="000000"/>
                </a:solidFill>
                <a:effectLst/>
                <a:latin typeface="Consolas" panose="020B0609020204030204" pitchFamily="49" charset="0"/>
              </a:rPr>
              <a:t>]</a:t>
            </a:r>
            <a:br>
              <a:rPr lang="fr-FR" dirty="0"/>
            </a:br>
            <a:br>
              <a:rPr lang="fr-FR" dirty="0"/>
            </a:br>
            <a:r>
              <a:rPr lang="fr-FR" b="0" i="0" dirty="0">
                <a:solidFill>
                  <a:srgbClr val="000000"/>
                </a:solidFill>
                <a:effectLst/>
                <a:latin typeface="Consolas" panose="020B0609020204030204" pitchFamily="49" charset="0"/>
              </a:rPr>
              <a:t>x = </a:t>
            </a:r>
            <a:r>
              <a:rPr lang="fr-FR" b="0" i="0" dirty="0" err="1">
                <a:solidFill>
                  <a:srgbClr val="000000"/>
                </a:solidFill>
                <a:effectLst/>
                <a:latin typeface="Consolas" panose="020B0609020204030204" pitchFamily="49" charset="0"/>
              </a:rPr>
              <a:t>numpy.percentile</a:t>
            </a:r>
            <a:r>
              <a:rPr lang="fr-FR" b="0" i="0" dirty="0">
                <a:solidFill>
                  <a:srgbClr val="000000"/>
                </a:solidFill>
                <a:effectLst/>
                <a:latin typeface="Consolas" panose="020B0609020204030204" pitchFamily="49" charset="0"/>
              </a:rPr>
              <a:t>(values, </a:t>
            </a:r>
            <a:r>
              <a:rPr lang="fr-FR" b="0" i="0" dirty="0">
                <a:solidFill>
                  <a:srgbClr val="FF0000"/>
                </a:solidFill>
                <a:effectLst/>
                <a:latin typeface="Consolas" panose="020B0609020204030204" pitchFamily="49" charset="0"/>
              </a:rPr>
              <a:t>65</a:t>
            </a:r>
            <a:r>
              <a:rPr lang="fr-FR"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34584370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45A6D-230B-4148-BB7F-2668A726262E}"/>
              </a:ext>
            </a:extLst>
          </p:cNvPr>
          <p:cNvSpPr>
            <a:spLocks noGrp="1"/>
          </p:cNvSpPr>
          <p:nvPr>
            <p:ph type="title"/>
          </p:nvPr>
        </p:nvSpPr>
        <p:spPr>
          <a:xfrm>
            <a:off x="838200" y="365126"/>
            <a:ext cx="10515600" cy="404896"/>
          </a:xfrm>
        </p:spPr>
        <p:txBody>
          <a:bodyPr>
            <a:normAutofit fontScale="90000"/>
          </a:bodyPr>
          <a:lstStyle/>
          <a:p>
            <a:r>
              <a:rPr lang="en-IN" b="0" i="0" dirty="0">
                <a:solidFill>
                  <a:srgbClr val="000000"/>
                </a:solidFill>
                <a:effectLst/>
                <a:latin typeface="Segoe UI" panose="020B0502040204020203" pitchFamily="34" charset="0"/>
              </a:rPr>
              <a:t>Interquartile Range</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3CF27F76-999B-4EA2-B775-D21EEEDBFA6D}"/>
              </a:ext>
            </a:extLst>
          </p:cNvPr>
          <p:cNvSpPr>
            <a:spLocks noGrp="1"/>
          </p:cNvSpPr>
          <p:nvPr>
            <p:ph idx="1"/>
          </p:nvPr>
        </p:nvSpPr>
        <p:spPr>
          <a:xfrm>
            <a:off x="838200" y="596766"/>
            <a:ext cx="10515600" cy="5580197"/>
          </a:xfrm>
        </p:spPr>
        <p:txBody>
          <a:bodyPr>
            <a:normAutofit/>
          </a:bodyPr>
          <a:lstStyle/>
          <a:p>
            <a:pPr algn="l"/>
            <a:r>
              <a:rPr lang="en-US" sz="1800" b="0" i="0" dirty="0">
                <a:solidFill>
                  <a:srgbClr val="000000"/>
                </a:solidFill>
                <a:effectLst/>
                <a:latin typeface="Verdana" panose="020B0604030504040204" pitchFamily="34" charset="0"/>
              </a:rPr>
              <a:t>Interquartile range is the difference between the first and third </a:t>
            </a:r>
            <a:r>
              <a:rPr lang="en-US" sz="1800" b="0" i="0" dirty="0">
                <a:solidFill>
                  <a:srgbClr val="000000"/>
                </a:solidFill>
                <a:effectLst/>
                <a:latin typeface="Verdana" panose="020B0604030504040204" pitchFamily="34" charset="0"/>
                <a:hlinkClick r:id="rId2"/>
              </a:rPr>
              <a:t>quartiles</a:t>
            </a:r>
            <a:r>
              <a:rPr lang="en-US" sz="1800" b="0" i="0" dirty="0">
                <a:solidFill>
                  <a:srgbClr val="000000"/>
                </a:solidFill>
                <a:effectLst/>
                <a:latin typeface="Verdana" panose="020B0604030504040204" pitchFamily="34" charset="0"/>
              </a:rPr>
              <a:t> (Q</a:t>
            </a:r>
            <a:r>
              <a:rPr lang="en-US" sz="1800" b="0" i="0" baseline="-25000" dirty="0">
                <a:solidFill>
                  <a:srgbClr val="000000"/>
                </a:solidFill>
                <a:effectLst/>
                <a:latin typeface="Verdana" panose="020B0604030504040204" pitchFamily="34" charset="0"/>
              </a:rPr>
              <a:t>1</a:t>
            </a:r>
            <a:r>
              <a:rPr lang="en-US" sz="1800" b="0" i="0" dirty="0">
                <a:solidFill>
                  <a:srgbClr val="000000"/>
                </a:solidFill>
                <a:effectLst/>
                <a:latin typeface="Verdana" panose="020B0604030504040204" pitchFamily="34" charset="0"/>
              </a:rPr>
              <a:t> and Q</a:t>
            </a:r>
            <a:r>
              <a:rPr lang="en-US" sz="1800" b="0" i="0" baseline="-25000" dirty="0">
                <a:solidFill>
                  <a:srgbClr val="000000"/>
                </a:solidFill>
                <a:effectLst/>
                <a:latin typeface="Verdana" panose="020B0604030504040204" pitchFamily="34" charset="0"/>
              </a:rPr>
              <a:t>3</a:t>
            </a:r>
            <a:r>
              <a:rPr lang="en-US" sz="1800" b="0" i="0" dirty="0">
                <a:solidFill>
                  <a:srgbClr val="000000"/>
                </a:solidFill>
                <a:effectLst/>
                <a:latin typeface="Verdana" panose="020B0604030504040204" pitchFamily="34" charset="0"/>
              </a:rPr>
              <a:t>).</a:t>
            </a:r>
          </a:p>
          <a:p>
            <a:pPr algn="l"/>
            <a:r>
              <a:rPr lang="en-US" sz="1800" b="0" i="0" dirty="0">
                <a:solidFill>
                  <a:srgbClr val="000000"/>
                </a:solidFill>
                <a:effectLst/>
                <a:latin typeface="Verdana" panose="020B0604030504040204" pitchFamily="34" charset="0"/>
              </a:rPr>
              <a:t>The 'middle half' of the data is between the first and third quartile.</a:t>
            </a:r>
          </a:p>
          <a:p>
            <a:r>
              <a:rPr lang="en-US" sz="1800" b="0" i="0" dirty="0">
                <a:solidFill>
                  <a:srgbClr val="000000"/>
                </a:solidFill>
                <a:effectLst/>
                <a:latin typeface="Verdana" panose="020B0604030504040204" pitchFamily="34" charset="0"/>
              </a:rPr>
              <a:t>The first quartile is the value in the data that separates the bottom 25% of values from the top 75%.</a:t>
            </a:r>
          </a:p>
          <a:p>
            <a:r>
              <a:rPr lang="en-US" sz="1800" b="0" i="0" dirty="0">
                <a:solidFill>
                  <a:srgbClr val="000000"/>
                </a:solidFill>
                <a:effectLst/>
                <a:latin typeface="Verdana" panose="020B0604030504040204" pitchFamily="34" charset="0"/>
              </a:rPr>
              <a:t>The third quartile is the value in the data that separates the bottom 75% of the values from the top 25%</a:t>
            </a:r>
            <a:endParaRPr lang="en-US" sz="1800" dirty="0">
              <a:solidFill>
                <a:srgbClr val="000000"/>
              </a:solidFill>
              <a:latin typeface="Verdana" panose="020B0604030504040204" pitchFamily="34" charset="0"/>
            </a:endParaRPr>
          </a:p>
          <a:p>
            <a:r>
              <a:rPr lang="en-US" sz="1800" b="0" i="0" dirty="0">
                <a:solidFill>
                  <a:srgbClr val="000000"/>
                </a:solidFill>
                <a:effectLst/>
                <a:latin typeface="Verdana" panose="020B0604030504040204" pitchFamily="34" charset="0"/>
              </a:rPr>
              <a:t>Here is a histogram of the age of all 934 Nobel Prize winners up to the year 2020, showing the </a:t>
            </a:r>
            <a:r>
              <a:rPr lang="en-US" sz="1800" b="1" i="0" dirty="0">
                <a:solidFill>
                  <a:srgbClr val="000000"/>
                </a:solidFill>
                <a:effectLst/>
                <a:latin typeface="Verdana" panose="020B0604030504040204" pitchFamily="34" charset="0"/>
              </a:rPr>
              <a:t>interquartile range (IQR)</a:t>
            </a:r>
            <a:r>
              <a:rPr lang="en-US" sz="1800" b="0" i="0" dirty="0">
                <a:solidFill>
                  <a:srgbClr val="000000"/>
                </a:solidFill>
                <a:effectLst/>
                <a:latin typeface="Verdana" panose="020B0604030504040204" pitchFamily="34" charset="0"/>
              </a:rPr>
              <a:t>:</a:t>
            </a:r>
          </a:p>
          <a:p>
            <a:endParaRPr lang="en-US" sz="1800" dirty="0">
              <a:solidFill>
                <a:srgbClr val="000000"/>
              </a:solidFill>
              <a:latin typeface="Verdana" panose="020B0604030504040204" pitchFamily="34" charset="0"/>
            </a:endParaRPr>
          </a:p>
          <a:p>
            <a:endParaRPr lang="en-IN" sz="1800" dirty="0"/>
          </a:p>
        </p:txBody>
      </p:sp>
      <p:pic>
        <p:nvPicPr>
          <p:cNvPr id="4" name="Picture 3">
            <a:extLst>
              <a:ext uri="{FF2B5EF4-FFF2-40B4-BE49-F238E27FC236}">
                <a16:creationId xmlns:a16="http://schemas.microsoft.com/office/drawing/2014/main" id="{727A95B0-ADEB-40DC-8058-3F514BC392AB}"/>
              </a:ext>
            </a:extLst>
          </p:cNvPr>
          <p:cNvPicPr>
            <a:picLocks noChangeAspect="1"/>
          </p:cNvPicPr>
          <p:nvPr/>
        </p:nvPicPr>
        <p:blipFill>
          <a:blip r:embed="rId3"/>
          <a:stretch>
            <a:fillRect/>
          </a:stretch>
        </p:blipFill>
        <p:spPr>
          <a:xfrm>
            <a:off x="1722922" y="3386864"/>
            <a:ext cx="4958314" cy="3321668"/>
          </a:xfrm>
          <a:prstGeom prst="rect">
            <a:avLst/>
          </a:prstGeom>
        </p:spPr>
      </p:pic>
      <p:sp>
        <p:nvSpPr>
          <p:cNvPr id="6" name="TextBox 5">
            <a:extLst>
              <a:ext uri="{FF2B5EF4-FFF2-40B4-BE49-F238E27FC236}">
                <a16:creationId xmlns:a16="http://schemas.microsoft.com/office/drawing/2014/main" id="{7CD9ADBC-A150-4176-BA79-27F76F34A439}"/>
              </a:ext>
            </a:extLst>
          </p:cNvPr>
          <p:cNvSpPr txBox="1"/>
          <p:nvPr/>
        </p:nvSpPr>
        <p:spPr>
          <a:xfrm>
            <a:off x="6485021" y="3961143"/>
            <a:ext cx="6097604" cy="923330"/>
          </a:xfrm>
          <a:prstGeom prst="rect">
            <a:avLst/>
          </a:prstGeom>
          <a:noFill/>
        </p:spPr>
        <p:txBody>
          <a:bodyPr wrap="square">
            <a:spAutoFit/>
          </a:bodyPr>
          <a:lstStyle/>
          <a:p>
            <a:r>
              <a:rPr lang="en-US" b="0" i="0" dirty="0">
                <a:solidFill>
                  <a:srgbClr val="000000"/>
                </a:solidFill>
                <a:effectLst/>
                <a:latin typeface="Verdana" panose="020B0604030504040204" pitchFamily="34" charset="0"/>
              </a:rPr>
              <a:t>Here, the middle half of is between 51 and 69 years. The interquartile range for Nobel Prize winners is then 18 years.</a:t>
            </a:r>
            <a:endParaRPr lang="en-IN" dirty="0"/>
          </a:p>
        </p:txBody>
      </p:sp>
    </p:spTree>
    <p:extLst>
      <p:ext uri="{BB962C8B-B14F-4D97-AF65-F5344CB8AC3E}">
        <p14:creationId xmlns:p14="http://schemas.microsoft.com/office/powerpoint/2010/main" val="22025215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CB8C-1A75-44E5-83FF-CADC72D00D9B}"/>
              </a:ext>
            </a:extLst>
          </p:cNvPr>
          <p:cNvSpPr>
            <a:spLocks noGrp="1"/>
          </p:cNvSpPr>
          <p:nvPr>
            <p:ph type="title"/>
          </p:nvPr>
        </p:nvSpPr>
        <p:spPr>
          <a:xfrm>
            <a:off x="838200" y="278498"/>
            <a:ext cx="10515600" cy="289393"/>
          </a:xfrm>
        </p:spPr>
        <p:txBody>
          <a:bodyPr>
            <a:normAutofit fontScale="90000"/>
          </a:bodyPr>
          <a:lstStyle/>
          <a:p>
            <a:r>
              <a:rPr lang="en-IN" b="0" i="0" dirty="0">
                <a:solidFill>
                  <a:srgbClr val="000000"/>
                </a:solidFill>
                <a:effectLst/>
                <a:latin typeface="Segoe UI" panose="020B0502040204020203" pitchFamily="34" charset="0"/>
              </a:rPr>
              <a:t>Calculating the Interquartile Range</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2F1FCCB1-D8B3-4216-86F2-8FADC3B9C570}"/>
              </a:ext>
            </a:extLst>
          </p:cNvPr>
          <p:cNvSpPr>
            <a:spLocks noGrp="1"/>
          </p:cNvSpPr>
          <p:nvPr>
            <p:ph idx="1"/>
          </p:nvPr>
        </p:nvSpPr>
        <p:spPr>
          <a:xfrm>
            <a:off x="838200" y="452387"/>
            <a:ext cx="10515600" cy="5724576"/>
          </a:xfrm>
        </p:spPr>
        <p:txBody>
          <a:bodyPr/>
          <a:lstStyle/>
          <a:p>
            <a:r>
              <a:rPr lang="en-US" dirty="0"/>
              <a:t>With Python use the SciPy library </a:t>
            </a:r>
            <a:r>
              <a:rPr lang="en-US" dirty="0" err="1"/>
              <a:t>iqr</a:t>
            </a:r>
            <a:r>
              <a:rPr lang="en-US" dirty="0"/>
              <a:t>() method to find the interquartile range of the values 13, 21, 21, 40, 42, 48, 55, 72:</a:t>
            </a:r>
          </a:p>
          <a:p>
            <a:r>
              <a:rPr lang="en-IN" b="0" i="0" dirty="0">
                <a:solidFill>
                  <a:srgbClr val="0000CD"/>
                </a:solidFill>
                <a:effectLst/>
                <a:latin typeface="Consolas" panose="020B0609020204030204" pitchFamily="49" charset="0"/>
              </a:rPr>
              <a:t>from</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scipy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stats</a:t>
            </a:r>
            <a:br>
              <a:rPr lang="en-IN" dirty="0"/>
            </a:br>
            <a:br>
              <a:rPr lang="en-IN" dirty="0"/>
            </a:br>
            <a:r>
              <a:rPr lang="en-IN" b="0" i="0" dirty="0">
                <a:solidFill>
                  <a:srgbClr val="000000"/>
                </a:solidFill>
                <a:effectLst/>
                <a:latin typeface="Consolas" panose="020B0609020204030204" pitchFamily="49" charset="0"/>
              </a:rPr>
              <a:t>values = [</a:t>
            </a:r>
            <a:r>
              <a:rPr lang="en-IN" b="0" i="0" dirty="0">
                <a:solidFill>
                  <a:srgbClr val="FF0000"/>
                </a:solidFill>
                <a:effectLst/>
                <a:latin typeface="Consolas" panose="020B0609020204030204" pitchFamily="49" charset="0"/>
              </a:rPr>
              <a:t>13</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21</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21</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40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42</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48</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55</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72</a:t>
            </a: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stats.iqr</a:t>
            </a:r>
            <a:r>
              <a:rPr lang="en-IN" b="0" i="0" dirty="0">
                <a:solidFill>
                  <a:srgbClr val="000000"/>
                </a:solidFill>
                <a:effectLst/>
                <a:latin typeface="Consolas" panose="020B0609020204030204" pitchFamily="49" charset="0"/>
              </a:rPr>
              <a:t>(values)</a:t>
            </a:r>
            <a:endParaRPr lang="en-IN" dirty="0"/>
          </a:p>
        </p:txBody>
      </p:sp>
    </p:spTree>
    <p:extLst>
      <p:ext uri="{BB962C8B-B14F-4D97-AF65-F5344CB8AC3E}">
        <p14:creationId xmlns:p14="http://schemas.microsoft.com/office/powerpoint/2010/main" val="5442006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5979-1CD4-4DC6-9365-17BC148E946D}"/>
              </a:ext>
            </a:extLst>
          </p:cNvPr>
          <p:cNvSpPr>
            <a:spLocks noGrp="1"/>
          </p:cNvSpPr>
          <p:nvPr>
            <p:ph type="title"/>
          </p:nvPr>
        </p:nvSpPr>
        <p:spPr>
          <a:xfrm>
            <a:off x="838200" y="365126"/>
            <a:ext cx="10515600" cy="385646"/>
          </a:xfrm>
        </p:spPr>
        <p:txBody>
          <a:bodyPr>
            <a:normAutofit fontScale="90000"/>
          </a:bodyPr>
          <a:lstStyle/>
          <a:p>
            <a:r>
              <a:rPr lang="en-IN" b="0" i="0" dirty="0">
                <a:solidFill>
                  <a:srgbClr val="333333"/>
                </a:solidFill>
                <a:effectLst/>
                <a:latin typeface="Open Sans" panose="020B0606030504020204" pitchFamily="34" charset="0"/>
              </a:rPr>
              <a:t>INFERENTIAL STATISTICS</a:t>
            </a:r>
            <a:br>
              <a:rPr lang="en-IN" b="0" i="0" dirty="0">
                <a:solidFill>
                  <a:srgbClr val="333333"/>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74132853-136F-4902-8ECB-C8D192577D1E}"/>
              </a:ext>
            </a:extLst>
          </p:cNvPr>
          <p:cNvSpPr>
            <a:spLocks noGrp="1"/>
          </p:cNvSpPr>
          <p:nvPr>
            <p:ph idx="1"/>
          </p:nvPr>
        </p:nvSpPr>
        <p:spPr>
          <a:xfrm>
            <a:off x="838200" y="548640"/>
            <a:ext cx="10515600" cy="5628323"/>
          </a:xfrm>
        </p:spPr>
        <p:txBody>
          <a:bodyPr/>
          <a:lstStyle/>
          <a:p>
            <a:r>
              <a:rPr lang="en-US" sz="1800" b="1" dirty="0">
                <a:solidFill>
                  <a:srgbClr val="666666"/>
                </a:solidFill>
                <a:latin typeface="times new roman" panose="02020603050405020304" pitchFamily="18" charset="0"/>
              </a:rPr>
              <a:t>I</a:t>
            </a:r>
            <a:r>
              <a:rPr lang="en-US" b="0" i="0" dirty="0">
                <a:solidFill>
                  <a:srgbClr val="666666"/>
                </a:solidFill>
                <a:effectLst/>
                <a:latin typeface="Open Sans" panose="020B0606030504020204" pitchFamily="34" charset="0"/>
              </a:rPr>
              <a:t>nferential statistics are used to draw inferences from the sample of a huge data set. Random samples of data are taken from a population, which are then used to describe and make inferences and predictions about the population.</a:t>
            </a:r>
          </a:p>
          <a:p>
            <a:endParaRPr lang="en-IN" dirty="0"/>
          </a:p>
        </p:txBody>
      </p:sp>
    </p:spTree>
    <p:extLst>
      <p:ext uri="{BB962C8B-B14F-4D97-AF65-F5344CB8AC3E}">
        <p14:creationId xmlns:p14="http://schemas.microsoft.com/office/powerpoint/2010/main" val="14987998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0D2E-52D8-4181-82E4-B132E7DA85BB}"/>
              </a:ext>
            </a:extLst>
          </p:cNvPr>
          <p:cNvSpPr>
            <a:spLocks noGrp="1"/>
          </p:cNvSpPr>
          <p:nvPr>
            <p:ph type="title"/>
          </p:nvPr>
        </p:nvSpPr>
        <p:spPr>
          <a:xfrm>
            <a:off x="838200" y="365126"/>
            <a:ext cx="10515600" cy="315912"/>
          </a:xfrm>
        </p:spPr>
        <p:txBody>
          <a:bodyPr>
            <a:normAutofit fontScale="90000"/>
          </a:bodyPr>
          <a:lstStyle/>
          <a:p>
            <a:r>
              <a:rPr lang="en-IN" b="0" i="0" dirty="0">
                <a:solidFill>
                  <a:srgbClr val="000000"/>
                </a:solidFill>
                <a:effectLst/>
                <a:latin typeface="Segoe UI" panose="020B0502040204020203" pitchFamily="34" charset="0"/>
              </a:rPr>
              <a:t>Standard Normal Distribution</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C13196C-CFA9-4C98-9B8B-37859B622A4F}"/>
              </a:ext>
            </a:extLst>
          </p:cNvPr>
          <p:cNvSpPr>
            <a:spLocks noGrp="1"/>
          </p:cNvSpPr>
          <p:nvPr>
            <p:ph idx="1"/>
          </p:nvPr>
        </p:nvSpPr>
        <p:spPr>
          <a:xfrm>
            <a:off x="838200" y="681038"/>
            <a:ext cx="10515600" cy="5495925"/>
          </a:xfrm>
        </p:spPr>
        <p:txBody>
          <a:bodyPr/>
          <a:lstStyle/>
          <a:p>
            <a:r>
              <a:rPr lang="en-US" sz="2000" b="0" i="0" dirty="0">
                <a:solidFill>
                  <a:srgbClr val="000000"/>
                </a:solidFill>
                <a:effectLst/>
                <a:latin typeface="Verdana" panose="020B0604030504040204" pitchFamily="34" charset="0"/>
              </a:rPr>
              <a:t>The standard normal distribution is a </a:t>
            </a:r>
            <a:r>
              <a:rPr lang="en-US" sz="2000" b="0" i="0" dirty="0">
                <a:effectLst/>
                <a:latin typeface="Verdana" panose="020B0604030504040204" pitchFamily="34" charset="0"/>
                <a:hlinkClick r:id="rId2"/>
              </a:rPr>
              <a:t>normal distribution</a:t>
            </a:r>
            <a:r>
              <a:rPr lang="en-US" sz="2000" b="0" i="0" dirty="0">
                <a:solidFill>
                  <a:srgbClr val="000000"/>
                </a:solidFill>
                <a:effectLst/>
                <a:latin typeface="Verdana" panose="020B0604030504040204" pitchFamily="34" charset="0"/>
              </a:rPr>
              <a:t> where the mean is 0 and the standard deviation is 1.</a:t>
            </a:r>
          </a:p>
          <a:p>
            <a:r>
              <a:rPr lang="en-US" sz="2000" b="0" i="0" dirty="0">
                <a:solidFill>
                  <a:srgbClr val="000000"/>
                </a:solidFill>
                <a:effectLst/>
                <a:latin typeface="Verdana" panose="020B0604030504040204" pitchFamily="34" charset="0"/>
              </a:rPr>
              <a:t>Normally distributed data can be transformed into a standard normal distribution.</a:t>
            </a:r>
          </a:p>
          <a:p>
            <a:r>
              <a:rPr lang="en-US" sz="1400" b="0" i="0" dirty="0">
                <a:solidFill>
                  <a:srgbClr val="000000"/>
                </a:solidFill>
                <a:effectLst/>
                <a:latin typeface="Verdana" panose="020B0604030504040204" pitchFamily="34" charset="0"/>
              </a:rPr>
              <a:t>Standardizing normally distributed data makes it easier to compare different sets of data.</a:t>
            </a:r>
            <a:endParaRPr lang="en-US" sz="2000" dirty="0">
              <a:solidFill>
                <a:srgbClr val="000000"/>
              </a:solidFill>
              <a:latin typeface="Verdana" panose="020B0604030504040204" pitchFamily="34" charset="0"/>
            </a:endParaRPr>
          </a:p>
          <a:p>
            <a:pPr algn="l"/>
            <a:r>
              <a:rPr lang="en-US" sz="1400" b="0" i="0" dirty="0">
                <a:solidFill>
                  <a:srgbClr val="000000"/>
                </a:solidFill>
                <a:effectLst/>
                <a:latin typeface="Verdana" panose="020B0604030504040204" pitchFamily="34" charset="0"/>
              </a:rPr>
              <a:t>The standard normal distribution is used for:</a:t>
            </a:r>
          </a:p>
          <a:p>
            <a:pPr algn="l">
              <a:buFont typeface="Arial" panose="020B0604020202020204" pitchFamily="34" charset="0"/>
              <a:buChar char="•"/>
            </a:pPr>
            <a:r>
              <a:rPr lang="en-US" sz="1400" b="0" i="0" dirty="0">
                <a:solidFill>
                  <a:srgbClr val="000000"/>
                </a:solidFill>
                <a:effectLst/>
                <a:latin typeface="Verdana" panose="020B0604030504040204" pitchFamily="34" charset="0"/>
              </a:rPr>
              <a:t>Calculating confidence intervals</a:t>
            </a:r>
          </a:p>
          <a:p>
            <a:pPr algn="l">
              <a:buFont typeface="Arial" panose="020B0604020202020204" pitchFamily="34" charset="0"/>
              <a:buChar char="•"/>
            </a:pPr>
            <a:r>
              <a:rPr lang="en-US" sz="1400" b="0" i="0" dirty="0">
                <a:solidFill>
                  <a:srgbClr val="000000"/>
                </a:solidFill>
                <a:effectLst/>
                <a:latin typeface="Verdana" panose="020B0604030504040204" pitchFamily="34" charset="0"/>
              </a:rPr>
              <a:t>Hypothesis tests</a:t>
            </a:r>
          </a:p>
          <a:p>
            <a:endParaRPr lang="en-US" sz="2000" dirty="0">
              <a:solidFill>
                <a:srgbClr val="000000"/>
              </a:solidFill>
              <a:latin typeface="Verdana" panose="020B0604030504040204" pitchFamily="34" charset="0"/>
            </a:endParaRPr>
          </a:p>
          <a:p>
            <a:r>
              <a:rPr lang="en-US" sz="1400" b="0" i="0" dirty="0">
                <a:solidFill>
                  <a:srgbClr val="000000"/>
                </a:solidFill>
                <a:effectLst/>
                <a:latin typeface="Verdana" panose="020B0604030504040204" pitchFamily="34" charset="0"/>
              </a:rPr>
              <a:t>Here is a graph of the standard normal distribution with probability values (p-values) between the standard deviations:</a:t>
            </a:r>
            <a:endParaRPr lang="en-US" sz="2000" b="0" i="0" dirty="0">
              <a:solidFill>
                <a:srgbClr val="000000"/>
              </a:solidFill>
              <a:effectLst/>
              <a:latin typeface="Verdana" panose="020B0604030504040204" pitchFamily="34" charset="0"/>
            </a:endParaRPr>
          </a:p>
          <a:p>
            <a:endParaRPr lang="en-US" sz="2000" dirty="0">
              <a:solidFill>
                <a:srgbClr val="000000"/>
              </a:solidFill>
              <a:latin typeface="Verdana" panose="020B0604030504040204" pitchFamily="34" charset="0"/>
            </a:endParaRPr>
          </a:p>
          <a:p>
            <a:endParaRPr lang="en-IN" dirty="0"/>
          </a:p>
        </p:txBody>
      </p:sp>
      <p:pic>
        <p:nvPicPr>
          <p:cNvPr id="4" name="Picture 3">
            <a:extLst>
              <a:ext uri="{FF2B5EF4-FFF2-40B4-BE49-F238E27FC236}">
                <a16:creationId xmlns:a16="http://schemas.microsoft.com/office/drawing/2014/main" id="{29C3C54F-415E-4A2E-9BCC-7D995FEB6F3C}"/>
              </a:ext>
            </a:extLst>
          </p:cNvPr>
          <p:cNvPicPr>
            <a:picLocks noChangeAspect="1"/>
          </p:cNvPicPr>
          <p:nvPr/>
        </p:nvPicPr>
        <p:blipFill>
          <a:blip r:embed="rId3"/>
          <a:stretch>
            <a:fillRect/>
          </a:stretch>
        </p:blipFill>
        <p:spPr>
          <a:xfrm>
            <a:off x="3410551" y="4094094"/>
            <a:ext cx="5370897" cy="2685449"/>
          </a:xfrm>
          <a:prstGeom prst="rect">
            <a:avLst/>
          </a:prstGeom>
        </p:spPr>
      </p:pic>
    </p:spTree>
    <p:extLst>
      <p:ext uri="{BB962C8B-B14F-4D97-AF65-F5344CB8AC3E}">
        <p14:creationId xmlns:p14="http://schemas.microsoft.com/office/powerpoint/2010/main" val="955596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275D5B-F080-4468-8B33-7CE067DD7D7A}"/>
              </a:ext>
            </a:extLst>
          </p:cNvPr>
          <p:cNvSpPr>
            <a:spLocks noGrp="1"/>
          </p:cNvSpPr>
          <p:nvPr>
            <p:ph idx="1"/>
          </p:nvPr>
        </p:nvSpPr>
        <p:spPr>
          <a:xfrm>
            <a:off x="838200" y="221381"/>
            <a:ext cx="10515600" cy="5955582"/>
          </a:xfrm>
        </p:spPr>
        <p:txBody>
          <a:bodyPr>
            <a:normAutofit lnSpcReduction="10000"/>
          </a:bodyPr>
          <a:lstStyle/>
          <a:p>
            <a:r>
              <a:rPr lang="en-US" sz="2000" b="0" i="0" dirty="0">
                <a:solidFill>
                  <a:srgbClr val="000000"/>
                </a:solidFill>
                <a:effectLst/>
                <a:latin typeface="Verdana" panose="020B0604030504040204" pitchFamily="34" charset="0"/>
              </a:rPr>
              <a:t>Standardizing makes it easier to calculate probabilities.</a:t>
            </a:r>
          </a:p>
          <a:p>
            <a:r>
              <a:rPr lang="en-US" sz="2000" b="0" i="0" dirty="0">
                <a:solidFill>
                  <a:srgbClr val="000000"/>
                </a:solidFill>
                <a:effectLst/>
                <a:latin typeface="Verdana" panose="020B0604030504040204" pitchFamily="34" charset="0"/>
              </a:rPr>
              <a:t>The functions for calculating probabilities are complex and difficult to calculate by hand.</a:t>
            </a:r>
            <a:endParaRPr lang="en-US" sz="2000" dirty="0">
              <a:solidFill>
                <a:srgbClr val="000000"/>
              </a:solidFill>
              <a:latin typeface="Verdana" panose="020B0604030504040204" pitchFamily="34" charset="0"/>
            </a:endParaRPr>
          </a:p>
          <a:p>
            <a:r>
              <a:rPr lang="en-US" sz="2000" b="0" i="0" dirty="0">
                <a:solidFill>
                  <a:srgbClr val="000000"/>
                </a:solidFill>
                <a:effectLst/>
                <a:latin typeface="Verdana" panose="020B0604030504040204" pitchFamily="34" charset="0"/>
              </a:rPr>
              <a:t>Typically, probabilities are found by looking up tables of pre-calculated values, or by using software and programming.</a:t>
            </a:r>
          </a:p>
          <a:p>
            <a:r>
              <a:rPr lang="en-US" sz="1400" b="0" i="0" dirty="0">
                <a:solidFill>
                  <a:srgbClr val="000000"/>
                </a:solidFill>
                <a:effectLst/>
                <a:latin typeface="Verdana" panose="020B0604030504040204" pitchFamily="34" charset="0"/>
              </a:rPr>
              <a:t>The standard normal distribution is also called the 'Z-distribution' and the values are called 'Z-values' (or Z-scores).</a:t>
            </a:r>
            <a:endParaRPr lang="en-US" sz="2000" dirty="0">
              <a:solidFill>
                <a:srgbClr val="000000"/>
              </a:solidFill>
              <a:latin typeface="Verdana" panose="020B0604030504040204" pitchFamily="34" charset="0"/>
            </a:endParaRPr>
          </a:p>
          <a:p>
            <a:endParaRPr lang="en-US" sz="2000" b="0" i="0" dirty="0">
              <a:solidFill>
                <a:srgbClr val="000000"/>
              </a:solidFill>
              <a:effectLst/>
              <a:latin typeface="Verdana" panose="020B0604030504040204" pitchFamily="34" charset="0"/>
            </a:endParaRPr>
          </a:p>
          <a:p>
            <a:r>
              <a:rPr lang="en-IN" sz="2000" b="1" i="0" dirty="0">
                <a:solidFill>
                  <a:srgbClr val="000000"/>
                </a:solidFill>
                <a:effectLst/>
                <a:latin typeface="Segoe UI" panose="020B0502040204020203" pitchFamily="34" charset="0"/>
              </a:rPr>
              <a:t>Z-Values</a:t>
            </a:r>
          </a:p>
          <a:p>
            <a:endParaRPr lang="en-IN" sz="2000" b="1" dirty="0">
              <a:solidFill>
                <a:srgbClr val="000000"/>
              </a:solidFill>
              <a:latin typeface="Segoe UI" panose="020B0502040204020203" pitchFamily="34" charset="0"/>
            </a:endParaRPr>
          </a:p>
          <a:p>
            <a:r>
              <a:rPr lang="en-US" sz="1400" b="0" i="0" dirty="0">
                <a:solidFill>
                  <a:srgbClr val="000000"/>
                </a:solidFill>
                <a:effectLst/>
                <a:latin typeface="Verdana" panose="020B0604030504040204" pitchFamily="34" charset="0"/>
              </a:rPr>
              <a:t>Z-values express how many standard deviations from the mean a value is.</a:t>
            </a:r>
            <a:endParaRPr lang="en-IN" sz="2000" i="0" dirty="0">
              <a:solidFill>
                <a:srgbClr val="000000"/>
              </a:solidFill>
              <a:effectLst/>
              <a:latin typeface="Segoe UI" panose="020B0502040204020203" pitchFamily="34" charset="0"/>
            </a:endParaRPr>
          </a:p>
          <a:p>
            <a:r>
              <a:rPr lang="en-US" sz="1400" dirty="0">
                <a:effectLst/>
              </a:rPr>
              <a:t>The formula for calculating a Z-value is:</a:t>
            </a:r>
          </a:p>
          <a:p>
            <a:r>
              <a:rPr lang="en-US" sz="1400" dirty="0"/>
              <a:t>Z=X-mean/</a:t>
            </a:r>
            <a:r>
              <a:rPr lang="en-US" sz="1400" dirty="0" err="1"/>
              <a:t>s.d</a:t>
            </a:r>
            <a:endParaRPr lang="en-US" sz="1400" dirty="0"/>
          </a:p>
          <a:p>
            <a:r>
              <a:rPr lang="en-US" sz="1050" b="0" i="0" dirty="0">
                <a:solidFill>
                  <a:srgbClr val="000000"/>
                </a:solidFill>
                <a:effectLst/>
                <a:latin typeface="Verdana" panose="020B0604030504040204" pitchFamily="34" charset="0"/>
              </a:rPr>
              <a:t>For example, if we know that:</a:t>
            </a:r>
            <a:endParaRPr lang="en-US" sz="1400" b="0" i="0" dirty="0">
              <a:solidFill>
                <a:srgbClr val="000000"/>
              </a:solidFill>
              <a:effectLst/>
              <a:latin typeface="Verdana" panose="020B0604030504040204" pitchFamily="34" charset="0"/>
            </a:endParaRPr>
          </a:p>
          <a:p>
            <a:r>
              <a:rPr lang="en-US" sz="1050" b="0" i="0" dirty="0">
                <a:solidFill>
                  <a:srgbClr val="000000"/>
                </a:solidFill>
                <a:effectLst/>
                <a:latin typeface="Consolas" panose="020B0609020204030204" pitchFamily="49" charset="0"/>
              </a:rPr>
              <a:t>The mean height of people in Germany is 170 cm (</a:t>
            </a:r>
            <a:r>
              <a:rPr lang="en-US" sz="1050" dirty="0"/>
              <a:t>μ</a:t>
            </a:r>
            <a:r>
              <a:rPr lang="en-US" sz="1050" b="0" i="0" dirty="0">
                <a:solidFill>
                  <a:srgbClr val="000000"/>
                </a:solidFill>
                <a:effectLst/>
                <a:latin typeface="Consolas" panose="020B0609020204030204" pitchFamily="49" charset="0"/>
              </a:rPr>
              <a:t>)</a:t>
            </a:r>
            <a:endParaRPr lang="en-US" sz="1400" dirty="0">
              <a:solidFill>
                <a:srgbClr val="000000"/>
              </a:solidFill>
              <a:latin typeface="Verdana" panose="020B0604030504040204" pitchFamily="34" charset="0"/>
            </a:endParaRPr>
          </a:p>
          <a:p>
            <a:r>
              <a:rPr lang="en-US" sz="1050" b="0" i="0" dirty="0">
                <a:solidFill>
                  <a:srgbClr val="000000"/>
                </a:solidFill>
                <a:effectLst/>
                <a:latin typeface="Consolas" panose="020B0609020204030204" pitchFamily="49" charset="0"/>
              </a:rPr>
              <a:t>The standard deviation of the height of people in Germany is 10 cm (</a:t>
            </a:r>
            <a:r>
              <a:rPr lang="en-US" sz="1050" dirty="0"/>
              <a:t>σ</a:t>
            </a:r>
            <a:r>
              <a:rPr lang="en-US" sz="1050" b="0" i="0" dirty="0">
                <a:solidFill>
                  <a:srgbClr val="000000"/>
                </a:solidFill>
                <a:effectLst/>
                <a:latin typeface="Consolas" panose="020B0609020204030204" pitchFamily="49" charset="0"/>
              </a:rPr>
              <a:t>)</a:t>
            </a:r>
            <a:endParaRPr lang="en-US" sz="1400" b="0" i="0" dirty="0">
              <a:solidFill>
                <a:srgbClr val="000000"/>
              </a:solidFill>
              <a:effectLst/>
              <a:latin typeface="Verdana" panose="020B0604030504040204" pitchFamily="34" charset="0"/>
            </a:endParaRPr>
          </a:p>
          <a:p>
            <a:r>
              <a:rPr lang="en-US" sz="1050" b="0" i="0" dirty="0">
                <a:solidFill>
                  <a:srgbClr val="000000"/>
                </a:solidFill>
                <a:effectLst/>
                <a:latin typeface="Consolas" panose="020B0609020204030204" pitchFamily="49" charset="0"/>
              </a:rPr>
              <a:t>Bob is 200 cm tall (</a:t>
            </a:r>
            <a:r>
              <a:rPr lang="en-US" sz="1050" dirty="0"/>
              <a:t>x</a:t>
            </a:r>
            <a:r>
              <a:rPr lang="en-US" sz="1050" b="0" i="0" dirty="0">
                <a:solidFill>
                  <a:srgbClr val="000000"/>
                </a:solidFill>
                <a:effectLst/>
                <a:latin typeface="Consolas" panose="020B0609020204030204" pitchFamily="49" charset="0"/>
              </a:rPr>
              <a:t>)</a:t>
            </a:r>
          </a:p>
          <a:p>
            <a:r>
              <a:rPr lang="en-US" sz="1050" b="0" i="0" dirty="0">
                <a:solidFill>
                  <a:srgbClr val="000000"/>
                </a:solidFill>
                <a:effectLst/>
                <a:latin typeface="Verdana" panose="020B0604030504040204" pitchFamily="34" charset="0"/>
              </a:rPr>
              <a:t>Bob is 30 cm taller than the average person in Germany.</a:t>
            </a:r>
            <a:endParaRPr lang="en-US" sz="1400" dirty="0"/>
          </a:p>
          <a:p>
            <a:r>
              <a:rPr lang="en-US" sz="1050" b="0" i="0" dirty="0">
                <a:solidFill>
                  <a:srgbClr val="000000"/>
                </a:solidFill>
                <a:effectLst/>
                <a:latin typeface="Verdana" panose="020B0604030504040204" pitchFamily="34" charset="0"/>
              </a:rPr>
              <a:t>30 cm is 3 times 10 cm. So Bob's height is 3 standard deviations larger than mean height in Germany.</a:t>
            </a:r>
            <a:br>
              <a:rPr lang="en-US" sz="1400" dirty="0">
                <a:effectLst/>
              </a:rPr>
            </a:br>
            <a:endParaRPr lang="en-IN" sz="2000" i="0" dirty="0">
              <a:solidFill>
                <a:srgbClr val="000000"/>
              </a:solidFill>
              <a:effectLst/>
              <a:latin typeface="Segoe UI" panose="020B0502040204020203" pitchFamily="34" charset="0"/>
            </a:endParaRPr>
          </a:p>
          <a:p>
            <a:endParaRPr lang="en-US" sz="20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37980718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FCF588-C3C9-49F0-8777-C6746DF65BB8}"/>
              </a:ext>
            </a:extLst>
          </p:cNvPr>
          <p:cNvSpPr>
            <a:spLocks noGrp="1"/>
          </p:cNvSpPr>
          <p:nvPr>
            <p:ph idx="1"/>
          </p:nvPr>
        </p:nvSpPr>
        <p:spPr>
          <a:xfrm>
            <a:off x="838200" y="526982"/>
            <a:ext cx="10515600" cy="5621105"/>
          </a:xfrm>
        </p:spPr>
        <p:txBody>
          <a:bodyPr/>
          <a:lstStyle/>
          <a:p>
            <a:r>
              <a:rPr lang="en-IN" sz="2000" b="0" i="0" dirty="0">
                <a:solidFill>
                  <a:srgbClr val="000000"/>
                </a:solidFill>
                <a:effectLst/>
                <a:latin typeface="Verdana" panose="020B0604030504040204" pitchFamily="34" charset="0"/>
              </a:rPr>
              <a:t>Using the formula:</a:t>
            </a:r>
          </a:p>
          <a:p>
            <a:r>
              <a:rPr lang="en-IN" sz="2000" dirty="0">
                <a:solidFill>
                  <a:srgbClr val="000000"/>
                </a:solidFill>
                <a:latin typeface="Verdana" panose="020B0604030504040204" pitchFamily="34" charset="0"/>
              </a:rPr>
              <a:t>Z=200-170/10=3</a:t>
            </a:r>
          </a:p>
          <a:p>
            <a:endParaRPr lang="en-IN" sz="2000" dirty="0">
              <a:solidFill>
                <a:srgbClr val="000000"/>
              </a:solidFill>
              <a:latin typeface="Verdana" panose="020B0604030504040204" pitchFamily="34" charset="0"/>
            </a:endParaRPr>
          </a:p>
          <a:p>
            <a:r>
              <a:rPr lang="en-US" sz="2000" b="0" i="0" dirty="0">
                <a:solidFill>
                  <a:srgbClr val="000000"/>
                </a:solidFill>
                <a:effectLst/>
                <a:latin typeface="Verdana" panose="020B0604030504040204" pitchFamily="34" charset="0"/>
              </a:rPr>
              <a:t>The Z-value of Bob's height (200 cm) is 3.</a:t>
            </a:r>
            <a:endParaRPr lang="en-IN" sz="2000" dirty="0">
              <a:solidFill>
                <a:srgbClr val="000000"/>
              </a:solidFill>
              <a:latin typeface="Verdana" panose="020B0604030504040204" pitchFamily="34" charset="0"/>
            </a:endParaRPr>
          </a:p>
          <a:p>
            <a:r>
              <a:rPr lang="en-US" sz="1800" b="0" i="0" dirty="0">
                <a:solidFill>
                  <a:srgbClr val="000000"/>
                </a:solidFill>
                <a:effectLst/>
                <a:latin typeface="Verdana" panose="020B0604030504040204" pitchFamily="34" charset="0"/>
              </a:rPr>
              <a:t>Using a </a:t>
            </a:r>
            <a:r>
              <a:rPr lang="en-US" sz="1800" b="0" i="0" dirty="0">
                <a:effectLst/>
                <a:latin typeface="Verdana" panose="020B0604030504040204" pitchFamily="34" charset="0"/>
                <a:hlinkClick r:id="rId2"/>
              </a:rPr>
              <a:t>Z-table</a:t>
            </a:r>
            <a:r>
              <a:rPr lang="en-US" sz="1800" b="0" i="0" dirty="0">
                <a:solidFill>
                  <a:srgbClr val="000000"/>
                </a:solidFill>
                <a:effectLst/>
                <a:latin typeface="Verdana" panose="020B0604030504040204" pitchFamily="34" charset="0"/>
              </a:rPr>
              <a:t> or programming we can calculate how many people Germany are shorter than Bob and how many are taller.</a:t>
            </a:r>
          </a:p>
          <a:p>
            <a:r>
              <a:rPr lang="en-US" dirty="0"/>
              <a:t>With Python use the </a:t>
            </a:r>
            <a:r>
              <a:rPr lang="en-US" dirty="0" err="1"/>
              <a:t>Scipy</a:t>
            </a:r>
            <a:r>
              <a:rPr lang="en-US" dirty="0"/>
              <a:t> Stats library </a:t>
            </a:r>
            <a:r>
              <a:rPr lang="en-US" dirty="0" err="1"/>
              <a:t>norm.cdf</a:t>
            </a:r>
            <a:r>
              <a:rPr lang="en-US" dirty="0"/>
              <a:t>() function find the probability of getting less than a Z-value of 3:</a:t>
            </a:r>
          </a:p>
          <a:p>
            <a:r>
              <a:rPr lang="fr-FR" b="0" i="0" dirty="0">
                <a:solidFill>
                  <a:srgbClr val="0000CD"/>
                </a:solidFill>
                <a:effectLst/>
                <a:latin typeface="Consolas" panose="020B0609020204030204" pitchFamily="49" charset="0"/>
              </a:rPr>
              <a:t>import</a:t>
            </a:r>
            <a:r>
              <a:rPr lang="fr-FR" b="0" i="0" dirty="0">
                <a:solidFill>
                  <a:srgbClr val="000000"/>
                </a:solidFill>
                <a:effectLst/>
                <a:latin typeface="Consolas" panose="020B0609020204030204" pitchFamily="49" charset="0"/>
              </a:rPr>
              <a:t> </a:t>
            </a:r>
            <a:r>
              <a:rPr lang="fr-FR" b="0" i="0" dirty="0" err="1">
                <a:solidFill>
                  <a:srgbClr val="000000"/>
                </a:solidFill>
                <a:effectLst/>
                <a:latin typeface="Consolas" panose="020B0609020204030204" pitchFamily="49" charset="0"/>
              </a:rPr>
              <a:t>scipy.stats</a:t>
            </a:r>
            <a:r>
              <a:rPr lang="fr-FR" b="0" i="0" dirty="0">
                <a:solidFill>
                  <a:srgbClr val="000000"/>
                </a:solidFill>
                <a:effectLst/>
                <a:latin typeface="Consolas" panose="020B0609020204030204" pitchFamily="49" charset="0"/>
              </a:rPr>
              <a:t> </a:t>
            </a:r>
            <a:r>
              <a:rPr lang="fr-FR" b="0" i="0" dirty="0">
                <a:solidFill>
                  <a:srgbClr val="0000CD"/>
                </a:solidFill>
                <a:effectLst/>
                <a:latin typeface="Consolas" panose="020B0609020204030204" pitchFamily="49" charset="0"/>
              </a:rPr>
              <a:t>as</a:t>
            </a:r>
            <a:r>
              <a:rPr lang="fr-FR" b="0" i="0" dirty="0">
                <a:solidFill>
                  <a:srgbClr val="000000"/>
                </a:solidFill>
                <a:effectLst/>
                <a:latin typeface="Consolas" panose="020B0609020204030204" pitchFamily="49" charset="0"/>
              </a:rPr>
              <a:t> stats</a:t>
            </a:r>
            <a:br>
              <a:rPr lang="fr-FR" dirty="0"/>
            </a:br>
            <a:r>
              <a:rPr lang="fr-FR" b="0" i="0" dirty="0" err="1">
                <a:solidFill>
                  <a:srgbClr val="0000CD"/>
                </a:solidFill>
                <a:effectLst/>
                <a:latin typeface="Consolas" panose="020B0609020204030204" pitchFamily="49" charset="0"/>
              </a:rPr>
              <a:t>print</a:t>
            </a:r>
            <a:r>
              <a:rPr lang="fr-FR" b="0" i="0" dirty="0">
                <a:solidFill>
                  <a:srgbClr val="000000"/>
                </a:solidFill>
                <a:effectLst/>
                <a:latin typeface="Consolas" panose="020B0609020204030204" pitchFamily="49" charset="0"/>
              </a:rPr>
              <a:t>(</a:t>
            </a:r>
            <a:r>
              <a:rPr lang="fr-FR" b="0" i="0" dirty="0" err="1">
                <a:solidFill>
                  <a:srgbClr val="000000"/>
                </a:solidFill>
                <a:effectLst/>
                <a:latin typeface="Consolas" panose="020B0609020204030204" pitchFamily="49" charset="0"/>
              </a:rPr>
              <a:t>stats.norm.cdf</a:t>
            </a:r>
            <a:r>
              <a:rPr lang="fr-FR" b="0" i="0" dirty="0">
                <a:solidFill>
                  <a:srgbClr val="000000"/>
                </a:solidFill>
                <a:effectLst/>
                <a:latin typeface="Consolas" panose="020B0609020204030204" pitchFamily="49" charset="0"/>
              </a:rPr>
              <a:t>(</a:t>
            </a:r>
            <a:r>
              <a:rPr lang="fr-FR" b="0" i="0" dirty="0">
                <a:solidFill>
                  <a:srgbClr val="FF0000"/>
                </a:solidFill>
                <a:effectLst/>
                <a:latin typeface="Consolas" panose="020B0609020204030204" pitchFamily="49" charset="0"/>
              </a:rPr>
              <a:t>3</a:t>
            </a:r>
            <a:r>
              <a:rPr lang="fr-FR" b="0" i="0" dirty="0">
                <a:solidFill>
                  <a:srgbClr val="000000"/>
                </a:solidFill>
                <a:effectLst/>
                <a:latin typeface="Consolas" panose="020B0609020204030204" pitchFamily="49" charset="0"/>
              </a:rPr>
              <a:t>))</a:t>
            </a:r>
            <a:endParaRPr lang="en-US" b="0" i="0" dirty="0">
              <a:solidFill>
                <a:srgbClr val="000000"/>
              </a:solidFill>
              <a:effectLst/>
              <a:latin typeface="Consolas" panose="020B0609020204030204" pitchFamily="49" charset="0"/>
            </a:endParaRPr>
          </a:p>
          <a:p>
            <a:r>
              <a:rPr lang="en-US" b="0" i="0" dirty="0">
                <a:solidFill>
                  <a:srgbClr val="000000"/>
                </a:solidFill>
                <a:effectLst/>
                <a:latin typeface="Verdana" panose="020B0604030504040204" pitchFamily="34" charset="0"/>
              </a:rPr>
              <a:t>Which means that Bob is taller than 99.87% of the people in Germany.</a:t>
            </a:r>
            <a:endParaRPr lang="en-US" dirty="0">
              <a:solidFill>
                <a:srgbClr val="000000"/>
              </a:solidFill>
              <a:latin typeface="Consolas" panose="020B0609020204030204" pitchFamily="49" charset="0"/>
            </a:endParaRPr>
          </a:p>
          <a:p>
            <a:endParaRPr lang="en-US" dirty="0">
              <a:solidFill>
                <a:srgbClr val="000000"/>
              </a:solidFill>
              <a:latin typeface="Verdana" panose="020B0604030504040204" pitchFamily="34" charset="0"/>
            </a:endParaRPr>
          </a:p>
          <a:p>
            <a:endParaRPr lang="en-IN" dirty="0"/>
          </a:p>
        </p:txBody>
      </p:sp>
    </p:spTree>
    <p:extLst>
      <p:ext uri="{BB962C8B-B14F-4D97-AF65-F5344CB8AC3E}">
        <p14:creationId xmlns:p14="http://schemas.microsoft.com/office/powerpoint/2010/main" val="14573098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CD4C7-8E9D-45FE-85A1-55B34800E972}"/>
              </a:ext>
            </a:extLst>
          </p:cNvPr>
          <p:cNvSpPr>
            <a:spLocks noGrp="1"/>
          </p:cNvSpPr>
          <p:nvPr>
            <p:ph type="title"/>
          </p:nvPr>
        </p:nvSpPr>
        <p:spPr>
          <a:xfrm>
            <a:off x="838200" y="365126"/>
            <a:ext cx="10515600" cy="404896"/>
          </a:xfrm>
        </p:spPr>
        <p:txBody>
          <a:bodyPr>
            <a:normAutofit fontScale="90000"/>
          </a:bodyPr>
          <a:lstStyle/>
          <a:p>
            <a:r>
              <a:rPr lang="en-IN" b="0" i="0" dirty="0">
                <a:solidFill>
                  <a:srgbClr val="000000"/>
                </a:solidFill>
                <a:effectLst/>
                <a:latin typeface="Segoe UI" panose="020B0502040204020203" pitchFamily="34" charset="0"/>
              </a:rPr>
              <a:t>Parameters and Statistics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D4C546E4-2518-47DA-A2C8-D4FDE6F77BB5}"/>
              </a:ext>
            </a:extLst>
          </p:cNvPr>
          <p:cNvSpPr>
            <a:spLocks noGrp="1"/>
          </p:cNvSpPr>
          <p:nvPr>
            <p:ph idx="1"/>
          </p:nvPr>
        </p:nvSpPr>
        <p:spPr>
          <a:xfrm>
            <a:off x="838200" y="616017"/>
            <a:ext cx="10515600" cy="5560946"/>
          </a:xfrm>
        </p:spPr>
        <p:txBody>
          <a:bodyPr>
            <a:normAutofit fontScale="85000" lnSpcReduction="20000"/>
          </a:bodyPr>
          <a:lstStyle/>
          <a:p>
            <a:r>
              <a:rPr lang="en-US" sz="1800" b="0" i="0" dirty="0">
                <a:solidFill>
                  <a:srgbClr val="000000"/>
                </a:solidFill>
                <a:effectLst/>
                <a:latin typeface="Verdana" panose="020B0604030504040204" pitchFamily="34" charset="0"/>
              </a:rPr>
              <a:t>The terms 'parameter' and (sample) 'statistic' refer to key concepts that are closely related in statistics.</a:t>
            </a:r>
          </a:p>
          <a:p>
            <a:r>
              <a:rPr lang="en-US" sz="1800" b="0" i="0" dirty="0">
                <a:solidFill>
                  <a:srgbClr val="000000"/>
                </a:solidFill>
                <a:effectLst/>
                <a:latin typeface="Verdana" panose="020B0604030504040204" pitchFamily="34" charset="0"/>
              </a:rPr>
              <a:t>They are also directly connected to the concepts of populations and samples.</a:t>
            </a:r>
            <a:endParaRPr lang="en-US" sz="1800" dirty="0">
              <a:solidFill>
                <a:srgbClr val="000000"/>
              </a:solidFill>
              <a:latin typeface="Verdana" panose="020B0604030504040204" pitchFamily="34" charset="0"/>
            </a:endParaRPr>
          </a:p>
          <a:p>
            <a:r>
              <a:rPr lang="en-US" sz="1800" b="1" i="0" dirty="0">
                <a:solidFill>
                  <a:srgbClr val="000000"/>
                </a:solidFill>
                <a:effectLst/>
                <a:latin typeface="Verdana" panose="020B0604030504040204" pitchFamily="34" charset="0"/>
              </a:rPr>
              <a:t>Parameter</a:t>
            </a:r>
            <a:r>
              <a:rPr lang="en-US" sz="1800" b="0" i="0" dirty="0">
                <a:solidFill>
                  <a:srgbClr val="000000"/>
                </a:solidFill>
                <a:effectLst/>
                <a:latin typeface="Verdana" panose="020B0604030504040204" pitchFamily="34" charset="0"/>
              </a:rPr>
              <a:t>: A number that describes something about the whole </a:t>
            </a:r>
            <a:r>
              <a:rPr lang="en-US" sz="1800" b="1" i="0" dirty="0">
                <a:solidFill>
                  <a:srgbClr val="000000"/>
                </a:solidFill>
                <a:effectLst/>
                <a:latin typeface="Verdana" panose="020B0604030504040204" pitchFamily="34" charset="0"/>
              </a:rPr>
              <a:t>population</a:t>
            </a:r>
            <a:r>
              <a:rPr lang="en-US" sz="1800" b="0" i="0" dirty="0">
                <a:solidFill>
                  <a:srgbClr val="000000"/>
                </a:solidFill>
                <a:effectLst/>
                <a:latin typeface="Verdana" panose="020B0604030504040204" pitchFamily="34" charset="0"/>
              </a:rPr>
              <a:t>.</a:t>
            </a:r>
          </a:p>
          <a:p>
            <a:r>
              <a:rPr lang="en-US" sz="1800" b="1" i="0" dirty="0">
                <a:solidFill>
                  <a:srgbClr val="000000"/>
                </a:solidFill>
                <a:effectLst/>
                <a:latin typeface="Verdana" panose="020B0604030504040204" pitchFamily="34" charset="0"/>
              </a:rPr>
              <a:t>Sample statistic</a:t>
            </a:r>
            <a:r>
              <a:rPr lang="en-US" sz="1800" b="0" i="0" dirty="0">
                <a:solidFill>
                  <a:srgbClr val="000000"/>
                </a:solidFill>
                <a:effectLst/>
                <a:latin typeface="Verdana" panose="020B0604030504040204" pitchFamily="34" charset="0"/>
              </a:rPr>
              <a:t>: A number that describes something about the </a:t>
            </a:r>
            <a:r>
              <a:rPr lang="en-US" sz="1800" b="1" i="0" dirty="0">
                <a:solidFill>
                  <a:srgbClr val="000000"/>
                </a:solidFill>
                <a:effectLst/>
                <a:latin typeface="Verdana" panose="020B0604030504040204" pitchFamily="34" charset="0"/>
              </a:rPr>
              <a:t>sample</a:t>
            </a:r>
            <a:r>
              <a:rPr lang="en-US" sz="1800" b="0" i="0" dirty="0">
                <a:solidFill>
                  <a:srgbClr val="000000"/>
                </a:solidFill>
                <a:effectLst/>
                <a:latin typeface="Verdana" panose="020B0604030504040204" pitchFamily="34" charset="0"/>
              </a:rPr>
              <a:t>.</a:t>
            </a:r>
          </a:p>
          <a:p>
            <a:endParaRPr lang="en-US" sz="1800" dirty="0">
              <a:solidFill>
                <a:srgbClr val="000000"/>
              </a:solidFill>
              <a:latin typeface="Verdana" panose="020B0604030504040204" pitchFamily="34" charset="0"/>
            </a:endParaRPr>
          </a:p>
          <a:p>
            <a:r>
              <a:rPr lang="en-US" sz="1200" b="0" i="0" dirty="0">
                <a:solidFill>
                  <a:srgbClr val="000000"/>
                </a:solidFill>
                <a:effectLst/>
                <a:latin typeface="Verdana" panose="020B0604030504040204" pitchFamily="34" charset="0"/>
              </a:rPr>
              <a:t>The parameters are the key things we want to learn about. The parameters are usually unknown.</a:t>
            </a:r>
            <a:endParaRPr lang="en-US" sz="1800" b="0" i="0" dirty="0">
              <a:solidFill>
                <a:srgbClr val="000000"/>
              </a:solidFill>
              <a:effectLst/>
              <a:latin typeface="Verdana" panose="020B0604030504040204" pitchFamily="34" charset="0"/>
            </a:endParaRPr>
          </a:p>
          <a:p>
            <a:r>
              <a:rPr lang="en-US" sz="1200" b="0" i="0" dirty="0">
                <a:solidFill>
                  <a:srgbClr val="000000"/>
                </a:solidFill>
                <a:effectLst/>
                <a:latin typeface="Verdana" panose="020B0604030504040204" pitchFamily="34" charset="0"/>
              </a:rPr>
              <a:t>Sample statistics gives us </a:t>
            </a:r>
            <a:r>
              <a:rPr lang="en-US" sz="1200" b="1" i="0" dirty="0">
                <a:solidFill>
                  <a:srgbClr val="000000"/>
                </a:solidFill>
                <a:effectLst/>
                <a:latin typeface="Verdana" panose="020B0604030504040204" pitchFamily="34" charset="0"/>
              </a:rPr>
              <a:t>estimates</a:t>
            </a:r>
            <a:r>
              <a:rPr lang="en-US" sz="1200" b="0" i="0" dirty="0">
                <a:solidFill>
                  <a:srgbClr val="000000"/>
                </a:solidFill>
                <a:effectLst/>
                <a:latin typeface="Verdana" panose="020B0604030504040204" pitchFamily="34" charset="0"/>
              </a:rPr>
              <a:t> for parameters.</a:t>
            </a:r>
            <a:endParaRPr lang="en-US" sz="1800" dirty="0">
              <a:solidFill>
                <a:srgbClr val="000000"/>
              </a:solidFill>
              <a:latin typeface="Verdana" panose="020B0604030504040204" pitchFamily="34" charset="0"/>
            </a:endParaRPr>
          </a:p>
          <a:p>
            <a:r>
              <a:rPr lang="en-US" sz="1200" b="0" i="0" dirty="0">
                <a:solidFill>
                  <a:srgbClr val="000000"/>
                </a:solidFill>
                <a:effectLst/>
                <a:latin typeface="Verdana" panose="020B0604030504040204" pitchFamily="34" charset="0"/>
              </a:rPr>
              <a:t>There will always be some </a:t>
            </a:r>
            <a:r>
              <a:rPr lang="en-US" sz="1200" b="1" i="0" dirty="0">
                <a:solidFill>
                  <a:srgbClr val="000000"/>
                </a:solidFill>
                <a:effectLst/>
                <a:latin typeface="Verdana" panose="020B0604030504040204" pitchFamily="34" charset="0"/>
              </a:rPr>
              <a:t>uncertainty</a:t>
            </a:r>
            <a:r>
              <a:rPr lang="en-US" sz="1200" b="0" i="0" dirty="0">
                <a:solidFill>
                  <a:srgbClr val="000000"/>
                </a:solidFill>
                <a:effectLst/>
                <a:latin typeface="Verdana" panose="020B0604030504040204" pitchFamily="34" charset="0"/>
              </a:rPr>
              <a:t> about how accurate estimates are. More certainty gives us more useful knowledge.</a:t>
            </a:r>
          </a:p>
          <a:p>
            <a:r>
              <a:rPr lang="en-US" sz="1200" b="0" i="0" dirty="0">
                <a:solidFill>
                  <a:srgbClr val="000000"/>
                </a:solidFill>
                <a:effectLst/>
                <a:latin typeface="Verdana" panose="020B0604030504040204" pitchFamily="34" charset="0"/>
              </a:rPr>
              <a:t>For every parameter we want to learn about we can get a sample and calculate a sample statistic, which gives us an estimate of the parameter.</a:t>
            </a:r>
            <a:endParaRPr lang="en-US" sz="1200" dirty="0">
              <a:solidFill>
                <a:srgbClr val="000000"/>
              </a:solidFill>
              <a:latin typeface="Verdana" panose="020B0604030504040204" pitchFamily="34" charset="0"/>
            </a:endParaRPr>
          </a:p>
          <a:p>
            <a:r>
              <a:rPr lang="en-IN" sz="1200" b="0" i="0" dirty="0">
                <a:solidFill>
                  <a:srgbClr val="000000"/>
                </a:solidFill>
                <a:effectLst/>
                <a:latin typeface="Segoe UI" panose="020B0502040204020203" pitchFamily="34" charset="0"/>
              </a:rPr>
              <a:t>Some Important Examples</a:t>
            </a:r>
          </a:p>
          <a:p>
            <a:endParaRPr lang="en-US" sz="1200" dirty="0">
              <a:solidFill>
                <a:srgbClr val="000000"/>
              </a:solidFill>
              <a:latin typeface="Verdana" panose="020B0604030504040204" pitchFamily="34" charset="0"/>
            </a:endParaRPr>
          </a:p>
          <a:p>
            <a:endParaRPr lang="en-US" sz="1800" dirty="0">
              <a:solidFill>
                <a:srgbClr val="000000"/>
              </a:solidFill>
              <a:latin typeface="Verdana" panose="020B0604030504040204" pitchFamily="34" charset="0"/>
            </a:endParaRPr>
          </a:p>
          <a:p>
            <a:r>
              <a:rPr lang="en-IN" dirty="0"/>
              <a:t>Parameter	Sample statistic</a:t>
            </a:r>
          </a:p>
          <a:p>
            <a:r>
              <a:rPr lang="en-IN" dirty="0"/>
              <a:t>Mean	Sample mean</a:t>
            </a:r>
          </a:p>
          <a:p>
            <a:r>
              <a:rPr lang="en-IN" dirty="0"/>
              <a:t>Median	Sample median</a:t>
            </a:r>
          </a:p>
          <a:p>
            <a:r>
              <a:rPr lang="en-IN" dirty="0"/>
              <a:t>Mode	Sample mode</a:t>
            </a:r>
          </a:p>
          <a:p>
            <a:r>
              <a:rPr lang="en-IN" dirty="0"/>
              <a:t>Variance	Sample variance</a:t>
            </a:r>
          </a:p>
          <a:p>
            <a:r>
              <a:rPr lang="en-IN" dirty="0"/>
              <a:t>Standard deviation	Sample standard deviation</a:t>
            </a:r>
          </a:p>
        </p:txBody>
      </p:sp>
    </p:spTree>
    <p:extLst>
      <p:ext uri="{BB962C8B-B14F-4D97-AF65-F5344CB8AC3E}">
        <p14:creationId xmlns:p14="http://schemas.microsoft.com/office/powerpoint/2010/main" val="21651192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6BC113-0C6E-4696-9A5E-D9D2A045C722}"/>
              </a:ext>
            </a:extLst>
          </p:cNvPr>
          <p:cNvSpPr>
            <a:spLocks noGrp="1"/>
          </p:cNvSpPr>
          <p:nvPr>
            <p:ph idx="1"/>
          </p:nvPr>
        </p:nvSpPr>
        <p:spPr>
          <a:xfrm>
            <a:off x="838200" y="221381"/>
            <a:ext cx="10515600" cy="5955582"/>
          </a:xfrm>
        </p:spPr>
        <p:txBody>
          <a:bodyPr/>
          <a:lstStyle/>
          <a:p>
            <a:r>
              <a:rPr lang="en-US" sz="1800" b="1" i="0" dirty="0">
                <a:solidFill>
                  <a:srgbClr val="000000"/>
                </a:solidFill>
                <a:effectLst/>
                <a:latin typeface="Verdana" panose="020B0604030504040204" pitchFamily="34" charset="0"/>
              </a:rPr>
              <a:t>Mean, median and mode</a:t>
            </a:r>
            <a:r>
              <a:rPr lang="en-US" sz="1800" b="0" i="0" dirty="0">
                <a:solidFill>
                  <a:srgbClr val="000000"/>
                </a:solidFill>
                <a:effectLst/>
                <a:latin typeface="Verdana" panose="020B0604030504040204" pitchFamily="34" charset="0"/>
              </a:rPr>
              <a:t> are different types of averages (typical values in a population).</a:t>
            </a:r>
          </a:p>
          <a:p>
            <a:pPr algn="l"/>
            <a:r>
              <a:rPr lang="en-US" sz="1800" b="0" i="0" dirty="0">
                <a:solidFill>
                  <a:srgbClr val="000000"/>
                </a:solidFill>
                <a:effectLst/>
                <a:latin typeface="Verdana" panose="020B0604030504040204" pitchFamily="34" charset="0"/>
              </a:rPr>
              <a:t>For example:</a:t>
            </a:r>
          </a:p>
          <a:p>
            <a:pPr algn="l">
              <a:buFont typeface="Arial" panose="020B0604020202020204" pitchFamily="34" charset="0"/>
              <a:buChar char="•"/>
            </a:pPr>
            <a:r>
              <a:rPr lang="en-US" sz="1800" b="0" i="0" dirty="0">
                <a:solidFill>
                  <a:srgbClr val="000000"/>
                </a:solidFill>
                <a:effectLst/>
                <a:latin typeface="Verdana" panose="020B0604030504040204" pitchFamily="34" charset="0"/>
              </a:rPr>
              <a:t>The typical age of people in a country</a:t>
            </a:r>
          </a:p>
          <a:p>
            <a:pPr algn="l">
              <a:buFont typeface="Arial" panose="020B0604020202020204" pitchFamily="34" charset="0"/>
              <a:buChar char="•"/>
            </a:pPr>
            <a:r>
              <a:rPr lang="en-US" sz="1800" b="0" i="0" dirty="0">
                <a:solidFill>
                  <a:srgbClr val="000000"/>
                </a:solidFill>
                <a:effectLst/>
                <a:latin typeface="Verdana" panose="020B0604030504040204" pitchFamily="34" charset="0"/>
              </a:rPr>
              <a:t>The typical profits of a company</a:t>
            </a:r>
          </a:p>
          <a:p>
            <a:pPr algn="l">
              <a:buFont typeface="Arial" panose="020B0604020202020204" pitchFamily="34" charset="0"/>
              <a:buChar char="•"/>
            </a:pPr>
            <a:r>
              <a:rPr lang="en-US" sz="1800" b="0" i="0" dirty="0">
                <a:solidFill>
                  <a:srgbClr val="000000"/>
                </a:solidFill>
                <a:effectLst/>
                <a:latin typeface="Verdana" panose="020B0604030504040204" pitchFamily="34" charset="0"/>
              </a:rPr>
              <a:t>The typical range of an electric car</a:t>
            </a:r>
          </a:p>
          <a:p>
            <a:pPr algn="l">
              <a:buFont typeface="Arial" panose="020B0604020202020204" pitchFamily="34" charset="0"/>
              <a:buChar char="•"/>
            </a:pPr>
            <a:endParaRPr lang="en-US" sz="1800" dirty="0">
              <a:solidFill>
                <a:srgbClr val="000000"/>
              </a:solidFill>
              <a:latin typeface="Verdana" panose="020B0604030504040204" pitchFamily="34" charset="0"/>
            </a:endParaRPr>
          </a:p>
          <a:p>
            <a:pPr algn="l">
              <a:buFont typeface="Arial" panose="020B0604020202020204" pitchFamily="34" charset="0"/>
              <a:buChar char="•"/>
            </a:pPr>
            <a:r>
              <a:rPr lang="en-US" sz="1200" b="1" i="0" dirty="0">
                <a:solidFill>
                  <a:srgbClr val="000000"/>
                </a:solidFill>
                <a:effectLst/>
                <a:latin typeface="Verdana" panose="020B0604030504040204" pitchFamily="34" charset="0"/>
              </a:rPr>
              <a:t>Variance</a:t>
            </a:r>
            <a:r>
              <a:rPr lang="en-US" sz="1200" b="0" i="0" dirty="0">
                <a:solidFill>
                  <a:srgbClr val="000000"/>
                </a:solidFill>
                <a:effectLst/>
                <a:latin typeface="Verdana" panose="020B0604030504040204" pitchFamily="34" charset="0"/>
              </a:rPr>
              <a:t> and </a:t>
            </a:r>
            <a:r>
              <a:rPr lang="en-US" sz="1200" b="1" i="0" dirty="0">
                <a:solidFill>
                  <a:srgbClr val="000000"/>
                </a:solidFill>
                <a:effectLst/>
                <a:latin typeface="Verdana" panose="020B0604030504040204" pitchFamily="34" charset="0"/>
              </a:rPr>
              <a:t>standard deviation</a:t>
            </a:r>
            <a:r>
              <a:rPr lang="en-US" sz="1200" b="0" i="0" dirty="0">
                <a:solidFill>
                  <a:srgbClr val="000000"/>
                </a:solidFill>
                <a:effectLst/>
                <a:latin typeface="Verdana" panose="020B0604030504040204" pitchFamily="34" charset="0"/>
              </a:rPr>
              <a:t> are two types of values describing how spread out the values are.</a:t>
            </a:r>
            <a:endParaRPr lang="en-US" sz="1800" b="0" i="0" dirty="0">
              <a:solidFill>
                <a:srgbClr val="000000"/>
              </a:solidFill>
              <a:effectLst/>
              <a:latin typeface="Verdana" panose="020B0604030504040204" pitchFamily="34" charset="0"/>
            </a:endParaRPr>
          </a:p>
          <a:p>
            <a:pPr algn="l">
              <a:buFont typeface="Arial" panose="020B0604020202020204" pitchFamily="34" charset="0"/>
              <a:buChar char="•"/>
            </a:pPr>
            <a:r>
              <a:rPr lang="en-US" sz="1800" b="0" i="0" dirty="0">
                <a:solidFill>
                  <a:srgbClr val="000000"/>
                </a:solidFill>
                <a:effectLst/>
                <a:latin typeface="Verdana" panose="020B0604030504040204" pitchFamily="34" charset="0"/>
              </a:rPr>
              <a:t>A single class of students in a school would usually be about the same age. The age of the students will have </a:t>
            </a:r>
            <a:r>
              <a:rPr lang="en-US" sz="1800" b="1" i="0" dirty="0">
                <a:solidFill>
                  <a:srgbClr val="000000"/>
                </a:solidFill>
                <a:effectLst/>
                <a:latin typeface="Verdana" panose="020B0604030504040204" pitchFamily="34" charset="0"/>
              </a:rPr>
              <a:t>low</a:t>
            </a:r>
            <a:r>
              <a:rPr lang="en-US" sz="1800" b="0" i="0" dirty="0">
                <a:solidFill>
                  <a:srgbClr val="000000"/>
                </a:solidFill>
                <a:effectLst/>
                <a:latin typeface="Verdana" panose="020B0604030504040204" pitchFamily="34" charset="0"/>
              </a:rPr>
              <a:t> variance and standard deviation.</a:t>
            </a:r>
            <a:endParaRPr lang="en-US" sz="1800" dirty="0">
              <a:solidFill>
                <a:srgbClr val="000000"/>
              </a:solidFill>
              <a:latin typeface="Verdana" panose="020B0604030504040204" pitchFamily="34" charset="0"/>
            </a:endParaRPr>
          </a:p>
          <a:p>
            <a:pPr algn="l">
              <a:buFont typeface="Arial" panose="020B0604020202020204" pitchFamily="34" charset="0"/>
              <a:buChar char="•"/>
            </a:pPr>
            <a:r>
              <a:rPr lang="en-US" sz="1800" b="0" i="0" dirty="0">
                <a:solidFill>
                  <a:srgbClr val="000000"/>
                </a:solidFill>
                <a:effectLst/>
                <a:latin typeface="Verdana" panose="020B0604030504040204" pitchFamily="34" charset="0"/>
              </a:rPr>
              <a:t>A whole country will have people of all kinds of different ages. The variance and standard deviation of age in the whole country would then be </a:t>
            </a:r>
            <a:r>
              <a:rPr lang="en-US" sz="1800" b="1" i="0" dirty="0">
                <a:solidFill>
                  <a:srgbClr val="000000"/>
                </a:solidFill>
                <a:effectLst/>
                <a:latin typeface="Verdana" panose="020B0604030504040204" pitchFamily="34" charset="0"/>
              </a:rPr>
              <a:t>bigger</a:t>
            </a:r>
            <a:r>
              <a:rPr lang="en-US" sz="1800" b="0" i="0" dirty="0">
                <a:solidFill>
                  <a:srgbClr val="000000"/>
                </a:solidFill>
                <a:effectLst/>
                <a:latin typeface="Verdana" panose="020B0604030504040204" pitchFamily="34" charset="0"/>
              </a:rPr>
              <a:t> than in a single school grade.</a:t>
            </a:r>
          </a:p>
          <a:p>
            <a:endParaRPr lang="en-IN" dirty="0"/>
          </a:p>
        </p:txBody>
      </p:sp>
    </p:spTree>
    <p:extLst>
      <p:ext uri="{BB962C8B-B14F-4D97-AF65-F5344CB8AC3E}">
        <p14:creationId xmlns:p14="http://schemas.microsoft.com/office/powerpoint/2010/main" val="35753377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88A1E-02E1-4F0F-B44F-B99C3E67F81D}"/>
              </a:ext>
            </a:extLst>
          </p:cNvPr>
          <p:cNvSpPr>
            <a:spLocks noGrp="1"/>
          </p:cNvSpPr>
          <p:nvPr>
            <p:ph type="title"/>
          </p:nvPr>
        </p:nvSpPr>
        <p:spPr>
          <a:xfrm>
            <a:off x="838200" y="365126"/>
            <a:ext cx="10515600" cy="315912"/>
          </a:xfrm>
        </p:spPr>
        <p:txBody>
          <a:bodyPr>
            <a:normAutofit fontScale="90000"/>
          </a:bodyPr>
          <a:lstStyle/>
          <a:p>
            <a:r>
              <a:rPr lang="en-IN" b="1" i="0" dirty="0">
                <a:solidFill>
                  <a:srgbClr val="292929"/>
                </a:solidFill>
                <a:effectLst/>
                <a:latin typeface="sohne"/>
              </a:rPr>
              <a:t>Hypothesis testing</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D89E2D87-CF27-4958-8194-841793872957}"/>
              </a:ext>
            </a:extLst>
          </p:cNvPr>
          <p:cNvSpPr>
            <a:spLocks noGrp="1"/>
          </p:cNvSpPr>
          <p:nvPr>
            <p:ph idx="1"/>
          </p:nvPr>
        </p:nvSpPr>
        <p:spPr>
          <a:xfrm>
            <a:off x="838200" y="567891"/>
            <a:ext cx="10515600" cy="5609072"/>
          </a:xfrm>
        </p:spPr>
        <p:txBody>
          <a:bodyPr/>
          <a:lstStyle/>
          <a:p>
            <a:r>
              <a:rPr lang="en-US" sz="1800" b="0" i="0" dirty="0">
                <a:solidFill>
                  <a:srgbClr val="292929"/>
                </a:solidFill>
                <a:effectLst/>
                <a:latin typeface="charter"/>
              </a:rPr>
              <a:t>Hypothesis testing is a statistical method that is used in making statistical decisions using experimental data. Hypothesis Testing is basically an assumption that we make about the population parameter.</a:t>
            </a:r>
          </a:p>
          <a:p>
            <a:r>
              <a:rPr lang="en-US" sz="1800" b="0" i="0" dirty="0">
                <a:solidFill>
                  <a:srgbClr val="292929"/>
                </a:solidFill>
                <a:effectLst/>
                <a:latin typeface="charter"/>
              </a:rPr>
              <a:t>Ex : you say avg student in class is 40 or a boy is taller than girls.</a:t>
            </a:r>
            <a:endParaRPr lang="en-US" sz="1800" dirty="0">
              <a:solidFill>
                <a:srgbClr val="292929"/>
              </a:solidFill>
              <a:latin typeface="charter"/>
            </a:endParaRPr>
          </a:p>
          <a:p>
            <a:r>
              <a:rPr lang="en-US" sz="1800" b="0" i="0" dirty="0">
                <a:solidFill>
                  <a:srgbClr val="292929"/>
                </a:solidFill>
                <a:effectLst/>
                <a:latin typeface="charter"/>
              </a:rPr>
              <a:t>all those example we assume need some statistic way to prove those. we need some mathematical conclusion what ever we are assuming is true.</a:t>
            </a:r>
          </a:p>
          <a:p>
            <a:r>
              <a:rPr lang="en-US" sz="1800" b="1" i="0" dirty="0">
                <a:solidFill>
                  <a:srgbClr val="292929"/>
                </a:solidFill>
                <a:effectLst/>
                <a:latin typeface="charter"/>
              </a:rPr>
              <a:t>why do we use it ?</a:t>
            </a:r>
          </a:p>
          <a:p>
            <a:r>
              <a:rPr lang="en-US" sz="1800" b="1" i="0" dirty="0">
                <a:solidFill>
                  <a:srgbClr val="292929"/>
                </a:solidFill>
                <a:effectLst/>
                <a:latin typeface="charter"/>
              </a:rPr>
              <a:t>Hypothesis testing</a:t>
            </a:r>
            <a:r>
              <a:rPr lang="en-US" sz="1800" b="0" i="0" dirty="0">
                <a:solidFill>
                  <a:srgbClr val="292929"/>
                </a:solidFill>
                <a:effectLst/>
                <a:latin typeface="charter"/>
              </a:rPr>
              <a:t> is an essential procedure in statistics. A </a:t>
            </a:r>
            <a:r>
              <a:rPr lang="en-US" sz="1800" b="1" i="0" dirty="0">
                <a:solidFill>
                  <a:srgbClr val="292929"/>
                </a:solidFill>
                <a:effectLst/>
                <a:latin typeface="charter"/>
              </a:rPr>
              <a:t>hypothesis test </a:t>
            </a:r>
            <a:r>
              <a:rPr lang="en-US" sz="1800" b="0" i="0" dirty="0">
                <a:solidFill>
                  <a:srgbClr val="292929"/>
                </a:solidFill>
                <a:effectLst/>
                <a:latin typeface="charter"/>
              </a:rPr>
              <a:t>evaluates two mutually exclusive statements about a population to determine which statement is best supported by the sample data.</a:t>
            </a:r>
          </a:p>
          <a:p>
            <a:r>
              <a:rPr lang="en-US" sz="1200" b="0" i="0" dirty="0">
                <a:solidFill>
                  <a:srgbClr val="292929"/>
                </a:solidFill>
                <a:effectLst/>
                <a:latin typeface="charter"/>
              </a:rPr>
              <a:t> When </a:t>
            </a:r>
            <a:r>
              <a:rPr lang="en-US" sz="1200" b="1" i="0" dirty="0">
                <a:solidFill>
                  <a:srgbClr val="292929"/>
                </a:solidFill>
                <a:effectLst/>
                <a:latin typeface="charter"/>
              </a:rPr>
              <a:t>we</a:t>
            </a:r>
            <a:r>
              <a:rPr lang="en-US" sz="1200" b="0" i="0" dirty="0">
                <a:solidFill>
                  <a:srgbClr val="292929"/>
                </a:solidFill>
                <a:effectLst/>
                <a:latin typeface="charter"/>
              </a:rPr>
              <a:t> say that a finding is statistically significant, it’s thanks to a </a:t>
            </a:r>
            <a:r>
              <a:rPr lang="en-US" sz="1200" b="1" i="0" dirty="0">
                <a:solidFill>
                  <a:srgbClr val="292929"/>
                </a:solidFill>
                <a:effectLst/>
                <a:latin typeface="charter"/>
              </a:rPr>
              <a:t>hypothesis test</a:t>
            </a:r>
            <a:r>
              <a:rPr lang="en-US" sz="1200" b="0" i="0" dirty="0">
                <a:solidFill>
                  <a:srgbClr val="292929"/>
                </a:solidFill>
                <a:effectLst/>
                <a:latin typeface="charter"/>
              </a:rPr>
              <a:t>.</a:t>
            </a:r>
            <a:endParaRPr lang="en-US" sz="1800" dirty="0">
              <a:solidFill>
                <a:srgbClr val="292929"/>
              </a:solidFill>
              <a:latin typeface="charter"/>
            </a:endParaRPr>
          </a:p>
          <a:p>
            <a:r>
              <a:rPr lang="en-US" sz="1200" b="1" i="0" dirty="0">
                <a:solidFill>
                  <a:srgbClr val="292929"/>
                </a:solidFill>
                <a:effectLst/>
                <a:latin typeface="charter"/>
              </a:rPr>
              <a:t>what are basic of hypothesis ?</a:t>
            </a:r>
            <a:endParaRPr lang="en-US" sz="1800" b="1" i="0" dirty="0">
              <a:solidFill>
                <a:srgbClr val="292929"/>
              </a:solidFill>
              <a:effectLst/>
              <a:latin typeface="charter"/>
            </a:endParaRPr>
          </a:p>
          <a:p>
            <a:r>
              <a:rPr lang="en-US" sz="1200" b="0" i="0" dirty="0">
                <a:solidFill>
                  <a:srgbClr val="292929"/>
                </a:solidFill>
                <a:effectLst/>
                <a:latin typeface="charter"/>
              </a:rPr>
              <a:t>The basic of hypothesis is </a:t>
            </a:r>
            <a:r>
              <a:rPr lang="en-US" sz="1200" b="0" i="0" u="sng" dirty="0" err="1">
                <a:effectLst/>
                <a:latin typeface="charter"/>
                <a:hlinkClick r:id="rId2"/>
              </a:rPr>
              <a:t>normalisation</a:t>
            </a:r>
            <a:r>
              <a:rPr lang="en-US" sz="1200" b="0" i="0" dirty="0">
                <a:solidFill>
                  <a:srgbClr val="292929"/>
                </a:solidFill>
                <a:effectLst/>
                <a:latin typeface="charter"/>
              </a:rPr>
              <a:t> and </a:t>
            </a:r>
            <a:r>
              <a:rPr lang="en-US" sz="1200" b="0" i="0" u="sng" dirty="0">
                <a:effectLst/>
                <a:latin typeface="charter"/>
                <a:hlinkClick r:id="rId3"/>
              </a:rPr>
              <a:t>standard </a:t>
            </a:r>
            <a:r>
              <a:rPr lang="en-US" sz="1200" b="0" i="0" u="sng" dirty="0" err="1">
                <a:effectLst/>
                <a:latin typeface="charter"/>
                <a:hlinkClick r:id="rId3"/>
              </a:rPr>
              <a:t>normalisation</a:t>
            </a:r>
            <a:r>
              <a:rPr lang="en-US" sz="1200" b="0" i="0" dirty="0">
                <a:solidFill>
                  <a:srgbClr val="292929"/>
                </a:solidFill>
                <a:effectLst/>
                <a:latin typeface="charter"/>
              </a:rPr>
              <a:t>. all our hypothesis is revolve around basic of these 2 terms. let’s see these.</a:t>
            </a:r>
          </a:p>
          <a:p>
            <a:endParaRPr lang="en-US" sz="1800" b="1" dirty="0">
              <a:solidFill>
                <a:srgbClr val="292929"/>
              </a:solidFill>
              <a:latin typeface="charter"/>
            </a:endParaRPr>
          </a:p>
          <a:p>
            <a:endParaRPr lang="en-US" sz="1800" b="1" dirty="0">
              <a:solidFill>
                <a:srgbClr val="292929"/>
              </a:solidFill>
              <a:latin typeface="charter"/>
            </a:endParaRPr>
          </a:p>
          <a:p>
            <a:endParaRPr lang="en-IN" dirty="0"/>
          </a:p>
        </p:txBody>
      </p:sp>
      <p:pic>
        <p:nvPicPr>
          <p:cNvPr id="4" name="Picture 3">
            <a:extLst>
              <a:ext uri="{FF2B5EF4-FFF2-40B4-BE49-F238E27FC236}">
                <a16:creationId xmlns:a16="http://schemas.microsoft.com/office/drawing/2014/main" id="{22B4F307-66D7-42A6-9FFD-1BE0553290FE}"/>
              </a:ext>
            </a:extLst>
          </p:cNvPr>
          <p:cNvPicPr>
            <a:picLocks noChangeAspect="1"/>
          </p:cNvPicPr>
          <p:nvPr/>
        </p:nvPicPr>
        <p:blipFill>
          <a:blip r:embed="rId4"/>
          <a:stretch>
            <a:fillRect/>
          </a:stretch>
        </p:blipFill>
        <p:spPr>
          <a:xfrm>
            <a:off x="1618549" y="4246128"/>
            <a:ext cx="3333750" cy="2133600"/>
          </a:xfrm>
          <a:prstGeom prst="rect">
            <a:avLst/>
          </a:prstGeom>
        </p:spPr>
      </p:pic>
      <p:pic>
        <p:nvPicPr>
          <p:cNvPr id="5" name="Picture 4">
            <a:extLst>
              <a:ext uri="{FF2B5EF4-FFF2-40B4-BE49-F238E27FC236}">
                <a16:creationId xmlns:a16="http://schemas.microsoft.com/office/drawing/2014/main" id="{766749FC-A81E-4864-8AA2-B7066C4395F3}"/>
              </a:ext>
            </a:extLst>
          </p:cNvPr>
          <p:cNvPicPr>
            <a:picLocks noChangeAspect="1"/>
          </p:cNvPicPr>
          <p:nvPr/>
        </p:nvPicPr>
        <p:blipFill>
          <a:blip r:embed="rId5"/>
          <a:stretch>
            <a:fillRect/>
          </a:stretch>
        </p:blipFill>
        <p:spPr>
          <a:xfrm>
            <a:off x="5641908" y="4246128"/>
            <a:ext cx="3333750" cy="2276475"/>
          </a:xfrm>
          <a:prstGeom prst="rect">
            <a:avLst/>
          </a:prstGeom>
        </p:spPr>
      </p:pic>
    </p:spTree>
    <p:extLst>
      <p:ext uri="{BB962C8B-B14F-4D97-AF65-F5344CB8AC3E}">
        <p14:creationId xmlns:p14="http://schemas.microsoft.com/office/powerpoint/2010/main" val="575036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2652B5-81C6-4FE9-B8D3-949F2589E867}"/>
              </a:ext>
            </a:extLst>
          </p:cNvPr>
          <p:cNvSpPr>
            <a:spLocks noGrp="1"/>
          </p:cNvSpPr>
          <p:nvPr>
            <p:ph idx="1"/>
          </p:nvPr>
        </p:nvSpPr>
        <p:spPr>
          <a:xfrm>
            <a:off x="838200" y="241540"/>
            <a:ext cx="10515600" cy="5935423"/>
          </a:xfrm>
        </p:spPr>
        <p:txBody>
          <a:bodyPr/>
          <a:lstStyle/>
          <a:p>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numpy</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random</a:t>
            </a:r>
            <a:br>
              <a:rPr lang="en-US" dirty="0"/>
            </a:br>
            <a:br>
              <a:rPr lang="en-US" dirty="0"/>
            </a:br>
            <a:r>
              <a:rPr lang="en-US" b="0" i="0" dirty="0">
                <a:solidFill>
                  <a:srgbClr val="000000"/>
                </a:solidFill>
                <a:effectLst/>
                <a:latin typeface="Consolas" panose="020B0609020204030204" pitchFamily="49" charset="0"/>
              </a:rPr>
              <a:t>x = </a:t>
            </a:r>
            <a:r>
              <a:rPr lang="en-US" b="0" i="0" dirty="0" err="1">
                <a:solidFill>
                  <a:srgbClr val="000000"/>
                </a:solidFill>
                <a:effectLst/>
                <a:latin typeface="Consolas" panose="020B0609020204030204" pitchFamily="49" charset="0"/>
              </a:rPr>
              <a:t>random.choice</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7</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9</a:t>
            </a:r>
            <a:r>
              <a:rPr lang="en-US" b="0" i="0" dirty="0">
                <a:solidFill>
                  <a:srgbClr val="000000"/>
                </a:solidFill>
                <a:effectLst/>
                <a:latin typeface="Consolas" panose="020B0609020204030204" pitchFamily="49" charset="0"/>
              </a:rPr>
              <a:t>], p=[</a:t>
            </a:r>
            <a:r>
              <a:rPr lang="en-US" b="0" i="0" dirty="0">
                <a:solidFill>
                  <a:srgbClr val="FF0000"/>
                </a:solidFill>
                <a:effectLst/>
                <a:latin typeface="Consolas" panose="020B0609020204030204" pitchFamily="49" charset="0"/>
              </a:rPr>
              <a:t>0.1</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0.3</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0.6</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0.0</a:t>
            </a:r>
            <a:r>
              <a:rPr lang="en-US" b="0" i="0" dirty="0">
                <a:solidFill>
                  <a:srgbClr val="000000"/>
                </a:solidFill>
                <a:effectLst/>
                <a:latin typeface="Consolas" panose="020B0609020204030204" pitchFamily="49" charset="0"/>
              </a:rPr>
              <a:t>], size=(</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(x)</a:t>
            </a:r>
            <a:endParaRPr lang="en-IN" dirty="0"/>
          </a:p>
        </p:txBody>
      </p:sp>
    </p:spTree>
    <p:extLst>
      <p:ext uri="{BB962C8B-B14F-4D97-AF65-F5344CB8AC3E}">
        <p14:creationId xmlns:p14="http://schemas.microsoft.com/office/powerpoint/2010/main" val="17897644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B3C1E4-7C25-4C2E-B65F-21C75C60240D}"/>
              </a:ext>
            </a:extLst>
          </p:cNvPr>
          <p:cNvSpPr>
            <a:spLocks noGrp="1"/>
          </p:cNvSpPr>
          <p:nvPr>
            <p:ph idx="1"/>
          </p:nvPr>
        </p:nvSpPr>
        <p:spPr>
          <a:xfrm>
            <a:off x="838200" y="192505"/>
            <a:ext cx="10515600" cy="5955582"/>
          </a:xfrm>
        </p:spPr>
        <p:txBody>
          <a:bodyPr/>
          <a:lstStyle/>
          <a:p>
            <a:r>
              <a:rPr lang="en-US" sz="2000" b="0" i="0" dirty="0">
                <a:solidFill>
                  <a:srgbClr val="292929"/>
                </a:solidFill>
                <a:effectLst/>
                <a:latin typeface="charter"/>
              </a:rPr>
              <a:t>You must be wondering what’s difference between these two image</a:t>
            </a:r>
          </a:p>
          <a:p>
            <a:r>
              <a:rPr lang="en-US" sz="2000" b="0" i="0" dirty="0">
                <a:solidFill>
                  <a:srgbClr val="292929"/>
                </a:solidFill>
                <a:effectLst/>
                <a:latin typeface="charter"/>
              </a:rPr>
              <a:t> in 1st first you can see there are different normal curve all those normal curve can have different mean’s and variances where as in 2nd image if you notice the graph is properly distributed and</a:t>
            </a:r>
            <a:r>
              <a:rPr lang="en-US" sz="2000" b="1" i="0" dirty="0">
                <a:solidFill>
                  <a:srgbClr val="292929"/>
                </a:solidFill>
                <a:effectLst/>
                <a:latin typeface="charter"/>
              </a:rPr>
              <a:t> mean =0 and variance =1 always</a:t>
            </a:r>
            <a:r>
              <a:rPr lang="en-US" sz="2000" b="0" i="0" dirty="0">
                <a:solidFill>
                  <a:srgbClr val="292929"/>
                </a:solidFill>
                <a:effectLst/>
                <a:latin typeface="charter"/>
              </a:rPr>
              <a:t>. concept of z-score comes in picture when we use </a:t>
            </a:r>
            <a:r>
              <a:rPr lang="en-US" sz="2000" b="1" i="0" dirty="0" err="1">
                <a:solidFill>
                  <a:srgbClr val="292929"/>
                </a:solidFill>
                <a:effectLst/>
                <a:latin typeface="charter"/>
              </a:rPr>
              <a:t>standardised</a:t>
            </a:r>
            <a:r>
              <a:rPr lang="en-US" sz="2000" b="1" i="0" dirty="0">
                <a:solidFill>
                  <a:srgbClr val="292929"/>
                </a:solidFill>
                <a:effectLst/>
                <a:latin typeface="charter"/>
              </a:rPr>
              <a:t> normal data.</a:t>
            </a:r>
            <a:endParaRPr lang="en-US" sz="2000" dirty="0">
              <a:solidFill>
                <a:srgbClr val="292929"/>
              </a:solidFill>
              <a:latin typeface="charter"/>
            </a:endParaRPr>
          </a:p>
          <a:p>
            <a:r>
              <a:rPr lang="en-IN" sz="2000" b="1" i="0" dirty="0">
                <a:solidFill>
                  <a:srgbClr val="292929"/>
                </a:solidFill>
                <a:effectLst/>
                <a:latin typeface="charter"/>
              </a:rPr>
              <a:t>Normal Distribution –</a:t>
            </a:r>
            <a:endParaRPr lang="en-US" sz="2000" b="1" i="0" dirty="0">
              <a:solidFill>
                <a:srgbClr val="292929"/>
              </a:solidFill>
              <a:effectLst/>
              <a:latin typeface="charter"/>
            </a:endParaRPr>
          </a:p>
          <a:p>
            <a:r>
              <a:rPr lang="en-US" sz="2000" b="0" i="0" dirty="0">
                <a:solidFill>
                  <a:srgbClr val="292929"/>
                </a:solidFill>
                <a:effectLst/>
                <a:latin typeface="charter"/>
              </a:rPr>
              <a:t>A variable is said to be normally distributed or have a </a:t>
            </a:r>
            <a:r>
              <a:rPr lang="en-US" sz="2000" b="1" i="0" dirty="0">
                <a:solidFill>
                  <a:srgbClr val="292929"/>
                </a:solidFill>
                <a:effectLst/>
                <a:latin typeface="charter"/>
              </a:rPr>
              <a:t>normal distribution</a:t>
            </a:r>
            <a:r>
              <a:rPr lang="en-US" sz="2000" b="0" i="0" dirty="0">
                <a:solidFill>
                  <a:srgbClr val="292929"/>
                </a:solidFill>
                <a:effectLst/>
                <a:latin typeface="charter"/>
              </a:rPr>
              <a:t> if </a:t>
            </a:r>
            <a:r>
              <a:rPr lang="en-US" sz="2000" b="1" i="0" dirty="0">
                <a:solidFill>
                  <a:srgbClr val="292929"/>
                </a:solidFill>
                <a:effectLst/>
                <a:latin typeface="charter"/>
              </a:rPr>
              <a:t>its distribution</a:t>
            </a:r>
            <a:r>
              <a:rPr lang="en-US" sz="2000" b="0" i="0" dirty="0">
                <a:solidFill>
                  <a:srgbClr val="292929"/>
                </a:solidFill>
                <a:effectLst/>
                <a:latin typeface="charter"/>
              </a:rPr>
              <a:t> has the shape of a </a:t>
            </a:r>
            <a:r>
              <a:rPr lang="en-US" sz="2000" b="1" i="0" dirty="0">
                <a:solidFill>
                  <a:srgbClr val="292929"/>
                </a:solidFill>
                <a:effectLst/>
                <a:latin typeface="charter"/>
              </a:rPr>
              <a:t>normal curve</a:t>
            </a:r>
            <a:r>
              <a:rPr lang="en-US" sz="2000" b="0" i="0" dirty="0">
                <a:solidFill>
                  <a:srgbClr val="292929"/>
                </a:solidFill>
                <a:effectLst/>
                <a:latin typeface="charter"/>
              </a:rPr>
              <a:t> — a special bell-shaped </a:t>
            </a:r>
            <a:r>
              <a:rPr lang="en-US" sz="2000" b="1" i="0" dirty="0">
                <a:solidFill>
                  <a:srgbClr val="292929"/>
                </a:solidFill>
                <a:effectLst/>
                <a:latin typeface="charter"/>
              </a:rPr>
              <a:t>curve</a:t>
            </a:r>
            <a:r>
              <a:rPr lang="en-US" sz="2000" b="0" i="0" dirty="0">
                <a:solidFill>
                  <a:srgbClr val="292929"/>
                </a:solidFill>
                <a:effectLst/>
                <a:latin typeface="charter"/>
              </a:rPr>
              <a:t>. … The graph of a </a:t>
            </a:r>
            <a:r>
              <a:rPr lang="en-US" sz="2000" b="1" i="0" dirty="0">
                <a:solidFill>
                  <a:srgbClr val="292929"/>
                </a:solidFill>
                <a:effectLst/>
                <a:latin typeface="charter"/>
              </a:rPr>
              <a:t>normal distribution</a:t>
            </a:r>
            <a:r>
              <a:rPr lang="en-US" sz="2000" b="0" i="0" dirty="0">
                <a:solidFill>
                  <a:srgbClr val="292929"/>
                </a:solidFill>
                <a:effectLst/>
                <a:latin typeface="charter"/>
              </a:rPr>
              <a:t> is called the </a:t>
            </a:r>
            <a:r>
              <a:rPr lang="en-US" sz="2000" b="1" i="0" dirty="0">
                <a:solidFill>
                  <a:srgbClr val="292929"/>
                </a:solidFill>
                <a:effectLst/>
                <a:latin typeface="charter"/>
              </a:rPr>
              <a:t>normal curve</a:t>
            </a:r>
            <a:r>
              <a:rPr lang="en-US" sz="2000" b="0" i="0" dirty="0">
                <a:solidFill>
                  <a:srgbClr val="292929"/>
                </a:solidFill>
                <a:effectLst/>
                <a:latin typeface="charter"/>
              </a:rPr>
              <a:t>, which has all of the following </a:t>
            </a:r>
            <a:r>
              <a:rPr lang="en-US" sz="2000" b="1" i="0" dirty="0">
                <a:solidFill>
                  <a:srgbClr val="292929"/>
                </a:solidFill>
                <a:effectLst/>
                <a:latin typeface="charter"/>
              </a:rPr>
              <a:t>properties</a:t>
            </a:r>
            <a:r>
              <a:rPr lang="en-US" sz="2000" b="0" i="0" dirty="0">
                <a:solidFill>
                  <a:srgbClr val="292929"/>
                </a:solidFill>
                <a:effectLst/>
                <a:latin typeface="charter"/>
              </a:rPr>
              <a:t>: 1. The mean, median, and mode are equal.</a:t>
            </a:r>
          </a:p>
          <a:p>
            <a:endParaRPr lang="en-US" sz="2000" dirty="0">
              <a:solidFill>
                <a:srgbClr val="292929"/>
              </a:solidFill>
              <a:latin typeface="charter"/>
            </a:endParaRPr>
          </a:p>
          <a:p>
            <a:endParaRPr lang="en-US" sz="2000" b="0" i="0" dirty="0">
              <a:solidFill>
                <a:srgbClr val="292929"/>
              </a:solidFill>
              <a:effectLst/>
              <a:latin typeface="charter"/>
            </a:endParaRPr>
          </a:p>
          <a:p>
            <a:endParaRPr lang="en-US" sz="2000" dirty="0">
              <a:solidFill>
                <a:srgbClr val="292929"/>
              </a:solidFill>
              <a:latin typeface="charter"/>
            </a:endParaRPr>
          </a:p>
          <a:p>
            <a:endParaRPr lang="en-US" sz="2000" b="0" i="0" dirty="0">
              <a:solidFill>
                <a:srgbClr val="292929"/>
              </a:solidFill>
              <a:effectLst/>
              <a:latin typeface="charter"/>
            </a:endParaRPr>
          </a:p>
          <a:p>
            <a:endParaRPr lang="en-US" sz="2000" dirty="0">
              <a:solidFill>
                <a:srgbClr val="292929"/>
              </a:solidFill>
              <a:latin typeface="charter"/>
            </a:endParaRPr>
          </a:p>
          <a:p>
            <a:r>
              <a:rPr lang="en-IN" sz="1400" b="1" i="0" dirty="0">
                <a:solidFill>
                  <a:srgbClr val="292929"/>
                </a:solidFill>
                <a:effectLst/>
                <a:latin typeface="charter"/>
              </a:rPr>
              <a:t>Standardised Normal Distribution</a:t>
            </a:r>
            <a:endParaRPr lang="en-US" sz="2000" b="1" i="0" dirty="0">
              <a:solidFill>
                <a:srgbClr val="292929"/>
              </a:solidFill>
              <a:effectLst/>
              <a:latin typeface="charter"/>
            </a:endParaRPr>
          </a:p>
          <a:p>
            <a:r>
              <a:rPr lang="en-US" sz="1400" b="0" i="0" dirty="0">
                <a:solidFill>
                  <a:srgbClr val="292929"/>
                </a:solidFill>
                <a:effectLst/>
                <a:latin typeface="charter"/>
              </a:rPr>
              <a:t>A standard normal distribution is a normal distribution with mean 0 and standard deviation 1</a:t>
            </a:r>
            <a:endParaRPr lang="en-US" sz="2000" b="1" dirty="0">
              <a:solidFill>
                <a:srgbClr val="292929"/>
              </a:solidFill>
              <a:latin typeface="charter"/>
            </a:endParaRPr>
          </a:p>
          <a:p>
            <a:endParaRPr lang="en-US" sz="2000" b="0" i="0" dirty="0">
              <a:solidFill>
                <a:srgbClr val="292929"/>
              </a:solidFill>
              <a:effectLst/>
              <a:latin typeface="charter"/>
            </a:endParaRPr>
          </a:p>
          <a:p>
            <a:endParaRPr lang="en-US" sz="2000" dirty="0">
              <a:solidFill>
                <a:srgbClr val="292929"/>
              </a:solidFill>
              <a:latin typeface="charter"/>
            </a:endParaRPr>
          </a:p>
          <a:p>
            <a:endParaRPr lang="en-US" sz="2000" b="1" dirty="0">
              <a:solidFill>
                <a:srgbClr val="292929"/>
              </a:solidFill>
              <a:latin typeface="charter"/>
            </a:endParaRPr>
          </a:p>
          <a:p>
            <a:endParaRPr lang="en-IN" dirty="0"/>
          </a:p>
        </p:txBody>
      </p:sp>
      <p:pic>
        <p:nvPicPr>
          <p:cNvPr id="4" name="Picture 3">
            <a:extLst>
              <a:ext uri="{FF2B5EF4-FFF2-40B4-BE49-F238E27FC236}">
                <a16:creationId xmlns:a16="http://schemas.microsoft.com/office/drawing/2014/main" id="{EAC7473E-9FC6-4270-BAE7-2E8E4951C8A2}"/>
              </a:ext>
            </a:extLst>
          </p:cNvPr>
          <p:cNvPicPr>
            <a:picLocks noChangeAspect="1"/>
          </p:cNvPicPr>
          <p:nvPr/>
        </p:nvPicPr>
        <p:blipFill>
          <a:blip r:embed="rId2"/>
          <a:stretch>
            <a:fillRect/>
          </a:stretch>
        </p:blipFill>
        <p:spPr>
          <a:xfrm>
            <a:off x="2466022" y="3764681"/>
            <a:ext cx="4333875" cy="1600200"/>
          </a:xfrm>
          <a:prstGeom prst="rect">
            <a:avLst/>
          </a:prstGeom>
        </p:spPr>
      </p:pic>
      <p:pic>
        <p:nvPicPr>
          <p:cNvPr id="5" name="Picture 4">
            <a:extLst>
              <a:ext uri="{FF2B5EF4-FFF2-40B4-BE49-F238E27FC236}">
                <a16:creationId xmlns:a16="http://schemas.microsoft.com/office/drawing/2014/main" id="{A2842200-D4FF-4F63-A0B3-3A03AE53CADA}"/>
              </a:ext>
            </a:extLst>
          </p:cNvPr>
          <p:cNvPicPr>
            <a:picLocks noChangeAspect="1"/>
          </p:cNvPicPr>
          <p:nvPr/>
        </p:nvPicPr>
        <p:blipFill>
          <a:blip r:embed="rId3"/>
          <a:stretch>
            <a:fillRect/>
          </a:stretch>
        </p:blipFill>
        <p:spPr>
          <a:xfrm>
            <a:off x="4894897" y="6029325"/>
            <a:ext cx="1905000" cy="828675"/>
          </a:xfrm>
          <a:prstGeom prst="rect">
            <a:avLst/>
          </a:prstGeom>
        </p:spPr>
      </p:pic>
    </p:spTree>
    <p:extLst>
      <p:ext uri="{BB962C8B-B14F-4D97-AF65-F5344CB8AC3E}">
        <p14:creationId xmlns:p14="http://schemas.microsoft.com/office/powerpoint/2010/main" val="40066393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39580-B453-4E78-8B6D-F84FA82F07B7}"/>
              </a:ext>
            </a:extLst>
          </p:cNvPr>
          <p:cNvSpPr>
            <a:spLocks noGrp="1"/>
          </p:cNvSpPr>
          <p:nvPr>
            <p:ph type="title"/>
          </p:nvPr>
        </p:nvSpPr>
        <p:spPr>
          <a:xfrm>
            <a:off x="838200" y="365126"/>
            <a:ext cx="10515600" cy="315912"/>
          </a:xfrm>
        </p:spPr>
        <p:txBody>
          <a:bodyPr>
            <a:normAutofit fontScale="90000"/>
          </a:bodyPr>
          <a:lstStyle/>
          <a:p>
            <a:r>
              <a:rPr lang="en-US" b="1" i="0" dirty="0">
                <a:solidFill>
                  <a:srgbClr val="292929"/>
                </a:solidFill>
                <a:effectLst/>
                <a:latin typeface="charter"/>
              </a:rPr>
              <a:t>Which are important parameter of hypothesis testing ?</a:t>
            </a:r>
            <a:endParaRPr lang="en-IN" dirty="0"/>
          </a:p>
        </p:txBody>
      </p:sp>
      <p:sp>
        <p:nvSpPr>
          <p:cNvPr id="3" name="Content Placeholder 2">
            <a:extLst>
              <a:ext uri="{FF2B5EF4-FFF2-40B4-BE49-F238E27FC236}">
                <a16:creationId xmlns:a16="http://schemas.microsoft.com/office/drawing/2014/main" id="{990233F4-354B-4BDB-A46C-1D745B7D2F29}"/>
              </a:ext>
            </a:extLst>
          </p:cNvPr>
          <p:cNvSpPr>
            <a:spLocks noGrp="1"/>
          </p:cNvSpPr>
          <p:nvPr>
            <p:ph idx="1"/>
          </p:nvPr>
        </p:nvSpPr>
        <p:spPr>
          <a:xfrm>
            <a:off x="838200" y="933651"/>
            <a:ext cx="10515600" cy="5243312"/>
          </a:xfrm>
        </p:spPr>
        <p:txBody>
          <a:bodyPr>
            <a:normAutofit fontScale="92500" lnSpcReduction="10000"/>
          </a:bodyPr>
          <a:lstStyle/>
          <a:p>
            <a:r>
              <a:rPr lang="en-US" b="1" i="0" dirty="0">
                <a:solidFill>
                  <a:srgbClr val="292929"/>
                </a:solidFill>
                <a:effectLst/>
                <a:latin typeface="charter"/>
              </a:rPr>
              <a:t>Null hypothesis :- </a:t>
            </a:r>
            <a:r>
              <a:rPr lang="en-US" b="0" i="0" dirty="0">
                <a:solidFill>
                  <a:srgbClr val="292929"/>
                </a:solidFill>
                <a:effectLst/>
                <a:latin typeface="charter"/>
              </a:rPr>
              <a:t>In inferential statistics, the null hypothesis is a general statement or default position that there is no relationship between two measured phenomena, or no association among groups</a:t>
            </a:r>
          </a:p>
          <a:p>
            <a:r>
              <a:rPr lang="en-US" b="0" i="0" dirty="0">
                <a:solidFill>
                  <a:srgbClr val="292929"/>
                </a:solidFill>
                <a:effectLst/>
                <a:latin typeface="charter"/>
              </a:rPr>
              <a:t>In other words it is a basic assumption or made based on domain or problem knowledge.</a:t>
            </a:r>
            <a:endParaRPr lang="en-US" dirty="0">
              <a:solidFill>
                <a:srgbClr val="292929"/>
              </a:solidFill>
              <a:latin typeface="charter"/>
            </a:endParaRPr>
          </a:p>
          <a:p>
            <a:r>
              <a:rPr lang="en-US" b="0" i="0" dirty="0">
                <a:solidFill>
                  <a:srgbClr val="292929"/>
                </a:solidFill>
                <a:effectLst/>
                <a:latin typeface="charter"/>
              </a:rPr>
              <a:t>Example : a company production is = 50 unit/per day etc.</a:t>
            </a:r>
          </a:p>
          <a:p>
            <a:endParaRPr lang="en-US" dirty="0">
              <a:solidFill>
                <a:srgbClr val="292929"/>
              </a:solidFill>
              <a:latin typeface="charter"/>
            </a:endParaRPr>
          </a:p>
          <a:p>
            <a:r>
              <a:rPr lang="en-IN" b="1" i="0" dirty="0">
                <a:solidFill>
                  <a:srgbClr val="292929"/>
                </a:solidFill>
                <a:effectLst/>
                <a:latin typeface="sohne"/>
              </a:rPr>
              <a:t>Alternative hypothesis :-</a:t>
            </a:r>
          </a:p>
          <a:p>
            <a:r>
              <a:rPr lang="en-US" b="0" i="0" dirty="0">
                <a:solidFill>
                  <a:srgbClr val="292929"/>
                </a:solidFill>
                <a:effectLst/>
                <a:latin typeface="charter"/>
              </a:rPr>
              <a:t>The alternative</a:t>
            </a:r>
            <a:r>
              <a:rPr lang="en-US" b="1" i="0" dirty="0">
                <a:solidFill>
                  <a:srgbClr val="292929"/>
                </a:solidFill>
                <a:effectLst/>
                <a:latin typeface="charter"/>
              </a:rPr>
              <a:t> </a:t>
            </a:r>
            <a:r>
              <a:rPr lang="en-US" b="0" i="0" dirty="0">
                <a:solidFill>
                  <a:srgbClr val="292929"/>
                </a:solidFill>
                <a:effectLst/>
                <a:latin typeface="charter"/>
              </a:rPr>
              <a:t>hypothesis is the hypothesis used in </a:t>
            </a:r>
            <a:r>
              <a:rPr lang="en-US" b="1" i="0" dirty="0">
                <a:solidFill>
                  <a:srgbClr val="292929"/>
                </a:solidFill>
                <a:effectLst/>
                <a:latin typeface="charter"/>
              </a:rPr>
              <a:t>hypothesis</a:t>
            </a:r>
            <a:r>
              <a:rPr lang="en-US" b="0" i="0" dirty="0">
                <a:solidFill>
                  <a:srgbClr val="292929"/>
                </a:solidFill>
                <a:effectLst/>
                <a:latin typeface="charter"/>
              </a:rPr>
              <a:t> testing that is contrary to the null hypothesis. It is usually taken to be that the observations are the result of a real effect (with some amount of chance variation superposed)</a:t>
            </a:r>
          </a:p>
          <a:p>
            <a:r>
              <a:rPr lang="en-US" b="0" i="0" dirty="0">
                <a:solidFill>
                  <a:srgbClr val="292929"/>
                </a:solidFill>
                <a:effectLst/>
                <a:latin typeface="charter"/>
              </a:rPr>
              <a:t>Example : a company production is !=50 unit/per day etc.</a:t>
            </a:r>
            <a:endParaRPr lang="en-IN" b="1" i="0" dirty="0">
              <a:solidFill>
                <a:srgbClr val="292929"/>
              </a:solidFill>
              <a:effectLst/>
              <a:latin typeface="sohne"/>
            </a:endParaRPr>
          </a:p>
          <a:p>
            <a:endParaRPr lang="en-US" dirty="0">
              <a:solidFill>
                <a:srgbClr val="292929"/>
              </a:solidFill>
              <a:latin typeface="charter"/>
            </a:endParaRPr>
          </a:p>
          <a:p>
            <a:endParaRPr lang="en-IN" dirty="0"/>
          </a:p>
        </p:txBody>
      </p:sp>
    </p:spTree>
    <p:extLst>
      <p:ext uri="{BB962C8B-B14F-4D97-AF65-F5344CB8AC3E}">
        <p14:creationId xmlns:p14="http://schemas.microsoft.com/office/powerpoint/2010/main" val="12101086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33DEA-11A0-417A-9D3F-FA350BE26AFC}"/>
              </a:ext>
            </a:extLst>
          </p:cNvPr>
          <p:cNvSpPr>
            <a:spLocks noGrp="1"/>
          </p:cNvSpPr>
          <p:nvPr>
            <p:ph type="title"/>
          </p:nvPr>
        </p:nvSpPr>
        <p:spPr>
          <a:xfrm>
            <a:off x="838200" y="365125"/>
            <a:ext cx="10515600" cy="241267"/>
          </a:xfrm>
        </p:spPr>
        <p:txBody>
          <a:bodyPr>
            <a:normAutofit fontScale="90000"/>
          </a:bodyPr>
          <a:lstStyle/>
          <a:p>
            <a:r>
              <a:rPr lang="en-IN" b="1" i="0" dirty="0">
                <a:solidFill>
                  <a:srgbClr val="292929"/>
                </a:solidFill>
                <a:effectLst/>
                <a:latin typeface="charter"/>
              </a:rPr>
              <a:t>Level of significance:</a:t>
            </a:r>
            <a:r>
              <a:rPr lang="en-IN" b="0" i="0" dirty="0">
                <a:solidFill>
                  <a:srgbClr val="292929"/>
                </a:solidFill>
                <a:effectLst/>
                <a:latin typeface="charter"/>
              </a:rPr>
              <a:t> </a:t>
            </a:r>
            <a:endParaRPr lang="en-IN" dirty="0"/>
          </a:p>
        </p:txBody>
      </p:sp>
      <p:sp>
        <p:nvSpPr>
          <p:cNvPr id="3" name="Content Placeholder 2">
            <a:extLst>
              <a:ext uri="{FF2B5EF4-FFF2-40B4-BE49-F238E27FC236}">
                <a16:creationId xmlns:a16="http://schemas.microsoft.com/office/drawing/2014/main" id="{50827BCD-B7F5-470C-BB77-BE2D690924C6}"/>
              </a:ext>
            </a:extLst>
          </p:cNvPr>
          <p:cNvSpPr>
            <a:spLocks noGrp="1"/>
          </p:cNvSpPr>
          <p:nvPr>
            <p:ph idx="1"/>
          </p:nvPr>
        </p:nvSpPr>
        <p:spPr>
          <a:xfrm>
            <a:off x="838200" y="779646"/>
            <a:ext cx="10515600" cy="5397317"/>
          </a:xfrm>
        </p:spPr>
        <p:txBody>
          <a:bodyPr>
            <a:normAutofit/>
          </a:bodyPr>
          <a:lstStyle/>
          <a:p>
            <a:r>
              <a:rPr lang="en-US" sz="1800" b="0" i="0" dirty="0">
                <a:solidFill>
                  <a:srgbClr val="292929"/>
                </a:solidFill>
                <a:effectLst/>
                <a:latin typeface="charter"/>
              </a:rPr>
              <a:t>Refers to the degree of significance in which we accept or reject the null-hypothesis. 100% accuracy is not possible for accepting or rejecting a hypothesis, so we therefore select a level of significance that is usually 5%.</a:t>
            </a:r>
          </a:p>
          <a:p>
            <a:r>
              <a:rPr lang="en-US" sz="1800" b="0" i="0" dirty="0">
                <a:solidFill>
                  <a:srgbClr val="292929"/>
                </a:solidFill>
                <a:effectLst/>
                <a:latin typeface="charter"/>
              </a:rPr>
              <a:t>This is normally denoted with alpha(</a:t>
            </a:r>
            <a:r>
              <a:rPr lang="en-US" sz="1800" b="0" i="0" dirty="0" err="1">
                <a:solidFill>
                  <a:srgbClr val="292929"/>
                </a:solidFill>
                <a:effectLst/>
                <a:latin typeface="charter"/>
              </a:rPr>
              <a:t>maths</a:t>
            </a:r>
            <a:r>
              <a:rPr lang="en-US" sz="1800" b="0" i="0" dirty="0">
                <a:solidFill>
                  <a:srgbClr val="292929"/>
                </a:solidFill>
                <a:effectLst/>
                <a:latin typeface="charter"/>
              </a:rPr>
              <a:t> symbol ) and generally it is 0.05 or 5% , which means your output should be 95% confident to give similar kind of result in each sample.</a:t>
            </a:r>
          </a:p>
          <a:p>
            <a:r>
              <a:rPr lang="en-IN" sz="1800" b="1" i="0" dirty="0">
                <a:solidFill>
                  <a:srgbClr val="292929"/>
                </a:solidFill>
                <a:effectLst/>
                <a:latin typeface="charter"/>
              </a:rPr>
              <a:t>Type I error:</a:t>
            </a:r>
            <a:r>
              <a:rPr lang="en-US" sz="1800" b="0" i="0" dirty="0">
                <a:solidFill>
                  <a:srgbClr val="292929"/>
                </a:solidFill>
                <a:effectLst/>
                <a:latin typeface="charter"/>
              </a:rPr>
              <a:t>When we reject the null hypothesis, although that hypothesis was true. Type I error is denoted by alpha. In hypothesis testing, the normal curve that shows the critical region is called the alpha region</a:t>
            </a:r>
            <a:endParaRPr lang="en-US" sz="1800" dirty="0">
              <a:solidFill>
                <a:srgbClr val="292929"/>
              </a:solidFill>
              <a:latin typeface="charter"/>
            </a:endParaRPr>
          </a:p>
          <a:p>
            <a:r>
              <a:rPr lang="en-US" sz="1800" b="1" i="0" dirty="0">
                <a:solidFill>
                  <a:srgbClr val="292929"/>
                </a:solidFill>
                <a:effectLst/>
                <a:latin typeface="charter"/>
              </a:rPr>
              <a:t>Type II errors:</a:t>
            </a:r>
            <a:r>
              <a:rPr lang="en-US" sz="1800" b="0" i="0" dirty="0">
                <a:solidFill>
                  <a:srgbClr val="292929"/>
                </a:solidFill>
                <a:effectLst/>
                <a:latin typeface="charter"/>
              </a:rPr>
              <a:t> When we accept the null hypothesis but it is false. Type II errors are denoted by beta. In Hypothesis testing, the normal curve that shows the acceptance region is called the beta region.</a:t>
            </a:r>
          </a:p>
          <a:p>
            <a:r>
              <a:rPr lang="en-IN" sz="1800" b="1" i="0" dirty="0">
                <a:solidFill>
                  <a:srgbClr val="292929"/>
                </a:solidFill>
                <a:effectLst/>
                <a:latin typeface="charter"/>
              </a:rPr>
              <a:t>One tailed test :-</a:t>
            </a:r>
            <a:r>
              <a:rPr lang="en-US" sz="1800" b="0" i="0" dirty="0">
                <a:solidFill>
                  <a:srgbClr val="292929"/>
                </a:solidFill>
                <a:effectLst/>
                <a:latin typeface="charter"/>
              </a:rPr>
              <a:t>A test of a statistical hypothesis , where the region of rejection is on only </a:t>
            </a:r>
            <a:r>
              <a:rPr lang="en-US" sz="1800" b="1" i="0" dirty="0">
                <a:solidFill>
                  <a:srgbClr val="292929"/>
                </a:solidFill>
                <a:effectLst/>
                <a:latin typeface="charter"/>
              </a:rPr>
              <a:t>one</a:t>
            </a:r>
            <a:r>
              <a:rPr lang="en-US" sz="1800" b="0" i="0" dirty="0">
                <a:solidFill>
                  <a:srgbClr val="292929"/>
                </a:solidFill>
                <a:effectLst/>
                <a:latin typeface="charter"/>
              </a:rPr>
              <a:t> side of the sampling distribution , is called a </a:t>
            </a:r>
            <a:r>
              <a:rPr lang="en-US" sz="1800" b="1" i="0" dirty="0">
                <a:solidFill>
                  <a:srgbClr val="292929"/>
                </a:solidFill>
                <a:effectLst/>
                <a:latin typeface="charter"/>
              </a:rPr>
              <a:t>one</a:t>
            </a:r>
            <a:r>
              <a:rPr lang="en-US" sz="1800" b="0" i="0" dirty="0">
                <a:solidFill>
                  <a:srgbClr val="292929"/>
                </a:solidFill>
                <a:effectLst/>
                <a:latin typeface="charter"/>
              </a:rPr>
              <a:t>-</a:t>
            </a:r>
            <a:r>
              <a:rPr lang="en-US" sz="1800" b="1" i="0" dirty="0">
                <a:solidFill>
                  <a:srgbClr val="292929"/>
                </a:solidFill>
                <a:effectLst/>
                <a:latin typeface="charter"/>
              </a:rPr>
              <a:t>tailed test</a:t>
            </a:r>
            <a:r>
              <a:rPr lang="en-US" sz="1800" b="0" i="0" dirty="0">
                <a:solidFill>
                  <a:srgbClr val="292929"/>
                </a:solidFill>
                <a:effectLst/>
                <a:latin typeface="charter"/>
              </a:rPr>
              <a:t>.</a:t>
            </a:r>
            <a:endParaRPr lang="en-US" sz="1800" dirty="0">
              <a:solidFill>
                <a:srgbClr val="292929"/>
              </a:solidFill>
              <a:latin typeface="charter"/>
            </a:endParaRPr>
          </a:p>
          <a:p>
            <a:r>
              <a:rPr lang="en-US" sz="1800" b="0" i="0" dirty="0">
                <a:solidFill>
                  <a:srgbClr val="292929"/>
                </a:solidFill>
                <a:effectLst/>
                <a:latin typeface="charter"/>
              </a:rPr>
              <a:t>Example :- a college has ≥ 4000 student or data science ≤ 80% org adopted.</a:t>
            </a:r>
          </a:p>
          <a:p>
            <a:r>
              <a:rPr lang="en-IN" sz="1400" b="1" i="0" dirty="0">
                <a:solidFill>
                  <a:srgbClr val="292929"/>
                </a:solidFill>
                <a:effectLst/>
                <a:latin typeface="charter"/>
              </a:rPr>
              <a:t>Two-tailed test :-</a:t>
            </a:r>
            <a:r>
              <a:rPr lang="en-IN" sz="1400" b="0" i="0" dirty="0">
                <a:solidFill>
                  <a:srgbClr val="292929"/>
                </a:solidFill>
                <a:effectLst/>
                <a:latin typeface="charter"/>
              </a:rPr>
              <a:t> </a:t>
            </a:r>
            <a:r>
              <a:rPr lang="en-US" sz="1400" b="0" i="0" dirty="0">
                <a:solidFill>
                  <a:srgbClr val="292929"/>
                </a:solidFill>
                <a:effectLst/>
                <a:latin typeface="charter"/>
              </a:rPr>
              <a:t>A </a:t>
            </a:r>
            <a:r>
              <a:rPr lang="en-US" sz="1400" b="1" i="0" dirty="0">
                <a:solidFill>
                  <a:srgbClr val="292929"/>
                </a:solidFill>
                <a:effectLst/>
                <a:latin typeface="charter"/>
              </a:rPr>
              <a:t>two</a:t>
            </a:r>
            <a:r>
              <a:rPr lang="en-US" sz="1400" b="0" i="0" dirty="0">
                <a:solidFill>
                  <a:srgbClr val="292929"/>
                </a:solidFill>
                <a:effectLst/>
                <a:latin typeface="charter"/>
              </a:rPr>
              <a:t>-</a:t>
            </a:r>
            <a:r>
              <a:rPr lang="en-US" sz="1400" b="1" i="0" dirty="0">
                <a:solidFill>
                  <a:srgbClr val="292929"/>
                </a:solidFill>
                <a:effectLst/>
                <a:latin typeface="charter"/>
              </a:rPr>
              <a:t>tailed test</a:t>
            </a:r>
            <a:r>
              <a:rPr lang="en-US" sz="1400" b="0" i="0" dirty="0">
                <a:solidFill>
                  <a:srgbClr val="292929"/>
                </a:solidFill>
                <a:effectLst/>
                <a:latin typeface="charter"/>
              </a:rPr>
              <a:t> is a statistical </a:t>
            </a:r>
            <a:r>
              <a:rPr lang="en-US" sz="1400" b="1" i="0" dirty="0">
                <a:solidFill>
                  <a:srgbClr val="292929"/>
                </a:solidFill>
                <a:effectLst/>
                <a:latin typeface="charter"/>
              </a:rPr>
              <a:t>test</a:t>
            </a:r>
            <a:r>
              <a:rPr lang="en-US" sz="1400" b="0" i="0" dirty="0">
                <a:solidFill>
                  <a:srgbClr val="292929"/>
                </a:solidFill>
                <a:effectLst/>
                <a:latin typeface="charter"/>
              </a:rPr>
              <a:t> in which the critical area of a distribution is </a:t>
            </a:r>
            <a:r>
              <a:rPr lang="en-US" sz="1400" b="1" i="0" dirty="0">
                <a:solidFill>
                  <a:srgbClr val="292929"/>
                </a:solidFill>
                <a:effectLst/>
                <a:latin typeface="charter"/>
              </a:rPr>
              <a:t>two</a:t>
            </a:r>
            <a:r>
              <a:rPr lang="en-US" sz="1400" b="0" i="0" dirty="0">
                <a:solidFill>
                  <a:srgbClr val="292929"/>
                </a:solidFill>
                <a:effectLst/>
                <a:latin typeface="charter"/>
              </a:rPr>
              <a:t>-</a:t>
            </a:r>
            <a:r>
              <a:rPr lang="en-US" sz="1400" b="1" i="0" dirty="0">
                <a:solidFill>
                  <a:srgbClr val="292929"/>
                </a:solidFill>
                <a:effectLst/>
                <a:latin typeface="charter"/>
              </a:rPr>
              <a:t>sided</a:t>
            </a:r>
            <a:r>
              <a:rPr lang="en-US" sz="1400" b="0" i="0" dirty="0">
                <a:solidFill>
                  <a:srgbClr val="292929"/>
                </a:solidFill>
                <a:effectLst/>
                <a:latin typeface="charter"/>
              </a:rPr>
              <a:t> and tests</a:t>
            </a:r>
            <a:r>
              <a:rPr lang="en-US" sz="1400" b="1" i="0" dirty="0">
                <a:solidFill>
                  <a:srgbClr val="292929"/>
                </a:solidFill>
                <a:effectLst/>
                <a:latin typeface="charter"/>
              </a:rPr>
              <a:t> </a:t>
            </a:r>
            <a:r>
              <a:rPr lang="en-US" sz="1400" b="0" i="0" dirty="0">
                <a:solidFill>
                  <a:srgbClr val="292929"/>
                </a:solidFill>
                <a:effectLst/>
                <a:latin typeface="charter"/>
              </a:rPr>
              <a:t>whether a sample is greater than or less than a certain range of values. If the sample being tested</a:t>
            </a:r>
            <a:r>
              <a:rPr lang="en-US" sz="1400" b="1" i="0" dirty="0">
                <a:solidFill>
                  <a:srgbClr val="292929"/>
                </a:solidFill>
                <a:effectLst/>
                <a:latin typeface="charter"/>
              </a:rPr>
              <a:t> </a:t>
            </a:r>
            <a:r>
              <a:rPr lang="en-US" sz="1400" b="0" i="0" dirty="0">
                <a:solidFill>
                  <a:srgbClr val="292929"/>
                </a:solidFill>
                <a:effectLst/>
                <a:latin typeface="charter"/>
              </a:rPr>
              <a:t>falls into either of the critical areas, the alternative hypothesis is accepted instead of the null hypothesis</a:t>
            </a:r>
            <a:r>
              <a:rPr lang="en-US" sz="1800" b="0" i="0" dirty="0">
                <a:solidFill>
                  <a:srgbClr val="292929"/>
                </a:solidFill>
                <a:effectLst/>
                <a:latin typeface="charter"/>
              </a:rPr>
              <a:t>.</a:t>
            </a:r>
            <a:endParaRPr lang="en-US" sz="1800" dirty="0">
              <a:solidFill>
                <a:srgbClr val="292929"/>
              </a:solidFill>
              <a:latin typeface="charter"/>
            </a:endParaRPr>
          </a:p>
          <a:p>
            <a:r>
              <a:rPr lang="en-US" b="0" i="0" dirty="0">
                <a:solidFill>
                  <a:srgbClr val="292929"/>
                </a:solidFill>
                <a:effectLst/>
                <a:latin typeface="charter"/>
              </a:rPr>
              <a:t>Example : a college != 4000 student or data science != 80% org adopted</a:t>
            </a:r>
            <a:endParaRPr lang="en-IN" dirty="0"/>
          </a:p>
        </p:txBody>
      </p:sp>
    </p:spTree>
    <p:extLst>
      <p:ext uri="{BB962C8B-B14F-4D97-AF65-F5344CB8AC3E}">
        <p14:creationId xmlns:p14="http://schemas.microsoft.com/office/powerpoint/2010/main" val="41237055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35C01A3-2AC1-4251-A7E3-1A8E3595BEAD}"/>
              </a:ext>
            </a:extLst>
          </p:cNvPr>
          <p:cNvPicPr>
            <a:picLocks noGrp="1" noChangeAspect="1"/>
          </p:cNvPicPr>
          <p:nvPr>
            <p:ph idx="1"/>
          </p:nvPr>
        </p:nvPicPr>
        <p:blipFill>
          <a:blip r:embed="rId2"/>
          <a:stretch>
            <a:fillRect/>
          </a:stretch>
        </p:blipFill>
        <p:spPr>
          <a:xfrm>
            <a:off x="2069432" y="493181"/>
            <a:ext cx="7813541" cy="5423900"/>
          </a:xfrm>
          <a:prstGeom prst="rect">
            <a:avLst/>
          </a:prstGeom>
        </p:spPr>
      </p:pic>
    </p:spTree>
    <p:extLst>
      <p:ext uri="{BB962C8B-B14F-4D97-AF65-F5344CB8AC3E}">
        <p14:creationId xmlns:p14="http://schemas.microsoft.com/office/powerpoint/2010/main" val="22245086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64F2F-92A2-4708-BD45-F0DA1D2FFD80}"/>
              </a:ext>
            </a:extLst>
          </p:cNvPr>
          <p:cNvSpPr>
            <a:spLocks noGrp="1"/>
          </p:cNvSpPr>
          <p:nvPr>
            <p:ph type="title"/>
          </p:nvPr>
        </p:nvSpPr>
        <p:spPr>
          <a:xfrm>
            <a:off x="838200" y="365126"/>
            <a:ext cx="10515600" cy="315912"/>
          </a:xfrm>
        </p:spPr>
        <p:txBody>
          <a:bodyPr>
            <a:normAutofit fontScale="90000"/>
          </a:bodyPr>
          <a:lstStyle/>
          <a:p>
            <a:r>
              <a:rPr lang="en-IN" dirty="0"/>
              <a:t>P-value</a:t>
            </a:r>
          </a:p>
        </p:txBody>
      </p:sp>
      <p:sp>
        <p:nvSpPr>
          <p:cNvPr id="3" name="Content Placeholder 2">
            <a:extLst>
              <a:ext uri="{FF2B5EF4-FFF2-40B4-BE49-F238E27FC236}">
                <a16:creationId xmlns:a16="http://schemas.microsoft.com/office/drawing/2014/main" id="{904A9F89-3427-4F9B-9473-391CBC3431E9}"/>
              </a:ext>
            </a:extLst>
          </p:cNvPr>
          <p:cNvSpPr>
            <a:spLocks noGrp="1"/>
          </p:cNvSpPr>
          <p:nvPr>
            <p:ph idx="1"/>
          </p:nvPr>
        </p:nvSpPr>
        <p:spPr>
          <a:xfrm>
            <a:off x="838200" y="895149"/>
            <a:ext cx="10515600" cy="5281814"/>
          </a:xfrm>
        </p:spPr>
        <p:txBody>
          <a:bodyPr>
            <a:normAutofit/>
          </a:bodyPr>
          <a:lstStyle/>
          <a:p>
            <a:r>
              <a:rPr lang="en-US" sz="2000" b="0" i="0" dirty="0">
                <a:solidFill>
                  <a:srgbClr val="292929"/>
                </a:solidFill>
                <a:effectLst/>
                <a:latin typeface="charter"/>
              </a:rPr>
              <a:t>The </a:t>
            </a:r>
            <a:r>
              <a:rPr lang="en-US" sz="2000" b="1" i="0" dirty="0">
                <a:solidFill>
                  <a:srgbClr val="292929"/>
                </a:solidFill>
                <a:effectLst/>
                <a:latin typeface="charter"/>
              </a:rPr>
              <a:t>P value</a:t>
            </a:r>
            <a:r>
              <a:rPr lang="en-US" sz="2000" b="0" i="0" dirty="0">
                <a:solidFill>
                  <a:srgbClr val="292929"/>
                </a:solidFill>
                <a:effectLst/>
                <a:latin typeface="charter"/>
              </a:rPr>
              <a:t>, or calculated probability, is the probability of finding the observed, or more extreme, results when the null hypothesis (H 0) of a study question is true — the </a:t>
            </a:r>
            <a:r>
              <a:rPr lang="en-US" sz="2000" b="1" i="0" dirty="0">
                <a:solidFill>
                  <a:srgbClr val="292929"/>
                </a:solidFill>
                <a:effectLst/>
                <a:latin typeface="charter"/>
              </a:rPr>
              <a:t>definition</a:t>
            </a:r>
            <a:r>
              <a:rPr lang="en-US" sz="2000" b="0" i="0" dirty="0">
                <a:solidFill>
                  <a:srgbClr val="292929"/>
                </a:solidFill>
                <a:effectLst/>
                <a:latin typeface="charter"/>
              </a:rPr>
              <a:t> of ‘extreme’ depends on how the hypothesis is being tested.</a:t>
            </a:r>
          </a:p>
          <a:p>
            <a:r>
              <a:rPr lang="en-US" sz="2000" b="0" i="0" dirty="0">
                <a:solidFill>
                  <a:srgbClr val="292929"/>
                </a:solidFill>
                <a:effectLst/>
                <a:latin typeface="charter"/>
              </a:rPr>
              <a:t>If your P value is less than the chosen significance level then you reject the null hypothesis i.e. accept that your sample gives reasonable evidence to support the alternative hypothesis. It does NOT imply a “meaningful” or “important” difference; that is for you to decide when considering the real-world relevance of your result.</a:t>
            </a:r>
          </a:p>
          <a:p>
            <a:r>
              <a:rPr lang="en-US" sz="1400" b="0" i="0" dirty="0">
                <a:solidFill>
                  <a:srgbClr val="292929"/>
                </a:solidFill>
                <a:effectLst/>
                <a:latin typeface="charter"/>
              </a:rPr>
              <a:t>Example : you have a coin and you don’t know whether that is fair or tricky so let’s decide </a:t>
            </a:r>
            <a:r>
              <a:rPr lang="en-US" sz="1400" b="1" i="0" dirty="0">
                <a:solidFill>
                  <a:srgbClr val="292929"/>
                </a:solidFill>
                <a:effectLst/>
                <a:latin typeface="charter"/>
              </a:rPr>
              <a:t>null</a:t>
            </a:r>
            <a:r>
              <a:rPr lang="en-US" sz="1400" b="0" i="0" dirty="0">
                <a:solidFill>
                  <a:srgbClr val="292929"/>
                </a:solidFill>
                <a:effectLst/>
                <a:latin typeface="charter"/>
              </a:rPr>
              <a:t> and </a:t>
            </a:r>
            <a:r>
              <a:rPr lang="en-US" sz="1400" b="1" i="0" dirty="0">
                <a:solidFill>
                  <a:srgbClr val="292929"/>
                </a:solidFill>
                <a:effectLst/>
                <a:latin typeface="charter"/>
              </a:rPr>
              <a:t>alternate hypothesis</a:t>
            </a:r>
            <a:endParaRPr lang="en-US" sz="2000" dirty="0">
              <a:solidFill>
                <a:srgbClr val="292929"/>
              </a:solidFill>
              <a:latin typeface="charter"/>
            </a:endParaRPr>
          </a:p>
          <a:p>
            <a:r>
              <a:rPr lang="en-US" sz="1400" b="1" i="0" dirty="0">
                <a:solidFill>
                  <a:srgbClr val="292929"/>
                </a:solidFill>
                <a:effectLst/>
                <a:latin typeface="charter"/>
              </a:rPr>
              <a:t>H0</a:t>
            </a:r>
            <a:r>
              <a:rPr lang="en-US" sz="1400" b="0" i="0" dirty="0">
                <a:solidFill>
                  <a:srgbClr val="292929"/>
                </a:solidFill>
                <a:effectLst/>
                <a:latin typeface="charter"/>
              </a:rPr>
              <a:t> : a coin is a fair coin.</a:t>
            </a:r>
            <a:endParaRPr lang="en-US" sz="2000" b="0" i="0" dirty="0">
              <a:solidFill>
                <a:srgbClr val="292929"/>
              </a:solidFill>
              <a:effectLst/>
              <a:latin typeface="charter"/>
            </a:endParaRPr>
          </a:p>
          <a:p>
            <a:r>
              <a:rPr lang="en-US" sz="1400" b="1" i="0" dirty="0">
                <a:solidFill>
                  <a:srgbClr val="292929"/>
                </a:solidFill>
                <a:effectLst/>
                <a:latin typeface="charter"/>
              </a:rPr>
              <a:t>H1</a:t>
            </a:r>
            <a:r>
              <a:rPr lang="en-US" sz="1400" b="0" i="0" dirty="0">
                <a:solidFill>
                  <a:srgbClr val="292929"/>
                </a:solidFill>
                <a:effectLst/>
                <a:latin typeface="charter"/>
              </a:rPr>
              <a:t> : a coin is a tricky coin. and </a:t>
            </a:r>
            <a:r>
              <a:rPr lang="en-US" sz="1400" b="1" i="0" dirty="0">
                <a:solidFill>
                  <a:srgbClr val="292929"/>
                </a:solidFill>
                <a:effectLst/>
                <a:latin typeface="charter"/>
              </a:rPr>
              <a:t>alpha</a:t>
            </a:r>
            <a:r>
              <a:rPr lang="en-US" sz="1400" b="0" i="0" dirty="0">
                <a:solidFill>
                  <a:srgbClr val="292929"/>
                </a:solidFill>
                <a:effectLst/>
                <a:latin typeface="charter"/>
              </a:rPr>
              <a:t> = </a:t>
            </a:r>
            <a:r>
              <a:rPr lang="en-US" sz="1400" b="1" i="0" dirty="0">
                <a:solidFill>
                  <a:srgbClr val="292929"/>
                </a:solidFill>
                <a:effectLst/>
                <a:latin typeface="charter"/>
              </a:rPr>
              <a:t>5% or 0.05</a:t>
            </a:r>
            <a:endParaRPr lang="en-US" sz="2000" dirty="0">
              <a:solidFill>
                <a:srgbClr val="292929"/>
              </a:solidFill>
              <a:latin typeface="charter"/>
            </a:endParaRPr>
          </a:p>
          <a:p>
            <a:r>
              <a:rPr lang="en-US" sz="1400" b="0" i="0" dirty="0">
                <a:solidFill>
                  <a:srgbClr val="292929"/>
                </a:solidFill>
                <a:effectLst/>
                <a:latin typeface="charter"/>
              </a:rPr>
              <a:t>Now let’s toss the coin and calculate </a:t>
            </a:r>
            <a:r>
              <a:rPr lang="en-US" sz="1400" b="1" i="0" dirty="0">
                <a:solidFill>
                  <a:srgbClr val="292929"/>
                </a:solidFill>
                <a:effectLst/>
                <a:latin typeface="charter"/>
              </a:rPr>
              <a:t>p- value</a:t>
            </a:r>
            <a:r>
              <a:rPr lang="en-US" sz="1400" b="0" i="0" dirty="0">
                <a:solidFill>
                  <a:srgbClr val="292929"/>
                </a:solidFill>
                <a:effectLst/>
                <a:latin typeface="charter"/>
              </a:rPr>
              <a:t> ( probability value)</a:t>
            </a:r>
            <a:endParaRPr lang="en-US" sz="2000" b="0" i="0" dirty="0">
              <a:solidFill>
                <a:srgbClr val="292929"/>
              </a:solidFill>
              <a:effectLst/>
              <a:latin typeface="charter"/>
            </a:endParaRPr>
          </a:p>
          <a:p>
            <a:r>
              <a:rPr lang="en-US" sz="1400" b="0" i="0" dirty="0">
                <a:solidFill>
                  <a:srgbClr val="292929"/>
                </a:solidFill>
                <a:effectLst/>
                <a:latin typeface="charter"/>
              </a:rPr>
              <a:t>Toss a coin 1st time and result is </a:t>
            </a:r>
            <a:r>
              <a:rPr lang="en-US" sz="1400" b="1" i="0" dirty="0">
                <a:solidFill>
                  <a:srgbClr val="292929"/>
                </a:solidFill>
                <a:effectLst/>
                <a:latin typeface="charter"/>
              </a:rPr>
              <a:t>tail</a:t>
            </a:r>
            <a:r>
              <a:rPr lang="en-US" sz="1400" b="0" i="0" dirty="0">
                <a:solidFill>
                  <a:srgbClr val="292929"/>
                </a:solidFill>
                <a:effectLst/>
                <a:latin typeface="charter"/>
              </a:rPr>
              <a:t>- P-value = 50% (as head and tail have equal probability)</a:t>
            </a:r>
            <a:endParaRPr lang="en-US" sz="2000" dirty="0">
              <a:solidFill>
                <a:srgbClr val="292929"/>
              </a:solidFill>
              <a:latin typeface="charter"/>
            </a:endParaRPr>
          </a:p>
          <a:p>
            <a:r>
              <a:rPr lang="en-US" sz="1400" b="0" i="0" dirty="0">
                <a:solidFill>
                  <a:srgbClr val="292929"/>
                </a:solidFill>
                <a:effectLst/>
                <a:latin typeface="charter"/>
              </a:rPr>
              <a:t>Toss a coin 2nd time and result is </a:t>
            </a:r>
            <a:r>
              <a:rPr lang="en-US" sz="1400" b="1" i="0" dirty="0">
                <a:solidFill>
                  <a:srgbClr val="292929"/>
                </a:solidFill>
                <a:effectLst/>
                <a:latin typeface="charter"/>
              </a:rPr>
              <a:t>tail, now p-value = </a:t>
            </a:r>
            <a:r>
              <a:rPr lang="en-US" sz="1400" b="0" i="0" dirty="0">
                <a:solidFill>
                  <a:srgbClr val="292929"/>
                </a:solidFill>
                <a:effectLst/>
                <a:latin typeface="charter"/>
              </a:rPr>
              <a:t>50/2 </a:t>
            </a:r>
            <a:r>
              <a:rPr lang="en-US" sz="1400" b="1" i="0" dirty="0">
                <a:solidFill>
                  <a:srgbClr val="292929"/>
                </a:solidFill>
                <a:effectLst/>
                <a:latin typeface="charter"/>
              </a:rPr>
              <a:t>= 25%</a:t>
            </a:r>
            <a:endParaRPr lang="en-US" sz="2000" b="1" i="0" dirty="0">
              <a:solidFill>
                <a:srgbClr val="292929"/>
              </a:solidFill>
              <a:effectLst/>
              <a:latin typeface="charter"/>
            </a:endParaRPr>
          </a:p>
          <a:p>
            <a:r>
              <a:rPr lang="en-US" sz="1400" b="0" i="0" dirty="0">
                <a:solidFill>
                  <a:srgbClr val="292929"/>
                </a:solidFill>
                <a:effectLst/>
                <a:latin typeface="charter"/>
              </a:rPr>
              <a:t>and similarly we Toss 6 consecutive time and got result as P-value = </a:t>
            </a:r>
            <a:r>
              <a:rPr lang="en-US" sz="1400" b="1" i="0" dirty="0">
                <a:solidFill>
                  <a:srgbClr val="292929"/>
                </a:solidFill>
                <a:effectLst/>
                <a:latin typeface="charter"/>
              </a:rPr>
              <a:t>1.5% </a:t>
            </a:r>
            <a:r>
              <a:rPr lang="en-US" sz="1400" b="0" i="0" dirty="0">
                <a:solidFill>
                  <a:srgbClr val="292929"/>
                </a:solidFill>
                <a:effectLst/>
                <a:latin typeface="charter"/>
              </a:rPr>
              <a:t>but we set our significance level as 95% means 5% error rate we allow and here we see we are beyond that level i.e. our null- hypothesis does not hold good so we need to reject and propose that this coin is a tricky coin which is actually.</a:t>
            </a:r>
            <a:endParaRPr lang="en-IN" sz="2000" dirty="0"/>
          </a:p>
        </p:txBody>
      </p:sp>
    </p:spTree>
    <p:extLst>
      <p:ext uri="{BB962C8B-B14F-4D97-AF65-F5344CB8AC3E}">
        <p14:creationId xmlns:p14="http://schemas.microsoft.com/office/powerpoint/2010/main" val="25669418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8FB6-4B86-4D8B-8B44-E194EDC43032}"/>
              </a:ext>
            </a:extLst>
          </p:cNvPr>
          <p:cNvSpPr>
            <a:spLocks noGrp="1"/>
          </p:cNvSpPr>
          <p:nvPr>
            <p:ph type="title"/>
          </p:nvPr>
        </p:nvSpPr>
        <p:spPr>
          <a:xfrm>
            <a:off x="838200" y="365126"/>
            <a:ext cx="10515600" cy="315912"/>
          </a:xfrm>
        </p:spPr>
        <p:txBody>
          <a:bodyPr>
            <a:normAutofit fontScale="90000"/>
          </a:bodyPr>
          <a:lstStyle/>
          <a:p>
            <a:r>
              <a:rPr lang="en-IN" b="0" i="0" dirty="0">
                <a:solidFill>
                  <a:srgbClr val="292929"/>
                </a:solidFill>
                <a:effectLst/>
                <a:latin typeface="charter"/>
              </a:rPr>
              <a:t>hypothesis testing type</a:t>
            </a:r>
            <a:endParaRPr lang="en-IN" dirty="0"/>
          </a:p>
        </p:txBody>
      </p:sp>
      <p:sp>
        <p:nvSpPr>
          <p:cNvPr id="3" name="Content Placeholder 2">
            <a:extLst>
              <a:ext uri="{FF2B5EF4-FFF2-40B4-BE49-F238E27FC236}">
                <a16:creationId xmlns:a16="http://schemas.microsoft.com/office/drawing/2014/main" id="{D471B002-D1D9-4F9A-ADF7-4179E14B5E2E}"/>
              </a:ext>
            </a:extLst>
          </p:cNvPr>
          <p:cNvSpPr>
            <a:spLocks noGrp="1"/>
          </p:cNvSpPr>
          <p:nvPr>
            <p:ph idx="1"/>
          </p:nvPr>
        </p:nvSpPr>
        <p:spPr>
          <a:xfrm>
            <a:off x="838200" y="770021"/>
            <a:ext cx="10515600" cy="5406942"/>
          </a:xfrm>
        </p:spPr>
        <p:txBody>
          <a:bodyPr/>
          <a:lstStyle/>
          <a:p>
            <a:r>
              <a:rPr lang="en-US" b="0" i="0" dirty="0">
                <a:solidFill>
                  <a:srgbClr val="292929"/>
                </a:solidFill>
                <a:effectLst/>
                <a:latin typeface="charter"/>
              </a:rPr>
              <a:t>T Test ( Student T test)</a:t>
            </a:r>
          </a:p>
          <a:p>
            <a:r>
              <a:rPr lang="en-US" sz="1800" b="0" i="0" dirty="0">
                <a:solidFill>
                  <a:srgbClr val="292929"/>
                </a:solidFill>
                <a:effectLst/>
                <a:latin typeface="charter"/>
              </a:rPr>
              <a:t>A t-test is a type of inferential statistic which is used to determine if there is a significant difference between the means of two groups which may be related in certain features.</a:t>
            </a:r>
          </a:p>
          <a:p>
            <a:r>
              <a:rPr lang="en-US" sz="1800" b="0" i="0" dirty="0">
                <a:solidFill>
                  <a:srgbClr val="292929"/>
                </a:solidFill>
                <a:effectLst/>
                <a:latin typeface="charter"/>
              </a:rPr>
              <a:t>It is mostly used when the data sets, like the set of data recorded as outcome from flipping a coin a 100 times, would follow a normal distribution and may have unknown </a:t>
            </a:r>
            <a:r>
              <a:rPr lang="en-US" sz="1800" b="0" i="0" u="sng" dirty="0">
                <a:effectLst/>
                <a:latin typeface="charter"/>
                <a:hlinkClick r:id="rId2"/>
              </a:rPr>
              <a:t>variances</a:t>
            </a:r>
            <a:r>
              <a:rPr lang="en-US" sz="1800" b="0" i="0" dirty="0">
                <a:solidFill>
                  <a:srgbClr val="292929"/>
                </a:solidFill>
                <a:effectLst/>
                <a:latin typeface="charter"/>
              </a:rPr>
              <a:t>. </a:t>
            </a:r>
          </a:p>
          <a:p>
            <a:r>
              <a:rPr lang="en-US" sz="1200" b="0" i="0" dirty="0">
                <a:solidFill>
                  <a:srgbClr val="292929"/>
                </a:solidFill>
                <a:effectLst/>
                <a:latin typeface="charter"/>
              </a:rPr>
              <a:t>T test is used as a </a:t>
            </a:r>
            <a:r>
              <a:rPr lang="en-US" sz="1200" b="0" i="0" u="sng" dirty="0">
                <a:effectLst/>
                <a:latin typeface="charter"/>
                <a:hlinkClick r:id="rId3"/>
              </a:rPr>
              <a:t>hypothesis testing</a:t>
            </a:r>
            <a:r>
              <a:rPr lang="en-US" sz="1200" b="0" i="0" dirty="0">
                <a:solidFill>
                  <a:srgbClr val="292929"/>
                </a:solidFill>
                <a:effectLst/>
                <a:latin typeface="charter"/>
              </a:rPr>
              <a:t> tool, which allows testing of an assumption applicable to a population.</a:t>
            </a:r>
            <a:endParaRPr lang="en-US" sz="1800" dirty="0">
              <a:solidFill>
                <a:srgbClr val="292929"/>
              </a:solidFill>
              <a:latin typeface="charter"/>
            </a:endParaRPr>
          </a:p>
          <a:p>
            <a:r>
              <a:rPr lang="en-US" sz="1200" b="0" i="0" dirty="0">
                <a:solidFill>
                  <a:srgbClr val="292929"/>
                </a:solidFill>
                <a:effectLst/>
                <a:latin typeface="charter"/>
              </a:rPr>
              <a:t>T-test has 2 types : 1. one sampled t-test 2. two-sampled t-test.</a:t>
            </a:r>
            <a:endParaRPr lang="en-US" sz="1800" b="0" i="0" dirty="0">
              <a:solidFill>
                <a:srgbClr val="292929"/>
              </a:solidFill>
              <a:effectLst/>
              <a:latin typeface="charter"/>
            </a:endParaRPr>
          </a:p>
          <a:p>
            <a:r>
              <a:rPr lang="en-IN" sz="2000" b="1" i="0" dirty="0">
                <a:solidFill>
                  <a:srgbClr val="292929"/>
                </a:solidFill>
                <a:effectLst/>
                <a:latin typeface="charter"/>
              </a:rPr>
              <a:t>One sample t-test</a:t>
            </a:r>
            <a:r>
              <a:rPr lang="en-IN" sz="2000" b="0" i="0" dirty="0">
                <a:solidFill>
                  <a:srgbClr val="292929"/>
                </a:solidFill>
                <a:effectLst/>
                <a:latin typeface="charter"/>
              </a:rPr>
              <a:t> :</a:t>
            </a:r>
            <a:r>
              <a:rPr lang="en-US" sz="2000" dirty="0">
                <a:solidFill>
                  <a:srgbClr val="292929"/>
                </a:solidFill>
                <a:latin typeface="charter"/>
              </a:rPr>
              <a:t> </a:t>
            </a:r>
            <a:r>
              <a:rPr lang="en-US" sz="2000" b="0" i="0" dirty="0">
                <a:solidFill>
                  <a:srgbClr val="292929"/>
                </a:solidFill>
                <a:effectLst/>
                <a:latin typeface="charter"/>
              </a:rPr>
              <a:t>The One Sample </a:t>
            </a:r>
            <a:r>
              <a:rPr lang="en-US" sz="2000" b="0" i="1" dirty="0">
                <a:solidFill>
                  <a:srgbClr val="292929"/>
                </a:solidFill>
                <a:effectLst/>
                <a:latin typeface="charter"/>
              </a:rPr>
              <a:t>t</a:t>
            </a:r>
            <a:r>
              <a:rPr lang="en-US" sz="2000" b="0" i="0" dirty="0">
                <a:solidFill>
                  <a:srgbClr val="292929"/>
                </a:solidFill>
                <a:effectLst/>
                <a:latin typeface="charter"/>
              </a:rPr>
              <a:t> Test determines whether the sample mean is statistically different from a known or </a:t>
            </a:r>
            <a:r>
              <a:rPr lang="en-US" sz="2000" b="0" i="0" dirty="0" err="1">
                <a:solidFill>
                  <a:srgbClr val="292929"/>
                </a:solidFill>
                <a:effectLst/>
                <a:latin typeface="charter"/>
              </a:rPr>
              <a:t>hypothesised</a:t>
            </a:r>
            <a:r>
              <a:rPr lang="en-US" sz="2000" b="0" i="0" dirty="0">
                <a:solidFill>
                  <a:srgbClr val="292929"/>
                </a:solidFill>
                <a:effectLst/>
                <a:latin typeface="charter"/>
              </a:rPr>
              <a:t> population mean. The One Sample </a:t>
            </a:r>
            <a:r>
              <a:rPr lang="en-US" sz="2000" b="0" i="1" dirty="0">
                <a:solidFill>
                  <a:srgbClr val="292929"/>
                </a:solidFill>
                <a:effectLst/>
                <a:latin typeface="charter"/>
              </a:rPr>
              <a:t>t</a:t>
            </a:r>
            <a:r>
              <a:rPr lang="en-US" sz="2000" b="0" i="0" dirty="0">
                <a:solidFill>
                  <a:srgbClr val="292929"/>
                </a:solidFill>
                <a:effectLst/>
                <a:latin typeface="charter"/>
              </a:rPr>
              <a:t> Test is a parametric test.</a:t>
            </a:r>
            <a:endParaRPr lang="en-US" sz="2000" dirty="0">
              <a:solidFill>
                <a:srgbClr val="292929"/>
              </a:solidFill>
              <a:latin typeface="charter"/>
            </a:endParaRPr>
          </a:p>
          <a:p>
            <a:r>
              <a:rPr lang="en-US" sz="2000" b="0" i="0" dirty="0">
                <a:solidFill>
                  <a:srgbClr val="292929"/>
                </a:solidFill>
                <a:effectLst/>
                <a:latin typeface="charter"/>
              </a:rPr>
              <a:t>Example :- you have 10 ages and you are checking whether avg age is 30 or not.</a:t>
            </a:r>
          </a:p>
          <a:p>
            <a:endParaRPr lang="en-US" sz="2000" b="0" i="0" dirty="0">
              <a:solidFill>
                <a:srgbClr val="292929"/>
              </a:solidFill>
              <a:effectLst/>
              <a:latin typeface="charter"/>
            </a:endParaRPr>
          </a:p>
          <a:p>
            <a:endParaRPr lang="en-US" sz="1800" dirty="0">
              <a:solidFill>
                <a:srgbClr val="292929"/>
              </a:solidFill>
              <a:latin typeface="charter"/>
            </a:endParaRPr>
          </a:p>
          <a:p>
            <a:endParaRPr lang="en-IN" dirty="0"/>
          </a:p>
        </p:txBody>
      </p:sp>
    </p:spTree>
    <p:extLst>
      <p:ext uri="{BB962C8B-B14F-4D97-AF65-F5344CB8AC3E}">
        <p14:creationId xmlns:p14="http://schemas.microsoft.com/office/powerpoint/2010/main" val="37548649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AF39D-C486-41C4-8B10-E31CAFDE18D8}"/>
              </a:ext>
            </a:extLst>
          </p:cNvPr>
          <p:cNvSpPr>
            <a:spLocks noGrp="1"/>
          </p:cNvSpPr>
          <p:nvPr>
            <p:ph idx="1"/>
          </p:nvPr>
        </p:nvSpPr>
        <p:spPr>
          <a:xfrm>
            <a:off x="838200" y="808522"/>
            <a:ext cx="10515600" cy="5368441"/>
          </a:xfrm>
        </p:spPr>
        <p:txBody>
          <a:bodyPr>
            <a:normAutofit fontScale="92500" lnSpcReduction="20000"/>
          </a:bodyPr>
          <a:lstStyle/>
          <a:p>
            <a:r>
              <a:rPr lang="en-IN" dirty="0"/>
              <a:t>from </a:t>
            </a:r>
            <a:r>
              <a:rPr lang="en-IN" dirty="0" err="1"/>
              <a:t>scipy.stats</a:t>
            </a:r>
            <a:r>
              <a:rPr lang="en-IN" dirty="0"/>
              <a:t> import ttest_1samp</a:t>
            </a:r>
          </a:p>
          <a:p>
            <a:r>
              <a:rPr lang="en-IN" dirty="0"/>
              <a:t>import </a:t>
            </a:r>
            <a:r>
              <a:rPr lang="en-IN" dirty="0" err="1"/>
              <a:t>numpy</a:t>
            </a:r>
            <a:r>
              <a:rPr lang="en-IN" dirty="0"/>
              <a:t> as np</a:t>
            </a:r>
          </a:p>
          <a:p>
            <a:r>
              <a:rPr lang="en-IN" dirty="0"/>
              <a:t>ages = </a:t>
            </a:r>
            <a:r>
              <a:rPr lang="en-IN" b="0" dirty="0">
                <a:solidFill>
                  <a:srgbClr val="000000"/>
                </a:solidFill>
                <a:effectLst/>
                <a:latin typeface="Courier New" panose="02070309020205020404" pitchFamily="49" charset="0"/>
              </a:rPr>
              <a:t>[</a:t>
            </a:r>
            <a:r>
              <a:rPr lang="en-IN" b="0" dirty="0">
                <a:solidFill>
                  <a:srgbClr val="09885A"/>
                </a:solidFill>
                <a:effectLst/>
                <a:latin typeface="Courier New" panose="02070309020205020404" pitchFamily="49" charset="0"/>
              </a:rPr>
              <a:t>20</a:t>
            </a:r>
            <a:r>
              <a:rPr lang="en-IN" b="0" dirty="0">
                <a:solidFill>
                  <a:srgbClr val="000000"/>
                </a:solidFill>
                <a:effectLst/>
                <a:latin typeface="Courier New" panose="02070309020205020404" pitchFamily="49" charset="0"/>
              </a:rPr>
              <a:t>,</a:t>
            </a:r>
            <a:r>
              <a:rPr lang="en-IN" b="0" dirty="0">
                <a:solidFill>
                  <a:srgbClr val="09885A"/>
                </a:solidFill>
                <a:effectLst/>
                <a:latin typeface="Courier New" panose="02070309020205020404" pitchFamily="49" charset="0"/>
              </a:rPr>
              <a:t>30</a:t>
            </a:r>
            <a:r>
              <a:rPr lang="en-IN" b="0" dirty="0">
                <a:solidFill>
                  <a:srgbClr val="000000"/>
                </a:solidFill>
                <a:effectLst/>
                <a:latin typeface="Courier New" panose="02070309020205020404" pitchFamily="49" charset="0"/>
              </a:rPr>
              <a:t>,</a:t>
            </a:r>
            <a:r>
              <a:rPr lang="en-IN" b="0" dirty="0">
                <a:solidFill>
                  <a:srgbClr val="09885A"/>
                </a:solidFill>
                <a:effectLst/>
                <a:latin typeface="Courier New" panose="02070309020205020404" pitchFamily="49" charset="0"/>
              </a:rPr>
              <a:t>25</a:t>
            </a:r>
            <a:r>
              <a:rPr lang="en-IN" b="0" dirty="0">
                <a:solidFill>
                  <a:srgbClr val="000000"/>
                </a:solidFill>
                <a:effectLst/>
                <a:latin typeface="Courier New" panose="02070309020205020404" pitchFamily="49" charset="0"/>
              </a:rPr>
              <a:t>,</a:t>
            </a:r>
            <a:r>
              <a:rPr lang="en-IN" b="0" dirty="0">
                <a:solidFill>
                  <a:srgbClr val="09885A"/>
                </a:solidFill>
                <a:effectLst/>
                <a:latin typeface="Courier New" panose="02070309020205020404" pitchFamily="49" charset="0"/>
              </a:rPr>
              <a:t>30</a:t>
            </a:r>
            <a:r>
              <a:rPr lang="en-IN" b="0" dirty="0">
                <a:solidFill>
                  <a:srgbClr val="000000"/>
                </a:solidFill>
                <a:effectLst/>
                <a:latin typeface="Courier New" panose="02070309020205020404" pitchFamily="49" charset="0"/>
              </a:rPr>
              <a:t>,</a:t>
            </a:r>
            <a:r>
              <a:rPr lang="en-IN" b="0" dirty="0">
                <a:solidFill>
                  <a:srgbClr val="09885A"/>
                </a:solidFill>
                <a:effectLst/>
                <a:latin typeface="Courier New" panose="02070309020205020404" pitchFamily="49" charset="0"/>
              </a:rPr>
              <a:t>45</a:t>
            </a:r>
            <a:r>
              <a:rPr lang="en-IN" b="0" dirty="0">
                <a:solidFill>
                  <a:srgbClr val="000000"/>
                </a:solidFill>
                <a:effectLst/>
                <a:latin typeface="Courier New" panose="02070309020205020404" pitchFamily="49" charset="0"/>
              </a:rPr>
              <a:t>,</a:t>
            </a:r>
            <a:r>
              <a:rPr lang="en-IN" b="0" dirty="0">
                <a:solidFill>
                  <a:srgbClr val="09885A"/>
                </a:solidFill>
                <a:effectLst/>
                <a:latin typeface="Courier New" panose="02070309020205020404" pitchFamily="49" charset="0"/>
              </a:rPr>
              <a:t>12</a:t>
            </a:r>
            <a:r>
              <a:rPr lang="en-IN" b="0" dirty="0">
                <a:solidFill>
                  <a:srgbClr val="000000"/>
                </a:solidFill>
                <a:effectLst/>
                <a:latin typeface="Courier New" panose="02070309020205020404" pitchFamily="49" charset="0"/>
              </a:rPr>
              <a:t>,</a:t>
            </a:r>
            <a:r>
              <a:rPr lang="en-IN" b="0" dirty="0">
                <a:solidFill>
                  <a:srgbClr val="09885A"/>
                </a:solidFill>
                <a:effectLst/>
                <a:latin typeface="Courier New" panose="02070309020205020404" pitchFamily="49" charset="0"/>
              </a:rPr>
              <a:t>34</a:t>
            </a:r>
            <a:r>
              <a:rPr lang="en-IN" b="0" dirty="0">
                <a:solidFill>
                  <a:srgbClr val="000000"/>
                </a:solidFill>
                <a:effectLst/>
                <a:latin typeface="Courier New" panose="02070309020205020404" pitchFamily="49" charset="0"/>
              </a:rPr>
              <a:t>,</a:t>
            </a:r>
            <a:r>
              <a:rPr lang="en-IN" b="0" dirty="0">
                <a:solidFill>
                  <a:srgbClr val="09885A"/>
                </a:solidFill>
                <a:effectLst/>
                <a:latin typeface="Courier New" panose="02070309020205020404" pitchFamily="49" charset="0"/>
              </a:rPr>
              <a:t>40</a:t>
            </a:r>
            <a:r>
              <a:rPr lang="en-IN" b="0" dirty="0">
                <a:solidFill>
                  <a:srgbClr val="000000"/>
                </a:solidFill>
                <a:effectLst/>
                <a:latin typeface="Courier New" panose="02070309020205020404" pitchFamily="49" charset="0"/>
              </a:rPr>
              <a:t>,</a:t>
            </a:r>
            <a:r>
              <a:rPr lang="en-IN" b="0" dirty="0">
                <a:solidFill>
                  <a:srgbClr val="09885A"/>
                </a:solidFill>
                <a:effectLst/>
                <a:latin typeface="Courier New" panose="02070309020205020404" pitchFamily="49" charset="0"/>
              </a:rPr>
              <a:t>40</a:t>
            </a:r>
            <a:r>
              <a:rPr lang="en-IN" b="0" dirty="0">
                <a:solidFill>
                  <a:srgbClr val="000000"/>
                </a:solidFill>
                <a:effectLst/>
                <a:latin typeface="Courier New" panose="02070309020205020404" pitchFamily="49" charset="0"/>
              </a:rPr>
              <a:t>,</a:t>
            </a:r>
            <a:r>
              <a:rPr lang="en-IN" b="0" dirty="0">
                <a:solidFill>
                  <a:srgbClr val="09885A"/>
                </a:solidFill>
                <a:effectLst/>
                <a:latin typeface="Courier New" panose="02070309020205020404" pitchFamily="49" charset="0"/>
              </a:rPr>
              <a:t>35</a:t>
            </a:r>
            <a:r>
              <a:rPr lang="en-IN" b="0" dirty="0">
                <a:solidFill>
                  <a:srgbClr val="000000"/>
                </a:solidFill>
                <a:effectLst/>
                <a:latin typeface="Courier New" panose="02070309020205020404" pitchFamily="49" charset="0"/>
              </a:rPr>
              <a:t>]</a:t>
            </a:r>
          </a:p>
          <a:p>
            <a:endParaRPr lang="en-IN" dirty="0"/>
          </a:p>
          <a:p>
            <a:r>
              <a:rPr lang="en-IN" dirty="0"/>
              <a:t>print(ages)</a:t>
            </a:r>
          </a:p>
          <a:p>
            <a:r>
              <a:rPr lang="en-IN" dirty="0" err="1"/>
              <a:t>ages_mean</a:t>
            </a:r>
            <a:r>
              <a:rPr lang="en-IN" dirty="0"/>
              <a:t> = </a:t>
            </a:r>
            <a:r>
              <a:rPr lang="en-IN" dirty="0" err="1"/>
              <a:t>np.mean</a:t>
            </a:r>
            <a:r>
              <a:rPr lang="en-IN" dirty="0"/>
              <a:t>(ages)</a:t>
            </a:r>
          </a:p>
          <a:p>
            <a:r>
              <a:rPr lang="en-IN" dirty="0"/>
              <a:t>print(</a:t>
            </a:r>
            <a:r>
              <a:rPr lang="en-IN" dirty="0" err="1"/>
              <a:t>ages_mean</a:t>
            </a:r>
            <a:r>
              <a:rPr lang="en-IN" dirty="0"/>
              <a:t>)</a:t>
            </a:r>
          </a:p>
          <a:p>
            <a:r>
              <a:rPr lang="en-IN" dirty="0" err="1"/>
              <a:t>tset</a:t>
            </a:r>
            <a:r>
              <a:rPr lang="en-IN" dirty="0"/>
              <a:t>, </a:t>
            </a:r>
            <a:r>
              <a:rPr lang="en-IN" dirty="0" err="1"/>
              <a:t>pval</a:t>
            </a:r>
            <a:r>
              <a:rPr lang="en-IN" dirty="0"/>
              <a:t> = ttest_1samp(ages, 30)</a:t>
            </a:r>
          </a:p>
          <a:p>
            <a:r>
              <a:rPr lang="en-IN" dirty="0"/>
              <a:t>print(“p-values”,</a:t>
            </a:r>
            <a:r>
              <a:rPr lang="en-IN" dirty="0" err="1"/>
              <a:t>pval</a:t>
            </a:r>
            <a:r>
              <a:rPr lang="en-IN" dirty="0"/>
              <a:t>)</a:t>
            </a:r>
          </a:p>
          <a:p>
            <a:r>
              <a:rPr lang="en-IN" dirty="0"/>
              <a:t>if </a:t>
            </a:r>
            <a:r>
              <a:rPr lang="en-IN" dirty="0" err="1"/>
              <a:t>pval</a:t>
            </a:r>
            <a:r>
              <a:rPr lang="en-IN" dirty="0"/>
              <a:t> &lt; 0.05:    # alpha value is 0.05 or 5%</a:t>
            </a:r>
          </a:p>
          <a:p>
            <a:r>
              <a:rPr lang="en-IN" dirty="0"/>
              <a:t>   print(" we are rejecting null hypothesis")</a:t>
            </a:r>
          </a:p>
          <a:p>
            <a:r>
              <a:rPr lang="en-IN" dirty="0"/>
              <a:t>else:</a:t>
            </a:r>
          </a:p>
          <a:p>
            <a:r>
              <a:rPr lang="en-IN" dirty="0"/>
              <a:t>  print("we are accepting null hypothesis")</a:t>
            </a:r>
          </a:p>
        </p:txBody>
      </p:sp>
    </p:spTree>
    <p:extLst>
      <p:ext uri="{BB962C8B-B14F-4D97-AF65-F5344CB8AC3E}">
        <p14:creationId xmlns:p14="http://schemas.microsoft.com/office/powerpoint/2010/main" val="33255892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02673-EC66-4C42-9D6E-D55ECEB23F11}"/>
              </a:ext>
            </a:extLst>
          </p:cNvPr>
          <p:cNvSpPr>
            <a:spLocks noGrp="1"/>
          </p:cNvSpPr>
          <p:nvPr>
            <p:ph type="title"/>
          </p:nvPr>
        </p:nvSpPr>
        <p:spPr>
          <a:xfrm>
            <a:off x="838200" y="365126"/>
            <a:ext cx="10515600" cy="315912"/>
          </a:xfrm>
        </p:spPr>
        <p:txBody>
          <a:bodyPr>
            <a:normAutofit fontScale="90000"/>
          </a:bodyPr>
          <a:lstStyle/>
          <a:p>
            <a:r>
              <a:rPr lang="en-IN" b="1" i="0" dirty="0">
                <a:solidFill>
                  <a:srgbClr val="292929"/>
                </a:solidFill>
                <a:effectLst/>
                <a:latin typeface="charter"/>
              </a:rPr>
              <a:t>Two sampled T-test</a:t>
            </a:r>
            <a:endParaRPr lang="en-IN" dirty="0"/>
          </a:p>
        </p:txBody>
      </p:sp>
      <p:sp>
        <p:nvSpPr>
          <p:cNvPr id="3" name="Content Placeholder 2">
            <a:extLst>
              <a:ext uri="{FF2B5EF4-FFF2-40B4-BE49-F238E27FC236}">
                <a16:creationId xmlns:a16="http://schemas.microsoft.com/office/drawing/2014/main" id="{261EA993-E053-4806-8D49-D77ACB616124}"/>
              </a:ext>
            </a:extLst>
          </p:cNvPr>
          <p:cNvSpPr>
            <a:spLocks noGrp="1"/>
          </p:cNvSpPr>
          <p:nvPr>
            <p:ph idx="1"/>
          </p:nvPr>
        </p:nvSpPr>
        <p:spPr>
          <a:xfrm>
            <a:off x="838200" y="808522"/>
            <a:ext cx="10515600" cy="5368441"/>
          </a:xfrm>
        </p:spPr>
        <p:txBody>
          <a:bodyPr>
            <a:normAutofit/>
          </a:bodyPr>
          <a:lstStyle/>
          <a:p>
            <a:r>
              <a:rPr lang="en-US" sz="2000" dirty="0"/>
              <a:t>The Independent </a:t>
            </a:r>
            <a:r>
              <a:rPr lang="en-US" sz="2000" b="1" dirty="0">
                <a:effectLst/>
                <a:latin typeface="charter"/>
              </a:rPr>
              <a:t>Samples t Test</a:t>
            </a:r>
            <a:r>
              <a:rPr lang="en-US" sz="2000" dirty="0"/>
              <a:t> or 2-sample t-test compares the means of two independent groups in order to determine whether there is statistical evidence that the associated population means are significantly different.</a:t>
            </a:r>
            <a:r>
              <a:rPr lang="en-US" sz="2000" b="0" i="0" dirty="0">
                <a:solidFill>
                  <a:srgbClr val="292929"/>
                </a:solidFill>
                <a:effectLst/>
                <a:latin typeface="charter"/>
              </a:rPr>
              <a:t> </a:t>
            </a:r>
          </a:p>
          <a:p>
            <a:r>
              <a:rPr lang="en-US" sz="2000" b="0" i="0" dirty="0">
                <a:solidFill>
                  <a:srgbClr val="292929"/>
                </a:solidFill>
                <a:effectLst/>
                <a:latin typeface="charter"/>
              </a:rPr>
              <a:t>The Independent </a:t>
            </a:r>
            <a:r>
              <a:rPr lang="en-US" sz="2000" b="1" i="0" dirty="0">
                <a:solidFill>
                  <a:srgbClr val="292929"/>
                </a:solidFill>
                <a:effectLst/>
                <a:latin typeface="charter"/>
              </a:rPr>
              <a:t>Samples t Test</a:t>
            </a:r>
            <a:r>
              <a:rPr lang="en-US" sz="2000" b="0" i="0" dirty="0">
                <a:solidFill>
                  <a:srgbClr val="292929"/>
                </a:solidFill>
                <a:effectLst/>
                <a:latin typeface="charter"/>
              </a:rPr>
              <a:t> is a parametric </a:t>
            </a:r>
            <a:r>
              <a:rPr lang="en-US" sz="2000" b="1" i="0" dirty="0">
                <a:solidFill>
                  <a:srgbClr val="292929"/>
                </a:solidFill>
                <a:effectLst/>
                <a:latin typeface="charter"/>
              </a:rPr>
              <a:t>test</a:t>
            </a:r>
            <a:r>
              <a:rPr lang="en-US" sz="2000" b="0" i="0" dirty="0">
                <a:solidFill>
                  <a:srgbClr val="292929"/>
                </a:solidFill>
                <a:effectLst/>
                <a:latin typeface="charter"/>
              </a:rPr>
              <a:t>. This </a:t>
            </a:r>
            <a:r>
              <a:rPr lang="en-US" sz="2000" b="1" i="0" dirty="0">
                <a:solidFill>
                  <a:srgbClr val="292929"/>
                </a:solidFill>
                <a:effectLst/>
                <a:latin typeface="charter"/>
              </a:rPr>
              <a:t>test</a:t>
            </a:r>
            <a:r>
              <a:rPr lang="en-US" sz="2000" b="0" i="0" dirty="0">
                <a:solidFill>
                  <a:srgbClr val="292929"/>
                </a:solidFill>
                <a:effectLst/>
                <a:latin typeface="charter"/>
              </a:rPr>
              <a:t> is also known as: Independent </a:t>
            </a:r>
            <a:r>
              <a:rPr lang="en-US" sz="2000" b="1" i="0" dirty="0">
                <a:solidFill>
                  <a:srgbClr val="292929"/>
                </a:solidFill>
                <a:effectLst/>
                <a:latin typeface="charter"/>
              </a:rPr>
              <a:t>t Test</a:t>
            </a:r>
            <a:r>
              <a:rPr lang="en-US" sz="2000" b="0" i="0" dirty="0">
                <a:solidFill>
                  <a:srgbClr val="292929"/>
                </a:solidFill>
                <a:effectLst/>
                <a:latin typeface="charter"/>
              </a:rPr>
              <a:t>.</a:t>
            </a:r>
            <a:endParaRPr lang="en-US" sz="2000" dirty="0">
              <a:solidFill>
                <a:srgbClr val="292929"/>
              </a:solidFill>
              <a:latin typeface="charter"/>
            </a:endParaRPr>
          </a:p>
          <a:p>
            <a:r>
              <a:rPr lang="en-US" sz="2000" b="0" i="0" dirty="0">
                <a:solidFill>
                  <a:srgbClr val="292929"/>
                </a:solidFill>
                <a:effectLst/>
                <a:latin typeface="charter"/>
              </a:rPr>
              <a:t>Example : is there any association between week1 and week2</a:t>
            </a:r>
          </a:p>
          <a:p>
            <a:endParaRPr lang="en-US" sz="2000" b="0" i="0" dirty="0">
              <a:solidFill>
                <a:srgbClr val="292929"/>
              </a:solidFill>
              <a:effectLst/>
              <a:latin typeface="charter"/>
            </a:endParaRPr>
          </a:p>
          <a:p>
            <a:endParaRPr lang="en-IN" sz="2000" dirty="0"/>
          </a:p>
        </p:txBody>
      </p:sp>
    </p:spTree>
    <p:extLst>
      <p:ext uri="{BB962C8B-B14F-4D97-AF65-F5344CB8AC3E}">
        <p14:creationId xmlns:p14="http://schemas.microsoft.com/office/powerpoint/2010/main" val="650422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0AB5C-4D59-4747-98E9-723A628D0090}"/>
              </a:ext>
            </a:extLst>
          </p:cNvPr>
          <p:cNvSpPr>
            <a:spLocks noGrp="1"/>
          </p:cNvSpPr>
          <p:nvPr>
            <p:ph type="title"/>
          </p:nvPr>
        </p:nvSpPr>
        <p:spPr>
          <a:xfrm>
            <a:off x="838200" y="365126"/>
            <a:ext cx="10515600" cy="315912"/>
          </a:xfrm>
        </p:spPr>
        <p:txBody>
          <a:bodyPr>
            <a:normAutofit fontScale="90000"/>
          </a:bodyPr>
          <a:lstStyle/>
          <a:p>
            <a:r>
              <a:rPr lang="en-IN" b="1" i="0" dirty="0">
                <a:solidFill>
                  <a:srgbClr val="292929"/>
                </a:solidFill>
                <a:effectLst/>
                <a:latin typeface="charter"/>
              </a:rPr>
              <a:t>Paired sampled t-test</a:t>
            </a:r>
            <a:endParaRPr lang="en-IN" dirty="0"/>
          </a:p>
        </p:txBody>
      </p:sp>
      <p:sp>
        <p:nvSpPr>
          <p:cNvPr id="3" name="Content Placeholder 2">
            <a:extLst>
              <a:ext uri="{FF2B5EF4-FFF2-40B4-BE49-F238E27FC236}">
                <a16:creationId xmlns:a16="http://schemas.microsoft.com/office/drawing/2014/main" id="{677F97ED-5A7B-424B-B0FD-702496F95806}"/>
              </a:ext>
            </a:extLst>
          </p:cNvPr>
          <p:cNvSpPr>
            <a:spLocks noGrp="1"/>
          </p:cNvSpPr>
          <p:nvPr>
            <p:ph idx="1"/>
          </p:nvPr>
        </p:nvSpPr>
        <p:spPr>
          <a:xfrm>
            <a:off x="838200" y="895149"/>
            <a:ext cx="10515600" cy="5281814"/>
          </a:xfrm>
        </p:spPr>
        <p:txBody>
          <a:bodyPr>
            <a:normAutofit fontScale="85000" lnSpcReduction="20000"/>
          </a:bodyPr>
          <a:lstStyle/>
          <a:p>
            <a:r>
              <a:rPr lang="en-US" sz="2000" b="0" i="0" dirty="0">
                <a:solidFill>
                  <a:srgbClr val="292929"/>
                </a:solidFill>
                <a:effectLst/>
                <a:latin typeface="charter"/>
              </a:rPr>
              <a:t>The paired sample t-test is also called dependent sample t-test. It’s an </a:t>
            </a:r>
            <a:r>
              <a:rPr lang="en-US" sz="2000" b="0" i="0" dirty="0" err="1">
                <a:solidFill>
                  <a:srgbClr val="292929"/>
                </a:solidFill>
                <a:effectLst/>
                <a:latin typeface="charter"/>
              </a:rPr>
              <a:t>uni</a:t>
            </a:r>
            <a:r>
              <a:rPr lang="en-US" sz="2000" b="0" i="0" dirty="0">
                <a:solidFill>
                  <a:srgbClr val="292929"/>
                </a:solidFill>
                <a:effectLst/>
                <a:latin typeface="charter"/>
              </a:rPr>
              <a:t> variate test that tests for a significant difference between 2 related variables. </a:t>
            </a:r>
          </a:p>
          <a:p>
            <a:r>
              <a:rPr lang="en-US" sz="2000" b="0" i="0" dirty="0">
                <a:solidFill>
                  <a:srgbClr val="292929"/>
                </a:solidFill>
                <a:effectLst/>
                <a:latin typeface="charter"/>
              </a:rPr>
              <a:t> An example of this is if you where to collect the blood pressure for an individual before and after some treatment, condition, or time point.</a:t>
            </a:r>
            <a:endParaRPr lang="en-US" sz="2000" dirty="0">
              <a:solidFill>
                <a:srgbClr val="292929"/>
              </a:solidFill>
              <a:latin typeface="charter"/>
            </a:endParaRPr>
          </a:p>
          <a:p>
            <a:r>
              <a:rPr lang="en-US" sz="2000" b="1" i="0" dirty="0">
                <a:solidFill>
                  <a:srgbClr val="292929"/>
                </a:solidFill>
                <a:effectLst/>
                <a:latin typeface="charter"/>
              </a:rPr>
              <a:t>H0 :- means difference between two sample is 0</a:t>
            </a:r>
          </a:p>
          <a:p>
            <a:r>
              <a:rPr lang="en-US" sz="2000" b="1" i="0" dirty="0">
                <a:solidFill>
                  <a:srgbClr val="292929"/>
                </a:solidFill>
                <a:effectLst/>
                <a:latin typeface="charter"/>
              </a:rPr>
              <a:t>H1:- mean difference between two sample is not 0</a:t>
            </a:r>
          </a:p>
          <a:p>
            <a:endParaRPr lang="en-US" sz="2000" b="1" dirty="0">
              <a:solidFill>
                <a:srgbClr val="292929"/>
              </a:solidFill>
              <a:latin typeface="charter"/>
            </a:endParaRPr>
          </a:p>
          <a:p>
            <a:r>
              <a:rPr lang="en-US" sz="2000" b="1" dirty="0">
                <a:solidFill>
                  <a:srgbClr val="292929"/>
                </a:solidFill>
                <a:latin typeface="charter"/>
              </a:rPr>
              <a:t>import pandas as pd</a:t>
            </a:r>
          </a:p>
          <a:p>
            <a:r>
              <a:rPr lang="en-US" sz="2000" b="1" dirty="0">
                <a:solidFill>
                  <a:srgbClr val="292929"/>
                </a:solidFill>
                <a:latin typeface="charter"/>
              </a:rPr>
              <a:t>from </a:t>
            </a:r>
            <a:r>
              <a:rPr lang="en-US" sz="2000" b="1" dirty="0" err="1">
                <a:solidFill>
                  <a:srgbClr val="292929"/>
                </a:solidFill>
                <a:latin typeface="charter"/>
              </a:rPr>
              <a:t>scipy</a:t>
            </a:r>
            <a:r>
              <a:rPr lang="en-US" sz="2000" b="1" dirty="0">
                <a:solidFill>
                  <a:srgbClr val="292929"/>
                </a:solidFill>
                <a:latin typeface="charter"/>
              </a:rPr>
              <a:t> import stats</a:t>
            </a:r>
          </a:p>
          <a:p>
            <a:r>
              <a:rPr lang="en-US" sz="2000" b="1" dirty="0" err="1">
                <a:solidFill>
                  <a:srgbClr val="292929"/>
                </a:solidFill>
                <a:latin typeface="charter"/>
              </a:rPr>
              <a:t>df</a:t>
            </a:r>
            <a:r>
              <a:rPr lang="en-US" sz="2000" b="1" dirty="0">
                <a:solidFill>
                  <a:srgbClr val="292929"/>
                </a:solidFill>
                <a:latin typeface="charter"/>
              </a:rPr>
              <a:t> = </a:t>
            </a:r>
            <a:r>
              <a:rPr lang="en-US" sz="2000" b="1" dirty="0" err="1">
                <a:solidFill>
                  <a:srgbClr val="292929"/>
                </a:solidFill>
                <a:latin typeface="charter"/>
              </a:rPr>
              <a:t>pd.read_csv</a:t>
            </a:r>
            <a:r>
              <a:rPr lang="en-US" sz="2000" b="1" dirty="0">
                <a:solidFill>
                  <a:srgbClr val="292929"/>
                </a:solidFill>
                <a:latin typeface="charter"/>
              </a:rPr>
              <a:t>("blood_pressure.csv")</a:t>
            </a:r>
          </a:p>
          <a:p>
            <a:r>
              <a:rPr lang="en-US" sz="2000" b="1" dirty="0" err="1">
                <a:solidFill>
                  <a:srgbClr val="292929"/>
                </a:solidFill>
                <a:latin typeface="charter"/>
              </a:rPr>
              <a:t>df</a:t>
            </a:r>
            <a:r>
              <a:rPr lang="en-US" sz="2000" b="1" dirty="0">
                <a:solidFill>
                  <a:srgbClr val="292929"/>
                </a:solidFill>
                <a:latin typeface="charter"/>
              </a:rPr>
              <a:t>[['bp_before','</a:t>
            </a:r>
            <a:r>
              <a:rPr lang="en-US" sz="2000" b="1" dirty="0" err="1">
                <a:solidFill>
                  <a:srgbClr val="292929"/>
                </a:solidFill>
                <a:latin typeface="charter"/>
              </a:rPr>
              <a:t>bp_after</a:t>
            </a:r>
            <a:r>
              <a:rPr lang="en-US" sz="2000" b="1" dirty="0">
                <a:solidFill>
                  <a:srgbClr val="292929"/>
                </a:solidFill>
                <a:latin typeface="charter"/>
              </a:rPr>
              <a:t>']].describe()</a:t>
            </a:r>
          </a:p>
          <a:p>
            <a:r>
              <a:rPr lang="en-US" sz="2000" b="1" dirty="0" err="1">
                <a:solidFill>
                  <a:srgbClr val="292929"/>
                </a:solidFill>
                <a:latin typeface="charter"/>
              </a:rPr>
              <a:t>ttest,pval</a:t>
            </a:r>
            <a:r>
              <a:rPr lang="en-US" sz="2000" b="1" dirty="0">
                <a:solidFill>
                  <a:srgbClr val="292929"/>
                </a:solidFill>
                <a:latin typeface="charter"/>
              </a:rPr>
              <a:t> = </a:t>
            </a:r>
            <a:r>
              <a:rPr lang="en-US" sz="2000" b="1" dirty="0" err="1">
                <a:solidFill>
                  <a:srgbClr val="292929"/>
                </a:solidFill>
                <a:latin typeface="charter"/>
              </a:rPr>
              <a:t>stats.ttest_rel</a:t>
            </a:r>
            <a:r>
              <a:rPr lang="en-US" sz="2000" b="1" dirty="0">
                <a:solidFill>
                  <a:srgbClr val="292929"/>
                </a:solidFill>
                <a:latin typeface="charter"/>
              </a:rPr>
              <a:t>(</a:t>
            </a:r>
            <a:r>
              <a:rPr lang="en-US" sz="2000" b="1" dirty="0" err="1">
                <a:solidFill>
                  <a:srgbClr val="292929"/>
                </a:solidFill>
                <a:latin typeface="charter"/>
              </a:rPr>
              <a:t>df</a:t>
            </a:r>
            <a:r>
              <a:rPr lang="en-US" sz="2000" b="1" dirty="0">
                <a:solidFill>
                  <a:srgbClr val="292929"/>
                </a:solidFill>
                <a:latin typeface="charter"/>
              </a:rPr>
              <a:t>['</a:t>
            </a:r>
            <a:r>
              <a:rPr lang="en-US" sz="2000" b="1" dirty="0" err="1">
                <a:solidFill>
                  <a:srgbClr val="292929"/>
                </a:solidFill>
                <a:latin typeface="charter"/>
              </a:rPr>
              <a:t>bp_before</a:t>
            </a:r>
            <a:r>
              <a:rPr lang="en-US" sz="2000" b="1" dirty="0">
                <a:solidFill>
                  <a:srgbClr val="292929"/>
                </a:solidFill>
                <a:latin typeface="charter"/>
              </a:rPr>
              <a:t>'], </a:t>
            </a:r>
            <a:r>
              <a:rPr lang="en-US" sz="2000" b="1" dirty="0" err="1">
                <a:solidFill>
                  <a:srgbClr val="292929"/>
                </a:solidFill>
                <a:latin typeface="charter"/>
              </a:rPr>
              <a:t>df</a:t>
            </a:r>
            <a:r>
              <a:rPr lang="en-US" sz="2000" b="1" dirty="0">
                <a:solidFill>
                  <a:srgbClr val="292929"/>
                </a:solidFill>
                <a:latin typeface="charter"/>
              </a:rPr>
              <a:t>['</a:t>
            </a:r>
            <a:r>
              <a:rPr lang="en-US" sz="2000" b="1" dirty="0" err="1">
                <a:solidFill>
                  <a:srgbClr val="292929"/>
                </a:solidFill>
                <a:latin typeface="charter"/>
              </a:rPr>
              <a:t>bp_after</a:t>
            </a:r>
            <a:r>
              <a:rPr lang="en-US" sz="2000" b="1" dirty="0">
                <a:solidFill>
                  <a:srgbClr val="292929"/>
                </a:solidFill>
                <a:latin typeface="charter"/>
              </a:rPr>
              <a:t>'])</a:t>
            </a:r>
          </a:p>
          <a:p>
            <a:r>
              <a:rPr lang="en-US" sz="2000" b="1" dirty="0">
                <a:solidFill>
                  <a:srgbClr val="292929"/>
                </a:solidFill>
                <a:latin typeface="charter"/>
              </a:rPr>
              <a:t>print(</a:t>
            </a:r>
            <a:r>
              <a:rPr lang="en-US" sz="2000" b="1" dirty="0" err="1">
                <a:solidFill>
                  <a:srgbClr val="292929"/>
                </a:solidFill>
                <a:latin typeface="charter"/>
              </a:rPr>
              <a:t>pval</a:t>
            </a:r>
            <a:r>
              <a:rPr lang="en-US" sz="2000" b="1" dirty="0">
                <a:solidFill>
                  <a:srgbClr val="292929"/>
                </a:solidFill>
                <a:latin typeface="charter"/>
              </a:rPr>
              <a:t>)</a:t>
            </a:r>
          </a:p>
          <a:p>
            <a:r>
              <a:rPr lang="en-US" sz="2000" b="1" dirty="0">
                <a:solidFill>
                  <a:srgbClr val="292929"/>
                </a:solidFill>
                <a:latin typeface="charter"/>
              </a:rPr>
              <a:t>if </a:t>
            </a:r>
            <a:r>
              <a:rPr lang="en-US" sz="2000" b="1" dirty="0" err="1">
                <a:solidFill>
                  <a:srgbClr val="292929"/>
                </a:solidFill>
                <a:latin typeface="charter"/>
              </a:rPr>
              <a:t>pval</a:t>
            </a:r>
            <a:r>
              <a:rPr lang="en-US" sz="2000" b="1" dirty="0">
                <a:solidFill>
                  <a:srgbClr val="292929"/>
                </a:solidFill>
                <a:latin typeface="charter"/>
              </a:rPr>
              <a:t>&lt;0.05:</a:t>
            </a:r>
          </a:p>
          <a:p>
            <a:r>
              <a:rPr lang="en-US" sz="2000" b="1" dirty="0">
                <a:solidFill>
                  <a:srgbClr val="292929"/>
                </a:solidFill>
                <a:latin typeface="charter"/>
              </a:rPr>
              <a:t>    print("reject null hypothesis")</a:t>
            </a:r>
          </a:p>
          <a:p>
            <a:r>
              <a:rPr lang="en-US" sz="2000" b="1" dirty="0">
                <a:solidFill>
                  <a:srgbClr val="292929"/>
                </a:solidFill>
                <a:latin typeface="charter"/>
              </a:rPr>
              <a:t>else:</a:t>
            </a:r>
          </a:p>
          <a:p>
            <a:r>
              <a:rPr lang="en-US" sz="2000" b="1" dirty="0">
                <a:solidFill>
                  <a:srgbClr val="292929"/>
                </a:solidFill>
                <a:latin typeface="charter"/>
              </a:rPr>
              <a:t>    print("accept null hypothesis")</a:t>
            </a:r>
          </a:p>
          <a:p>
            <a:endParaRPr lang="en-IN" dirty="0"/>
          </a:p>
        </p:txBody>
      </p:sp>
    </p:spTree>
    <p:extLst>
      <p:ext uri="{BB962C8B-B14F-4D97-AF65-F5344CB8AC3E}">
        <p14:creationId xmlns:p14="http://schemas.microsoft.com/office/powerpoint/2010/main" val="22926042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4BB73-7190-4DFA-84D1-9DF43FCE8336}"/>
              </a:ext>
            </a:extLst>
          </p:cNvPr>
          <p:cNvSpPr>
            <a:spLocks noGrp="1"/>
          </p:cNvSpPr>
          <p:nvPr>
            <p:ph type="title"/>
          </p:nvPr>
        </p:nvSpPr>
        <p:spPr>
          <a:xfrm>
            <a:off x="838200" y="365125"/>
            <a:ext cx="10515600" cy="183515"/>
          </a:xfrm>
        </p:spPr>
        <p:txBody>
          <a:bodyPr>
            <a:normAutofit fontScale="90000"/>
          </a:bodyPr>
          <a:lstStyle/>
          <a:p>
            <a:r>
              <a:rPr lang="en-US" b="1" i="0" dirty="0">
                <a:solidFill>
                  <a:srgbClr val="292929"/>
                </a:solidFill>
                <a:effectLst/>
                <a:latin typeface="sohne"/>
              </a:rPr>
              <a:t>When you can run a Z Test.</a:t>
            </a:r>
            <a:br>
              <a:rPr lang="en-US"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030FC720-799A-4C2E-A65E-AE48F2222918}"/>
              </a:ext>
            </a:extLst>
          </p:cNvPr>
          <p:cNvSpPr>
            <a:spLocks noGrp="1"/>
          </p:cNvSpPr>
          <p:nvPr>
            <p:ph idx="1"/>
          </p:nvPr>
        </p:nvSpPr>
        <p:spPr>
          <a:xfrm>
            <a:off x="838200" y="548640"/>
            <a:ext cx="10515600" cy="5628323"/>
          </a:xfrm>
        </p:spPr>
        <p:txBody>
          <a:bodyPr/>
          <a:lstStyle/>
          <a:p>
            <a:r>
              <a:rPr lang="en-US" b="0" i="0" dirty="0">
                <a:solidFill>
                  <a:srgbClr val="292929"/>
                </a:solidFill>
                <a:effectLst/>
                <a:latin typeface="charter"/>
              </a:rPr>
              <a:t>You would use a Z test if:</a:t>
            </a:r>
          </a:p>
          <a:p>
            <a:pPr lvl="1"/>
            <a:r>
              <a:rPr lang="en-US" b="0" i="0" dirty="0">
                <a:solidFill>
                  <a:srgbClr val="292929"/>
                </a:solidFill>
                <a:effectLst/>
                <a:latin typeface="charter"/>
              </a:rPr>
              <a:t>Your </a:t>
            </a:r>
            <a:r>
              <a:rPr lang="en-US" b="0" i="0" u="sng" dirty="0">
                <a:solidFill>
                  <a:srgbClr val="292929"/>
                </a:solidFill>
                <a:effectLst/>
                <a:latin typeface="charter"/>
                <a:hlinkClick r:id="rId2"/>
              </a:rPr>
              <a:t>sample size</a:t>
            </a:r>
            <a:r>
              <a:rPr lang="en-US" b="0" i="0" dirty="0">
                <a:solidFill>
                  <a:srgbClr val="292929"/>
                </a:solidFill>
                <a:effectLst/>
                <a:latin typeface="charter"/>
              </a:rPr>
              <a:t> is greater than 30. Otherwise, use a </a:t>
            </a:r>
            <a:r>
              <a:rPr lang="en-US" b="0" i="0" u="sng" dirty="0">
                <a:solidFill>
                  <a:srgbClr val="292929"/>
                </a:solidFill>
                <a:effectLst/>
                <a:latin typeface="charter"/>
                <a:hlinkClick r:id="rId3"/>
              </a:rPr>
              <a:t>t test</a:t>
            </a:r>
            <a:r>
              <a:rPr lang="en-US" b="0" i="0" dirty="0">
                <a:solidFill>
                  <a:srgbClr val="292929"/>
                </a:solidFill>
                <a:effectLst/>
                <a:latin typeface="charter"/>
              </a:rPr>
              <a:t>.</a:t>
            </a:r>
          </a:p>
          <a:p>
            <a:pPr lvl="1"/>
            <a:r>
              <a:rPr lang="en-US" b="0" i="0" dirty="0">
                <a:solidFill>
                  <a:srgbClr val="292929"/>
                </a:solidFill>
                <a:effectLst/>
                <a:latin typeface="charter"/>
              </a:rPr>
              <a:t>Data points should be </a:t>
            </a:r>
            <a:r>
              <a:rPr lang="en-US" b="0" i="0" u="sng" dirty="0">
                <a:solidFill>
                  <a:srgbClr val="292929"/>
                </a:solidFill>
                <a:effectLst/>
                <a:latin typeface="charter"/>
                <a:hlinkClick r:id="rId4"/>
              </a:rPr>
              <a:t>independent </a:t>
            </a:r>
            <a:r>
              <a:rPr lang="en-US" b="0" i="0" dirty="0">
                <a:solidFill>
                  <a:srgbClr val="292929"/>
                </a:solidFill>
                <a:effectLst/>
                <a:latin typeface="charter"/>
              </a:rPr>
              <a:t>from each other. In other words, one data point isn’t related or doesn’t affect another data point.</a:t>
            </a:r>
          </a:p>
          <a:p>
            <a:pPr lvl="1"/>
            <a:r>
              <a:rPr lang="en-US" b="0" i="0" dirty="0">
                <a:solidFill>
                  <a:srgbClr val="292929"/>
                </a:solidFill>
                <a:effectLst/>
                <a:latin typeface="charter"/>
              </a:rPr>
              <a:t>Your data should be normally distributed. However, for large sample sizes (over 30) this doesn’t always matter.</a:t>
            </a:r>
          </a:p>
          <a:p>
            <a:pPr lvl="1"/>
            <a:r>
              <a:rPr lang="en-US" b="0" i="0" dirty="0">
                <a:solidFill>
                  <a:srgbClr val="292929"/>
                </a:solidFill>
                <a:effectLst/>
                <a:latin typeface="charter"/>
              </a:rPr>
              <a:t>Your data should be randomly selected from a population, where each item has an equal chance of being selected.</a:t>
            </a:r>
          </a:p>
          <a:p>
            <a:pPr lvl="1"/>
            <a:r>
              <a:rPr lang="en-US" b="0" i="0" u="sng" dirty="0">
                <a:solidFill>
                  <a:srgbClr val="292929"/>
                </a:solidFill>
                <a:effectLst/>
                <a:latin typeface="charter"/>
                <a:hlinkClick r:id="rId2"/>
              </a:rPr>
              <a:t>Sample sizes</a:t>
            </a:r>
            <a:r>
              <a:rPr lang="en-US" b="0" i="0" dirty="0">
                <a:solidFill>
                  <a:srgbClr val="292929"/>
                </a:solidFill>
                <a:effectLst/>
                <a:latin typeface="charter"/>
              </a:rPr>
              <a:t> should be equal if at all possible.</a:t>
            </a:r>
          </a:p>
          <a:p>
            <a:pPr lvl="1"/>
            <a:r>
              <a:rPr lang="en-US" b="0" i="0" dirty="0">
                <a:solidFill>
                  <a:srgbClr val="292929"/>
                </a:solidFill>
                <a:effectLst/>
                <a:latin typeface="charter"/>
              </a:rPr>
              <a:t>Example again we are using z-test for blood pressure with some mean like 156</a:t>
            </a:r>
          </a:p>
          <a:p>
            <a:pPr lvl="1"/>
            <a:endParaRPr lang="en-US" dirty="0">
              <a:solidFill>
                <a:srgbClr val="292929"/>
              </a:solidFill>
              <a:latin typeface="charter"/>
            </a:endParaRPr>
          </a:p>
          <a:p>
            <a:pPr lvl="1"/>
            <a:endParaRPr lang="en-US" b="0" i="0" dirty="0">
              <a:solidFill>
                <a:srgbClr val="292929"/>
              </a:solidFill>
              <a:effectLst/>
              <a:latin typeface="charter"/>
            </a:endParaRPr>
          </a:p>
          <a:p>
            <a:pPr lvl="1"/>
            <a:endParaRPr lang="en-US" dirty="0">
              <a:solidFill>
                <a:srgbClr val="292929"/>
              </a:solidFill>
              <a:latin typeface="charter"/>
            </a:endParaRPr>
          </a:p>
          <a:p>
            <a:pPr lvl="1"/>
            <a:endParaRPr lang="en-US" b="0" i="0" dirty="0">
              <a:solidFill>
                <a:srgbClr val="292929"/>
              </a:solidFill>
              <a:effectLst/>
              <a:latin typeface="charter"/>
            </a:endParaRPr>
          </a:p>
          <a:p>
            <a:pPr lvl="1"/>
            <a:endParaRPr lang="en-US" dirty="0">
              <a:solidFill>
                <a:srgbClr val="292929"/>
              </a:solidFill>
              <a:latin typeface="charter"/>
            </a:endParaRPr>
          </a:p>
          <a:p>
            <a:pPr lvl="1"/>
            <a:endParaRPr lang="en-IN" dirty="0"/>
          </a:p>
        </p:txBody>
      </p:sp>
    </p:spTree>
    <p:extLst>
      <p:ext uri="{BB962C8B-B14F-4D97-AF65-F5344CB8AC3E}">
        <p14:creationId xmlns:p14="http://schemas.microsoft.com/office/powerpoint/2010/main" val="3330849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C54EF-5A88-43DE-837E-7465DD410EAC}"/>
              </a:ext>
            </a:extLst>
          </p:cNvPr>
          <p:cNvSpPr>
            <a:spLocks noGrp="1"/>
          </p:cNvSpPr>
          <p:nvPr>
            <p:ph type="title"/>
          </p:nvPr>
        </p:nvSpPr>
        <p:spPr>
          <a:xfrm>
            <a:off x="838200" y="365126"/>
            <a:ext cx="10515600" cy="315912"/>
          </a:xfrm>
        </p:spPr>
        <p:txBody>
          <a:bodyPr>
            <a:normAutofit fontScale="90000"/>
          </a:bodyPr>
          <a:lstStyle/>
          <a:p>
            <a:r>
              <a:rPr lang="en-IN" b="0" i="0" dirty="0">
                <a:solidFill>
                  <a:srgbClr val="0A0C10"/>
                </a:solidFill>
                <a:effectLst/>
                <a:latin typeface="-apple-system"/>
              </a:rPr>
              <a:t>Normal Distribution</a:t>
            </a:r>
            <a:br>
              <a:rPr lang="en-IN" b="0" i="0" dirty="0">
                <a:solidFill>
                  <a:srgbClr val="0A0C10"/>
                </a:solidFill>
                <a:effectLst/>
                <a:latin typeface="-apple-system"/>
              </a:rPr>
            </a:br>
            <a:endParaRPr lang="en-IN" dirty="0"/>
          </a:p>
        </p:txBody>
      </p:sp>
      <p:sp>
        <p:nvSpPr>
          <p:cNvPr id="3" name="Content Placeholder 2">
            <a:extLst>
              <a:ext uri="{FF2B5EF4-FFF2-40B4-BE49-F238E27FC236}">
                <a16:creationId xmlns:a16="http://schemas.microsoft.com/office/drawing/2014/main" id="{D62B1082-8D32-4394-97D0-DB775BB06E89}"/>
              </a:ext>
            </a:extLst>
          </p:cNvPr>
          <p:cNvSpPr>
            <a:spLocks noGrp="1"/>
          </p:cNvSpPr>
          <p:nvPr>
            <p:ph idx="1"/>
          </p:nvPr>
        </p:nvSpPr>
        <p:spPr>
          <a:xfrm>
            <a:off x="838200" y="681038"/>
            <a:ext cx="10515600" cy="5495925"/>
          </a:xfrm>
        </p:spPr>
        <p:txBody>
          <a:bodyPr/>
          <a:lstStyle/>
          <a:p>
            <a:r>
              <a:rPr lang="en-US" sz="1800" b="0" i="0" dirty="0">
                <a:solidFill>
                  <a:srgbClr val="0A0C10"/>
                </a:solidFill>
                <a:effectLst/>
                <a:latin typeface="-apple-system"/>
              </a:rPr>
              <a:t>A </a:t>
            </a:r>
            <a:r>
              <a:rPr lang="en-US" sz="1800" b="0" i="0" u="none" strike="noStrike" dirty="0">
                <a:effectLst/>
                <a:latin typeface="-apple-system"/>
                <a:hlinkClick r:id="rId2"/>
              </a:rPr>
              <a:t>probability distribution</a:t>
            </a:r>
            <a:r>
              <a:rPr lang="en-US" sz="1800" b="0" i="0" dirty="0">
                <a:solidFill>
                  <a:srgbClr val="0A0C10"/>
                </a:solidFill>
                <a:effectLst/>
                <a:latin typeface="-apple-system"/>
              </a:rPr>
              <a:t> is a statistical function that describes the likelihood of obtaining the possible values that a random variable can take. By this, we mean the range of values that a parameter can take when we randomly pick up values from it.</a:t>
            </a:r>
          </a:p>
          <a:p>
            <a:r>
              <a:rPr lang="en-US" sz="1800" b="1" i="0" dirty="0">
                <a:solidFill>
                  <a:srgbClr val="0A0C10"/>
                </a:solidFill>
                <a:effectLst/>
                <a:latin typeface="-apple-system"/>
              </a:rPr>
              <a:t>A probability distribution can be discrete or continuous.</a:t>
            </a:r>
            <a:endParaRPr lang="en-US" sz="1800" dirty="0">
              <a:solidFill>
                <a:srgbClr val="0A0C10"/>
              </a:solidFill>
              <a:latin typeface="-apple-system"/>
            </a:endParaRPr>
          </a:p>
          <a:p>
            <a:r>
              <a:rPr lang="en-US" sz="1800" b="0" i="0" dirty="0">
                <a:solidFill>
                  <a:srgbClr val="0A0C10"/>
                </a:solidFill>
                <a:effectLst/>
                <a:latin typeface="-apple-system"/>
              </a:rPr>
              <a:t>Suppose in a city we have heights of adults between the age group of 20-30 years ranging from 4.5 ft. to 7 ft.</a:t>
            </a:r>
          </a:p>
          <a:p>
            <a:r>
              <a:rPr lang="en-US" sz="1800" b="0" i="0" dirty="0">
                <a:solidFill>
                  <a:srgbClr val="0A0C10"/>
                </a:solidFill>
                <a:effectLst/>
                <a:latin typeface="-apple-system"/>
              </a:rPr>
              <a:t>If we were asked to pick up 1 adult randomly and asked what his/her (assuming gender does not affect height) height would be? There’s no way to know what the height will be. But if we have the distribution of heights of adults in the city, we can bet on the most probable outcome.</a:t>
            </a:r>
          </a:p>
          <a:p>
            <a:r>
              <a:rPr lang="en-US" sz="1200" b="0" i="0" dirty="0">
                <a:solidFill>
                  <a:srgbClr val="0A0C10"/>
                </a:solidFill>
                <a:effectLst/>
                <a:latin typeface="-apple-system"/>
              </a:rPr>
              <a:t>A </a:t>
            </a:r>
            <a:r>
              <a:rPr lang="en-US" sz="1200" b="1" i="0" dirty="0">
                <a:solidFill>
                  <a:srgbClr val="0A0C10"/>
                </a:solidFill>
                <a:effectLst/>
                <a:latin typeface="-apple-system"/>
              </a:rPr>
              <a:t>Normal Distribution</a:t>
            </a:r>
            <a:r>
              <a:rPr lang="en-US" sz="1200" b="0" i="0" dirty="0">
                <a:solidFill>
                  <a:srgbClr val="0A0C10"/>
                </a:solidFill>
                <a:effectLst/>
                <a:latin typeface="-apple-system"/>
              </a:rPr>
              <a:t> is also known as a </a:t>
            </a:r>
            <a:r>
              <a:rPr lang="en-US" sz="1200" b="1" i="0" dirty="0">
                <a:solidFill>
                  <a:srgbClr val="0A0C10"/>
                </a:solidFill>
                <a:effectLst/>
                <a:latin typeface="-apple-system"/>
              </a:rPr>
              <a:t>Gaussian distribution</a:t>
            </a:r>
            <a:r>
              <a:rPr lang="en-US" sz="1200" b="0" i="0" dirty="0">
                <a:solidFill>
                  <a:srgbClr val="0A0C10"/>
                </a:solidFill>
                <a:effectLst/>
                <a:latin typeface="-apple-system"/>
              </a:rPr>
              <a:t> or famously </a:t>
            </a:r>
            <a:r>
              <a:rPr lang="en-US" sz="1200" b="1" i="0" dirty="0">
                <a:solidFill>
                  <a:srgbClr val="0A0C10"/>
                </a:solidFill>
                <a:effectLst/>
                <a:latin typeface="-apple-system"/>
              </a:rPr>
              <a:t>Bell Curve</a:t>
            </a:r>
            <a:r>
              <a:rPr lang="en-US" sz="1200" b="0" i="0" dirty="0">
                <a:solidFill>
                  <a:srgbClr val="0A0C10"/>
                </a:solidFill>
                <a:effectLst/>
                <a:latin typeface="-apple-system"/>
              </a:rPr>
              <a:t>. People use both words interchangeably, but it means the same thing. It is a continuous probability distribution.</a:t>
            </a:r>
            <a:endParaRPr lang="en-US" sz="1800" dirty="0">
              <a:solidFill>
                <a:srgbClr val="0A0C10"/>
              </a:solidFill>
              <a:latin typeface="-apple-system"/>
            </a:endParaRPr>
          </a:p>
          <a:p>
            <a:r>
              <a:rPr lang="en-US" sz="1200" b="0" i="0" dirty="0">
                <a:solidFill>
                  <a:srgbClr val="0A0C10"/>
                </a:solidFill>
                <a:effectLst/>
                <a:latin typeface="-apple-system"/>
              </a:rPr>
              <a:t>The probability density function (pdf) for Normal Distribution:</a:t>
            </a:r>
          </a:p>
          <a:p>
            <a:endParaRPr lang="en-US" sz="1200" dirty="0">
              <a:solidFill>
                <a:srgbClr val="0A0C10"/>
              </a:solidFill>
              <a:latin typeface="-apple-system"/>
            </a:endParaRPr>
          </a:p>
          <a:p>
            <a:endParaRPr lang="en-US" sz="1200" b="0" i="0" dirty="0">
              <a:solidFill>
                <a:srgbClr val="0A0C10"/>
              </a:solidFill>
              <a:effectLst/>
              <a:latin typeface="-apple-system"/>
            </a:endParaRPr>
          </a:p>
          <a:p>
            <a:endParaRPr lang="en-US" sz="1200" dirty="0">
              <a:solidFill>
                <a:srgbClr val="0A0C10"/>
              </a:solidFill>
              <a:latin typeface="-apple-system"/>
            </a:endParaRPr>
          </a:p>
          <a:p>
            <a:endParaRPr lang="en-US" sz="1200" b="0" i="0" dirty="0">
              <a:solidFill>
                <a:srgbClr val="0A0C10"/>
              </a:solidFill>
              <a:effectLst/>
              <a:latin typeface="-apple-system"/>
            </a:endParaRPr>
          </a:p>
          <a:p>
            <a:endParaRPr lang="en-US" sz="1200" dirty="0">
              <a:solidFill>
                <a:srgbClr val="0A0C10"/>
              </a:solidFill>
              <a:latin typeface="-apple-system"/>
            </a:endParaRPr>
          </a:p>
          <a:p>
            <a:r>
              <a:rPr lang="en-US" sz="1200" b="0" i="0" dirty="0">
                <a:solidFill>
                  <a:srgbClr val="0A0C10"/>
                </a:solidFill>
                <a:effectLst/>
                <a:latin typeface="-apple-system"/>
              </a:rPr>
              <a:t>where, μ = Mean , σ = Standard deviation , x = input value.</a:t>
            </a:r>
            <a:endParaRPr lang="en-US" sz="1800" b="0" i="0" dirty="0">
              <a:solidFill>
                <a:srgbClr val="0A0C10"/>
              </a:solidFill>
              <a:effectLst/>
              <a:latin typeface="-apple-system"/>
            </a:endParaRPr>
          </a:p>
          <a:p>
            <a:endParaRPr lang="en-US" sz="1800" dirty="0">
              <a:solidFill>
                <a:srgbClr val="0A0C10"/>
              </a:solidFill>
              <a:latin typeface="-apple-system"/>
            </a:endParaRPr>
          </a:p>
          <a:p>
            <a:endParaRPr lang="en-IN" dirty="0"/>
          </a:p>
        </p:txBody>
      </p:sp>
      <p:pic>
        <p:nvPicPr>
          <p:cNvPr id="4" name="Picture 3">
            <a:extLst>
              <a:ext uri="{FF2B5EF4-FFF2-40B4-BE49-F238E27FC236}">
                <a16:creationId xmlns:a16="http://schemas.microsoft.com/office/drawing/2014/main" id="{2E676F91-E6B6-473A-8E8E-BCF351C8C259}"/>
              </a:ext>
            </a:extLst>
          </p:cNvPr>
          <p:cNvPicPr>
            <a:picLocks noChangeAspect="1"/>
          </p:cNvPicPr>
          <p:nvPr/>
        </p:nvPicPr>
        <p:blipFill>
          <a:blip r:embed="rId3"/>
          <a:stretch>
            <a:fillRect/>
          </a:stretch>
        </p:blipFill>
        <p:spPr>
          <a:xfrm>
            <a:off x="2103069" y="3995086"/>
            <a:ext cx="6696075" cy="1485900"/>
          </a:xfrm>
          <a:prstGeom prst="rect">
            <a:avLst/>
          </a:prstGeom>
        </p:spPr>
      </p:pic>
    </p:spTree>
    <p:extLst>
      <p:ext uri="{BB962C8B-B14F-4D97-AF65-F5344CB8AC3E}">
        <p14:creationId xmlns:p14="http://schemas.microsoft.com/office/powerpoint/2010/main" val="28748723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8601EC-5845-4E65-A68A-CC9F5F7D3C3A}"/>
              </a:ext>
            </a:extLst>
          </p:cNvPr>
          <p:cNvSpPr>
            <a:spLocks noGrp="1"/>
          </p:cNvSpPr>
          <p:nvPr>
            <p:ph idx="1"/>
          </p:nvPr>
        </p:nvSpPr>
        <p:spPr>
          <a:xfrm>
            <a:off x="838200" y="221381"/>
            <a:ext cx="10515600" cy="5955582"/>
          </a:xfrm>
        </p:spPr>
        <p:txBody>
          <a:bodyPr/>
          <a:lstStyle/>
          <a:p>
            <a:r>
              <a:rPr lang="en-IN" b="1" i="0" dirty="0">
                <a:solidFill>
                  <a:srgbClr val="292929"/>
                </a:solidFill>
                <a:effectLst/>
                <a:latin typeface="charter"/>
              </a:rPr>
              <a:t>one-sample Z test.</a:t>
            </a:r>
          </a:p>
          <a:p>
            <a:r>
              <a:rPr lang="en-IN" dirty="0"/>
              <a:t>import pandas as pd</a:t>
            </a:r>
          </a:p>
          <a:p>
            <a:r>
              <a:rPr lang="en-IN" dirty="0"/>
              <a:t>from </a:t>
            </a:r>
            <a:r>
              <a:rPr lang="en-IN" dirty="0" err="1"/>
              <a:t>scipy</a:t>
            </a:r>
            <a:r>
              <a:rPr lang="en-IN" dirty="0"/>
              <a:t> import stats</a:t>
            </a:r>
          </a:p>
          <a:p>
            <a:r>
              <a:rPr lang="en-IN" dirty="0"/>
              <a:t>from </a:t>
            </a:r>
            <a:r>
              <a:rPr lang="en-IN" dirty="0" err="1"/>
              <a:t>statsmodels.stats</a:t>
            </a:r>
            <a:r>
              <a:rPr lang="en-IN" dirty="0"/>
              <a:t> import </a:t>
            </a:r>
            <a:r>
              <a:rPr lang="en-IN" dirty="0" err="1"/>
              <a:t>weightstats</a:t>
            </a:r>
            <a:r>
              <a:rPr lang="en-IN" dirty="0"/>
              <a:t> as </a:t>
            </a:r>
            <a:r>
              <a:rPr lang="en-IN" dirty="0" err="1"/>
              <a:t>stests</a:t>
            </a:r>
            <a:endParaRPr lang="en-IN" dirty="0"/>
          </a:p>
          <a:p>
            <a:r>
              <a:rPr lang="en-IN" dirty="0" err="1"/>
              <a:t>ztest</a:t>
            </a:r>
            <a:r>
              <a:rPr lang="en-IN" dirty="0"/>
              <a:t> ,</a:t>
            </a:r>
            <a:r>
              <a:rPr lang="en-IN" dirty="0" err="1"/>
              <a:t>pval</a:t>
            </a:r>
            <a:r>
              <a:rPr lang="en-IN" dirty="0"/>
              <a:t> = </a:t>
            </a:r>
            <a:r>
              <a:rPr lang="en-IN" dirty="0" err="1"/>
              <a:t>stests.ztest</a:t>
            </a:r>
            <a:r>
              <a:rPr lang="en-IN" dirty="0"/>
              <a:t>(</a:t>
            </a:r>
            <a:r>
              <a:rPr lang="en-IN" dirty="0" err="1"/>
              <a:t>df</a:t>
            </a:r>
            <a:r>
              <a:rPr lang="en-IN" dirty="0"/>
              <a:t>['</a:t>
            </a:r>
            <a:r>
              <a:rPr lang="en-IN" dirty="0" err="1"/>
              <a:t>bp_before</a:t>
            </a:r>
            <a:r>
              <a:rPr lang="en-IN" dirty="0"/>
              <a:t>'], x2=None, value=156)</a:t>
            </a:r>
          </a:p>
          <a:p>
            <a:r>
              <a:rPr lang="en-IN" dirty="0"/>
              <a:t>print(float(</a:t>
            </a:r>
            <a:r>
              <a:rPr lang="en-IN" dirty="0" err="1"/>
              <a:t>pval</a:t>
            </a:r>
            <a:r>
              <a:rPr lang="en-IN" dirty="0"/>
              <a:t>))</a:t>
            </a:r>
          </a:p>
          <a:p>
            <a:r>
              <a:rPr lang="en-IN" dirty="0"/>
              <a:t>if </a:t>
            </a:r>
            <a:r>
              <a:rPr lang="en-IN" dirty="0" err="1"/>
              <a:t>pval</a:t>
            </a:r>
            <a:r>
              <a:rPr lang="en-IN" dirty="0"/>
              <a:t>&lt;0.05:</a:t>
            </a:r>
          </a:p>
          <a:p>
            <a:r>
              <a:rPr lang="en-IN" dirty="0"/>
              <a:t>    print("reject null hypothesis")</a:t>
            </a:r>
          </a:p>
          <a:p>
            <a:r>
              <a:rPr lang="en-IN" dirty="0"/>
              <a:t>else:</a:t>
            </a:r>
          </a:p>
          <a:p>
            <a:r>
              <a:rPr lang="en-IN" dirty="0"/>
              <a:t>    print("accept null hypothesis")</a:t>
            </a:r>
          </a:p>
        </p:txBody>
      </p:sp>
    </p:spTree>
    <p:extLst>
      <p:ext uri="{BB962C8B-B14F-4D97-AF65-F5344CB8AC3E}">
        <p14:creationId xmlns:p14="http://schemas.microsoft.com/office/powerpoint/2010/main" val="20757147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B3A1-E8E4-4240-B837-2F390A1AEE89}"/>
              </a:ext>
            </a:extLst>
          </p:cNvPr>
          <p:cNvSpPr>
            <a:spLocks noGrp="1"/>
          </p:cNvSpPr>
          <p:nvPr>
            <p:ph type="title"/>
          </p:nvPr>
        </p:nvSpPr>
        <p:spPr>
          <a:xfrm>
            <a:off x="838200" y="365126"/>
            <a:ext cx="10515600" cy="315912"/>
          </a:xfrm>
        </p:spPr>
        <p:txBody>
          <a:bodyPr>
            <a:normAutofit fontScale="90000"/>
          </a:bodyPr>
          <a:lstStyle/>
          <a:p>
            <a:r>
              <a:rPr lang="en-IN" b="1" i="0" dirty="0">
                <a:solidFill>
                  <a:srgbClr val="292929"/>
                </a:solidFill>
                <a:effectLst/>
                <a:latin typeface="charter"/>
              </a:rPr>
              <a:t>Two-sample Z test</a:t>
            </a:r>
            <a:endParaRPr lang="en-IN" dirty="0"/>
          </a:p>
        </p:txBody>
      </p:sp>
      <p:sp>
        <p:nvSpPr>
          <p:cNvPr id="3" name="Content Placeholder 2">
            <a:extLst>
              <a:ext uri="{FF2B5EF4-FFF2-40B4-BE49-F238E27FC236}">
                <a16:creationId xmlns:a16="http://schemas.microsoft.com/office/drawing/2014/main" id="{7F6BE91A-C6E2-4B1E-B614-E1CD896A5B71}"/>
              </a:ext>
            </a:extLst>
          </p:cNvPr>
          <p:cNvSpPr>
            <a:spLocks noGrp="1"/>
          </p:cNvSpPr>
          <p:nvPr>
            <p:ph idx="1"/>
          </p:nvPr>
        </p:nvSpPr>
        <p:spPr>
          <a:xfrm>
            <a:off x="838200" y="681038"/>
            <a:ext cx="10515600" cy="5495925"/>
          </a:xfrm>
        </p:spPr>
        <p:txBody>
          <a:bodyPr>
            <a:normAutofit lnSpcReduction="10000"/>
          </a:bodyPr>
          <a:lstStyle/>
          <a:p>
            <a:r>
              <a:rPr lang="en-US" sz="1800" b="0" i="0" dirty="0">
                <a:solidFill>
                  <a:srgbClr val="292929"/>
                </a:solidFill>
                <a:effectLst/>
                <a:latin typeface="charter"/>
              </a:rPr>
              <a:t>In two sample z-test , similar to t-test here we are checking two independent data groups and deciding whether sample mean of two group is equal or not.</a:t>
            </a:r>
          </a:p>
          <a:p>
            <a:r>
              <a:rPr lang="en-US" sz="1800" b="1" i="0" dirty="0">
                <a:solidFill>
                  <a:srgbClr val="292929"/>
                </a:solidFill>
                <a:effectLst/>
                <a:latin typeface="charter"/>
              </a:rPr>
              <a:t>H0 : mean of two group is 0</a:t>
            </a:r>
            <a:endParaRPr lang="en-US" sz="1800" dirty="0">
              <a:solidFill>
                <a:srgbClr val="292929"/>
              </a:solidFill>
              <a:latin typeface="charter"/>
            </a:endParaRPr>
          </a:p>
          <a:p>
            <a:r>
              <a:rPr lang="en-US" sz="1800" b="1" i="0" dirty="0">
                <a:solidFill>
                  <a:srgbClr val="292929"/>
                </a:solidFill>
                <a:effectLst/>
                <a:latin typeface="charter"/>
              </a:rPr>
              <a:t>H1 : mean of two group is not 0</a:t>
            </a:r>
          </a:p>
          <a:p>
            <a:r>
              <a:rPr lang="en-US" sz="1800" b="0" i="0" dirty="0">
                <a:solidFill>
                  <a:srgbClr val="292929"/>
                </a:solidFill>
                <a:effectLst/>
                <a:latin typeface="charter"/>
              </a:rPr>
              <a:t>Example : we are checking in blood data after blood and before blood data.</a:t>
            </a:r>
            <a:endParaRPr lang="en-US" sz="1800" b="1" dirty="0">
              <a:solidFill>
                <a:srgbClr val="292929"/>
              </a:solidFill>
              <a:latin typeface="charter"/>
            </a:endParaRPr>
          </a:p>
          <a:p>
            <a:endParaRPr lang="en-IN" dirty="0"/>
          </a:p>
          <a:p>
            <a:r>
              <a:rPr lang="en-IN" dirty="0" err="1"/>
              <a:t>ztest</a:t>
            </a:r>
            <a:r>
              <a:rPr lang="en-IN" dirty="0"/>
              <a:t> ,pval1 = </a:t>
            </a:r>
            <a:r>
              <a:rPr lang="en-IN" dirty="0" err="1"/>
              <a:t>stests.ztest</a:t>
            </a:r>
            <a:r>
              <a:rPr lang="en-IN" dirty="0"/>
              <a:t>(</a:t>
            </a:r>
            <a:r>
              <a:rPr lang="en-IN" dirty="0" err="1"/>
              <a:t>df</a:t>
            </a:r>
            <a:r>
              <a:rPr lang="en-IN" dirty="0"/>
              <a:t>['</a:t>
            </a:r>
            <a:r>
              <a:rPr lang="en-IN" dirty="0" err="1"/>
              <a:t>bp_before</a:t>
            </a:r>
            <a:r>
              <a:rPr lang="en-IN" dirty="0"/>
              <a:t>'], x2=</a:t>
            </a:r>
            <a:r>
              <a:rPr lang="en-IN" dirty="0" err="1"/>
              <a:t>df</a:t>
            </a:r>
            <a:r>
              <a:rPr lang="en-IN" dirty="0"/>
              <a:t>['</a:t>
            </a:r>
            <a:r>
              <a:rPr lang="en-IN" dirty="0" err="1"/>
              <a:t>bp_after</a:t>
            </a:r>
            <a:r>
              <a:rPr lang="en-IN" dirty="0"/>
              <a:t>'], value=0,alternative='two-sided')</a:t>
            </a:r>
          </a:p>
          <a:p>
            <a:r>
              <a:rPr lang="en-IN" dirty="0"/>
              <a:t>print(float(pval1))</a:t>
            </a:r>
          </a:p>
          <a:p>
            <a:r>
              <a:rPr lang="en-IN" dirty="0"/>
              <a:t>if </a:t>
            </a:r>
            <a:r>
              <a:rPr lang="en-IN" dirty="0" err="1"/>
              <a:t>pval</a:t>
            </a:r>
            <a:r>
              <a:rPr lang="en-IN" dirty="0"/>
              <a:t>&lt;0.05:</a:t>
            </a:r>
          </a:p>
          <a:p>
            <a:r>
              <a:rPr lang="en-IN" dirty="0"/>
              <a:t>    print("reject null hypothesis")</a:t>
            </a:r>
          </a:p>
          <a:p>
            <a:r>
              <a:rPr lang="en-IN" dirty="0"/>
              <a:t>else:</a:t>
            </a:r>
          </a:p>
          <a:p>
            <a:r>
              <a:rPr lang="en-IN"/>
              <a:t>    print("accept null hypothesis")</a:t>
            </a:r>
            <a:endParaRPr lang="en-IN" dirty="0"/>
          </a:p>
        </p:txBody>
      </p:sp>
    </p:spTree>
    <p:extLst>
      <p:ext uri="{BB962C8B-B14F-4D97-AF65-F5344CB8AC3E}">
        <p14:creationId xmlns:p14="http://schemas.microsoft.com/office/powerpoint/2010/main" val="23782111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CB713-E011-49EF-8584-766C5DCB8045}"/>
              </a:ext>
            </a:extLst>
          </p:cNvPr>
          <p:cNvSpPr>
            <a:spLocks noGrp="1"/>
          </p:cNvSpPr>
          <p:nvPr>
            <p:ph type="title"/>
          </p:nvPr>
        </p:nvSpPr>
        <p:spPr>
          <a:xfrm>
            <a:off x="838200" y="365126"/>
            <a:ext cx="10515600" cy="315912"/>
          </a:xfrm>
        </p:spPr>
        <p:txBody>
          <a:bodyPr>
            <a:normAutofit fontScale="90000"/>
          </a:bodyPr>
          <a:lstStyle/>
          <a:p>
            <a:r>
              <a:rPr lang="en-IN" b="1" i="0" dirty="0">
                <a:solidFill>
                  <a:srgbClr val="292929"/>
                </a:solidFill>
                <a:effectLst/>
                <a:latin typeface="charter"/>
              </a:rPr>
              <a:t>ANOVA (F-TEST) </a:t>
            </a:r>
            <a:endParaRPr lang="en-IN" dirty="0"/>
          </a:p>
        </p:txBody>
      </p:sp>
      <p:sp>
        <p:nvSpPr>
          <p:cNvPr id="3" name="Content Placeholder 2">
            <a:extLst>
              <a:ext uri="{FF2B5EF4-FFF2-40B4-BE49-F238E27FC236}">
                <a16:creationId xmlns:a16="http://schemas.microsoft.com/office/drawing/2014/main" id="{F58DEEBB-0F98-48EF-AD1C-D26FC6519727}"/>
              </a:ext>
            </a:extLst>
          </p:cNvPr>
          <p:cNvSpPr>
            <a:spLocks noGrp="1"/>
          </p:cNvSpPr>
          <p:nvPr>
            <p:ph idx="1"/>
          </p:nvPr>
        </p:nvSpPr>
        <p:spPr>
          <a:xfrm>
            <a:off x="838200" y="681038"/>
            <a:ext cx="10515600" cy="5495925"/>
          </a:xfrm>
        </p:spPr>
        <p:txBody>
          <a:bodyPr/>
          <a:lstStyle/>
          <a:p>
            <a:r>
              <a:rPr lang="en-US" sz="2000" b="0" i="0" dirty="0">
                <a:solidFill>
                  <a:srgbClr val="292929"/>
                </a:solidFill>
                <a:effectLst/>
                <a:latin typeface="charter"/>
              </a:rPr>
              <a:t>The t-test works well when dealing with two groups, but sometimes we want to compare more than two groups at the same time.</a:t>
            </a:r>
          </a:p>
          <a:p>
            <a:r>
              <a:rPr lang="en-US" sz="2000" b="0" i="0" dirty="0">
                <a:solidFill>
                  <a:srgbClr val="292929"/>
                </a:solidFill>
                <a:effectLst/>
                <a:latin typeface="charter"/>
              </a:rPr>
              <a:t>For example, if we wanted to test whether voter age differs based on some categorical variable like race, we have to compare the means of each level or group the variable. </a:t>
            </a:r>
            <a:endParaRPr lang="en-US" sz="2000" dirty="0">
              <a:solidFill>
                <a:srgbClr val="292929"/>
              </a:solidFill>
              <a:latin typeface="charter"/>
            </a:endParaRPr>
          </a:p>
          <a:p>
            <a:r>
              <a:rPr lang="en-US" sz="2000" b="0" i="0" dirty="0">
                <a:solidFill>
                  <a:srgbClr val="292929"/>
                </a:solidFill>
                <a:effectLst/>
                <a:latin typeface="charter"/>
              </a:rPr>
              <a:t>We could carry out a separate t-test for each pair of groups, but when you conduct many tests you increase the chances of false positives. </a:t>
            </a:r>
          </a:p>
          <a:p>
            <a:r>
              <a:rPr lang="en-US" sz="2000" b="0" i="0" dirty="0">
                <a:solidFill>
                  <a:srgbClr val="292929"/>
                </a:solidFill>
                <a:effectLst/>
                <a:latin typeface="charter"/>
              </a:rPr>
              <a:t> The </a:t>
            </a:r>
            <a:r>
              <a:rPr lang="en-US" sz="2000" b="0" i="0" u="sng" dirty="0">
                <a:effectLst/>
                <a:latin typeface="charter"/>
                <a:hlinkClick r:id="rId2"/>
              </a:rPr>
              <a:t>analysis of variance</a:t>
            </a:r>
            <a:r>
              <a:rPr lang="en-US" sz="2000" b="0" i="0" dirty="0">
                <a:solidFill>
                  <a:srgbClr val="292929"/>
                </a:solidFill>
                <a:effectLst/>
                <a:latin typeface="charter"/>
              </a:rPr>
              <a:t> or ANOVA is a statistical inference test that lets you compare multiple groups at the same time.</a:t>
            </a:r>
          </a:p>
          <a:p>
            <a:r>
              <a:rPr lang="en-US" sz="1400" b="1" i="0" dirty="0">
                <a:solidFill>
                  <a:srgbClr val="292929"/>
                </a:solidFill>
                <a:effectLst/>
                <a:latin typeface="charter"/>
              </a:rPr>
              <a:t>F = Between group variability / Within group variability</a:t>
            </a:r>
            <a:endParaRPr lang="en-US" sz="2000" dirty="0">
              <a:solidFill>
                <a:srgbClr val="292929"/>
              </a:solidFill>
              <a:latin typeface="charter"/>
            </a:endParaRPr>
          </a:p>
          <a:p>
            <a:r>
              <a:rPr lang="en-US" sz="1400" b="0" i="0" dirty="0">
                <a:solidFill>
                  <a:srgbClr val="292929"/>
                </a:solidFill>
                <a:effectLst/>
                <a:latin typeface="charter"/>
              </a:rPr>
              <a:t>Unlike the z and t-distributions, the F-distribution does not have any negative values because between and within-group variability are always positive due to squaring each deviation.</a:t>
            </a:r>
            <a:endParaRPr lang="en-US" sz="2000" b="0" i="0" dirty="0">
              <a:solidFill>
                <a:srgbClr val="292929"/>
              </a:solidFill>
              <a:effectLst/>
              <a:latin typeface="charter"/>
            </a:endParaRPr>
          </a:p>
          <a:p>
            <a:r>
              <a:rPr lang="en-US" sz="1400" b="1" i="0" dirty="0">
                <a:solidFill>
                  <a:srgbClr val="292929"/>
                </a:solidFill>
                <a:effectLst/>
                <a:latin typeface="charter"/>
              </a:rPr>
              <a:t>One Way F-test(</a:t>
            </a:r>
            <a:r>
              <a:rPr lang="en-US" sz="1400" b="1" i="0" dirty="0" err="1">
                <a:solidFill>
                  <a:srgbClr val="292929"/>
                </a:solidFill>
                <a:effectLst/>
                <a:latin typeface="charter"/>
              </a:rPr>
              <a:t>Anova</a:t>
            </a:r>
            <a:r>
              <a:rPr lang="en-US" sz="1400" b="1" i="0" dirty="0">
                <a:solidFill>
                  <a:srgbClr val="292929"/>
                </a:solidFill>
                <a:effectLst/>
                <a:latin typeface="charter"/>
              </a:rPr>
              <a:t>) :- </a:t>
            </a:r>
            <a:r>
              <a:rPr lang="en-US" sz="1400" b="0" i="0" dirty="0">
                <a:solidFill>
                  <a:srgbClr val="292929"/>
                </a:solidFill>
                <a:effectLst/>
                <a:latin typeface="charter"/>
              </a:rPr>
              <a:t>It tell whether two or more groups are similar or not based on their mean similarity and f-score.</a:t>
            </a:r>
            <a:endParaRPr lang="en-US" sz="2000" dirty="0">
              <a:solidFill>
                <a:srgbClr val="292929"/>
              </a:solidFill>
              <a:latin typeface="charter"/>
            </a:endParaRPr>
          </a:p>
          <a:p>
            <a:r>
              <a:rPr lang="en-US" sz="1400" b="0" i="0" dirty="0">
                <a:solidFill>
                  <a:srgbClr val="292929"/>
                </a:solidFill>
                <a:effectLst/>
                <a:latin typeface="charter"/>
              </a:rPr>
              <a:t>Example : there are 3 different category of plant and their weight and need to check whether all 3 group are similar or not </a:t>
            </a:r>
            <a:endParaRPr lang="en-US" sz="2000" dirty="0">
              <a:solidFill>
                <a:srgbClr val="292929"/>
              </a:solidFill>
              <a:latin typeface="charter"/>
            </a:endParaRPr>
          </a:p>
          <a:p>
            <a:endParaRPr lang="en-IN" dirty="0"/>
          </a:p>
        </p:txBody>
      </p:sp>
    </p:spTree>
    <p:extLst>
      <p:ext uri="{BB962C8B-B14F-4D97-AF65-F5344CB8AC3E}">
        <p14:creationId xmlns:p14="http://schemas.microsoft.com/office/powerpoint/2010/main" val="23058376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62DD342-EA55-4C17-BC6F-11C8602070C9}"/>
              </a:ext>
            </a:extLst>
          </p:cNvPr>
          <p:cNvSpPr>
            <a:spLocks noGrp="1" noChangeArrowheads="1"/>
          </p:cNvSpPr>
          <p:nvPr>
            <p:ph idx="1"/>
          </p:nvPr>
        </p:nvSpPr>
        <p:spPr bwMode="auto">
          <a:xfrm>
            <a:off x="838200" y="173038"/>
            <a:ext cx="10515600" cy="6003925"/>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92929"/>
                </a:solidFill>
                <a:effectLst/>
                <a:latin typeface="Menlo"/>
              </a:rPr>
              <a:t>df_anova = pd.read_csv('PlantGrowth.csv')</a:t>
            </a:r>
            <a:br>
              <a:rPr kumimoji="0" lang="en-US" altLang="en-US" sz="1200" b="0" i="0" u="none" strike="noStrike" cap="none" normalizeH="0" baseline="0">
                <a:ln>
                  <a:noFill/>
                </a:ln>
                <a:solidFill>
                  <a:srgbClr val="292929"/>
                </a:solidFill>
                <a:effectLst/>
                <a:latin typeface="Menlo"/>
              </a:rPr>
            </a:br>
            <a:r>
              <a:rPr kumimoji="0" lang="en-US" altLang="en-US" sz="1200" b="0" i="0" u="none" strike="noStrike" cap="none" normalizeH="0" baseline="0">
                <a:ln>
                  <a:noFill/>
                </a:ln>
                <a:solidFill>
                  <a:srgbClr val="292929"/>
                </a:solidFill>
                <a:effectLst/>
                <a:latin typeface="Menlo"/>
              </a:rPr>
              <a:t>df_anova = df_anova[['weight','group']]grps = pd.unique(df_anova.group.values)</a:t>
            </a:r>
            <a:br>
              <a:rPr kumimoji="0" lang="en-US" altLang="en-US" sz="1200" b="0" i="0" u="none" strike="noStrike" cap="none" normalizeH="0" baseline="0">
                <a:ln>
                  <a:noFill/>
                </a:ln>
                <a:solidFill>
                  <a:srgbClr val="292929"/>
                </a:solidFill>
                <a:effectLst/>
                <a:latin typeface="Menlo"/>
              </a:rPr>
            </a:br>
            <a:r>
              <a:rPr kumimoji="0" lang="en-US" altLang="en-US" sz="1200" b="0" i="0" u="none" strike="noStrike" cap="none" normalizeH="0" baseline="0">
                <a:ln>
                  <a:noFill/>
                </a:ln>
                <a:solidFill>
                  <a:srgbClr val="292929"/>
                </a:solidFill>
                <a:effectLst/>
                <a:latin typeface="Menlo"/>
              </a:rPr>
              <a:t>d_data = {grp:df_anova['weight'][df_anova.group == grp] for grp in grps}</a:t>
            </a:r>
            <a:br>
              <a:rPr kumimoji="0" lang="en-US" altLang="en-US" sz="1200" b="0" i="0" u="none" strike="noStrike" cap="none" normalizeH="0" baseline="0">
                <a:ln>
                  <a:noFill/>
                </a:ln>
                <a:solidFill>
                  <a:srgbClr val="292929"/>
                </a:solidFill>
                <a:effectLst/>
                <a:latin typeface="Menlo"/>
              </a:rPr>
            </a:br>
            <a:br>
              <a:rPr kumimoji="0" lang="en-US" altLang="en-US" sz="1200" b="0" i="0" u="none" strike="noStrike" cap="none" normalizeH="0" baseline="0">
                <a:ln>
                  <a:noFill/>
                </a:ln>
                <a:solidFill>
                  <a:srgbClr val="292929"/>
                </a:solidFill>
                <a:effectLst/>
                <a:latin typeface="Menlo"/>
              </a:rPr>
            </a:br>
            <a:r>
              <a:rPr kumimoji="0" lang="en-US" altLang="en-US" sz="1200" b="0" i="0" u="none" strike="noStrike" cap="none" normalizeH="0" baseline="0">
                <a:ln>
                  <a:noFill/>
                </a:ln>
                <a:solidFill>
                  <a:srgbClr val="292929"/>
                </a:solidFill>
                <a:effectLst/>
                <a:latin typeface="Menlo"/>
              </a:rPr>
              <a:t>F, p = stats.f_oneway(d_data['ctrl'], d_data['trt1'], d_data['trt2'])print("p-value for significance is: ", p)if p&lt;0.05:</a:t>
            </a:r>
            <a:br>
              <a:rPr kumimoji="0" lang="en-US" altLang="en-US" sz="1200" b="0" i="0" u="none" strike="noStrike" cap="none" normalizeH="0" baseline="0">
                <a:ln>
                  <a:noFill/>
                </a:ln>
                <a:solidFill>
                  <a:srgbClr val="292929"/>
                </a:solidFill>
                <a:effectLst/>
                <a:latin typeface="Menlo"/>
              </a:rPr>
            </a:br>
            <a:r>
              <a:rPr kumimoji="0" lang="en-US" altLang="en-US" sz="1200" b="0" i="0" u="none" strike="noStrike" cap="none" normalizeH="0" baseline="0">
                <a:ln>
                  <a:noFill/>
                </a:ln>
                <a:solidFill>
                  <a:srgbClr val="292929"/>
                </a:solidFill>
                <a:effectLst/>
                <a:latin typeface="Menlo"/>
              </a:rPr>
              <a:t>print("reject null hypothesis")</a:t>
            </a:r>
            <a:br>
              <a:rPr kumimoji="0" lang="en-US" altLang="en-US" sz="1200" b="0" i="0" u="none" strike="noStrike" cap="none" normalizeH="0" baseline="0">
                <a:ln>
                  <a:noFill/>
                </a:ln>
                <a:solidFill>
                  <a:srgbClr val="292929"/>
                </a:solidFill>
                <a:effectLst/>
                <a:latin typeface="Menlo"/>
              </a:rPr>
            </a:br>
            <a:r>
              <a:rPr kumimoji="0" lang="en-US" altLang="en-US" sz="1200" b="0" i="0" u="none" strike="noStrike" cap="none" normalizeH="0" baseline="0">
                <a:ln>
                  <a:noFill/>
                </a:ln>
                <a:solidFill>
                  <a:srgbClr val="292929"/>
                </a:solidFill>
                <a:effectLst/>
                <a:latin typeface="Menlo"/>
              </a:rPr>
              <a:t>else:</a:t>
            </a:r>
            <a:br>
              <a:rPr kumimoji="0" lang="en-US" altLang="en-US" sz="1200" b="0" i="0" u="none" strike="noStrike" cap="none" normalizeH="0" baseline="0">
                <a:ln>
                  <a:noFill/>
                </a:ln>
                <a:solidFill>
                  <a:srgbClr val="292929"/>
                </a:solidFill>
                <a:effectLst/>
                <a:latin typeface="Menlo"/>
              </a:rPr>
            </a:br>
            <a:r>
              <a:rPr kumimoji="0" lang="en-US" altLang="en-US" sz="1200" b="0" i="0" u="none" strike="noStrike" cap="none" normalizeH="0" baseline="0">
                <a:ln>
                  <a:noFill/>
                </a:ln>
                <a:solidFill>
                  <a:srgbClr val="292929"/>
                </a:solidFill>
                <a:effectLst/>
                <a:latin typeface="Menlo"/>
              </a:rPr>
              <a:t>print("accept null hypothesis")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33274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A71F-8EAD-4A87-A5DC-03BFE592B98B}"/>
              </a:ext>
            </a:extLst>
          </p:cNvPr>
          <p:cNvSpPr>
            <a:spLocks noGrp="1"/>
          </p:cNvSpPr>
          <p:nvPr>
            <p:ph type="title"/>
          </p:nvPr>
        </p:nvSpPr>
        <p:spPr>
          <a:xfrm>
            <a:off x="838200" y="365125"/>
            <a:ext cx="10515600" cy="241267"/>
          </a:xfrm>
        </p:spPr>
        <p:txBody>
          <a:bodyPr>
            <a:normAutofit fontScale="90000"/>
          </a:bodyPr>
          <a:lstStyle/>
          <a:p>
            <a:r>
              <a:rPr lang="en-IN" b="1" i="0" dirty="0">
                <a:solidFill>
                  <a:srgbClr val="292929"/>
                </a:solidFill>
                <a:effectLst/>
                <a:latin typeface="charter"/>
              </a:rPr>
              <a:t>Two Way F-test</a:t>
            </a:r>
            <a:endParaRPr lang="en-IN" dirty="0"/>
          </a:p>
        </p:txBody>
      </p:sp>
      <p:sp>
        <p:nvSpPr>
          <p:cNvPr id="3" name="Content Placeholder 2">
            <a:extLst>
              <a:ext uri="{FF2B5EF4-FFF2-40B4-BE49-F238E27FC236}">
                <a16:creationId xmlns:a16="http://schemas.microsoft.com/office/drawing/2014/main" id="{C49613DD-1AA5-4A81-B56C-1D1BC9D2A74E}"/>
              </a:ext>
            </a:extLst>
          </p:cNvPr>
          <p:cNvSpPr>
            <a:spLocks noGrp="1"/>
          </p:cNvSpPr>
          <p:nvPr>
            <p:ph idx="1"/>
          </p:nvPr>
        </p:nvSpPr>
        <p:spPr>
          <a:xfrm>
            <a:off x="838200" y="875899"/>
            <a:ext cx="10515600" cy="5301064"/>
          </a:xfrm>
        </p:spPr>
        <p:txBody>
          <a:bodyPr/>
          <a:lstStyle/>
          <a:p>
            <a:r>
              <a:rPr lang="en-US" sz="1400" b="0" i="0" dirty="0">
                <a:solidFill>
                  <a:srgbClr val="000000"/>
                </a:solidFill>
                <a:effectLst/>
                <a:latin typeface="Helvetica" panose="020B0604020202020204" pitchFamily="34" charset="0"/>
              </a:rPr>
              <a:t>A</a:t>
            </a:r>
            <a:r>
              <a:rPr lang="en-US" sz="1400" b="0" i="0" dirty="0">
                <a:solidFill>
                  <a:srgbClr val="3D3D3D"/>
                </a:solidFill>
                <a:effectLst/>
                <a:latin typeface="Lato" panose="020F0502020204030203" pitchFamily="34" charset="0"/>
              </a:rPr>
              <a:t> </a:t>
            </a:r>
            <a:r>
              <a:rPr lang="en-US" sz="1400" b="0" i="0" u="none" strike="noStrike" dirty="0">
                <a:solidFill>
                  <a:srgbClr val="9B59B6"/>
                </a:solidFill>
                <a:effectLst/>
                <a:latin typeface="Lato" panose="020F0502020204030203" pitchFamily="34" charset="0"/>
                <a:hlinkClick r:id="rId2"/>
              </a:rPr>
              <a:t>two-way ANOVA</a:t>
            </a:r>
            <a:r>
              <a:rPr lang="en-US" sz="1400" b="0" i="0" dirty="0">
                <a:solidFill>
                  <a:srgbClr val="3D3D3D"/>
                </a:solidFill>
                <a:effectLst/>
                <a:latin typeface="Lato" panose="020F0502020204030203" pitchFamily="34" charset="0"/>
              </a:rPr>
              <a:t> </a:t>
            </a:r>
            <a:r>
              <a:rPr lang="en-US" sz="1400" b="0" i="0" dirty="0">
                <a:solidFill>
                  <a:srgbClr val="000000"/>
                </a:solidFill>
                <a:effectLst/>
                <a:latin typeface="Helvetica" panose="020B0604020202020204" pitchFamily="34" charset="0"/>
              </a:rPr>
              <a:t>is used to determine whether or not there is a statistically significant difference between the means of three or more independent groups that have been split on two factors.</a:t>
            </a:r>
          </a:p>
          <a:p>
            <a:r>
              <a:rPr lang="en-US" sz="1400" b="0" i="0" dirty="0">
                <a:solidFill>
                  <a:srgbClr val="000000"/>
                </a:solidFill>
                <a:effectLst/>
                <a:latin typeface="Helvetica" panose="020B0604020202020204" pitchFamily="34" charset="0"/>
              </a:rPr>
              <a:t>The purpose of a two-way ANOVA is to determine how two factors impact a response variable, and to determine whether or not there is an interaction between the two factors on the response variable.</a:t>
            </a:r>
            <a:endParaRPr lang="en-US" sz="1400" dirty="0">
              <a:solidFill>
                <a:srgbClr val="000000"/>
              </a:solidFill>
              <a:latin typeface="Helvetica" panose="020B0604020202020204" pitchFamily="34" charset="0"/>
            </a:endParaRPr>
          </a:p>
          <a:p>
            <a:r>
              <a:rPr lang="en-US" sz="1400" b="0" i="0" dirty="0">
                <a:solidFill>
                  <a:srgbClr val="000000"/>
                </a:solidFill>
                <a:effectLst/>
                <a:latin typeface="Helvetica" panose="020B0604020202020204" pitchFamily="34" charset="0"/>
              </a:rPr>
              <a:t>A botanist wants to know whether or not plant growth is influenced by sunlight exposure and watering frequency.</a:t>
            </a:r>
          </a:p>
          <a:p>
            <a:r>
              <a:rPr lang="en-US" sz="1400" b="0" i="0" dirty="0">
                <a:solidFill>
                  <a:srgbClr val="000000"/>
                </a:solidFill>
                <a:effectLst/>
                <a:latin typeface="Helvetica" panose="020B0604020202020204" pitchFamily="34" charset="0"/>
              </a:rPr>
              <a:t>She plants 30 seeds and lets them grow for two months under different conditions for sunlight exposure and watering frequency. After two months, she records the height of each plant, in inches.</a:t>
            </a:r>
            <a:endParaRPr lang="en-US" sz="1400" dirty="0">
              <a:solidFill>
                <a:srgbClr val="000000"/>
              </a:solidFill>
              <a:latin typeface="Helvetica" panose="020B0604020202020204" pitchFamily="34" charset="0"/>
            </a:endParaRPr>
          </a:p>
          <a:p>
            <a:r>
              <a:rPr lang="en-US" sz="1400" b="0" i="0" dirty="0">
                <a:solidFill>
                  <a:srgbClr val="000000"/>
                </a:solidFill>
                <a:effectLst/>
                <a:latin typeface="Helvetica" panose="020B0604020202020204" pitchFamily="34" charset="0"/>
              </a:rPr>
              <a:t>Use the following steps to perform a two-way ANOVA to determine if watering frequency and sunlight exposure have a significant effect on plant growth, and to determine if there is any interaction effect between watering frequency and sunlight exposure.</a:t>
            </a:r>
          </a:p>
          <a:p>
            <a:r>
              <a:rPr lang="en-US" sz="1400" b="1" i="0" dirty="0">
                <a:solidFill>
                  <a:srgbClr val="000000"/>
                </a:solidFill>
                <a:effectLst/>
                <a:latin typeface="Helvetica" panose="020B0604020202020204" pitchFamily="34" charset="0"/>
              </a:rPr>
              <a:t>Step 1: Enter the data.</a:t>
            </a:r>
            <a:endParaRPr lang="en-US" sz="1400" dirty="0">
              <a:solidFill>
                <a:srgbClr val="000000"/>
              </a:solidFill>
              <a:latin typeface="Helvetica" panose="020B0604020202020204" pitchFamily="34" charset="0"/>
            </a:endParaRPr>
          </a:p>
          <a:p>
            <a:r>
              <a:rPr lang="en-US" sz="1400" b="0" i="0" dirty="0">
                <a:solidFill>
                  <a:srgbClr val="000000"/>
                </a:solidFill>
                <a:effectLst/>
                <a:latin typeface="Helvetica" panose="020B0604020202020204" pitchFamily="34" charset="0"/>
              </a:rPr>
              <a:t>First, we’ll create a pandas </a:t>
            </a:r>
            <a:r>
              <a:rPr lang="en-US" sz="1400" b="0" i="0" dirty="0" err="1">
                <a:solidFill>
                  <a:srgbClr val="000000"/>
                </a:solidFill>
                <a:effectLst/>
                <a:latin typeface="Helvetica" panose="020B0604020202020204" pitchFamily="34" charset="0"/>
              </a:rPr>
              <a:t>DataFrame</a:t>
            </a:r>
            <a:r>
              <a:rPr lang="en-US" sz="1400" b="0" i="0" dirty="0">
                <a:solidFill>
                  <a:srgbClr val="000000"/>
                </a:solidFill>
                <a:effectLst/>
                <a:latin typeface="Helvetica" panose="020B0604020202020204" pitchFamily="34" charset="0"/>
              </a:rPr>
              <a:t> that contains the following three variables:</a:t>
            </a:r>
          </a:p>
          <a:p>
            <a:pPr algn="l" fontAlgn="base">
              <a:buFont typeface="Arial" panose="020B0604020202020204" pitchFamily="34" charset="0"/>
              <a:buChar char="•"/>
            </a:pPr>
            <a:r>
              <a:rPr lang="en-US" sz="1200" b="1" i="0" dirty="0">
                <a:solidFill>
                  <a:srgbClr val="000000"/>
                </a:solidFill>
                <a:effectLst/>
                <a:latin typeface="inherit"/>
              </a:rPr>
              <a:t>water: </a:t>
            </a:r>
            <a:r>
              <a:rPr lang="en-US" sz="1200" b="0" i="0" dirty="0">
                <a:solidFill>
                  <a:srgbClr val="000000"/>
                </a:solidFill>
                <a:effectLst/>
                <a:latin typeface="Helvetica" panose="020B0604020202020204" pitchFamily="34" charset="0"/>
              </a:rPr>
              <a:t>how frequently each plant was watered: daily or weekly</a:t>
            </a:r>
            <a:endParaRPr lang="en-US" sz="1200" b="0" i="0" dirty="0">
              <a:solidFill>
                <a:srgbClr val="3D3D3D"/>
              </a:solidFill>
              <a:effectLst/>
              <a:latin typeface="inherit"/>
            </a:endParaRPr>
          </a:p>
          <a:p>
            <a:pPr algn="l" fontAlgn="base">
              <a:buFont typeface="Arial" panose="020B0604020202020204" pitchFamily="34" charset="0"/>
              <a:buChar char="•"/>
            </a:pPr>
            <a:r>
              <a:rPr lang="en-US" sz="1200" b="1" i="0" dirty="0">
                <a:solidFill>
                  <a:srgbClr val="000000"/>
                </a:solidFill>
                <a:effectLst/>
                <a:latin typeface="inherit"/>
              </a:rPr>
              <a:t>sun: </a:t>
            </a:r>
            <a:r>
              <a:rPr lang="en-US" sz="1200" b="0" i="0" dirty="0">
                <a:solidFill>
                  <a:srgbClr val="000000"/>
                </a:solidFill>
                <a:effectLst/>
                <a:latin typeface="Helvetica" panose="020B0604020202020204" pitchFamily="34" charset="0"/>
              </a:rPr>
              <a:t>how much sunlight exposure each plant received: low, medium, or high</a:t>
            </a:r>
            <a:endParaRPr lang="en-US" sz="1200" b="0" i="0" dirty="0">
              <a:solidFill>
                <a:srgbClr val="3D3D3D"/>
              </a:solidFill>
              <a:effectLst/>
              <a:latin typeface="inherit"/>
            </a:endParaRPr>
          </a:p>
          <a:p>
            <a:pPr algn="l" fontAlgn="base">
              <a:buFont typeface="Arial" panose="020B0604020202020204" pitchFamily="34" charset="0"/>
              <a:buChar char="•"/>
            </a:pPr>
            <a:r>
              <a:rPr lang="en-US" sz="1200" b="1" i="0" dirty="0">
                <a:solidFill>
                  <a:srgbClr val="000000"/>
                </a:solidFill>
                <a:effectLst/>
                <a:latin typeface="inherit"/>
              </a:rPr>
              <a:t>height: </a:t>
            </a:r>
            <a:r>
              <a:rPr lang="en-US" sz="1200" b="0" i="0" dirty="0">
                <a:solidFill>
                  <a:srgbClr val="000000"/>
                </a:solidFill>
                <a:effectLst/>
                <a:latin typeface="Helvetica" panose="020B0604020202020204" pitchFamily="34" charset="0"/>
              </a:rPr>
              <a:t>the height of each plant (in inches) after two months</a:t>
            </a:r>
            <a:endParaRPr lang="en-US" sz="1200" dirty="0">
              <a:solidFill>
                <a:srgbClr val="3D3D3D"/>
              </a:solidFill>
              <a:latin typeface="inherit"/>
            </a:endParaRPr>
          </a:p>
          <a:p>
            <a:pPr algn="l" fontAlgn="base">
              <a:buFont typeface="Arial" panose="020B0604020202020204" pitchFamily="34" charset="0"/>
              <a:buChar char="•"/>
            </a:pPr>
            <a:endParaRPr lang="en-US" sz="1200" b="0" i="0" dirty="0">
              <a:solidFill>
                <a:srgbClr val="3D3D3D"/>
              </a:solidFill>
              <a:effectLst/>
              <a:latin typeface="inherit"/>
            </a:endParaRPr>
          </a:p>
          <a:p>
            <a:pPr algn="l" fontAlgn="base">
              <a:buFont typeface="Arial" panose="020B0604020202020204" pitchFamily="34" charset="0"/>
              <a:buChar char="•"/>
            </a:pPr>
            <a:endParaRPr lang="en-US" sz="1600" b="0" i="0" dirty="0">
              <a:solidFill>
                <a:srgbClr val="292929"/>
              </a:solidFill>
              <a:effectLst/>
              <a:latin typeface="charter"/>
            </a:endParaRPr>
          </a:p>
          <a:p>
            <a:endParaRPr lang="en-IN" dirty="0"/>
          </a:p>
        </p:txBody>
      </p:sp>
    </p:spTree>
    <p:extLst>
      <p:ext uri="{BB962C8B-B14F-4D97-AF65-F5344CB8AC3E}">
        <p14:creationId xmlns:p14="http://schemas.microsoft.com/office/powerpoint/2010/main" val="3754629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83DDA4-A3A1-4DDC-81A4-E4701B51BF77}"/>
              </a:ext>
            </a:extLst>
          </p:cNvPr>
          <p:cNvSpPr>
            <a:spLocks noGrp="1"/>
          </p:cNvSpPr>
          <p:nvPr>
            <p:ph idx="1"/>
          </p:nvPr>
        </p:nvSpPr>
        <p:spPr>
          <a:xfrm>
            <a:off x="838200" y="654518"/>
            <a:ext cx="10515600" cy="5522445"/>
          </a:xfrm>
        </p:spPr>
        <p:txBody>
          <a:bodyPr/>
          <a:lstStyle/>
          <a:p>
            <a:r>
              <a:rPr lang="en-IN" sz="1800" dirty="0" err="1"/>
              <a:t>df</a:t>
            </a:r>
            <a:r>
              <a:rPr lang="en-IN" sz="1800" dirty="0"/>
              <a:t> = </a:t>
            </a:r>
            <a:r>
              <a:rPr lang="en-IN" sz="1800" dirty="0" err="1"/>
              <a:t>pd.DataFrame</a:t>
            </a:r>
            <a:r>
              <a:rPr lang="en-IN" sz="1800" dirty="0"/>
              <a:t>({'water': </a:t>
            </a:r>
            <a:r>
              <a:rPr lang="en-IN" sz="1800" dirty="0" err="1"/>
              <a:t>np.repeat</a:t>
            </a:r>
            <a:r>
              <a:rPr lang="en-IN" sz="1800" dirty="0"/>
              <a:t>(['daily', 'weekly'], 15),</a:t>
            </a:r>
          </a:p>
          <a:p>
            <a:r>
              <a:rPr lang="en-IN" sz="1800" dirty="0"/>
              <a:t>                   'sun': </a:t>
            </a:r>
            <a:r>
              <a:rPr lang="en-IN" sz="1800" dirty="0" err="1"/>
              <a:t>np.tile</a:t>
            </a:r>
            <a:r>
              <a:rPr lang="en-IN" sz="1800" dirty="0"/>
              <a:t>(</a:t>
            </a:r>
            <a:r>
              <a:rPr lang="en-IN" sz="1800" dirty="0" err="1"/>
              <a:t>np.repeat</a:t>
            </a:r>
            <a:r>
              <a:rPr lang="en-IN" sz="1800" dirty="0"/>
              <a:t>(['low', 'med', 'high'], 5), 2),</a:t>
            </a:r>
          </a:p>
          <a:p>
            <a:r>
              <a:rPr lang="en-IN" sz="1800" dirty="0"/>
              <a:t>                   'height': [6, 6, 6, 5, 6, 5, 5, 6, 4, 5,</a:t>
            </a:r>
          </a:p>
          <a:p>
            <a:r>
              <a:rPr lang="en-IN" sz="1800" dirty="0"/>
              <a:t>                              6, 6, 7, 8, 7, 3, 4, 4, 4, 5,</a:t>
            </a:r>
          </a:p>
          <a:p>
            <a:r>
              <a:rPr lang="en-IN" sz="1800" dirty="0"/>
              <a:t>                              4, 4, 4, 4, 4, 5, 6, 6, 7, 8]})</a:t>
            </a:r>
          </a:p>
          <a:p>
            <a:endParaRPr lang="en-IN" dirty="0"/>
          </a:p>
          <a:p>
            <a:r>
              <a:rPr lang="en-US" b="1" i="0" dirty="0">
                <a:solidFill>
                  <a:srgbClr val="000000"/>
                </a:solidFill>
                <a:effectLst/>
                <a:latin typeface="Helvetica" panose="020B0604020202020204" pitchFamily="34" charset="0"/>
              </a:rPr>
              <a:t>Step 2: Perform the two-way ANOVA.</a:t>
            </a:r>
            <a:endParaRPr lang="en-IN" b="1" i="0">
              <a:solidFill>
                <a:srgbClr val="000000"/>
              </a:solidFill>
              <a:effectLst/>
              <a:latin typeface="Helvetica" panose="020B0604020202020204" pitchFamily="34" charset="0"/>
            </a:endParaRPr>
          </a:p>
          <a:p>
            <a:endParaRPr lang="en-IN" dirty="0"/>
          </a:p>
        </p:txBody>
      </p:sp>
    </p:spTree>
    <p:extLst>
      <p:ext uri="{BB962C8B-B14F-4D97-AF65-F5344CB8AC3E}">
        <p14:creationId xmlns:p14="http://schemas.microsoft.com/office/powerpoint/2010/main" val="4482354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0A84-F637-41E7-A976-0AFA17A7EF9C}"/>
              </a:ext>
            </a:extLst>
          </p:cNvPr>
          <p:cNvSpPr>
            <a:spLocks noGrp="1"/>
          </p:cNvSpPr>
          <p:nvPr>
            <p:ph type="title"/>
          </p:nvPr>
        </p:nvSpPr>
        <p:spPr>
          <a:xfrm>
            <a:off x="838200" y="365126"/>
            <a:ext cx="10515600" cy="315912"/>
          </a:xfrm>
        </p:spPr>
        <p:txBody>
          <a:bodyPr>
            <a:normAutofit fontScale="90000"/>
          </a:bodyPr>
          <a:lstStyle/>
          <a:p>
            <a:r>
              <a:rPr lang="en-IN" dirty="0"/>
              <a:t>Univariate Analysis</a:t>
            </a:r>
          </a:p>
        </p:txBody>
      </p:sp>
      <p:sp>
        <p:nvSpPr>
          <p:cNvPr id="3" name="Content Placeholder 2">
            <a:extLst>
              <a:ext uri="{FF2B5EF4-FFF2-40B4-BE49-F238E27FC236}">
                <a16:creationId xmlns:a16="http://schemas.microsoft.com/office/drawing/2014/main" id="{66673CA1-F060-4F70-8E6D-1BF810B33136}"/>
              </a:ext>
            </a:extLst>
          </p:cNvPr>
          <p:cNvSpPr>
            <a:spLocks noGrp="1"/>
          </p:cNvSpPr>
          <p:nvPr>
            <p:ph idx="1"/>
          </p:nvPr>
        </p:nvSpPr>
        <p:spPr>
          <a:xfrm>
            <a:off x="838200" y="983411"/>
            <a:ext cx="10515600" cy="5193552"/>
          </a:xfrm>
        </p:spPr>
        <p:txBody>
          <a:bodyPr>
            <a:normAutofit lnSpcReduction="10000"/>
          </a:bodyPr>
          <a:lstStyle/>
          <a:p>
            <a:r>
              <a:rPr lang="en-US" sz="1600" b="0" i="0" dirty="0">
                <a:solidFill>
                  <a:srgbClr val="000000"/>
                </a:solidFill>
                <a:effectLst/>
                <a:latin typeface="Helvetica" panose="020B0604020202020204" pitchFamily="34" charset="0"/>
              </a:rPr>
              <a:t>The term </a:t>
            </a:r>
            <a:r>
              <a:rPr lang="en-US" sz="1600" b="0" i="0" u="none" strike="noStrike" dirty="0">
                <a:solidFill>
                  <a:srgbClr val="9B59B6"/>
                </a:solidFill>
                <a:effectLst/>
                <a:latin typeface="Helvetica" panose="020B0604020202020204" pitchFamily="34" charset="0"/>
                <a:hlinkClick r:id="rId2"/>
              </a:rPr>
              <a:t>univariate analysis</a:t>
            </a:r>
            <a:r>
              <a:rPr lang="en-US" sz="1600" b="0" i="0" dirty="0">
                <a:solidFill>
                  <a:srgbClr val="000000"/>
                </a:solidFill>
                <a:effectLst/>
                <a:latin typeface="Helvetica" panose="020B0604020202020204" pitchFamily="34" charset="0"/>
              </a:rPr>
              <a:t> refers to the analysis of one variable. You can remember this because the prefix “</a:t>
            </a:r>
            <a:r>
              <a:rPr lang="en-US" sz="1600" b="0" i="0" dirty="0" err="1">
                <a:solidFill>
                  <a:srgbClr val="000000"/>
                </a:solidFill>
                <a:effectLst/>
                <a:latin typeface="Helvetica" panose="020B0604020202020204" pitchFamily="34" charset="0"/>
              </a:rPr>
              <a:t>uni</a:t>
            </a:r>
            <a:r>
              <a:rPr lang="en-US" sz="1600" b="0" i="0" dirty="0">
                <a:solidFill>
                  <a:srgbClr val="000000"/>
                </a:solidFill>
                <a:effectLst/>
                <a:latin typeface="Helvetica" panose="020B0604020202020204" pitchFamily="34" charset="0"/>
              </a:rPr>
              <a:t>” means “one.”</a:t>
            </a:r>
          </a:p>
          <a:p>
            <a:pPr algn="l" fontAlgn="base"/>
            <a:r>
              <a:rPr lang="en-US" sz="1600" b="0" i="0" dirty="0">
                <a:solidFill>
                  <a:srgbClr val="000000"/>
                </a:solidFill>
                <a:effectLst/>
                <a:latin typeface="Helvetica" panose="020B0604020202020204" pitchFamily="34" charset="0"/>
              </a:rPr>
              <a:t>There are three common ways to perform univariate analysis on one variable:</a:t>
            </a:r>
            <a:endParaRPr lang="en-US" sz="1600" b="0" i="0" dirty="0">
              <a:solidFill>
                <a:srgbClr val="3D3D3D"/>
              </a:solidFill>
              <a:effectLst/>
              <a:latin typeface="Lato" panose="020F0502020204030203" pitchFamily="34" charset="0"/>
            </a:endParaRPr>
          </a:p>
          <a:p>
            <a:pPr algn="l" fontAlgn="base"/>
            <a:r>
              <a:rPr lang="en-US" sz="1600" b="1" i="0" dirty="0">
                <a:solidFill>
                  <a:srgbClr val="000000"/>
                </a:solidFill>
                <a:effectLst/>
                <a:latin typeface="inherit"/>
              </a:rPr>
              <a:t>1. Summary statistics</a:t>
            </a:r>
            <a:r>
              <a:rPr lang="en-US" sz="1600" b="0" i="0" dirty="0">
                <a:solidFill>
                  <a:srgbClr val="000000"/>
                </a:solidFill>
                <a:effectLst/>
                <a:latin typeface="Helvetica" panose="020B0604020202020204" pitchFamily="34" charset="0"/>
              </a:rPr>
              <a:t> – Measures the center and spread of values.</a:t>
            </a:r>
            <a:endParaRPr lang="en-US" sz="1600" b="0" i="0" dirty="0">
              <a:solidFill>
                <a:srgbClr val="3D3D3D"/>
              </a:solidFill>
              <a:effectLst/>
              <a:latin typeface="Lato" panose="020F0502020204030203" pitchFamily="34" charset="0"/>
            </a:endParaRPr>
          </a:p>
          <a:p>
            <a:pPr algn="l" fontAlgn="base"/>
            <a:r>
              <a:rPr lang="en-US" sz="1600" b="1" i="0" dirty="0">
                <a:solidFill>
                  <a:srgbClr val="000000"/>
                </a:solidFill>
                <a:effectLst/>
                <a:latin typeface="inherit"/>
              </a:rPr>
              <a:t>2. Frequency table</a:t>
            </a:r>
            <a:r>
              <a:rPr lang="en-US" sz="1600" b="0" i="0" dirty="0">
                <a:solidFill>
                  <a:srgbClr val="000000"/>
                </a:solidFill>
                <a:effectLst/>
                <a:latin typeface="Helvetica" panose="020B0604020202020204" pitchFamily="34" charset="0"/>
              </a:rPr>
              <a:t> – Describes how often different values occur.</a:t>
            </a:r>
            <a:endParaRPr lang="en-US" sz="1600" b="0" i="0" dirty="0">
              <a:solidFill>
                <a:srgbClr val="3D3D3D"/>
              </a:solidFill>
              <a:effectLst/>
              <a:latin typeface="Lato" panose="020F0502020204030203" pitchFamily="34" charset="0"/>
            </a:endParaRPr>
          </a:p>
          <a:p>
            <a:pPr algn="l" fontAlgn="base"/>
            <a:r>
              <a:rPr lang="en-US" sz="1600" b="1" i="0" dirty="0">
                <a:solidFill>
                  <a:srgbClr val="000000"/>
                </a:solidFill>
                <a:effectLst/>
                <a:latin typeface="inherit"/>
              </a:rPr>
              <a:t>3. Charts</a:t>
            </a:r>
            <a:r>
              <a:rPr lang="en-US" sz="1600" b="0" i="0" dirty="0">
                <a:solidFill>
                  <a:srgbClr val="000000"/>
                </a:solidFill>
                <a:effectLst/>
                <a:latin typeface="Helvetica" panose="020B0604020202020204" pitchFamily="34" charset="0"/>
              </a:rPr>
              <a:t> – Used to visualize the distribution of values.</a:t>
            </a:r>
          </a:p>
          <a:p>
            <a:pPr algn="l" fontAlgn="base"/>
            <a:endParaRPr lang="en-US" sz="1600" dirty="0">
              <a:solidFill>
                <a:srgbClr val="000000"/>
              </a:solidFill>
              <a:latin typeface="Helvetica" panose="020B0604020202020204" pitchFamily="34" charset="0"/>
            </a:endParaRPr>
          </a:p>
          <a:p>
            <a:pPr algn="l" fontAlgn="base"/>
            <a:r>
              <a:rPr lang="en-US" sz="1600" b="0" i="0" dirty="0">
                <a:solidFill>
                  <a:srgbClr val="3D3D3D"/>
                </a:solidFill>
                <a:effectLst/>
                <a:latin typeface="Lato" panose="020F0502020204030203" pitchFamily="34" charset="0"/>
              </a:rPr>
              <a:t>import pandas as pd</a:t>
            </a:r>
          </a:p>
          <a:p>
            <a:pPr algn="l" fontAlgn="base"/>
            <a:endParaRPr lang="en-US" sz="1600" b="0" i="0" dirty="0">
              <a:solidFill>
                <a:srgbClr val="3D3D3D"/>
              </a:solidFill>
              <a:effectLst/>
              <a:latin typeface="Lato" panose="020F0502020204030203" pitchFamily="34" charset="0"/>
            </a:endParaRPr>
          </a:p>
          <a:p>
            <a:pPr algn="l" fontAlgn="base"/>
            <a:r>
              <a:rPr lang="en-US" sz="1600" b="0" i="0" dirty="0">
                <a:solidFill>
                  <a:srgbClr val="3D3D3D"/>
                </a:solidFill>
                <a:effectLst/>
                <a:latin typeface="Lato" panose="020F0502020204030203" pitchFamily="34" charset="0"/>
              </a:rPr>
              <a:t>#create </a:t>
            </a:r>
            <a:r>
              <a:rPr lang="en-US" sz="1600" b="0" i="0" dirty="0" err="1">
                <a:solidFill>
                  <a:srgbClr val="3D3D3D"/>
                </a:solidFill>
                <a:effectLst/>
                <a:latin typeface="Lato" panose="020F0502020204030203" pitchFamily="34" charset="0"/>
              </a:rPr>
              <a:t>DataFrame</a:t>
            </a:r>
            <a:endParaRPr lang="en-US" sz="1600" b="0" i="0" dirty="0">
              <a:solidFill>
                <a:srgbClr val="3D3D3D"/>
              </a:solidFill>
              <a:effectLst/>
              <a:latin typeface="Lato" panose="020F0502020204030203" pitchFamily="34" charset="0"/>
            </a:endParaRPr>
          </a:p>
          <a:p>
            <a:pPr algn="l" fontAlgn="base"/>
            <a:r>
              <a:rPr lang="en-US" sz="1600" b="0" i="0" dirty="0" err="1">
                <a:solidFill>
                  <a:srgbClr val="3D3D3D"/>
                </a:solidFill>
                <a:effectLst/>
                <a:latin typeface="Lato" panose="020F0502020204030203" pitchFamily="34" charset="0"/>
              </a:rPr>
              <a:t>df</a:t>
            </a:r>
            <a:r>
              <a:rPr lang="en-US" sz="1600" b="0" i="0" dirty="0">
                <a:solidFill>
                  <a:srgbClr val="3D3D3D"/>
                </a:solidFill>
                <a:effectLst/>
                <a:latin typeface="Lato" panose="020F0502020204030203" pitchFamily="34" charset="0"/>
              </a:rPr>
              <a:t> = </a:t>
            </a:r>
            <a:r>
              <a:rPr lang="en-US" sz="1600" b="0" i="0" dirty="0" err="1">
                <a:solidFill>
                  <a:srgbClr val="3D3D3D"/>
                </a:solidFill>
                <a:effectLst/>
                <a:latin typeface="Lato" panose="020F0502020204030203" pitchFamily="34" charset="0"/>
              </a:rPr>
              <a:t>pd.DataFrame</a:t>
            </a:r>
            <a:r>
              <a:rPr lang="en-US" sz="1600" b="0" i="0" dirty="0">
                <a:solidFill>
                  <a:srgbClr val="3D3D3D"/>
                </a:solidFill>
                <a:effectLst/>
                <a:latin typeface="Lato" panose="020F0502020204030203" pitchFamily="34" charset="0"/>
              </a:rPr>
              <a:t>({'points': [1, 1, 2, 3.5, 4, 4, 4, 5, 5, 6.5, 7, 7.4, 8, 13, 14.2],</a:t>
            </a:r>
          </a:p>
          <a:p>
            <a:pPr algn="l" fontAlgn="base"/>
            <a:r>
              <a:rPr lang="en-US" sz="1600" b="0" i="0" dirty="0">
                <a:solidFill>
                  <a:srgbClr val="3D3D3D"/>
                </a:solidFill>
                <a:effectLst/>
                <a:latin typeface="Lato" panose="020F0502020204030203" pitchFamily="34" charset="0"/>
              </a:rPr>
              <a:t>                   'assists': [5, 7, 7, 9, 12, 9, 9, 4, 6, 8, 8, 9, 3, 2, 6],</a:t>
            </a:r>
          </a:p>
          <a:p>
            <a:pPr algn="l" fontAlgn="base"/>
            <a:r>
              <a:rPr lang="en-US" sz="1600" b="0" i="0" dirty="0">
                <a:solidFill>
                  <a:srgbClr val="3D3D3D"/>
                </a:solidFill>
                <a:effectLst/>
                <a:latin typeface="Lato" panose="020F0502020204030203" pitchFamily="34" charset="0"/>
              </a:rPr>
              <a:t>                   'rebounds': [11, 8, 10, 6, 6, 5, 9, 12, 6, 6, 7, 8, 7, 9, 15]})</a:t>
            </a:r>
          </a:p>
          <a:p>
            <a:pPr algn="l" fontAlgn="base"/>
            <a:endParaRPr lang="en-US" sz="1600" b="0" i="0" dirty="0">
              <a:solidFill>
                <a:srgbClr val="3D3D3D"/>
              </a:solidFill>
              <a:effectLst/>
              <a:latin typeface="Lato" panose="020F0502020204030203" pitchFamily="34" charset="0"/>
            </a:endParaRPr>
          </a:p>
          <a:p>
            <a:pPr algn="l" fontAlgn="base"/>
            <a:r>
              <a:rPr lang="en-US" sz="1600" b="0" i="0" dirty="0">
                <a:solidFill>
                  <a:srgbClr val="3D3D3D"/>
                </a:solidFill>
                <a:effectLst/>
                <a:latin typeface="Lato" panose="020F0502020204030203" pitchFamily="34" charset="0"/>
              </a:rPr>
              <a:t>#view first five rows of </a:t>
            </a:r>
            <a:r>
              <a:rPr lang="en-US" sz="1600" b="0" i="0" dirty="0" err="1">
                <a:solidFill>
                  <a:srgbClr val="3D3D3D"/>
                </a:solidFill>
                <a:effectLst/>
                <a:latin typeface="Lato" panose="020F0502020204030203" pitchFamily="34" charset="0"/>
              </a:rPr>
              <a:t>DataFrame</a:t>
            </a:r>
            <a:endParaRPr lang="en-US" sz="1600" b="0" i="0" dirty="0">
              <a:solidFill>
                <a:srgbClr val="3D3D3D"/>
              </a:solidFill>
              <a:effectLst/>
              <a:latin typeface="Lato" panose="020F0502020204030203" pitchFamily="34" charset="0"/>
            </a:endParaRPr>
          </a:p>
          <a:p>
            <a:pPr algn="l" fontAlgn="base"/>
            <a:r>
              <a:rPr lang="en-US" sz="1600" b="0" i="0" dirty="0" err="1">
                <a:solidFill>
                  <a:srgbClr val="3D3D3D"/>
                </a:solidFill>
                <a:effectLst/>
                <a:latin typeface="Lato" panose="020F0502020204030203" pitchFamily="34" charset="0"/>
              </a:rPr>
              <a:t>df.head</a:t>
            </a:r>
            <a:r>
              <a:rPr lang="en-US" sz="1600" b="0" i="0" dirty="0">
                <a:solidFill>
                  <a:srgbClr val="3D3D3D"/>
                </a:solidFill>
                <a:effectLst/>
                <a:latin typeface="Lato" panose="020F0502020204030203" pitchFamily="34" charset="0"/>
              </a:rPr>
              <a:t>()</a:t>
            </a:r>
          </a:p>
          <a:p>
            <a:pPr algn="l" fontAlgn="base"/>
            <a:endParaRPr lang="en-US" sz="1600" b="0" i="0" dirty="0">
              <a:solidFill>
                <a:srgbClr val="3D3D3D"/>
              </a:solidFill>
              <a:effectLst/>
              <a:latin typeface="Lato" panose="020F0502020204030203" pitchFamily="34" charset="0"/>
            </a:endParaRPr>
          </a:p>
          <a:p>
            <a:endParaRPr lang="en-IN" dirty="0"/>
          </a:p>
        </p:txBody>
      </p:sp>
    </p:spTree>
    <p:extLst>
      <p:ext uri="{BB962C8B-B14F-4D97-AF65-F5344CB8AC3E}">
        <p14:creationId xmlns:p14="http://schemas.microsoft.com/office/powerpoint/2010/main" val="16105239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2F80E-CFD4-4ED7-B453-AE111F47E276}"/>
              </a:ext>
            </a:extLst>
          </p:cNvPr>
          <p:cNvSpPr>
            <a:spLocks noGrp="1"/>
          </p:cNvSpPr>
          <p:nvPr>
            <p:ph type="title"/>
          </p:nvPr>
        </p:nvSpPr>
        <p:spPr>
          <a:xfrm>
            <a:off x="838200" y="365126"/>
            <a:ext cx="10515600" cy="315912"/>
          </a:xfrm>
        </p:spPr>
        <p:txBody>
          <a:bodyPr>
            <a:normAutofit fontScale="90000"/>
          </a:bodyPr>
          <a:lstStyle/>
          <a:p>
            <a:r>
              <a:rPr lang="en-IN" b="1" i="0" dirty="0">
                <a:solidFill>
                  <a:srgbClr val="000000"/>
                </a:solidFill>
                <a:effectLst/>
                <a:latin typeface="inherit"/>
              </a:rPr>
              <a:t>1. Calculate Summary Statistics</a:t>
            </a:r>
            <a:br>
              <a:rPr lang="en-IN" b="1" i="0" dirty="0">
                <a:solidFill>
                  <a:srgbClr val="020202"/>
                </a:solidFill>
                <a:effectLst/>
                <a:latin typeface="Montserrat" panose="00000500000000000000" pitchFamily="2" charset="0"/>
              </a:rPr>
            </a:br>
            <a:endParaRPr lang="en-IN" dirty="0"/>
          </a:p>
        </p:txBody>
      </p:sp>
      <p:sp>
        <p:nvSpPr>
          <p:cNvPr id="3" name="Content Placeholder 2">
            <a:extLst>
              <a:ext uri="{FF2B5EF4-FFF2-40B4-BE49-F238E27FC236}">
                <a16:creationId xmlns:a16="http://schemas.microsoft.com/office/drawing/2014/main" id="{F63859EE-DA3F-462D-9023-F72444A8B03A}"/>
              </a:ext>
            </a:extLst>
          </p:cNvPr>
          <p:cNvSpPr>
            <a:spLocks noGrp="1"/>
          </p:cNvSpPr>
          <p:nvPr>
            <p:ph idx="1"/>
          </p:nvPr>
        </p:nvSpPr>
        <p:spPr>
          <a:xfrm>
            <a:off x="838200" y="681038"/>
            <a:ext cx="10515600" cy="5495925"/>
          </a:xfrm>
        </p:spPr>
        <p:txBody>
          <a:bodyPr/>
          <a:lstStyle/>
          <a:p>
            <a:r>
              <a:rPr lang="en-US" b="0" i="0" dirty="0">
                <a:solidFill>
                  <a:srgbClr val="000000"/>
                </a:solidFill>
                <a:effectLst/>
                <a:latin typeface="Helvetica" panose="020B0604020202020204" pitchFamily="34" charset="0"/>
              </a:rPr>
              <a:t>We can use the following syntax to calculate various summary statistics for the ‘points’ variable in the </a:t>
            </a:r>
            <a:r>
              <a:rPr lang="en-US" b="0" i="0" dirty="0" err="1">
                <a:solidFill>
                  <a:srgbClr val="000000"/>
                </a:solidFill>
                <a:effectLst/>
                <a:latin typeface="Helvetica" panose="020B0604020202020204" pitchFamily="34" charset="0"/>
              </a:rPr>
              <a:t>DataFrame</a:t>
            </a:r>
            <a:r>
              <a:rPr lang="en-US" b="0" i="0" dirty="0">
                <a:solidFill>
                  <a:srgbClr val="000000"/>
                </a:solidFill>
                <a:effectLst/>
                <a:latin typeface="Helvetica" panose="020B0604020202020204" pitchFamily="34" charset="0"/>
              </a:rPr>
              <a:t>:</a:t>
            </a:r>
          </a:p>
          <a:p>
            <a:endParaRPr lang="en-US" dirty="0">
              <a:solidFill>
                <a:srgbClr val="000000"/>
              </a:solidFill>
              <a:latin typeface="Helvetica" panose="020B0604020202020204" pitchFamily="34" charset="0"/>
            </a:endParaRPr>
          </a:p>
          <a:p>
            <a:r>
              <a:rPr lang="en-US" dirty="0"/>
              <a:t>#calculate mean of 'points'</a:t>
            </a:r>
          </a:p>
          <a:p>
            <a:r>
              <a:rPr lang="en-US" dirty="0" err="1"/>
              <a:t>df</a:t>
            </a:r>
            <a:r>
              <a:rPr lang="en-US" dirty="0"/>
              <a:t>['points'].mean()</a:t>
            </a:r>
          </a:p>
          <a:p>
            <a:endParaRPr lang="en-US" dirty="0"/>
          </a:p>
          <a:p>
            <a:r>
              <a:rPr lang="en-US" dirty="0"/>
              <a:t>#calculate median of 'points' </a:t>
            </a:r>
          </a:p>
          <a:p>
            <a:r>
              <a:rPr lang="en-US" dirty="0" err="1"/>
              <a:t>df</a:t>
            </a:r>
            <a:r>
              <a:rPr lang="en-US" dirty="0"/>
              <a:t>['points'].median() </a:t>
            </a:r>
          </a:p>
          <a:p>
            <a:endParaRPr lang="en-US" dirty="0"/>
          </a:p>
          <a:p>
            <a:r>
              <a:rPr lang="en-US" dirty="0"/>
              <a:t>#calculate standard deviation of 'points'</a:t>
            </a:r>
          </a:p>
          <a:p>
            <a:r>
              <a:rPr lang="en-US" dirty="0" err="1"/>
              <a:t>df</a:t>
            </a:r>
            <a:r>
              <a:rPr lang="en-US" dirty="0"/>
              <a:t>['points'].std() </a:t>
            </a:r>
            <a:endParaRPr lang="en-IN" dirty="0"/>
          </a:p>
        </p:txBody>
      </p:sp>
    </p:spTree>
    <p:extLst>
      <p:ext uri="{BB962C8B-B14F-4D97-AF65-F5344CB8AC3E}">
        <p14:creationId xmlns:p14="http://schemas.microsoft.com/office/powerpoint/2010/main" val="1152381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2045-333B-4774-B2DF-D3588B7EDA12}"/>
              </a:ext>
            </a:extLst>
          </p:cNvPr>
          <p:cNvSpPr>
            <a:spLocks noGrp="1"/>
          </p:cNvSpPr>
          <p:nvPr>
            <p:ph type="title"/>
          </p:nvPr>
        </p:nvSpPr>
        <p:spPr>
          <a:xfrm>
            <a:off x="838200" y="365126"/>
            <a:ext cx="10515600" cy="480264"/>
          </a:xfrm>
        </p:spPr>
        <p:txBody>
          <a:bodyPr>
            <a:normAutofit fontScale="90000"/>
          </a:bodyPr>
          <a:lstStyle/>
          <a:p>
            <a:r>
              <a:rPr lang="en-IN" b="1" i="0" dirty="0">
                <a:solidFill>
                  <a:srgbClr val="000000"/>
                </a:solidFill>
                <a:effectLst/>
                <a:latin typeface="inherit"/>
              </a:rPr>
              <a:t>2. Create Frequency Table</a:t>
            </a:r>
            <a:br>
              <a:rPr lang="en-IN" b="1" i="0" dirty="0">
                <a:solidFill>
                  <a:srgbClr val="020202"/>
                </a:solidFill>
                <a:effectLst/>
                <a:latin typeface="Montserrat" panose="00000500000000000000" pitchFamily="2" charset="0"/>
              </a:rPr>
            </a:br>
            <a:endParaRPr lang="en-IN" dirty="0"/>
          </a:p>
        </p:txBody>
      </p:sp>
      <p:sp>
        <p:nvSpPr>
          <p:cNvPr id="3" name="Content Placeholder 2">
            <a:extLst>
              <a:ext uri="{FF2B5EF4-FFF2-40B4-BE49-F238E27FC236}">
                <a16:creationId xmlns:a16="http://schemas.microsoft.com/office/drawing/2014/main" id="{21EA8A3F-18BF-45B1-9D2F-AEF128C290ED}"/>
              </a:ext>
            </a:extLst>
          </p:cNvPr>
          <p:cNvSpPr>
            <a:spLocks noGrp="1"/>
          </p:cNvSpPr>
          <p:nvPr>
            <p:ph idx="1"/>
          </p:nvPr>
        </p:nvSpPr>
        <p:spPr>
          <a:xfrm>
            <a:off x="838200" y="655608"/>
            <a:ext cx="10515600" cy="5521355"/>
          </a:xfrm>
        </p:spPr>
        <p:txBody>
          <a:bodyPr/>
          <a:lstStyle/>
          <a:p>
            <a:r>
              <a:rPr lang="en-US" dirty="0"/>
              <a:t>#create frequency table for 'points'</a:t>
            </a:r>
          </a:p>
          <a:p>
            <a:r>
              <a:rPr lang="en-US" dirty="0" err="1"/>
              <a:t>df</a:t>
            </a:r>
            <a:r>
              <a:rPr lang="en-US" dirty="0"/>
              <a:t>['points'].</a:t>
            </a:r>
            <a:r>
              <a:rPr lang="en-US" dirty="0" err="1"/>
              <a:t>value_counts</a:t>
            </a:r>
            <a:r>
              <a:rPr lang="en-US" dirty="0"/>
              <a:t>()</a:t>
            </a:r>
          </a:p>
          <a:p>
            <a:endParaRPr lang="en-US" dirty="0"/>
          </a:p>
          <a:p>
            <a:pPr algn="l" fontAlgn="base"/>
            <a:r>
              <a:rPr lang="en-US" b="0" i="0" dirty="0">
                <a:solidFill>
                  <a:srgbClr val="000000"/>
                </a:solidFill>
                <a:effectLst/>
                <a:latin typeface="Helvetica" panose="020B0604020202020204" pitchFamily="34" charset="0"/>
              </a:rPr>
              <a:t>This tells us that:</a:t>
            </a:r>
            <a:endParaRPr lang="en-US" b="0" i="0" dirty="0">
              <a:solidFill>
                <a:srgbClr val="3D3D3D"/>
              </a:solidFill>
              <a:effectLst/>
              <a:latin typeface="Lato" panose="020F0502020204030203" pitchFamily="34" charset="0"/>
            </a:endParaRPr>
          </a:p>
          <a:p>
            <a:pPr algn="l" fontAlgn="base">
              <a:buFont typeface="Arial" panose="020B0604020202020204" pitchFamily="34" charset="0"/>
              <a:buChar char="•"/>
            </a:pPr>
            <a:r>
              <a:rPr lang="en-US" b="0" i="0" dirty="0">
                <a:solidFill>
                  <a:srgbClr val="000000"/>
                </a:solidFill>
                <a:effectLst/>
                <a:latin typeface="Helvetica" panose="020B0604020202020204" pitchFamily="34" charset="0"/>
              </a:rPr>
              <a:t>The value </a:t>
            </a:r>
            <a:r>
              <a:rPr lang="en-US" b="1" i="0" dirty="0">
                <a:solidFill>
                  <a:srgbClr val="000000"/>
                </a:solidFill>
                <a:effectLst/>
                <a:latin typeface="inherit"/>
              </a:rPr>
              <a:t>4</a:t>
            </a:r>
            <a:r>
              <a:rPr lang="en-US" b="0" i="0" dirty="0">
                <a:solidFill>
                  <a:srgbClr val="000000"/>
                </a:solidFill>
                <a:effectLst/>
                <a:latin typeface="Helvetica" panose="020B0604020202020204" pitchFamily="34" charset="0"/>
              </a:rPr>
              <a:t> occurs 3 times</a:t>
            </a:r>
            <a:endParaRPr lang="en-US" b="0" i="0" dirty="0">
              <a:solidFill>
                <a:srgbClr val="3D3D3D"/>
              </a:solidFill>
              <a:effectLst/>
              <a:latin typeface="inherit"/>
            </a:endParaRPr>
          </a:p>
          <a:p>
            <a:pPr algn="l" fontAlgn="base">
              <a:buFont typeface="Arial" panose="020B0604020202020204" pitchFamily="34" charset="0"/>
              <a:buChar char="•"/>
            </a:pPr>
            <a:r>
              <a:rPr lang="en-US" b="0" i="0" dirty="0">
                <a:solidFill>
                  <a:srgbClr val="000000"/>
                </a:solidFill>
                <a:effectLst/>
                <a:latin typeface="Helvetica" panose="020B0604020202020204" pitchFamily="34" charset="0"/>
              </a:rPr>
              <a:t>The value </a:t>
            </a:r>
            <a:r>
              <a:rPr lang="en-US" b="1" i="0" dirty="0">
                <a:solidFill>
                  <a:srgbClr val="000000"/>
                </a:solidFill>
                <a:effectLst/>
                <a:latin typeface="inherit"/>
              </a:rPr>
              <a:t>1</a:t>
            </a:r>
            <a:r>
              <a:rPr lang="en-US" b="0" i="0" dirty="0">
                <a:solidFill>
                  <a:srgbClr val="000000"/>
                </a:solidFill>
                <a:effectLst/>
                <a:latin typeface="Helvetica" panose="020B0604020202020204" pitchFamily="34" charset="0"/>
              </a:rPr>
              <a:t> occurs 2 times</a:t>
            </a:r>
            <a:endParaRPr lang="en-US" b="0" i="0" dirty="0">
              <a:solidFill>
                <a:srgbClr val="3D3D3D"/>
              </a:solidFill>
              <a:effectLst/>
              <a:latin typeface="inherit"/>
            </a:endParaRPr>
          </a:p>
          <a:p>
            <a:pPr algn="l" fontAlgn="base">
              <a:buFont typeface="Arial" panose="020B0604020202020204" pitchFamily="34" charset="0"/>
              <a:buChar char="•"/>
            </a:pPr>
            <a:r>
              <a:rPr lang="en-US" b="0" i="0" dirty="0">
                <a:solidFill>
                  <a:srgbClr val="000000"/>
                </a:solidFill>
                <a:effectLst/>
                <a:latin typeface="Helvetica" panose="020B0604020202020204" pitchFamily="34" charset="0"/>
              </a:rPr>
              <a:t>The value </a:t>
            </a:r>
            <a:r>
              <a:rPr lang="en-US" b="1" i="0" dirty="0">
                <a:solidFill>
                  <a:srgbClr val="000000"/>
                </a:solidFill>
                <a:effectLst/>
                <a:latin typeface="inherit"/>
              </a:rPr>
              <a:t>5</a:t>
            </a:r>
            <a:r>
              <a:rPr lang="en-US" b="0" i="0" dirty="0">
                <a:solidFill>
                  <a:srgbClr val="000000"/>
                </a:solidFill>
                <a:effectLst/>
                <a:latin typeface="Helvetica" panose="020B0604020202020204" pitchFamily="34" charset="0"/>
              </a:rPr>
              <a:t> occurs 2 times</a:t>
            </a:r>
            <a:endParaRPr lang="en-US" b="0" i="0" dirty="0">
              <a:solidFill>
                <a:srgbClr val="3D3D3D"/>
              </a:solidFill>
              <a:effectLst/>
              <a:latin typeface="inherit"/>
            </a:endParaRPr>
          </a:p>
          <a:p>
            <a:pPr algn="l" fontAlgn="base">
              <a:buFont typeface="Arial" panose="020B0604020202020204" pitchFamily="34" charset="0"/>
              <a:buChar char="•"/>
            </a:pPr>
            <a:r>
              <a:rPr lang="en-US" b="0" i="0" dirty="0">
                <a:solidFill>
                  <a:srgbClr val="000000"/>
                </a:solidFill>
                <a:effectLst/>
                <a:latin typeface="Helvetica" panose="020B0604020202020204" pitchFamily="34" charset="0"/>
              </a:rPr>
              <a:t>The value </a:t>
            </a:r>
            <a:r>
              <a:rPr lang="en-US" b="1" i="0" dirty="0">
                <a:solidFill>
                  <a:srgbClr val="000000"/>
                </a:solidFill>
                <a:effectLst/>
                <a:latin typeface="inherit"/>
              </a:rPr>
              <a:t>2</a:t>
            </a:r>
            <a:r>
              <a:rPr lang="en-US" b="0" i="0" dirty="0">
                <a:solidFill>
                  <a:srgbClr val="000000"/>
                </a:solidFill>
                <a:effectLst/>
                <a:latin typeface="Helvetica" panose="020B0604020202020204" pitchFamily="34" charset="0"/>
              </a:rPr>
              <a:t> occurs 1 time</a:t>
            </a:r>
            <a:endParaRPr lang="en-US" b="0" i="0" dirty="0">
              <a:solidFill>
                <a:srgbClr val="3D3D3D"/>
              </a:solidFill>
              <a:effectLst/>
              <a:latin typeface="inherit"/>
            </a:endParaRPr>
          </a:p>
          <a:p>
            <a:endParaRPr lang="en-IN" dirty="0"/>
          </a:p>
        </p:txBody>
      </p:sp>
    </p:spTree>
    <p:extLst>
      <p:ext uri="{BB962C8B-B14F-4D97-AF65-F5344CB8AC3E}">
        <p14:creationId xmlns:p14="http://schemas.microsoft.com/office/powerpoint/2010/main" val="27928773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DC4B7-9E44-4CCC-8CAD-F55C54203E84}"/>
              </a:ext>
            </a:extLst>
          </p:cNvPr>
          <p:cNvSpPr>
            <a:spLocks noGrp="1"/>
          </p:cNvSpPr>
          <p:nvPr>
            <p:ph type="title"/>
          </p:nvPr>
        </p:nvSpPr>
        <p:spPr>
          <a:xfrm>
            <a:off x="838200" y="365125"/>
            <a:ext cx="10515600" cy="463011"/>
          </a:xfrm>
        </p:spPr>
        <p:txBody>
          <a:bodyPr>
            <a:normAutofit fontScale="90000"/>
          </a:bodyPr>
          <a:lstStyle/>
          <a:p>
            <a:r>
              <a:rPr lang="en-IN" b="1" i="0" dirty="0">
                <a:solidFill>
                  <a:srgbClr val="000000"/>
                </a:solidFill>
                <a:effectLst/>
                <a:latin typeface="inherit"/>
              </a:rPr>
              <a:t>3. Create Charts</a:t>
            </a:r>
            <a:br>
              <a:rPr lang="en-IN" b="1" i="0" dirty="0">
                <a:solidFill>
                  <a:srgbClr val="020202"/>
                </a:solidFill>
                <a:effectLst/>
                <a:latin typeface="Montserrat" panose="00000500000000000000" pitchFamily="2" charset="0"/>
              </a:rPr>
            </a:br>
            <a:endParaRPr lang="en-IN" dirty="0"/>
          </a:p>
        </p:txBody>
      </p:sp>
      <p:sp>
        <p:nvSpPr>
          <p:cNvPr id="3" name="Content Placeholder 2">
            <a:extLst>
              <a:ext uri="{FF2B5EF4-FFF2-40B4-BE49-F238E27FC236}">
                <a16:creationId xmlns:a16="http://schemas.microsoft.com/office/drawing/2014/main" id="{A29F2652-323B-4EE5-A345-0779A54F975C}"/>
              </a:ext>
            </a:extLst>
          </p:cNvPr>
          <p:cNvSpPr>
            <a:spLocks noGrp="1"/>
          </p:cNvSpPr>
          <p:nvPr>
            <p:ph idx="1"/>
          </p:nvPr>
        </p:nvSpPr>
        <p:spPr>
          <a:xfrm>
            <a:off x="838200" y="586596"/>
            <a:ext cx="10515600" cy="5590367"/>
          </a:xfrm>
        </p:spPr>
        <p:txBody>
          <a:bodyPr/>
          <a:lstStyle/>
          <a:p>
            <a:r>
              <a:rPr lang="en-IN" dirty="0"/>
              <a:t>import </a:t>
            </a:r>
            <a:r>
              <a:rPr lang="en-IN" dirty="0" err="1"/>
              <a:t>matplotlib.pyplot</a:t>
            </a:r>
            <a:r>
              <a:rPr lang="en-IN" dirty="0"/>
              <a:t> as </a:t>
            </a:r>
            <a:r>
              <a:rPr lang="en-IN" dirty="0" err="1"/>
              <a:t>plt</a:t>
            </a:r>
            <a:endParaRPr lang="en-IN" dirty="0"/>
          </a:p>
          <a:p>
            <a:endParaRPr lang="en-IN" dirty="0"/>
          </a:p>
          <a:p>
            <a:r>
              <a:rPr lang="en-IN" dirty="0" err="1"/>
              <a:t>df.boxplot</a:t>
            </a:r>
            <a:r>
              <a:rPr lang="en-IN" dirty="0"/>
              <a:t>(column=['points'], grid=False, </a:t>
            </a:r>
            <a:r>
              <a:rPr lang="en-IN" dirty="0" err="1"/>
              <a:t>color</a:t>
            </a:r>
            <a:r>
              <a:rPr lang="en-IN" dirty="0"/>
              <a:t>='black’)</a:t>
            </a:r>
            <a:r>
              <a:rPr lang="en-US" b="0" i="0" dirty="0">
                <a:solidFill>
                  <a:srgbClr val="000000"/>
                </a:solidFill>
                <a:effectLst/>
                <a:latin typeface="Helvetica" panose="020B0604020202020204" pitchFamily="34" charset="0"/>
              </a:rPr>
              <a:t> </a:t>
            </a:r>
          </a:p>
          <a:p>
            <a:r>
              <a:rPr lang="en-US" b="0" i="0" dirty="0">
                <a:solidFill>
                  <a:srgbClr val="000000"/>
                </a:solidFill>
                <a:effectLst/>
                <a:latin typeface="Helvetica" panose="020B0604020202020204" pitchFamily="34" charset="0"/>
              </a:rPr>
              <a:t>We can use the following syntax to create a histogram for the ‘points’ variable:</a:t>
            </a:r>
          </a:p>
          <a:p>
            <a:r>
              <a:rPr lang="en-US" dirty="0" err="1"/>
              <a:t>df.hist</a:t>
            </a:r>
            <a:r>
              <a:rPr lang="en-US" dirty="0"/>
              <a:t>(column='points', grid=False, </a:t>
            </a:r>
            <a:r>
              <a:rPr lang="en-US" dirty="0" err="1"/>
              <a:t>edgecolor</a:t>
            </a:r>
            <a:r>
              <a:rPr lang="en-US" dirty="0"/>
              <a:t>='black’)</a:t>
            </a:r>
            <a:endParaRPr lang="en-US" dirty="0">
              <a:solidFill>
                <a:srgbClr val="000000"/>
              </a:solidFill>
              <a:latin typeface="Helvetica" panose="020B0604020202020204" pitchFamily="34" charset="0"/>
            </a:endParaRPr>
          </a:p>
          <a:p>
            <a:r>
              <a:rPr lang="en-US" b="0" i="0" dirty="0">
                <a:solidFill>
                  <a:srgbClr val="000000"/>
                </a:solidFill>
                <a:effectLst/>
                <a:latin typeface="Helvetica" panose="020B0604020202020204" pitchFamily="34" charset="0"/>
              </a:rPr>
              <a:t>We can use the following syntax to create a </a:t>
            </a:r>
            <a:r>
              <a:rPr lang="en-US" b="0" i="0" u="none" strike="noStrike" dirty="0">
                <a:solidFill>
                  <a:srgbClr val="9B59B6"/>
                </a:solidFill>
                <a:effectLst/>
                <a:latin typeface="Helvetica" panose="020B0604020202020204" pitchFamily="34" charset="0"/>
                <a:hlinkClick r:id="rId2"/>
              </a:rPr>
              <a:t>density curve</a:t>
            </a:r>
            <a:r>
              <a:rPr lang="en-US" b="0" i="0" dirty="0">
                <a:solidFill>
                  <a:srgbClr val="000000"/>
                </a:solidFill>
                <a:effectLst/>
                <a:latin typeface="Helvetica" panose="020B0604020202020204" pitchFamily="34" charset="0"/>
              </a:rPr>
              <a:t> for the ‘points’ variable:</a:t>
            </a:r>
          </a:p>
          <a:p>
            <a:r>
              <a:rPr lang="en-IN" dirty="0" err="1"/>
              <a:t>sns.kdeplot</a:t>
            </a:r>
            <a:r>
              <a:rPr lang="en-IN" dirty="0"/>
              <a:t>(</a:t>
            </a:r>
            <a:r>
              <a:rPr lang="en-IN" dirty="0" err="1"/>
              <a:t>df</a:t>
            </a:r>
            <a:r>
              <a:rPr lang="en-IN" dirty="0"/>
              <a:t>['points'])</a:t>
            </a:r>
          </a:p>
        </p:txBody>
      </p:sp>
    </p:spTree>
    <p:extLst>
      <p:ext uri="{BB962C8B-B14F-4D97-AF65-F5344CB8AC3E}">
        <p14:creationId xmlns:p14="http://schemas.microsoft.com/office/powerpoint/2010/main" val="1014067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D4655CC-2870-43A7-99A8-FFC096DF5B91}"/>
              </a:ext>
            </a:extLst>
          </p:cNvPr>
          <p:cNvGraphicFramePr>
            <a:graphicFrameLocks noGrp="1"/>
          </p:cNvGraphicFramePr>
          <p:nvPr>
            <p:ph idx="1"/>
            <p:extLst>
              <p:ext uri="{D42A27DB-BD31-4B8C-83A1-F6EECF244321}">
                <p14:modId xmlns:p14="http://schemas.microsoft.com/office/powerpoint/2010/main" val="1191932460"/>
              </p:ext>
            </p:extLst>
          </p:nvPr>
        </p:nvGraphicFramePr>
        <p:xfrm>
          <a:off x="1198964" y="86627"/>
          <a:ext cx="11419755" cy="10721115"/>
        </p:xfrm>
        <a:graphic>
          <a:graphicData uri="http://schemas.openxmlformats.org/drawingml/2006/table">
            <a:tbl>
              <a:tblPr/>
              <a:tblGrid>
                <a:gridCol w="11419755">
                  <a:extLst>
                    <a:ext uri="{9D8B030D-6E8A-4147-A177-3AD203B41FA5}">
                      <a16:colId xmlns:a16="http://schemas.microsoft.com/office/drawing/2014/main" val="3571100655"/>
                    </a:ext>
                  </a:extLst>
                </a:gridCol>
              </a:tblGrid>
              <a:tr h="10721115">
                <a:tc>
                  <a:txBody>
                    <a:bodyPr/>
                    <a:lstStyle/>
                    <a:p>
                      <a:pPr algn="l" rtl="0" fontAlgn="base"/>
                      <a:r>
                        <a:rPr lang="en-IN" b="0" i="0" dirty="0">
                          <a:effectLst/>
                          <a:latin typeface="Fira Mono" panose="020B0509050000020004" pitchFamily="49" charset="0"/>
                        </a:rPr>
                        <a:t> </a:t>
                      </a:r>
                    </a:p>
                    <a:p>
                      <a:pPr algn="l" rtl="0" fontAlgn="base"/>
                      <a:r>
                        <a:rPr lang="en-IN" b="0" i="0" dirty="0">
                          <a:effectLst/>
                          <a:latin typeface="Fira Mono" panose="020B0509050000020004" pitchFamily="49" charset="0"/>
                        </a:rPr>
                        <a:t>import </a:t>
                      </a:r>
                      <a:r>
                        <a:rPr lang="en-IN" b="0" i="0" dirty="0" err="1">
                          <a:effectLst/>
                          <a:latin typeface="Fira Mono" panose="020B0509050000020004" pitchFamily="49" charset="0"/>
                        </a:rPr>
                        <a:t>numpy</a:t>
                      </a:r>
                      <a:r>
                        <a:rPr lang="en-IN" b="0" i="0" dirty="0">
                          <a:effectLst/>
                          <a:latin typeface="Fira Mono" panose="020B0509050000020004" pitchFamily="49" charset="0"/>
                        </a:rPr>
                        <a:t> as np</a:t>
                      </a:r>
                    </a:p>
                    <a:p>
                      <a:pPr algn="l" rtl="0" fontAlgn="base"/>
                      <a:r>
                        <a:rPr lang="en-IN" b="0" i="0" dirty="0">
                          <a:effectLst/>
                          <a:latin typeface="Fira Mono" panose="020B0509050000020004" pitchFamily="49" charset="0"/>
                        </a:rPr>
                        <a:t>import </a:t>
                      </a:r>
                      <a:r>
                        <a:rPr lang="en-IN" b="0" i="0" dirty="0" err="1">
                          <a:effectLst/>
                          <a:latin typeface="Fira Mono" panose="020B0509050000020004" pitchFamily="49" charset="0"/>
                        </a:rPr>
                        <a:t>matplotlib.pyplot</a:t>
                      </a:r>
                      <a:r>
                        <a:rPr lang="en-IN" b="0" i="0" dirty="0">
                          <a:effectLst/>
                          <a:latin typeface="Fira Mono" panose="020B0509050000020004" pitchFamily="49" charset="0"/>
                        </a:rPr>
                        <a:t> as </a:t>
                      </a:r>
                      <a:r>
                        <a:rPr lang="en-IN" b="0" i="0" dirty="0" err="1">
                          <a:effectLst/>
                          <a:latin typeface="Fira Mono" panose="020B0509050000020004" pitchFamily="49" charset="0"/>
                        </a:rPr>
                        <a:t>plt</a:t>
                      </a:r>
                      <a:endParaRPr lang="en-IN" b="0" i="0" dirty="0">
                        <a:effectLst/>
                        <a:latin typeface="Fira Mono" panose="020B0509050000020004" pitchFamily="49" charset="0"/>
                      </a:endParaRPr>
                    </a:p>
                    <a:p>
                      <a:pPr algn="l" rtl="0" fontAlgn="base"/>
                      <a:r>
                        <a:rPr lang="en-IN" b="0" i="0" dirty="0">
                          <a:effectLst/>
                          <a:latin typeface="Fira Mono" panose="020B0509050000020004" pitchFamily="49" charset="0"/>
                        </a:rPr>
                        <a:t> </a:t>
                      </a:r>
                    </a:p>
                    <a:p>
                      <a:pPr algn="l" rtl="0" fontAlgn="base"/>
                      <a:r>
                        <a:rPr lang="en-IN" b="0" i="0" dirty="0">
                          <a:effectLst/>
                          <a:latin typeface="Fira Mono" panose="020B0509050000020004" pitchFamily="49" charset="0"/>
                        </a:rPr>
                        <a:t># Creating a series of data of in range of 1-50.</a:t>
                      </a:r>
                    </a:p>
                    <a:p>
                      <a:pPr algn="l" rtl="0" fontAlgn="base"/>
                      <a:r>
                        <a:rPr lang="en-IN" b="0" i="0" dirty="0">
                          <a:effectLst/>
                          <a:latin typeface="Fira Mono" panose="020B0509050000020004" pitchFamily="49" charset="0"/>
                        </a:rPr>
                        <a:t>x = </a:t>
                      </a:r>
                      <a:r>
                        <a:rPr lang="en-IN" b="0" i="0" dirty="0" err="1">
                          <a:effectLst/>
                          <a:latin typeface="Fira Mono" panose="020B0509050000020004" pitchFamily="49" charset="0"/>
                        </a:rPr>
                        <a:t>np.linspace</a:t>
                      </a:r>
                      <a:r>
                        <a:rPr lang="en-IN" b="0" i="0" dirty="0">
                          <a:effectLst/>
                          <a:latin typeface="Fira Mono" panose="020B0509050000020004" pitchFamily="49" charset="0"/>
                        </a:rPr>
                        <a:t>(1,50,200)</a:t>
                      </a:r>
                    </a:p>
                    <a:p>
                      <a:pPr algn="l" rtl="0" fontAlgn="base"/>
                      <a:r>
                        <a:rPr lang="en-IN" b="0" i="0" dirty="0">
                          <a:effectLst/>
                          <a:latin typeface="Fira Mono" panose="020B0509050000020004" pitchFamily="49" charset="0"/>
                        </a:rPr>
                        <a:t> </a:t>
                      </a:r>
                    </a:p>
                    <a:p>
                      <a:pPr algn="l" rtl="0" fontAlgn="base"/>
                      <a:r>
                        <a:rPr lang="en-IN" b="0" i="0" dirty="0">
                          <a:effectLst/>
                          <a:latin typeface="Fira Mono" panose="020B0509050000020004" pitchFamily="49" charset="0"/>
                        </a:rPr>
                        <a:t>#Creating a Function.</a:t>
                      </a:r>
                    </a:p>
                    <a:p>
                      <a:pPr algn="l" rtl="0" fontAlgn="base"/>
                      <a:r>
                        <a:rPr lang="en-IN" b="0" i="0" dirty="0">
                          <a:effectLst/>
                          <a:latin typeface="Fira Mono" panose="020B0509050000020004" pitchFamily="49" charset="0"/>
                        </a:rPr>
                        <a:t>def </a:t>
                      </a:r>
                      <a:r>
                        <a:rPr lang="en-IN" b="0" i="0" dirty="0" err="1">
                          <a:effectLst/>
                          <a:latin typeface="Fira Mono" panose="020B0509050000020004" pitchFamily="49" charset="0"/>
                        </a:rPr>
                        <a:t>normal_dist</a:t>
                      </a:r>
                      <a:r>
                        <a:rPr lang="en-IN" b="0" i="0" dirty="0">
                          <a:effectLst/>
                          <a:latin typeface="Fira Mono" panose="020B0509050000020004" pitchFamily="49" charset="0"/>
                        </a:rPr>
                        <a:t>(x , mean , </a:t>
                      </a:r>
                      <a:r>
                        <a:rPr lang="en-IN" b="0" i="0" dirty="0" err="1">
                          <a:effectLst/>
                          <a:latin typeface="Fira Mono" panose="020B0509050000020004" pitchFamily="49" charset="0"/>
                        </a:rPr>
                        <a:t>sd</a:t>
                      </a:r>
                      <a:r>
                        <a:rPr lang="en-IN" b="0" i="0" dirty="0">
                          <a:effectLst/>
                          <a:latin typeface="Fira Mono" panose="020B0509050000020004" pitchFamily="49" charset="0"/>
                        </a:rPr>
                        <a:t>):</a:t>
                      </a:r>
                    </a:p>
                    <a:p>
                      <a:pPr algn="l" rtl="0" fontAlgn="base"/>
                      <a:r>
                        <a:rPr lang="en-IN" b="0" i="0" dirty="0">
                          <a:effectLst/>
                          <a:latin typeface="Fira Mono" panose="020B0509050000020004" pitchFamily="49" charset="0"/>
                        </a:rPr>
                        <a:t>    </a:t>
                      </a:r>
                      <a:r>
                        <a:rPr lang="en-IN" b="0" i="0" dirty="0" err="1">
                          <a:effectLst/>
                          <a:latin typeface="Fira Mono" panose="020B0509050000020004" pitchFamily="49" charset="0"/>
                        </a:rPr>
                        <a:t>prob_density</a:t>
                      </a:r>
                      <a:r>
                        <a:rPr lang="en-IN" b="0" i="0" dirty="0">
                          <a:effectLst/>
                          <a:latin typeface="Fira Mono" panose="020B0509050000020004" pitchFamily="49" charset="0"/>
                        </a:rPr>
                        <a:t> = (</a:t>
                      </a:r>
                      <a:r>
                        <a:rPr lang="en-IN" b="0" i="0" dirty="0" err="1">
                          <a:effectLst/>
                          <a:latin typeface="Fira Mono" panose="020B0509050000020004" pitchFamily="49" charset="0"/>
                        </a:rPr>
                        <a:t>np.pi</a:t>
                      </a:r>
                      <a:r>
                        <a:rPr lang="en-IN" b="0" i="0" dirty="0">
                          <a:effectLst/>
                          <a:latin typeface="Fira Mono" panose="020B0509050000020004" pitchFamily="49" charset="0"/>
                        </a:rPr>
                        <a:t>*</a:t>
                      </a:r>
                      <a:r>
                        <a:rPr lang="en-IN" b="0" i="0" dirty="0" err="1">
                          <a:effectLst/>
                          <a:latin typeface="Fira Mono" panose="020B0509050000020004" pitchFamily="49" charset="0"/>
                        </a:rPr>
                        <a:t>sd</a:t>
                      </a:r>
                      <a:r>
                        <a:rPr lang="en-IN" b="0" i="0" dirty="0">
                          <a:effectLst/>
                          <a:latin typeface="Fira Mono" panose="020B0509050000020004" pitchFamily="49" charset="0"/>
                        </a:rPr>
                        <a:t>) * </a:t>
                      </a:r>
                      <a:r>
                        <a:rPr lang="en-IN" b="0" i="0" dirty="0" err="1">
                          <a:effectLst/>
                          <a:latin typeface="Fira Mono" panose="020B0509050000020004" pitchFamily="49" charset="0"/>
                        </a:rPr>
                        <a:t>np.exp</a:t>
                      </a:r>
                      <a:r>
                        <a:rPr lang="en-IN" b="0" i="0" dirty="0">
                          <a:effectLst/>
                          <a:latin typeface="Fira Mono" panose="020B0509050000020004" pitchFamily="49" charset="0"/>
                        </a:rPr>
                        <a:t>(-0.5*((x-mean)/</a:t>
                      </a:r>
                      <a:r>
                        <a:rPr lang="en-IN" b="0" i="0" dirty="0" err="1">
                          <a:effectLst/>
                          <a:latin typeface="Fira Mono" panose="020B0509050000020004" pitchFamily="49" charset="0"/>
                        </a:rPr>
                        <a:t>sd</a:t>
                      </a:r>
                      <a:r>
                        <a:rPr lang="en-IN" b="0" i="0" dirty="0">
                          <a:effectLst/>
                          <a:latin typeface="Fira Mono" panose="020B0509050000020004" pitchFamily="49" charset="0"/>
                        </a:rPr>
                        <a:t>)**2)</a:t>
                      </a:r>
                    </a:p>
                    <a:p>
                      <a:pPr algn="l" rtl="0" fontAlgn="base"/>
                      <a:r>
                        <a:rPr lang="en-IN" b="0" i="0" dirty="0">
                          <a:effectLst/>
                          <a:latin typeface="Fira Mono" panose="020B0509050000020004" pitchFamily="49" charset="0"/>
                        </a:rPr>
                        <a:t>    return </a:t>
                      </a:r>
                      <a:r>
                        <a:rPr lang="en-IN" b="0" i="0" dirty="0" err="1">
                          <a:effectLst/>
                          <a:latin typeface="Fira Mono" panose="020B0509050000020004" pitchFamily="49" charset="0"/>
                        </a:rPr>
                        <a:t>prob_density</a:t>
                      </a:r>
                      <a:endParaRPr lang="en-IN" b="0" i="0" dirty="0">
                        <a:effectLst/>
                        <a:latin typeface="Fira Mono" panose="020B0509050000020004" pitchFamily="49" charset="0"/>
                      </a:endParaRPr>
                    </a:p>
                    <a:p>
                      <a:pPr algn="l" rtl="0" fontAlgn="base"/>
                      <a:endParaRPr lang="en-IN" b="0" i="0" dirty="0">
                        <a:effectLst/>
                        <a:latin typeface="Fira Mono" panose="020B0509050000020004" pitchFamily="49" charset="0"/>
                      </a:endParaRPr>
                    </a:p>
                    <a:p>
                      <a:pPr algn="l" rtl="0" fontAlgn="base"/>
                      <a:endParaRPr lang="en-IN" b="0" i="0" dirty="0">
                        <a:effectLst/>
                        <a:latin typeface="Fira Mono" panose="020B0509050000020004" pitchFamily="49" charset="0"/>
                      </a:endParaRPr>
                    </a:p>
                    <a:p>
                      <a:pPr rtl="0" fontAlgn="base"/>
                      <a:r>
                        <a:rPr lang="en-US" sz="1800" b="0" i="0" kern="1200" dirty="0">
                          <a:solidFill>
                            <a:schemeClr val="tx1"/>
                          </a:solidFill>
                          <a:effectLst/>
                          <a:latin typeface="+mn-lt"/>
                          <a:ea typeface="+mn-ea"/>
                          <a:cs typeface="+mn-cs"/>
                        </a:rPr>
                        <a:t>#Calculate mean and Standard deviation.</a:t>
                      </a:r>
                    </a:p>
                    <a:p>
                      <a:pPr rtl="0" fontAlgn="base"/>
                      <a:r>
                        <a:rPr lang="en-US" sz="1800" b="0" i="0" kern="1200" dirty="0">
                          <a:solidFill>
                            <a:schemeClr val="tx1"/>
                          </a:solidFill>
                          <a:effectLst/>
                          <a:latin typeface="+mn-lt"/>
                          <a:ea typeface="+mn-ea"/>
                          <a:cs typeface="+mn-cs"/>
                        </a:rPr>
                        <a:t>mean = </a:t>
                      </a:r>
                      <a:r>
                        <a:rPr lang="en-US" sz="1800" b="0" i="0" kern="1200" dirty="0" err="1">
                          <a:solidFill>
                            <a:schemeClr val="tx1"/>
                          </a:solidFill>
                          <a:effectLst/>
                          <a:latin typeface="+mn-lt"/>
                          <a:ea typeface="+mn-ea"/>
                          <a:cs typeface="+mn-cs"/>
                        </a:rPr>
                        <a:t>np.mean</a:t>
                      </a:r>
                      <a:r>
                        <a:rPr lang="en-US" sz="1800" b="0" i="0" kern="1200" dirty="0">
                          <a:solidFill>
                            <a:schemeClr val="tx1"/>
                          </a:solidFill>
                          <a:effectLst/>
                          <a:latin typeface="+mn-lt"/>
                          <a:ea typeface="+mn-ea"/>
                          <a:cs typeface="+mn-cs"/>
                        </a:rPr>
                        <a:t>(x)</a:t>
                      </a:r>
                    </a:p>
                    <a:p>
                      <a:pPr rtl="0" fontAlgn="base"/>
                      <a:r>
                        <a:rPr lang="en-US" sz="1800" b="0" i="0" kern="1200" dirty="0" err="1">
                          <a:solidFill>
                            <a:schemeClr val="tx1"/>
                          </a:solidFill>
                          <a:effectLst/>
                          <a:latin typeface="+mn-lt"/>
                          <a:ea typeface="+mn-ea"/>
                          <a:cs typeface="+mn-cs"/>
                        </a:rPr>
                        <a:t>sd</a:t>
                      </a:r>
                      <a:r>
                        <a:rPr lang="en-US" sz="1800" b="0" i="0" kern="1200" dirty="0">
                          <a:solidFill>
                            <a:schemeClr val="tx1"/>
                          </a:solidFill>
                          <a:effectLst/>
                          <a:latin typeface="+mn-lt"/>
                          <a:ea typeface="+mn-ea"/>
                          <a:cs typeface="+mn-cs"/>
                        </a:rPr>
                        <a:t> = </a:t>
                      </a:r>
                      <a:r>
                        <a:rPr lang="en-US" sz="1800" b="0" i="0" kern="1200" dirty="0" err="1">
                          <a:solidFill>
                            <a:schemeClr val="tx1"/>
                          </a:solidFill>
                          <a:effectLst/>
                          <a:latin typeface="+mn-lt"/>
                          <a:ea typeface="+mn-ea"/>
                          <a:cs typeface="+mn-cs"/>
                        </a:rPr>
                        <a:t>np.std</a:t>
                      </a:r>
                      <a:r>
                        <a:rPr lang="en-US" sz="1800" b="0" i="0" kern="1200" dirty="0">
                          <a:solidFill>
                            <a:schemeClr val="tx1"/>
                          </a:solidFill>
                          <a:effectLst/>
                          <a:latin typeface="+mn-lt"/>
                          <a:ea typeface="+mn-ea"/>
                          <a:cs typeface="+mn-cs"/>
                        </a:rPr>
                        <a:t>(x)</a:t>
                      </a:r>
                    </a:p>
                    <a:p>
                      <a:pPr algn="l" rtl="0" fontAlgn="base"/>
                      <a:endParaRPr lang="en-IN" b="0" i="0" dirty="0">
                        <a:effectLst/>
                        <a:latin typeface="Fira Mono" panose="020B0509050000020004" pitchFamily="49" charset="0"/>
                      </a:endParaRPr>
                    </a:p>
                    <a:p>
                      <a:pPr rtl="0" fontAlgn="base"/>
                      <a:r>
                        <a:rPr lang="en-US" sz="1800" b="0" i="0" kern="1200" dirty="0">
                          <a:solidFill>
                            <a:schemeClr val="tx1"/>
                          </a:solidFill>
                          <a:effectLst/>
                          <a:latin typeface="+mn-lt"/>
                          <a:ea typeface="+mn-ea"/>
                          <a:cs typeface="+mn-cs"/>
                        </a:rPr>
                        <a:t>#Apply function to the data.</a:t>
                      </a:r>
                    </a:p>
                    <a:p>
                      <a:pPr rtl="0" fontAlgn="base"/>
                      <a:r>
                        <a:rPr lang="en-US" sz="1800" b="0" i="0" kern="1200" dirty="0">
                          <a:solidFill>
                            <a:schemeClr val="tx1"/>
                          </a:solidFill>
                          <a:effectLst/>
                          <a:latin typeface="+mn-lt"/>
                          <a:ea typeface="+mn-ea"/>
                          <a:cs typeface="+mn-cs"/>
                        </a:rPr>
                        <a:t>pdf = </a:t>
                      </a:r>
                      <a:r>
                        <a:rPr lang="en-US" sz="1800" b="0" i="0" kern="1200" dirty="0" err="1">
                          <a:solidFill>
                            <a:schemeClr val="tx1"/>
                          </a:solidFill>
                          <a:effectLst/>
                          <a:latin typeface="+mn-lt"/>
                          <a:ea typeface="+mn-ea"/>
                          <a:cs typeface="+mn-cs"/>
                        </a:rPr>
                        <a:t>normal_dist</a:t>
                      </a:r>
                      <a:r>
                        <a:rPr lang="en-US" sz="1800" b="0" i="0" kern="1200" dirty="0">
                          <a:solidFill>
                            <a:schemeClr val="tx1"/>
                          </a:solidFill>
                          <a:effectLst/>
                          <a:latin typeface="+mn-lt"/>
                          <a:ea typeface="+mn-ea"/>
                          <a:cs typeface="+mn-cs"/>
                        </a:rPr>
                        <a:t>(</a:t>
                      </a:r>
                      <a:r>
                        <a:rPr lang="en-US" sz="1800" b="0" i="0" kern="1200" dirty="0" err="1">
                          <a:solidFill>
                            <a:schemeClr val="tx1"/>
                          </a:solidFill>
                          <a:effectLst/>
                          <a:latin typeface="+mn-lt"/>
                          <a:ea typeface="+mn-ea"/>
                          <a:cs typeface="+mn-cs"/>
                        </a:rPr>
                        <a:t>x,mean,sd</a:t>
                      </a:r>
                      <a:r>
                        <a:rPr lang="en-US" sz="1800" b="0" i="0" kern="1200" dirty="0">
                          <a:solidFill>
                            <a:schemeClr val="tx1"/>
                          </a:solidFill>
                          <a:effectLst/>
                          <a:latin typeface="+mn-lt"/>
                          <a:ea typeface="+mn-ea"/>
                          <a:cs typeface="+mn-cs"/>
                        </a:rPr>
                        <a:t>)</a:t>
                      </a:r>
                    </a:p>
                    <a:p>
                      <a:pPr algn="l" rtl="0" fontAlgn="base"/>
                      <a:endParaRPr lang="en-IN" b="0" i="0" dirty="0">
                        <a:effectLst/>
                        <a:latin typeface="Fira Mono" panose="020B0509050000020004" pitchFamily="49" charset="0"/>
                      </a:endParaRPr>
                    </a:p>
                    <a:p>
                      <a:pPr rtl="0" fontAlgn="base"/>
                      <a:r>
                        <a:rPr lang="en-IN" sz="1800" b="0" i="0" kern="1200" dirty="0">
                          <a:solidFill>
                            <a:schemeClr val="tx1"/>
                          </a:solidFill>
                          <a:effectLst/>
                          <a:latin typeface="+mn-lt"/>
                          <a:ea typeface="+mn-ea"/>
                          <a:cs typeface="+mn-cs"/>
                        </a:rPr>
                        <a:t>#Plotting the Results</a:t>
                      </a:r>
                    </a:p>
                    <a:p>
                      <a:pPr rtl="0" fontAlgn="base"/>
                      <a:r>
                        <a:rPr lang="en-IN" sz="1800" b="0" i="0" kern="1200" dirty="0" err="1">
                          <a:solidFill>
                            <a:schemeClr val="tx1"/>
                          </a:solidFill>
                          <a:effectLst/>
                          <a:latin typeface="+mn-lt"/>
                          <a:ea typeface="+mn-ea"/>
                          <a:cs typeface="+mn-cs"/>
                        </a:rPr>
                        <a:t>plt.plot</a:t>
                      </a:r>
                      <a:r>
                        <a:rPr lang="en-IN" sz="1800" b="0" i="0" kern="1200" dirty="0">
                          <a:solidFill>
                            <a:schemeClr val="tx1"/>
                          </a:solidFill>
                          <a:effectLst/>
                          <a:latin typeface="+mn-lt"/>
                          <a:ea typeface="+mn-ea"/>
                          <a:cs typeface="+mn-cs"/>
                        </a:rPr>
                        <a:t>(</a:t>
                      </a:r>
                      <a:r>
                        <a:rPr lang="en-IN" sz="1800" b="0" i="0" kern="1200" dirty="0" err="1">
                          <a:solidFill>
                            <a:schemeClr val="tx1"/>
                          </a:solidFill>
                          <a:effectLst/>
                          <a:latin typeface="+mn-lt"/>
                          <a:ea typeface="+mn-ea"/>
                          <a:cs typeface="+mn-cs"/>
                        </a:rPr>
                        <a:t>x,pdf</a:t>
                      </a:r>
                      <a:r>
                        <a:rPr lang="en-IN" sz="1800" b="0" i="0" kern="1200" dirty="0">
                          <a:solidFill>
                            <a:schemeClr val="tx1"/>
                          </a:solidFill>
                          <a:effectLst/>
                          <a:latin typeface="+mn-lt"/>
                          <a:ea typeface="+mn-ea"/>
                          <a:cs typeface="+mn-cs"/>
                        </a:rPr>
                        <a:t> , </a:t>
                      </a:r>
                      <a:r>
                        <a:rPr lang="en-IN" sz="1800" b="0" i="0" kern="1200" dirty="0" err="1">
                          <a:solidFill>
                            <a:schemeClr val="tx1"/>
                          </a:solidFill>
                          <a:effectLst/>
                          <a:latin typeface="+mn-lt"/>
                          <a:ea typeface="+mn-ea"/>
                          <a:cs typeface="+mn-cs"/>
                        </a:rPr>
                        <a:t>color</a:t>
                      </a:r>
                      <a:r>
                        <a:rPr lang="en-IN" sz="1800" b="0" i="0" kern="1200" dirty="0">
                          <a:solidFill>
                            <a:schemeClr val="tx1"/>
                          </a:solidFill>
                          <a:effectLst/>
                          <a:latin typeface="+mn-lt"/>
                          <a:ea typeface="+mn-ea"/>
                          <a:cs typeface="+mn-cs"/>
                        </a:rPr>
                        <a:t> = 'red')</a:t>
                      </a:r>
                    </a:p>
                    <a:p>
                      <a:pPr rtl="0" fontAlgn="base"/>
                      <a:r>
                        <a:rPr lang="en-IN" sz="1800" b="0" i="0" kern="1200" dirty="0" err="1">
                          <a:solidFill>
                            <a:schemeClr val="tx1"/>
                          </a:solidFill>
                          <a:effectLst/>
                          <a:latin typeface="+mn-lt"/>
                          <a:ea typeface="+mn-ea"/>
                          <a:cs typeface="+mn-cs"/>
                        </a:rPr>
                        <a:t>plt.xlabel</a:t>
                      </a:r>
                      <a:r>
                        <a:rPr lang="en-IN" sz="1800" b="0" i="0" kern="1200" dirty="0">
                          <a:solidFill>
                            <a:schemeClr val="tx1"/>
                          </a:solidFill>
                          <a:effectLst/>
                          <a:latin typeface="+mn-lt"/>
                          <a:ea typeface="+mn-ea"/>
                          <a:cs typeface="+mn-cs"/>
                        </a:rPr>
                        <a:t>('Data points')</a:t>
                      </a:r>
                    </a:p>
                    <a:p>
                      <a:pPr rtl="0" fontAlgn="base"/>
                      <a:r>
                        <a:rPr lang="en-IN" sz="1800" b="0" i="0" kern="1200" dirty="0" err="1">
                          <a:solidFill>
                            <a:schemeClr val="tx1"/>
                          </a:solidFill>
                          <a:effectLst/>
                          <a:latin typeface="+mn-lt"/>
                          <a:ea typeface="+mn-ea"/>
                          <a:cs typeface="+mn-cs"/>
                        </a:rPr>
                        <a:t>plt.ylabel</a:t>
                      </a:r>
                      <a:r>
                        <a:rPr lang="en-IN" sz="1800" b="0" i="0" kern="1200" dirty="0">
                          <a:solidFill>
                            <a:schemeClr val="tx1"/>
                          </a:solidFill>
                          <a:effectLst/>
                          <a:latin typeface="+mn-lt"/>
                          <a:ea typeface="+mn-ea"/>
                          <a:cs typeface="+mn-cs"/>
                        </a:rPr>
                        <a:t>('Probability Density')</a:t>
                      </a:r>
                    </a:p>
                    <a:p>
                      <a:pPr algn="l" rtl="0" fontAlgn="base"/>
                      <a:endParaRPr lang="en-IN" b="0" i="0" dirty="0">
                        <a:effectLst/>
                        <a:latin typeface="Fira Mono" panose="020B0509050000020004" pitchFamily="49" charset="0"/>
                      </a:endParaRPr>
                    </a:p>
                    <a:p>
                      <a:pPr algn="l" rtl="0" fontAlgn="base"/>
                      <a:endParaRPr lang="en-IN" b="0" i="0" dirty="0">
                        <a:effectLst/>
                        <a:latin typeface="Fira Mono" panose="020B0509050000020004" pitchFamily="49" charset="0"/>
                      </a:endParaRPr>
                    </a:p>
                    <a:p>
                      <a:pPr algn="l" rtl="0" fontAlgn="base"/>
                      <a:endParaRPr lang="en-IN" b="0" i="0" dirty="0">
                        <a:effectLst/>
                        <a:latin typeface="Fira Mono" panose="020B0509050000020004" pitchFamily="49" charset="0"/>
                      </a:endParaRPr>
                    </a:p>
                    <a:p>
                      <a:pPr algn="l" rtl="0" fontAlgn="base"/>
                      <a:endParaRPr lang="en-IN" b="0" i="0" dirty="0">
                        <a:effectLst/>
                        <a:latin typeface="Fira Mono" panose="020B0509050000020004" pitchFamily="49" charset="0"/>
                      </a:endParaRPr>
                    </a:p>
                    <a:p>
                      <a:pPr algn="l" rtl="0" fontAlgn="base"/>
                      <a:endParaRPr lang="en-IN" b="0" i="0" dirty="0">
                        <a:effectLst/>
                        <a:latin typeface="Fira Mono" panose="020B0509050000020004" pitchFamily="49" charset="0"/>
                      </a:endParaRPr>
                    </a:p>
                    <a:p>
                      <a:pPr algn="l" rtl="0" fontAlgn="base"/>
                      <a:endParaRPr lang="en-IN" b="0" i="0" dirty="0">
                        <a:effectLst/>
                        <a:latin typeface="Fira Mono" panose="020B0509050000020004" pitchFamily="49" charset="0"/>
                      </a:endParaRPr>
                    </a:p>
                    <a:p>
                      <a:pPr algn="l" rtl="0" fontAlgn="base"/>
                      <a:endParaRPr lang="en-IN" b="0" i="0" dirty="0">
                        <a:effectLst/>
                        <a:latin typeface="Fira Mono" panose="020B0509050000020004" pitchFamily="49" charset="0"/>
                      </a:endParaRPr>
                    </a:p>
                    <a:p>
                      <a:pPr algn="l" rtl="0" fontAlgn="base"/>
                      <a:endParaRPr lang="en-IN" b="0" i="0" dirty="0">
                        <a:effectLst/>
                        <a:latin typeface="Fira Mono" panose="020B0509050000020004" pitchFamily="49" charset="0"/>
                      </a:endParaRPr>
                    </a:p>
                    <a:p>
                      <a:pPr algn="l" rtl="0" fontAlgn="base"/>
                      <a:endParaRPr lang="en-IN" b="0" i="0" dirty="0">
                        <a:effectLst/>
                        <a:latin typeface="Fira Mono" panose="020B0509050000020004" pitchFamily="49" charset="0"/>
                      </a:endParaRPr>
                    </a:p>
                    <a:p>
                      <a:pPr algn="l" rtl="0" fontAlgn="base"/>
                      <a:endParaRPr lang="en-IN" b="0" i="0" dirty="0">
                        <a:effectLst/>
                        <a:latin typeface="Fira Mono" panose="020B0509050000020004" pitchFamily="49" charset="0"/>
                      </a:endParaRPr>
                    </a:p>
                    <a:p>
                      <a:pPr algn="l" rtl="0" fontAlgn="base"/>
                      <a:endParaRPr lang="en-IN" b="0" i="0" dirty="0">
                        <a:effectLst/>
                        <a:latin typeface="Fira Mono" panose="020B0509050000020004" pitchFamily="49" charset="0"/>
                      </a:endParaRPr>
                    </a:p>
                    <a:p>
                      <a:pPr algn="l" rtl="0" fontAlgn="base"/>
                      <a:endParaRPr lang="en-IN" b="0" i="0" dirty="0">
                        <a:effectLst/>
                        <a:latin typeface="Fira Mono" panose="020B0509050000020004" pitchFamily="49" charset="0"/>
                      </a:endParaRPr>
                    </a:p>
                  </a:txBody>
                  <a:tcPr marL="0" marR="0" marT="0" marB="0" anchor="ctr">
                    <a:lnL>
                      <a:noFill/>
                    </a:lnL>
                    <a:lnR>
                      <a:noFill/>
                    </a:lnR>
                    <a:lnT>
                      <a:noFill/>
                    </a:lnT>
                    <a:lnB>
                      <a:noFill/>
                    </a:lnB>
                  </a:tcPr>
                </a:tc>
                <a:extLst>
                  <a:ext uri="{0D108BD9-81ED-4DB2-BD59-A6C34878D82A}">
                    <a16:rowId xmlns:a16="http://schemas.microsoft.com/office/drawing/2014/main" val="1225420781"/>
                  </a:ext>
                </a:extLst>
              </a:tr>
            </a:tbl>
          </a:graphicData>
        </a:graphic>
      </p:graphicFrame>
    </p:spTree>
    <p:extLst>
      <p:ext uri="{BB962C8B-B14F-4D97-AF65-F5344CB8AC3E}">
        <p14:creationId xmlns:p14="http://schemas.microsoft.com/office/powerpoint/2010/main" val="19053583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20267-65F3-42DB-B203-5BDD878A01B6}"/>
              </a:ext>
            </a:extLst>
          </p:cNvPr>
          <p:cNvSpPr>
            <a:spLocks noGrp="1"/>
          </p:cNvSpPr>
          <p:nvPr>
            <p:ph type="title"/>
          </p:nvPr>
        </p:nvSpPr>
        <p:spPr>
          <a:xfrm>
            <a:off x="838200" y="365126"/>
            <a:ext cx="10515600" cy="315912"/>
          </a:xfrm>
        </p:spPr>
        <p:txBody>
          <a:bodyPr>
            <a:normAutofit fontScale="90000"/>
          </a:bodyPr>
          <a:lstStyle/>
          <a:p>
            <a:r>
              <a:rPr lang="en-IN" dirty="0"/>
              <a:t>Bivariate Analysis</a:t>
            </a:r>
          </a:p>
        </p:txBody>
      </p:sp>
      <p:sp>
        <p:nvSpPr>
          <p:cNvPr id="3" name="Content Placeholder 2">
            <a:extLst>
              <a:ext uri="{FF2B5EF4-FFF2-40B4-BE49-F238E27FC236}">
                <a16:creationId xmlns:a16="http://schemas.microsoft.com/office/drawing/2014/main" id="{B44A227A-58B4-424C-88EC-154E5EBDC7B9}"/>
              </a:ext>
            </a:extLst>
          </p:cNvPr>
          <p:cNvSpPr>
            <a:spLocks noGrp="1"/>
          </p:cNvSpPr>
          <p:nvPr>
            <p:ph idx="1"/>
          </p:nvPr>
        </p:nvSpPr>
        <p:spPr>
          <a:xfrm>
            <a:off x="838200" y="681038"/>
            <a:ext cx="10515600" cy="5495925"/>
          </a:xfrm>
        </p:spPr>
        <p:txBody>
          <a:bodyPr/>
          <a:lstStyle/>
          <a:p>
            <a:r>
              <a:rPr lang="en-US" b="0" i="0" dirty="0">
                <a:solidFill>
                  <a:srgbClr val="000000"/>
                </a:solidFill>
                <a:effectLst/>
                <a:latin typeface="Helvetica" panose="020B0604020202020204" pitchFamily="34" charset="0"/>
              </a:rPr>
              <a:t>The term </a:t>
            </a:r>
            <a:r>
              <a:rPr lang="en-US" b="1" i="0" dirty="0">
                <a:solidFill>
                  <a:srgbClr val="000000"/>
                </a:solidFill>
                <a:effectLst/>
                <a:latin typeface="Helvetica" panose="020B0604020202020204" pitchFamily="34" charset="0"/>
              </a:rPr>
              <a:t>bivariate analysis </a:t>
            </a:r>
            <a:r>
              <a:rPr lang="en-US" b="0" i="0" dirty="0">
                <a:solidFill>
                  <a:srgbClr val="000000"/>
                </a:solidFill>
                <a:effectLst/>
                <a:latin typeface="Helvetica" panose="020B0604020202020204" pitchFamily="34" charset="0"/>
              </a:rPr>
              <a:t>refers to the analysis of two variables. You can remember this because the prefix “bi” means “two.”</a:t>
            </a:r>
          </a:p>
          <a:p>
            <a:r>
              <a:rPr lang="en-US" b="0" i="0" dirty="0">
                <a:solidFill>
                  <a:srgbClr val="000000"/>
                </a:solidFill>
                <a:effectLst/>
                <a:latin typeface="Helvetica" panose="020B0604020202020204" pitchFamily="34" charset="0"/>
              </a:rPr>
              <a:t>The purpose of bivariate analysis is to understand the relationship between two variables</a:t>
            </a:r>
            <a:endParaRPr lang="en-US" dirty="0">
              <a:solidFill>
                <a:srgbClr val="000000"/>
              </a:solidFill>
              <a:latin typeface="Helvetica" panose="020B0604020202020204" pitchFamily="34" charset="0"/>
            </a:endParaRPr>
          </a:p>
          <a:p>
            <a:pPr algn="l" fontAlgn="base"/>
            <a:r>
              <a:rPr lang="en-US" b="0" i="0" dirty="0">
                <a:solidFill>
                  <a:srgbClr val="000000"/>
                </a:solidFill>
                <a:effectLst/>
                <a:latin typeface="Helvetica" panose="020B0604020202020204" pitchFamily="34" charset="0"/>
              </a:rPr>
              <a:t>There are three common ways to perform bivariate analysis:</a:t>
            </a:r>
            <a:endParaRPr lang="en-US" b="0" i="0" dirty="0">
              <a:solidFill>
                <a:srgbClr val="3D3D3D"/>
              </a:solidFill>
              <a:effectLst/>
              <a:latin typeface="Lato" panose="020F0502020204030203" pitchFamily="34" charset="0"/>
            </a:endParaRPr>
          </a:p>
          <a:p>
            <a:pPr algn="l" fontAlgn="base"/>
            <a:r>
              <a:rPr lang="en-US" b="1" i="0" dirty="0">
                <a:solidFill>
                  <a:srgbClr val="000000"/>
                </a:solidFill>
                <a:effectLst/>
                <a:latin typeface="inherit"/>
              </a:rPr>
              <a:t>1.</a:t>
            </a:r>
            <a:r>
              <a:rPr lang="en-US" b="0" i="0" dirty="0">
                <a:solidFill>
                  <a:srgbClr val="000000"/>
                </a:solidFill>
                <a:effectLst/>
                <a:latin typeface="Helvetica" panose="020B0604020202020204" pitchFamily="34" charset="0"/>
              </a:rPr>
              <a:t> Scatterplots</a:t>
            </a:r>
            <a:endParaRPr lang="en-US" b="0" i="0" dirty="0">
              <a:solidFill>
                <a:srgbClr val="3D3D3D"/>
              </a:solidFill>
              <a:effectLst/>
              <a:latin typeface="Lato" panose="020F0502020204030203" pitchFamily="34" charset="0"/>
            </a:endParaRPr>
          </a:p>
          <a:p>
            <a:pPr algn="l" fontAlgn="base"/>
            <a:r>
              <a:rPr lang="en-US" b="1" i="0" dirty="0">
                <a:solidFill>
                  <a:srgbClr val="000000"/>
                </a:solidFill>
                <a:effectLst/>
                <a:latin typeface="inherit"/>
              </a:rPr>
              <a:t>2.</a:t>
            </a:r>
            <a:r>
              <a:rPr lang="en-US" b="0" i="0" dirty="0">
                <a:solidFill>
                  <a:srgbClr val="000000"/>
                </a:solidFill>
                <a:effectLst/>
                <a:latin typeface="Helvetica" panose="020B0604020202020204" pitchFamily="34" charset="0"/>
              </a:rPr>
              <a:t> Correlation Coefficients</a:t>
            </a:r>
            <a:endParaRPr lang="en-US" b="0" i="0" dirty="0">
              <a:solidFill>
                <a:srgbClr val="3D3D3D"/>
              </a:solidFill>
              <a:effectLst/>
              <a:latin typeface="Lato" panose="020F0502020204030203" pitchFamily="34" charset="0"/>
            </a:endParaRPr>
          </a:p>
          <a:p>
            <a:pPr algn="l" fontAlgn="base"/>
            <a:r>
              <a:rPr lang="en-US" b="1" i="0" dirty="0">
                <a:solidFill>
                  <a:srgbClr val="000000"/>
                </a:solidFill>
                <a:effectLst/>
                <a:latin typeface="inherit"/>
              </a:rPr>
              <a:t>3.</a:t>
            </a:r>
            <a:r>
              <a:rPr lang="en-US" b="0" i="0" dirty="0">
                <a:solidFill>
                  <a:srgbClr val="000000"/>
                </a:solidFill>
                <a:effectLst/>
                <a:latin typeface="Helvetica" panose="020B0604020202020204" pitchFamily="34" charset="0"/>
              </a:rPr>
              <a:t> Simple Linear Regression</a:t>
            </a:r>
            <a:endParaRPr lang="en-US" b="0" i="0" dirty="0">
              <a:solidFill>
                <a:srgbClr val="3D3D3D"/>
              </a:solidFill>
              <a:effectLst/>
              <a:latin typeface="Lato" panose="020F0502020204030203" pitchFamily="34" charset="0"/>
            </a:endParaRPr>
          </a:p>
          <a:p>
            <a:endParaRPr lang="en-IN" dirty="0"/>
          </a:p>
        </p:txBody>
      </p:sp>
    </p:spTree>
    <p:extLst>
      <p:ext uri="{BB962C8B-B14F-4D97-AF65-F5344CB8AC3E}">
        <p14:creationId xmlns:p14="http://schemas.microsoft.com/office/powerpoint/2010/main" val="36290155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7F53DC-E9D7-4891-A608-6CB9B3E511A2}"/>
              </a:ext>
            </a:extLst>
          </p:cNvPr>
          <p:cNvSpPr>
            <a:spLocks noGrp="1"/>
          </p:cNvSpPr>
          <p:nvPr>
            <p:ph idx="1"/>
          </p:nvPr>
        </p:nvSpPr>
        <p:spPr>
          <a:xfrm>
            <a:off x="838200" y="293298"/>
            <a:ext cx="10515600" cy="5883665"/>
          </a:xfrm>
        </p:spPr>
        <p:txBody>
          <a:bodyPr/>
          <a:lstStyle/>
          <a:p>
            <a:r>
              <a:rPr lang="en-US" b="0" i="0" dirty="0">
                <a:solidFill>
                  <a:srgbClr val="000000"/>
                </a:solidFill>
                <a:effectLst/>
                <a:latin typeface="Helvetica" panose="020B0604020202020204" pitchFamily="34" charset="0"/>
              </a:rPr>
              <a:t>The following example shows how to perform each of these types of bivariate analysis in Python using the following pandas </a:t>
            </a:r>
            <a:r>
              <a:rPr lang="en-US" b="0" i="0" dirty="0" err="1">
                <a:solidFill>
                  <a:srgbClr val="000000"/>
                </a:solidFill>
                <a:effectLst/>
                <a:latin typeface="Helvetica" panose="020B0604020202020204" pitchFamily="34" charset="0"/>
              </a:rPr>
              <a:t>DataFrame</a:t>
            </a:r>
            <a:r>
              <a:rPr lang="en-US" b="0" i="0" dirty="0">
                <a:solidFill>
                  <a:srgbClr val="000000"/>
                </a:solidFill>
                <a:effectLst/>
                <a:latin typeface="Helvetica" panose="020B0604020202020204" pitchFamily="34" charset="0"/>
              </a:rPr>
              <a:t> that contains information about two variables: </a:t>
            </a:r>
            <a:r>
              <a:rPr lang="en-US" b="1" i="0" dirty="0">
                <a:solidFill>
                  <a:srgbClr val="000000"/>
                </a:solidFill>
                <a:effectLst/>
                <a:latin typeface="Helvetica" panose="020B0604020202020204" pitchFamily="34" charset="0"/>
              </a:rPr>
              <a:t>(1)</a:t>
            </a:r>
            <a:r>
              <a:rPr lang="en-US" b="0" i="0" dirty="0">
                <a:solidFill>
                  <a:srgbClr val="000000"/>
                </a:solidFill>
                <a:effectLst/>
                <a:latin typeface="Helvetica" panose="020B0604020202020204" pitchFamily="34" charset="0"/>
              </a:rPr>
              <a:t> Hours spent studying and </a:t>
            </a:r>
            <a:r>
              <a:rPr lang="en-US" b="1" i="0" dirty="0">
                <a:solidFill>
                  <a:srgbClr val="000000"/>
                </a:solidFill>
                <a:effectLst/>
                <a:latin typeface="Helvetica" panose="020B0604020202020204" pitchFamily="34" charset="0"/>
              </a:rPr>
              <a:t>(2)</a:t>
            </a:r>
            <a:r>
              <a:rPr lang="en-US" b="0" i="0" dirty="0">
                <a:solidFill>
                  <a:srgbClr val="000000"/>
                </a:solidFill>
                <a:effectLst/>
                <a:latin typeface="Helvetica" panose="020B0604020202020204" pitchFamily="34" charset="0"/>
              </a:rPr>
              <a:t> Exam score received by 20 different students:</a:t>
            </a:r>
          </a:p>
          <a:p>
            <a:r>
              <a:rPr lang="en-IN" dirty="0" err="1"/>
              <a:t>df</a:t>
            </a:r>
            <a:r>
              <a:rPr lang="en-IN" dirty="0"/>
              <a:t> = </a:t>
            </a:r>
            <a:r>
              <a:rPr lang="en-IN" dirty="0" err="1"/>
              <a:t>pd.DataFrame</a:t>
            </a:r>
            <a:r>
              <a:rPr lang="en-IN" dirty="0"/>
              <a:t>({'hours': [1, 1, 1, 2, 2, 2, 3, 3, 3, 3,</a:t>
            </a:r>
          </a:p>
          <a:p>
            <a:r>
              <a:rPr lang="en-IN" dirty="0"/>
              <a:t>                             3, 4, 4, 5, 5, 6, 6, 6, 7, 8],</a:t>
            </a:r>
          </a:p>
          <a:p>
            <a:r>
              <a:rPr lang="en-IN" dirty="0"/>
              <a:t>                   'score': [75, 66, 68, 74, 78, 72, 85, 82, 90, 82,</a:t>
            </a:r>
          </a:p>
          <a:p>
            <a:r>
              <a:rPr lang="en-IN" dirty="0"/>
              <a:t>                             80, 88, 85, 90, 92, 94, 94, 88, 91, 96]})</a:t>
            </a:r>
            <a:endParaRPr lang="en-US" dirty="0">
              <a:solidFill>
                <a:srgbClr val="000000"/>
              </a:solidFill>
              <a:latin typeface="Helvetica" panose="020B0604020202020204" pitchFamily="34" charset="0"/>
            </a:endParaRPr>
          </a:p>
          <a:p>
            <a:endParaRPr lang="en-IN" dirty="0"/>
          </a:p>
        </p:txBody>
      </p:sp>
    </p:spTree>
    <p:extLst>
      <p:ext uri="{BB962C8B-B14F-4D97-AF65-F5344CB8AC3E}">
        <p14:creationId xmlns:p14="http://schemas.microsoft.com/office/powerpoint/2010/main" val="21777881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9F50-4940-4C2D-8375-BA278B2DF4CE}"/>
              </a:ext>
            </a:extLst>
          </p:cNvPr>
          <p:cNvSpPr>
            <a:spLocks noGrp="1"/>
          </p:cNvSpPr>
          <p:nvPr>
            <p:ph type="title"/>
          </p:nvPr>
        </p:nvSpPr>
        <p:spPr>
          <a:xfrm>
            <a:off x="838200" y="365125"/>
            <a:ext cx="10515600" cy="463011"/>
          </a:xfrm>
        </p:spPr>
        <p:txBody>
          <a:bodyPr>
            <a:normAutofit fontScale="90000"/>
          </a:bodyPr>
          <a:lstStyle/>
          <a:p>
            <a:r>
              <a:rPr lang="en-IN" b="1" i="0" dirty="0">
                <a:solidFill>
                  <a:srgbClr val="000000"/>
                </a:solidFill>
                <a:effectLst/>
                <a:latin typeface="inherit"/>
              </a:rPr>
              <a:t>1. Scatterplots</a:t>
            </a:r>
            <a:br>
              <a:rPr lang="en-IN" b="1" i="0" dirty="0">
                <a:solidFill>
                  <a:srgbClr val="020202"/>
                </a:solidFill>
                <a:effectLst/>
                <a:latin typeface="Montserrat" panose="00000500000000000000" pitchFamily="2" charset="0"/>
              </a:rPr>
            </a:br>
            <a:endParaRPr lang="en-IN" dirty="0"/>
          </a:p>
        </p:txBody>
      </p:sp>
      <p:sp>
        <p:nvSpPr>
          <p:cNvPr id="3" name="Content Placeholder 2">
            <a:extLst>
              <a:ext uri="{FF2B5EF4-FFF2-40B4-BE49-F238E27FC236}">
                <a16:creationId xmlns:a16="http://schemas.microsoft.com/office/drawing/2014/main" id="{54EC89B7-F831-42C9-AB0D-FF109B38E298}"/>
              </a:ext>
            </a:extLst>
          </p:cNvPr>
          <p:cNvSpPr>
            <a:spLocks noGrp="1"/>
          </p:cNvSpPr>
          <p:nvPr>
            <p:ph idx="1"/>
          </p:nvPr>
        </p:nvSpPr>
        <p:spPr>
          <a:xfrm>
            <a:off x="838200" y="621102"/>
            <a:ext cx="10515600" cy="5555861"/>
          </a:xfrm>
        </p:spPr>
        <p:txBody>
          <a:bodyPr/>
          <a:lstStyle/>
          <a:p>
            <a:r>
              <a:rPr lang="en-US" b="0" i="0" dirty="0">
                <a:solidFill>
                  <a:srgbClr val="000000"/>
                </a:solidFill>
                <a:effectLst/>
                <a:latin typeface="Helvetica" panose="020B0604020202020204" pitchFamily="34" charset="0"/>
              </a:rPr>
              <a:t>We can use the following syntax to create a scatterplot of hours studied vs. exam score:</a:t>
            </a:r>
          </a:p>
          <a:p>
            <a:r>
              <a:rPr lang="en-IN" dirty="0" err="1"/>
              <a:t>plt.scatter</a:t>
            </a:r>
            <a:r>
              <a:rPr lang="en-IN" dirty="0"/>
              <a:t>(</a:t>
            </a:r>
            <a:r>
              <a:rPr lang="en-IN" dirty="0" err="1"/>
              <a:t>df.hours</a:t>
            </a:r>
            <a:r>
              <a:rPr lang="en-IN" dirty="0"/>
              <a:t>, </a:t>
            </a:r>
            <a:r>
              <a:rPr lang="en-IN" dirty="0" err="1"/>
              <a:t>df.score</a:t>
            </a:r>
            <a:r>
              <a:rPr lang="en-IN" dirty="0"/>
              <a:t>)</a:t>
            </a:r>
          </a:p>
          <a:p>
            <a:r>
              <a:rPr lang="en-IN" dirty="0" err="1"/>
              <a:t>plt.title</a:t>
            </a:r>
            <a:r>
              <a:rPr lang="en-IN" dirty="0"/>
              <a:t>('Hours Studied vs. Exam Score')</a:t>
            </a:r>
          </a:p>
          <a:p>
            <a:r>
              <a:rPr lang="en-IN" dirty="0" err="1"/>
              <a:t>plt.xlabel</a:t>
            </a:r>
            <a:r>
              <a:rPr lang="en-IN" dirty="0"/>
              <a:t>('Hours Studied')</a:t>
            </a:r>
          </a:p>
          <a:p>
            <a:r>
              <a:rPr lang="en-IN" dirty="0" err="1"/>
              <a:t>plt.ylabel</a:t>
            </a:r>
            <a:r>
              <a:rPr lang="en-IN" dirty="0"/>
              <a:t>('Exam Score’)</a:t>
            </a:r>
            <a:endParaRPr lang="en-US" dirty="0">
              <a:solidFill>
                <a:srgbClr val="000000"/>
              </a:solidFill>
              <a:latin typeface="Helvetica" panose="020B0604020202020204" pitchFamily="34" charset="0"/>
            </a:endParaRPr>
          </a:p>
          <a:p>
            <a:r>
              <a:rPr lang="en-US" b="0" i="0" dirty="0">
                <a:solidFill>
                  <a:srgbClr val="000000"/>
                </a:solidFill>
                <a:effectLst/>
                <a:latin typeface="Helvetica" panose="020B0604020202020204" pitchFamily="34" charset="0"/>
              </a:rPr>
              <a:t>The x-axis shows the hours studied and the y-axis shows the exam score received.</a:t>
            </a:r>
          </a:p>
          <a:p>
            <a:r>
              <a:rPr lang="en-US" b="0" i="0" dirty="0">
                <a:solidFill>
                  <a:srgbClr val="000000"/>
                </a:solidFill>
                <a:effectLst/>
                <a:latin typeface="Helvetica" panose="020B0604020202020204" pitchFamily="34" charset="0"/>
              </a:rPr>
              <a:t>From the plot we can see that there is a positive relationship between the two variables: As hours studied increases, exam score tends to increase as well.</a:t>
            </a:r>
            <a:endParaRPr lang="en-IN" dirty="0"/>
          </a:p>
        </p:txBody>
      </p:sp>
    </p:spTree>
    <p:extLst>
      <p:ext uri="{BB962C8B-B14F-4D97-AF65-F5344CB8AC3E}">
        <p14:creationId xmlns:p14="http://schemas.microsoft.com/office/powerpoint/2010/main" val="40892860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428CF-828E-4A2F-B55F-48FEB7189448}"/>
              </a:ext>
            </a:extLst>
          </p:cNvPr>
          <p:cNvSpPr>
            <a:spLocks noGrp="1"/>
          </p:cNvSpPr>
          <p:nvPr>
            <p:ph type="title"/>
          </p:nvPr>
        </p:nvSpPr>
        <p:spPr>
          <a:xfrm>
            <a:off x="838200" y="365126"/>
            <a:ext cx="10515600" cy="315912"/>
          </a:xfrm>
        </p:spPr>
        <p:txBody>
          <a:bodyPr>
            <a:normAutofit fontScale="90000"/>
          </a:bodyPr>
          <a:lstStyle/>
          <a:p>
            <a:r>
              <a:rPr lang="en-IN" b="1" i="0" dirty="0">
                <a:solidFill>
                  <a:srgbClr val="000000"/>
                </a:solidFill>
                <a:effectLst/>
                <a:latin typeface="inherit"/>
              </a:rPr>
              <a:t>2. Correlation Coefficients</a:t>
            </a:r>
            <a:br>
              <a:rPr lang="en-IN" b="1" i="0" dirty="0">
                <a:solidFill>
                  <a:srgbClr val="020202"/>
                </a:solidFill>
                <a:effectLst/>
                <a:latin typeface="Montserrat" panose="00000500000000000000" pitchFamily="2" charset="0"/>
              </a:rPr>
            </a:br>
            <a:endParaRPr lang="en-IN" dirty="0"/>
          </a:p>
        </p:txBody>
      </p:sp>
      <p:sp>
        <p:nvSpPr>
          <p:cNvPr id="3" name="Content Placeholder 2">
            <a:extLst>
              <a:ext uri="{FF2B5EF4-FFF2-40B4-BE49-F238E27FC236}">
                <a16:creationId xmlns:a16="http://schemas.microsoft.com/office/drawing/2014/main" id="{91E007FF-D525-4E0B-B16E-899D8C382697}"/>
              </a:ext>
            </a:extLst>
          </p:cNvPr>
          <p:cNvSpPr>
            <a:spLocks noGrp="1"/>
          </p:cNvSpPr>
          <p:nvPr>
            <p:ph idx="1"/>
          </p:nvPr>
        </p:nvSpPr>
        <p:spPr>
          <a:xfrm>
            <a:off x="838200" y="681038"/>
            <a:ext cx="10515600" cy="5495925"/>
          </a:xfrm>
        </p:spPr>
        <p:txBody>
          <a:bodyPr/>
          <a:lstStyle/>
          <a:p>
            <a:r>
              <a:rPr lang="en-US" b="0" i="0" dirty="0">
                <a:solidFill>
                  <a:srgbClr val="000000"/>
                </a:solidFill>
                <a:effectLst/>
                <a:latin typeface="Helvetica" panose="020B0604020202020204" pitchFamily="34" charset="0"/>
              </a:rPr>
              <a:t>A Pearson Correlation Coefficient is a way to quantify the linear relationship between two variables.</a:t>
            </a:r>
          </a:p>
          <a:p>
            <a:r>
              <a:rPr lang="en-US" b="0" i="0" dirty="0">
                <a:solidFill>
                  <a:srgbClr val="000000"/>
                </a:solidFill>
                <a:effectLst/>
                <a:latin typeface="Helvetica" panose="020B0604020202020204" pitchFamily="34" charset="0"/>
              </a:rPr>
              <a:t>We can use the </a:t>
            </a:r>
            <a:r>
              <a:rPr lang="en-US" b="1" i="0" dirty="0" err="1">
                <a:solidFill>
                  <a:srgbClr val="000000"/>
                </a:solidFill>
                <a:effectLst/>
                <a:latin typeface="Helvetica" panose="020B0604020202020204" pitchFamily="34" charset="0"/>
              </a:rPr>
              <a:t>corr</a:t>
            </a:r>
            <a:r>
              <a:rPr lang="en-US" b="1" i="0" dirty="0">
                <a:solidFill>
                  <a:srgbClr val="000000"/>
                </a:solidFill>
                <a:effectLst/>
                <a:latin typeface="Helvetica" panose="020B0604020202020204" pitchFamily="34" charset="0"/>
              </a:rPr>
              <a:t>()</a:t>
            </a:r>
            <a:r>
              <a:rPr lang="en-US" b="0" i="0" dirty="0">
                <a:solidFill>
                  <a:srgbClr val="000000"/>
                </a:solidFill>
                <a:effectLst/>
                <a:latin typeface="Helvetica" panose="020B0604020202020204" pitchFamily="34" charset="0"/>
              </a:rPr>
              <a:t> function in pandas to create a correlation matrix:</a:t>
            </a:r>
            <a:endParaRPr lang="en-US" dirty="0">
              <a:solidFill>
                <a:srgbClr val="000000"/>
              </a:solidFill>
              <a:latin typeface="Helvetica" panose="020B0604020202020204" pitchFamily="34" charset="0"/>
            </a:endParaRPr>
          </a:p>
          <a:p>
            <a:r>
              <a:rPr lang="en-IN" dirty="0" err="1"/>
              <a:t>df.corr</a:t>
            </a:r>
            <a:r>
              <a:rPr lang="en-IN" dirty="0"/>
              <a:t>()</a:t>
            </a:r>
            <a:endParaRPr lang="en-US" dirty="0">
              <a:solidFill>
                <a:srgbClr val="000000"/>
              </a:solidFill>
              <a:latin typeface="Helvetica" panose="020B0604020202020204" pitchFamily="34" charset="0"/>
            </a:endParaRPr>
          </a:p>
          <a:p>
            <a:r>
              <a:rPr lang="en-US" b="0" i="0" dirty="0">
                <a:solidFill>
                  <a:srgbClr val="000000"/>
                </a:solidFill>
                <a:effectLst/>
                <a:latin typeface="Helvetica" panose="020B0604020202020204" pitchFamily="34" charset="0"/>
              </a:rPr>
              <a:t>The correlation coefficient turns out to be </a:t>
            </a:r>
            <a:r>
              <a:rPr lang="en-US" b="1" i="0" dirty="0">
                <a:solidFill>
                  <a:srgbClr val="000000"/>
                </a:solidFill>
                <a:effectLst/>
                <a:latin typeface="inherit"/>
              </a:rPr>
              <a:t>0.891</a:t>
            </a:r>
            <a:r>
              <a:rPr lang="en-US" b="0" i="0" dirty="0">
                <a:solidFill>
                  <a:srgbClr val="000000"/>
                </a:solidFill>
                <a:effectLst/>
                <a:latin typeface="Helvetica" panose="020B0604020202020204" pitchFamily="34" charset="0"/>
              </a:rPr>
              <a:t>. This indicates a strong positive correlation between hours studied and exam score received.</a:t>
            </a:r>
            <a:endParaRPr lang="en-IN" dirty="0"/>
          </a:p>
        </p:txBody>
      </p:sp>
    </p:spTree>
    <p:extLst>
      <p:ext uri="{BB962C8B-B14F-4D97-AF65-F5344CB8AC3E}">
        <p14:creationId xmlns:p14="http://schemas.microsoft.com/office/powerpoint/2010/main" val="10997192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C3769-2534-4F4A-B2E1-F1190DF29180}"/>
              </a:ext>
            </a:extLst>
          </p:cNvPr>
          <p:cNvSpPr>
            <a:spLocks noGrp="1"/>
          </p:cNvSpPr>
          <p:nvPr>
            <p:ph type="title"/>
          </p:nvPr>
        </p:nvSpPr>
        <p:spPr>
          <a:xfrm>
            <a:off x="838200" y="365125"/>
            <a:ext cx="10515600" cy="497517"/>
          </a:xfrm>
        </p:spPr>
        <p:txBody>
          <a:bodyPr>
            <a:normAutofit fontScale="90000"/>
          </a:bodyPr>
          <a:lstStyle/>
          <a:p>
            <a:r>
              <a:rPr lang="en-IN" b="1" i="0" dirty="0">
                <a:solidFill>
                  <a:srgbClr val="000000"/>
                </a:solidFill>
                <a:effectLst/>
                <a:latin typeface="inherit"/>
              </a:rPr>
              <a:t>3. Simple Linear Regression</a:t>
            </a:r>
            <a:br>
              <a:rPr lang="en-IN" b="1" i="0" dirty="0">
                <a:solidFill>
                  <a:srgbClr val="020202"/>
                </a:solidFill>
                <a:effectLst/>
                <a:latin typeface="Montserrat" panose="00000500000000000000" pitchFamily="2" charset="0"/>
              </a:rPr>
            </a:br>
            <a:endParaRPr lang="en-IN" dirty="0"/>
          </a:p>
        </p:txBody>
      </p:sp>
      <p:sp>
        <p:nvSpPr>
          <p:cNvPr id="3" name="Content Placeholder 2">
            <a:extLst>
              <a:ext uri="{FF2B5EF4-FFF2-40B4-BE49-F238E27FC236}">
                <a16:creationId xmlns:a16="http://schemas.microsoft.com/office/drawing/2014/main" id="{1C967D97-A900-4103-BB2D-87385C66A4C8}"/>
              </a:ext>
            </a:extLst>
          </p:cNvPr>
          <p:cNvSpPr>
            <a:spLocks noGrp="1"/>
          </p:cNvSpPr>
          <p:nvPr>
            <p:ph idx="1"/>
          </p:nvPr>
        </p:nvSpPr>
        <p:spPr>
          <a:xfrm>
            <a:off x="838200" y="862642"/>
            <a:ext cx="10515600" cy="5314321"/>
          </a:xfrm>
        </p:spPr>
        <p:txBody>
          <a:bodyPr>
            <a:normAutofit fontScale="70000" lnSpcReduction="20000"/>
          </a:bodyPr>
          <a:lstStyle/>
          <a:p>
            <a:r>
              <a:rPr lang="en-US" b="0" i="0" dirty="0">
                <a:solidFill>
                  <a:srgbClr val="000000"/>
                </a:solidFill>
                <a:effectLst/>
                <a:latin typeface="Helvetica" panose="020B0604020202020204" pitchFamily="34" charset="0"/>
              </a:rPr>
              <a:t>Simple linear regression is a statistical method we can use to quantify the relationship between two variables.</a:t>
            </a:r>
          </a:p>
          <a:p>
            <a:r>
              <a:rPr lang="en-US" b="0" i="0" dirty="0">
                <a:solidFill>
                  <a:srgbClr val="000000"/>
                </a:solidFill>
                <a:effectLst/>
                <a:latin typeface="Helvetica" panose="020B0604020202020204" pitchFamily="34" charset="0"/>
              </a:rPr>
              <a:t>We can use the </a:t>
            </a:r>
            <a:r>
              <a:rPr lang="en-US" b="1" i="0" dirty="0">
                <a:solidFill>
                  <a:srgbClr val="000000"/>
                </a:solidFill>
                <a:effectLst/>
                <a:latin typeface="Helvetica" panose="020B0604020202020204" pitchFamily="34" charset="0"/>
              </a:rPr>
              <a:t>OLS()</a:t>
            </a:r>
            <a:r>
              <a:rPr lang="en-US" b="0" i="0" dirty="0">
                <a:solidFill>
                  <a:srgbClr val="000000"/>
                </a:solidFill>
                <a:effectLst/>
                <a:latin typeface="Helvetica" panose="020B0604020202020204" pitchFamily="34" charset="0"/>
              </a:rPr>
              <a:t> function from the </a:t>
            </a:r>
            <a:r>
              <a:rPr lang="en-US" b="0" i="0" dirty="0" err="1">
                <a:solidFill>
                  <a:srgbClr val="000000"/>
                </a:solidFill>
                <a:effectLst/>
                <a:latin typeface="Helvetica" panose="020B0604020202020204" pitchFamily="34" charset="0"/>
              </a:rPr>
              <a:t>statsmodels</a:t>
            </a:r>
            <a:r>
              <a:rPr lang="en-US" b="0" i="0" dirty="0">
                <a:solidFill>
                  <a:srgbClr val="000000"/>
                </a:solidFill>
                <a:effectLst/>
                <a:latin typeface="Helvetica" panose="020B0604020202020204" pitchFamily="34" charset="0"/>
              </a:rPr>
              <a:t> package to quickly fit a </a:t>
            </a:r>
            <a:r>
              <a:rPr lang="en-US" b="0" i="0" u="none" strike="noStrike" dirty="0">
                <a:solidFill>
                  <a:srgbClr val="9B59B6"/>
                </a:solidFill>
                <a:effectLst/>
                <a:latin typeface="Helvetica" panose="020B0604020202020204" pitchFamily="34" charset="0"/>
                <a:hlinkClick r:id="rId2"/>
              </a:rPr>
              <a:t>simple linear regression model</a:t>
            </a:r>
            <a:r>
              <a:rPr lang="en-US" b="0" i="0" dirty="0">
                <a:solidFill>
                  <a:srgbClr val="000000"/>
                </a:solidFill>
                <a:effectLst/>
                <a:latin typeface="Helvetica" panose="020B0604020202020204" pitchFamily="34" charset="0"/>
              </a:rPr>
              <a:t> for hours studied and exam score received:</a:t>
            </a:r>
            <a:endParaRPr lang="en-US" dirty="0">
              <a:solidFill>
                <a:srgbClr val="000000"/>
              </a:solidFill>
              <a:latin typeface="Helvetica" panose="020B0604020202020204" pitchFamily="34" charset="0"/>
            </a:endParaRPr>
          </a:p>
          <a:p>
            <a:r>
              <a:rPr lang="en-IN" dirty="0"/>
              <a:t>import </a:t>
            </a:r>
            <a:r>
              <a:rPr lang="en-IN" dirty="0" err="1"/>
              <a:t>statsmodels.api</a:t>
            </a:r>
            <a:r>
              <a:rPr lang="en-IN" dirty="0"/>
              <a:t> as </a:t>
            </a:r>
            <a:r>
              <a:rPr lang="en-IN" dirty="0" err="1"/>
              <a:t>sm</a:t>
            </a:r>
            <a:endParaRPr lang="en-IN" dirty="0"/>
          </a:p>
          <a:p>
            <a:endParaRPr lang="en-IN" dirty="0"/>
          </a:p>
          <a:p>
            <a:r>
              <a:rPr lang="en-IN" dirty="0"/>
              <a:t>#define response variable</a:t>
            </a:r>
          </a:p>
          <a:p>
            <a:r>
              <a:rPr lang="en-IN" dirty="0"/>
              <a:t>y = </a:t>
            </a:r>
            <a:r>
              <a:rPr lang="en-IN" dirty="0" err="1"/>
              <a:t>df</a:t>
            </a:r>
            <a:r>
              <a:rPr lang="en-IN" dirty="0"/>
              <a:t>['score']</a:t>
            </a:r>
          </a:p>
          <a:p>
            <a:endParaRPr lang="en-IN" dirty="0"/>
          </a:p>
          <a:p>
            <a:r>
              <a:rPr lang="en-IN" dirty="0"/>
              <a:t>#define explanatory variable</a:t>
            </a:r>
          </a:p>
          <a:p>
            <a:r>
              <a:rPr lang="en-IN" dirty="0"/>
              <a:t>x = </a:t>
            </a:r>
            <a:r>
              <a:rPr lang="en-IN" dirty="0" err="1"/>
              <a:t>df</a:t>
            </a:r>
            <a:r>
              <a:rPr lang="en-IN" dirty="0"/>
              <a:t>[['hours']]</a:t>
            </a:r>
          </a:p>
          <a:p>
            <a:r>
              <a:rPr lang="en-IN" dirty="0"/>
              <a:t>#add constant to predictor variables</a:t>
            </a:r>
          </a:p>
          <a:p>
            <a:r>
              <a:rPr lang="en-IN" dirty="0"/>
              <a:t>x = </a:t>
            </a:r>
            <a:r>
              <a:rPr lang="en-IN" dirty="0" err="1"/>
              <a:t>sm.add_constant</a:t>
            </a:r>
            <a:r>
              <a:rPr lang="en-IN" dirty="0"/>
              <a:t>(x)</a:t>
            </a:r>
          </a:p>
          <a:p>
            <a:r>
              <a:rPr lang="en-IN" dirty="0"/>
              <a:t>#fit linear regression model</a:t>
            </a:r>
          </a:p>
          <a:p>
            <a:r>
              <a:rPr lang="en-IN" dirty="0"/>
              <a:t>model = </a:t>
            </a:r>
            <a:r>
              <a:rPr lang="en-IN" dirty="0" err="1"/>
              <a:t>sm.OLS</a:t>
            </a:r>
            <a:r>
              <a:rPr lang="en-IN" dirty="0"/>
              <a:t>(y, x).fit()</a:t>
            </a:r>
          </a:p>
          <a:p>
            <a:r>
              <a:rPr lang="en-IN" dirty="0"/>
              <a:t>print(</a:t>
            </a:r>
            <a:r>
              <a:rPr lang="en-IN" dirty="0" err="1"/>
              <a:t>model.summary</a:t>
            </a:r>
            <a:r>
              <a:rPr lang="en-IN" dirty="0"/>
              <a:t>())</a:t>
            </a:r>
          </a:p>
        </p:txBody>
      </p:sp>
    </p:spTree>
    <p:extLst>
      <p:ext uri="{BB962C8B-B14F-4D97-AF65-F5344CB8AC3E}">
        <p14:creationId xmlns:p14="http://schemas.microsoft.com/office/powerpoint/2010/main" val="15982394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BC492D-AE7C-4E18-A4A0-45913489993E}"/>
              </a:ext>
            </a:extLst>
          </p:cNvPr>
          <p:cNvSpPr>
            <a:spLocks noGrp="1"/>
          </p:cNvSpPr>
          <p:nvPr>
            <p:ph idx="1"/>
          </p:nvPr>
        </p:nvSpPr>
        <p:spPr>
          <a:xfrm>
            <a:off x="838200" y="828136"/>
            <a:ext cx="10515600" cy="5348827"/>
          </a:xfrm>
        </p:spPr>
        <p:txBody>
          <a:bodyPr>
            <a:normAutofit fontScale="92500" lnSpcReduction="10000"/>
          </a:bodyPr>
          <a:lstStyle/>
          <a:p>
            <a:pPr algn="l" fontAlgn="base"/>
            <a:r>
              <a:rPr lang="en-US" b="0" i="0" dirty="0">
                <a:solidFill>
                  <a:srgbClr val="000000"/>
                </a:solidFill>
                <a:effectLst/>
                <a:latin typeface="Helvetica" panose="020B0604020202020204" pitchFamily="34" charset="0"/>
              </a:rPr>
              <a:t>The fitted regression equation turns out to be:</a:t>
            </a:r>
            <a:endParaRPr lang="en-US" b="0" i="0" dirty="0">
              <a:solidFill>
                <a:srgbClr val="3D3D3D"/>
              </a:solidFill>
              <a:effectLst/>
              <a:latin typeface="Lato" panose="020F0502020204030203" pitchFamily="34" charset="0"/>
            </a:endParaRPr>
          </a:p>
          <a:p>
            <a:pPr algn="l" fontAlgn="base"/>
            <a:r>
              <a:rPr lang="en-US" b="0" i="0" dirty="0">
                <a:solidFill>
                  <a:srgbClr val="000000"/>
                </a:solidFill>
                <a:effectLst/>
                <a:latin typeface="Helvetica" panose="020B0604020202020204" pitchFamily="34" charset="0"/>
              </a:rPr>
              <a:t>Exam Score = 69.0734 + 3.8471*(hours studied)</a:t>
            </a:r>
            <a:endParaRPr lang="en-US" b="0" i="0" dirty="0">
              <a:solidFill>
                <a:srgbClr val="3D3D3D"/>
              </a:solidFill>
              <a:effectLst/>
              <a:latin typeface="Lato" panose="020F0502020204030203" pitchFamily="34" charset="0"/>
            </a:endParaRPr>
          </a:p>
          <a:p>
            <a:endParaRPr lang="en-IN" dirty="0"/>
          </a:p>
          <a:p>
            <a:r>
              <a:rPr lang="en-US" b="0" i="0" dirty="0">
                <a:solidFill>
                  <a:srgbClr val="000000"/>
                </a:solidFill>
                <a:effectLst/>
                <a:latin typeface="Helvetica" panose="020B0604020202020204" pitchFamily="34" charset="0"/>
              </a:rPr>
              <a:t>This tells us that each additional hour studied is associated with an average increase of </a:t>
            </a:r>
            <a:r>
              <a:rPr lang="en-US" b="1" i="0" dirty="0">
                <a:solidFill>
                  <a:srgbClr val="000000"/>
                </a:solidFill>
                <a:effectLst/>
                <a:latin typeface="Helvetica" panose="020B0604020202020204" pitchFamily="34" charset="0"/>
              </a:rPr>
              <a:t>3.8471</a:t>
            </a:r>
            <a:r>
              <a:rPr lang="en-US" b="0" i="0" dirty="0">
                <a:solidFill>
                  <a:srgbClr val="000000"/>
                </a:solidFill>
                <a:effectLst/>
                <a:latin typeface="Helvetica" panose="020B0604020202020204" pitchFamily="34" charset="0"/>
              </a:rPr>
              <a:t> in exam score.</a:t>
            </a:r>
            <a:endParaRPr lang="en-IN" b="0" i="0" dirty="0">
              <a:solidFill>
                <a:srgbClr val="000000"/>
              </a:solidFill>
              <a:effectLst/>
              <a:latin typeface="Helvetica" panose="020B0604020202020204" pitchFamily="34" charset="0"/>
            </a:endParaRPr>
          </a:p>
          <a:p>
            <a:r>
              <a:rPr lang="en-US" b="0" i="0" dirty="0">
                <a:solidFill>
                  <a:srgbClr val="000000"/>
                </a:solidFill>
                <a:effectLst/>
                <a:latin typeface="Helvetica" panose="020B0604020202020204" pitchFamily="34" charset="0"/>
              </a:rPr>
              <a:t>We can also use the fitted regression equation to predict the score that a student will receive based on their total hours studied.</a:t>
            </a:r>
            <a:endParaRPr lang="en-IN" dirty="0">
              <a:solidFill>
                <a:srgbClr val="000000"/>
              </a:solidFill>
              <a:latin typeface="Helvetica" panose="020B0604020202020204" pitchFamily="34" charset="0"/>
            </a:endParaRPr>
          </a:p>
          <a:p>
            <a:r>
              <a:rPr lang="en-US" b="0" i="0" dirty="0">
                <a:solidFill>
                  <a:srgbClr val="000000"/>
                </a:solidFill>
                <a:effectLst/>
                <a:latin typeface="Helvetica" panose="020B0604020202020204" pitchFamily="34" charset="0"/>
              </a:rPr>
              <a:t>For example, a student who studies for 3 hours is predicted to receive a score of </a:t>
            </a:r>
            <a:r>
              <a:rPr lang="en-US" b="1" i="0" dirty="0">
                <a:solidFill>
                  <a:srgbClr val="000000"/>
                </a:solidFill>
                <a:effectLst/>
                <a:latin typeface="Helvetica" panose="020B0604020202020204" pitchFamily="34" charset="0"/>
              </a:rPr>
              <a:t>81.6147</a:t>
            </a:r>
            <a:r>
              <a:rPr lang="en-US" b="0" i="0" dirty="0">
                <a:solidFill>
                  <a:srgbClr val="000000"/>
                </a:solidFill>
                <a:effectLst/>
                <a:latin typeface="Helvetica" panose="020B0604020202020204" pitchFamily="34" charset="0"/>
              </a:rPr>
              <a:t>:</a:t>
            </a:r>
          </a:p>
          <a:p>
            <a:pPr algn="l" fontAlgn="base">
              <a:buFont typeface="Arial" panose="020B0604020202020204" pitchFamily="34" charset="0"/>
              <a:buChar char="•"/>
            </a:pPr>
            <a:r>
              <a:rPr lang="en-US" b="0" i="0" dirty="0">
                <a:solidFill>
                  <a:srgbClr val="000000"/>
                </a:solidFill>
                <a:effectLst/>
                <a:latin typeface="Helvetica" panose="020B0604020202020204" pitchFamily="34" charset="0"/>
              </a:rPr>
              <a:t>Exam Score = 69.0734 + 3.8471*(hours studied)</a:t>
            </a:r>
            <a:endParaRPr lang="en-US" b="0" i="0" dirty="0">
              <a:solidFill>
                <a:srgbClr val="3D3D3D"/>
              </a:solidFill>
              <a:effectLst/>
              <a:latin typeface="inherit"/>
            </a:endParaRPr>
          </a:p>
          <a:p>
            <a:pPr algn="l" fontAlgn="base">
              <a:buFont typeface="Arial" panose="020B0604020202020204" pitchFamily="34" charset="0"/>
              <a:buChar char="•"/>
            </a:pPr>
            <a:r>
              <a:rPr lang="en-US" b="0" i="0" dirty="0">
                <a:solidFill>
                  <a:srgbClr val="000000"/>
                </a:solidFill>
                <a:effectLst/>
                <a:latin typeface="Helvetica" panose="020B0604020202020204" pitchFamily="34" charset="0"/>
              </a:rPr>
              <a:t>Exam Score = 69.0734 + 3.8471*(3)</a:t>
            </a:r>
            <a:endParaRPr lang="en-US" b="0" i="0" dirty="0">
              <a:solidFill>
                <a:srgbClr val="3D3D3D"/>
              </a:solidFill>
              <a:effectLst/>
              <a:latin typeface="inherit"/>
            </a:endParaRPr>
          </a:p>
          <a:p>
            <a:pPr algn="l" fontAlgn="base">
              <a:buFont typeface="Arial" panose="020B0604020202020204" pitchFamily="34" charset="0"/>
              <a:buChar char="•"/>
            </a:pPr>
            <a:r>
              <a:rPr lang="en-US" b="0" i="0" dirty="0">
                <a:solidFill>
                  <a:srgbClr val="000000"/>
                </a:solidFill>
                <a:effectLst/>
                <a:latin typeface="Helvetica" panose="020B0604020202020204" pitchFamily="34" charset="0"/>
              </a:rPr>
              <a:t>Exam Score = 81.6147</a:t>
            </a:r>
            <a:endParaRPr lang="en-US" b="0" i="0" dirty="0">
              <a:solidFill>
                <a:srgbClr val="3D3D3D"/>
              </a:solidFill>
              <a:effectLst/>
              <a:latin typeface="inherit"/>
            </a:endParaRPr>
          </a:p>
          <a:p>
            <a:endParaRPr lang="en-IN" dirty="0"/>
          </a:p>
        </p:txBody>
      </p:sp>
    </p:spTree>
    <p:extLst>
      <p:ext uri="{BB962C8B-B14F-4D97-AF65-F5344CB8AC3E}">
        <p14:creationId xmlns:p14="http://schemas.microsoft.com/office/powerpoint/2010/main" val="36389152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7BF17-BFF2-4C97-B4C4-791E5C3D81D2}"/>
              </a:ext>
            </a:extLst>
          </p:cNvPr>
          <p:cNvSpPr>
            <a:spLocks noGrp="1"/>
          </p:cNvSpPr>
          <p:nvPr>
            <p:ph type="title"/>
          </p:nvPr>
        </p:nvSpPr>
        <p:spPr>
          <a:xfrm>
            <a:off x="838200" y="365126"/>
            <a:ext cx="10515600" cy="315912"/>
          </a:xfrm>
        </p:spPr>
        <p:txBody>
          <a:bodyPr>
            <a:normAutofit fontScale="90000"/>
          </a:bodyPr>
          <a:lstStyle/>
          <a:p>
            <a:r>
              <a:rPr lang="en-IN" b="0" i="0" dirty="0">
                <a:solidFill>
                  <a:srgbClr val="000000"/>
                </a:solidFill>
                <a:effectLst/>
                <a:latin typeface="Segoe UI" panose="020B0502040204020203" pitchFamily="34" charset="0"/>
              </a:rPr>
              <a:t>The Significance Level</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F9C0E170-6D67-45B2-875E-5D7102A646B0}"/>
              </a:ext>
            </a:extLst>
          </p:cNvPr>
          <p:cNvSpPr>
            <a:spLocks noGrp="1"/>
          </p:cNvSpPr>
          <p:nvPr>
            <p:ph idx="1"/>
          </p:nvPr>
        </p:nvSpPr>
        <p:spPr>
          <a:xfrm>
            <a:off x="838200" y="681037"/>
            <a:ext cx="10515600" cy="5495926"/>
          </a:xfrm>
        </p:spPr>
        <p:txBody>
          <a:bodyPr/>
          <a:lstStyle/>
          <a:p>
            <a:r>
              <a:rPr lang="en-US" sz="2000" b="0" i="0" dirty="0">
                <a:solidFill>
                  <a:srgbClr val="000000"/>
                </a:solidFill>
                <a:effectLst/>
                <a:latin typeface="Verdana" panose="020B0604030504040204" pitchFamily="34" charset="0"/>
              </a:rPr>
              <a:t>The significance level (</a:t>
            </a:r>
            <a:r>
              <a:rPr lang="en-US" sz="2000" dirty="0"/>
              <a:t>α</a:t>
            </a:r>
            <a:r>
              <a:rPr lang="en-US" sz="2000" b="0" i="0" dirty="0">
                <a:solidFill>
                  <a:srgbClr val="000000"/>
                </a:solidFill>
                <a:effectLst/>
                <a:latin typeface="Verdana" panose="020B0604030504040204" pitchFamily="34" charset="0"/>
              </a:rPr>
              <a:t>) is the </a:t>
            </a:r>
            <a:r>
              <a:rPr lang="en-US" sz="2000" b="1" i="0" dirty="0">
                <a:solidFill>
                  <a:srgbClr val="000000"/>
                </a:solidFill>
                <a:effectLst/>
                <a:latin typeface="Verdana" panose="020B0604030504040204" pitchFamily="34" charset="0"/>
              </a:rPr>
              <a:t>uncertainty</a:t>
            </a:r>
            <a:r>
              <a:rPr lang="en-US" sz="2000" b="0" i="0" dirty="0">
                <a:solidFill>
                  <a:srgbClr val="000000"/>
                </a:solidFill>
                <a:effectLst/>
                <a:latin typeface="Verdana" panose="020B0604030504040204" pitchFamily="34" charset="0"/>
              </a:rPr>
              <a:t> we accept when rejecting the null hypothesis in the hypothesis test.</a:t>
            </a:r>
          </a:p>
          <a:p>
            <a:r>
              <a:rPr lang="en-US" sz="2000" b="0" i="0" dirty="0">
                <a:solidFill>
                  <a:srgbClr val="000000"/>
                </a:solidFill>
                <a:effectLst/>
                <a:latin typeface="Verdana" panose="020B0604030504040204" pitchFamily="34" charset="0"/>
              </a:rPr>
              <a:t>The significance level is a percentage probability of accidentally making the wrong conclusion.</a:t>
            </a:r>
            <a:endParaRPr lang="en-US" sz="2000" dirty="0">
              <a:solidFill>
                <a:srgbClr val="000000"/>
              </a:solidFill>
              <a:latin typeface="Verdana" panose="020B0604030504040204" pitchFamily="34" charset="0"/>
            </a:endParaRPr>
          </a:p>
          <a:p>
            <a:pPr algn="l"/>
            <a:r>
              <a:rPr lang="en-US" sz="2000" b="0" i="0" dirty="0">
                <a:solidFill>
                  <a:srgbClr val="000000"/>
                </a:solidFill>
                <a:effectLst/>
                <a:latin typeface="Verdana" panose="020B0604030504040204" pitchFamily="34" charset="0"/>
              </a:rPr>
              <a:t>Typical significance levels are:</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α=0.1 (10%)</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α=0.05 (5%)</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α=0.01 (1%)</a:t>
            </a:r>
          </a:p>
          <a:p>
            <a:endParaRPr lang="en-IN" dirty="0"/>
          </a:p>
          <a:p>
            <a:r>
              <a:rPr lang="en-US" sz="1800" b="0" i="0" dirty="0">
                <a:solidFill>
                  <a:srgbClr val="000000"/>
                </a:solidFill>
                <a:effectLst/>
                <a:latin typeface="Verdana" panose="020B0604030504040204" pitchFamily="34" charset="0"/>
              </a:rPr>
              <a:t>A lower significance level means that the evidence in the data needs to be stronger to reject the null hypothesis.</a:t>
            </a:r>
          </a:p>
          <a:p>
            <a:r>
              <a:rPr lang="en-US" sz="1200" b="0" i="0" dirty="0">
                <a:solidFill>
                  <a:srgbClr val="000000"/>
                </a:solidFill>
                <a:effectLst/>
                <a:latin typeface="Verdana" panose="020B0604030504040204" pitchFamily="34" charset="0"/>
              </a:rPr>
              <a:t>There is no "correct" significance level - it only states the uncertainty of the conclusion</a:t>
            </a:r>
            <a:endParaRPr lang="en-US" sz="1800" dirty="0">
              <a:solidFill>
                <a:srgbClr val="000000"/>
              </a:solidFill>
              <a:latin typeface="Verdana" panose="020B0604030504040204" pitchFamily="34" charset="0"/>
            </a:endParaRPr>
          </a:p>
          <a:p>
            <a:r>
              <a:rPr lang="en-US" sz="1200" b="1" i="0" dirty="0">
                <a:solidFill>
                  <a:srgbClr val="000000"/>
                </a:solidFill>
                <a:effectLst/>
                <a:latin typeface="Verdana" panose="020B0604030504040204" pitchFamily="34" charset="0"/>
              </a:rPr>
              <a:t>Note:</a:t>
            </a:r>
            <a:r>
              <a:rPr lang="en-US" sz="1200" b="0" i="0" dirty="0">
                <a:solidFill>
                  <a:srgbClr val="000000"/>
                </a:solidFill>
                <a:effectLst/>
                <a:latin typeface="Verdana" panose="020B0604030504040204" pitchFamily="34" charset="0"/>
              </a:rPr>
              <a:t> A 5% significance level means that when we reject a null hypothesis:</a:t>
            </a:r>
            <a:endParaRPr lang="en-US" sz="1800" b="0" i="0" dirty="0">
              <a:solidFill>
                <a:srgbClr val="000000"/>
              </a:solidFill>
              <a:effectLst/>
              <a:latin typeface="Verdana" panose="020B0604030504040204" pitchFamily="34" charset="0"/>
            </a:endParaRPr>
          </a:p>
          <a:p>
            <a:r>
              <a:rPr lang="en-US" sz="1200" b="0" i="0" dirty="0">
                <a:solidFill>
                  <a:srgbClr val="000000"/>
                </a:solidFill>
                <a:effectLst/>
                <a:latin typeface="Verdana" panose="020B0604030504040204" pitchFamily="34" charset="0"/>
              </a:rPr>
              <a:t>We expect to reject a </a:t>
            </a:r>
            <a:r>
              <a:rPr lang="en-US" sz="1200" b="1" i="0" dirty="0">
                <a:solidFill>
                  <a:srgbClr val="000000"/>
                </a:solidFill>
                <a:effectLst/>
                <a:latin typeface="Verdana" panose="020B0604030504040204" pitchFamily="34" charset="0"/>
              </a:rPr>
              <a:t>true</a:t>
            </a:r>
            <a:r>
              <a:rPr lang="en-US" sz="1200" b="0" i="0" dirty="0">
                <a:solidFill>
                  <a:srgbClr val="000000"/>
                </a:solidFill>
                <a:effectLst/>
                <a:latin typeface="Verdana" panose="020B0604030504040204" pitchFamily="34" charset="0"/>
              </a:rPr>
              <a:t> null hypothesis 5 out of 100 times.</a:t>
            </a:r>
            <a:endParaRPr lang="en-IN" sz="1800" dirty="0"/>
          </a:p>
        </p:txBody>
      </p:sp>
      <p:sp>
        <p:nvSpPr>
          <p:cNvPr id="4" name="Title 1">
            <a:extLst>
              <a:ext uri="{FF2B5EF4-FFF2-40B4-BE49-F238E27FC236}">
                <a16:creationId xmlns:a16="http://schemas.microsoft.com/office/drawing/2014/main" id="{E7F6C15F-FA15-4E58-B185-83954DFEA4BB}"/>
              </a:ext>
            </a:extLst>
          </p:cNvPr>
          <p:cNvSpPr txBox="1">
            <a:spLocks/>
          </p:cNvSpPr>
          <p:nvPr/>
        </p:nvSpPr>
        <p:spPr>
          <a:xfrm>
            <a:off x="838200" y="365125"/>
            <a:ext cx="10515600" cy="315912"/>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Tree>
    <p:extLst>
      <p:ext uri="{BB962C8B-B14F-4D97-AF65-F5344CB8AC3E}">
        <p14:creationId xmlns:p14="http://schemas.microsoft.com/office/powerpoint/2010/main" val="9825598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BC02F-45EA-4382-A84A-D2404946A30C}"/>
              </a:ext>
            </a:extLst>
          </p:cNvPr>
          <p:cNvSpPr>
            <a:spLocks noGrp="1"/>
          </p:cNvSpPr>
          <p:nvPr>
            <p:ph type="title"/>
          </p:nvPr>
        </p:nvSpPr>
        <p:spPr>
          <a:xfrm>
            <a:off x="838200" y="365126"/>
            <a:ext cx="10515600" cy="315912"/>
          </a:xfrm>
        </p:spPr>
        <p:txBody>
          <a:bodyPr>
            <a:normAutofit fontScale="90000"/>
          </a:bodyPr>
          <a:lstStyle/>
          <a:p>
            <a:r>
              <a:rPr lang="en-IN" b="0" i="0" dirty="0">
                <a:solidFill>
                  <a:srgbClr val="000000"/>
                </a:solidFill>
                <a:effectLst/>
                <a:latin typeface="Segoe UI" panose="020B0502040204020203" pitchFamily="34" charset="0"/>
              </a:rPr>
              <a:t>The Test Statistic</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50E2A7F0-2A45-479C-99D0-B78ADFD797FE}"/>
              </a:ext>
            </a:extLst>
          </p:cNvPr>
          <p:cNvSpPr>
            <a:spLocks noGrp="1"/>
          </p:cNvSpPr>
          <p:nvPr>
            <p:ph idx="1"/>
          </p:nvPr>
        </p:nvSpPr>
        <p:spPr>
          <a:xfrm>
            <a:off x="838200" y="681038"/>
            <a:ext cx="10515600" cy="5495925"/>
          </a:xfrm>
        </p:spPr>
        <p:txBody>
          <a:bodyPr/>
          <a:lstStyle/>
          <a:p>
            <a:r>
              <a:rPr lang="en-US" sz="2400" b="0" i="0" dirty="0">
                <a:solidFill>
                  <a:srgbClr val="000000"/>
                </a:solidFill>
                <a:effectLst/>
                <a:latin typeface="Verdana" panose="020B0604030504040204" pitchFamily="34" charset="0"/>
              </a:rPr>
              <a:t>The test statistic is used to decide the outcome of the hypothesis test.</a:t>
            </a:r>
          </a:p>
          <a:p>
            <a:r>
              <a:rPr lang="en-US" sz="2400" b="0" i="0" dirty="0">
                <a:solidFill>
                  <a:srgbClr val="000000"/>
                </a:solidFill>
                <a:effectLst/>
                <a:latin typeface="Verdana" panose="020B0604030504040204" pitchFamily="34" charset="0"/>
              </a:rPr>
              <a:t>The test statistic is a </a:t>
            </a:r>
            <a:r>
              <a:rPr lang="en-US" sz="2400" b="1" i="0" dirty="0">
                <a:solidFill>
                  <a:srgbClr val="000000"/>
                </a:solidFill>
                <a:effectLst/>
                <a:latin typeface="Verdana" panose="020B0604030504040204" pitchFamily="34" charset="0"/>
              </a:rPr>
              <a:t>standardized</a:t>
            </a:r>
            <a:r>
              <a:rPr lang="en-US" sz="2400" b="0" i="0" dirty="0">
                <a:solidFill>
                  <a:srgbClr val="000000"/>
                </a:solidFill>
                <a:effectLst/>
                <a:latin typeface="Verdana" panose="020B0604030504040204" pitchFamily="34" charset="0"/>
              </a:rPr>
              <a:t> value calculated from the sample.</a:t>
            </a:r>
            <a:endParaRPr lang="en-US" sz="2400" dirty="0">
              <a:solidFill>
                <a:srgbClr val="000000"/>
              </a:solidFill>
              <a:latin typeface="Verdana" panose="020B0604030504040204" pitchFamily="34" charset="0"/>
            </a:endParaRPr>
          </a:p>
          <a:p>
            <a:r>
              <a:rPr lang="en-US" sz="2400" b="0" i="0" dirty="0">
                <a:solidFill>
                  <a:srgbClr val="000000"/>
                </a:solidFill>
                <a:effectLst/>
                <a:latin typeface="Verdana" panose="020B0604030504040204" pitchFamily="34" charset="0"/>
              </a:rPr>
              <a:t>Standardization means converting a statistic to a well known </a:t>
            </a:r>
            <a:r>
              <a:rPr lang="en-US" sz="2400" b="1" i="0" dirty="0">
                <a:solidFill>
                  <a:srgbClr val="000000"/>
                </a:solidFill>
                <a:effectLst/>
                <a:latin typeface="Verdana" panose="020B0604030504040204" pitchFamily="34" charset="0"/>
              </a:rPr>
              <a:t>probability distribution</a:t>
            </a:r>
            <a:r>
              <a:rPr lang="en-US" sz="2400" b="0" i="0" dirty="0">
                <a:solidFill>
                  <a:srgbClr val="000000"/>
                </a:solidFill>
                <a:effectLst/>
                <a:latin typeface="Verdana" panose="020B0604030504040204" pitchFamily="34" charset="0"/>
              </a:rPr>
              <a:t>.</a:t>
            </a:r>
          </a:p>
          <a:p>
            <a:r>
              <a:rPr lang="en-US" sz="2400" b="0" i="0" dirty="0">
                <a:solidFill>
                  <a:srgbClr val="000000"/>
                </a:solidFill>
                <a:effectLst/>
                <a:latin typeface="Verdana" panose="020B0604030504040204" pitchFamily="34" charset="0"/>
              </a:rPr>
              <a:t>The type of probability distribution depends on the type of test.</a:t>
            </a:r>
          </a:p>
          <a:p>
            <a:pPr algn="l"/>
            <a:r>
              <a:rPr lang="en-US" sz="1600" b="0" i="0" dirty="0">
                <a:solidFill>
                  <a:srgbClr val="000000"/>
                </a:solidFill>
                <a:effectLst/>
                <a:latin typeface="Verdana" panose="020B0604030504040204" pitchFamily="34" charset="0"/>
              </a:rPr>
              <a:t>Common examples are:</a:t>
            </a:r>
          </a:p>
          <a:p>
            <a:pPr algn="l">
              <a:buFont typeface="Arial" panose="020B0604020202020204" pitchFamily="34" charset="0"/>
              <a:buChar char="•"/>
            </a:pPr>
            <a:r>
              <a:rPr lang="en-US" sz="1600" b="0" i="0" dirty="0">
                <a:solidFill>
                  <a:srgbClr val="000000"/>
                </a:solidFill>
                <a:effectLst/>
                <a:latin typeface="Verdana" panose="020B0604030504040204" pitchFamily="34" charset="0"/>
                <a:hlinkClick r:id="rId2"/>
              </a:rPr>
              <a:t>Standard Normal Distribution</a:t>
            </a:r>
            <a:r>
              <a:rPr lang="en-US" sz="1600" b="0" i="0" dirty="0">
                <a:solidFill>
                  <a:srgbClr val="000000"/>
                </a:solidFill>
                <a:effectLst/>
                <a:latin typeface="Verdana" panose="020B0604030504040204" pitchFamily="34" charset="0"/>
              </a:rPr>
              <a:t> (Z): used for </a:t>
            </a:r>
            <a:r>
              <a:rPr lang="en-US" sz="1600" b="0" i="0" dirty="0">
                <a:solidFill>
                  <a:srgbClr val="000000"/>
                </a:solidFill>
                <a:effectLst/>
                <a:latin typeface="Verdana" panose="020B0604030504040204" pitchFamily="34" charset="0"/>
                <a:hlinkClick r:id="rId3"/>
              </a:rPr>
              <a:t>Testing Population Proportions</a:t>
            </a:r>
            <a:endParaRPr lang="en-US" sz="1600" b="0" i="0" dirty="0">
              <a:solidFill>
                <a:srgbClr val="000000"/>
              </a:solidFill>
              <a:effectLst/>
              <a:latin typeface="Verdana" panose="020B0604030504040204" pitchFamily="34" charset="0"/>
            </a:endParaRPr>
          </a:p>
          <a:p>
            <a:pPr algn="l">
              <a:buFont typeface="Arial" panose="020B0604020202020204" pitchFamily="34" charset="0"/>
              <a:buChar char="•"/>
            </a:pPr>
            <a:r>
              <a:rPr lang="en-US" sz="1600" b="0" i="0" dirty="0">
                <a:solidFill>
                  <a:srgbClr val="000000"/>
                </a:solidFill>
                <a:effectLst/>
                <a:latin typeface="Verdana" panose="020B0604030504040204" pitchFamily="34" charset="0"/>
                <a:hlinkClick r:id="rId4"/>
              </a:rPr>
              <a:t>Student's T-Distribution</a:t>
            </a:r>
            <a:r>
              <a:rPr lang="en-US" sz="1600" b="0" i="0" dirty="0">
                <a:solidFill>
                  <a:srgbClr val="000000"/>
                </a:solidFill>
                <a:effectLst/>
                <a:latin typeface="Verdana" panose="020B0604030504040204" pitchFamily="34" charset="0"/>
              </a:rPr>
              <a:t> (T): used for </a:t>
            </a:r>
            <a:r>
              <a:rPr lang="en-US" sz="1600" b="0" i="0" dirty="0">
                <a:solidFill>
                  <a:srgbClr val="000000"/>
                </a:solidFill>
                <a:effectLst/>
                <a:latin typeface="Verdana" panose="020B0604030504040204" pitchFamily="34" charset="0"/>
                <a:hlinkClick r:id="rId5"/>
              </a:rPr>
              <a:t>Testing Population Means</a:t>
            </a:r>
            <a:endParaRPr lang="en-US" sz="1600" b="0" i="0" dirty="0">
              <a:solidFill>
                <a:srgbClr val="000000"/>
              </a:solidFill>
              <a:effectLst/>
              <a:latin typeface="Verdana" panose="020B0604030504040204" pitchFamily="34" charset="0"/>
            </a:endParaRPr>
          </a:p>
          <a:p>
            <a:pPr lvl="1"/>
            <a:endParaRPr lang="en-US" sz="2000" dirty="0">
              <a:solidFill>
                <a:srgbClr val="000000"/>
              </a:solidFill>
              <a:latin typeface="Verdana" panose="020B0604030504040204" pitchFamily="34" charset="0"/>
            </a:endParaRPr>
          </a:p>
          <a:p>
            <a:pPr lvl="1"/>
            <a:endParaRPr lang="en-IN" dirty="0"/>
          </a:p>
        </p:txBody>
      </p:sp>
    </p:spTree>
    <p:extLst>
      <p:ext uri="{BB962C8B-B14F-4D97-AF65-F5344CB8AC3E}">
        <p14:creationId xmlns:p14="http://schemas.microsoft.com/office/powerpoint/2010/main" val="31232624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89BA7-0D77-4A9A-B42C-399976EC5833}"/>
              </a:ext>
            </a:extLst>
          </p:cNvPr>
          <p:cNvSpPr>
            <a:spLocks noGrp="1"/>
          </p:cNvSpPr>
          <p:nvPr>
            <p:ph type="title"/>
          </p:nvPr>
        </p:nvSpPr>
        <p:spPr>
          <a:xfrm>
            <a:off x="838200" y="365126"/>
            <a:ext cx="10515600" cy="315912"/>
          </a:xfrm>
        </p:spPr>
        <p:txBody>
          <a:bodyPr>
            <a:normAutofit fontScale="90000"/>
          </a:bodyPr>
          <a:lstStyle/>
          <a:p>
            <a:r>
              <a:rPr lang="en-US" b="0" i="0" dirty="0">
                <a:solidFill>
                  <a:srgbClr val="000000"/>
                </a:solidFill>
                <a:effectLst/>
                <a:latin typeface="Segoe UI" panose="020B0502040204020203" pitchFamily="34" charset="0"/>
              </a:rPr>
              <a:t>The Critical Value and P-Value Approach</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F22E6994-9565-4C80-B5F9-55E8182822E8}"/>
              </a:ext>
            </a:extLst>
          </p:cNvPr>
          <p:cNvSpPr>
            <a:spLocks noGrp="1"/>
          </p:cNvSpPr>
          <p:nvPr>
            <p:ph idx="1"/>
          </p:nvPr>
        </p:nvSpPr>
        <p:spPr>
          <a:xfrm>
            <a:off x="838200" y="681038"/>
            <a:ext cx="10515600" cy="5495925"/>
          </a:xfrm>
        </p:spPr>
        <p:txBody>
          <a:bodyPr/>
          <a:lstStyle/>
          <a:p>
            <a:r>
              <a:rPr lang="en-US" b="0" i="0" dirty="0">
                <a:solidFill>
                  <a:srgbClr val="000000"/>
                </a:solidFill>
                <a:effectLst/>
                <a:latin typeface="Verdana" panose="020B0604030504040204" pitchFamily="34" charset="0"/>
              </a:rPr>
              <a:t>There are two main approaches used for hypothesis tests:</a:t>
            </a:r>
          </a:p>
          <a:p>
            <a:r>
              <a:rPr lang="en-US" b="0" i="0" dirty="0">
                <a:solidFill>
                  <a:srgbClr val="000000"/>
                </a:solidFill>
                <a:effectLst/>
                <a:latin typeface="Verdana" panose="020B0604030504040204" pitchFamily="34" charset="0"/>
              </a:rPr>
              <a:t>The </a:t>
            </a:r>
            <a:r>
              <a:rPr lang="en-US" b="1" i="0" dirty="0">
                <a:solidFill>
                  <a:srgbClr val="000000"/>
                </a:solidFill>
                <a:effectLst/>
                <a:latin typeface="Verdana" panose="020B0604030504040204" pitchFamily="34" charset="0"/>
              </a:rPr>
              <a:t>critical value</a:t>
            </a:r>
            <a:r>
              <a:rPr lang="en-US" b="0" i="0" dirty="0">
                <a:solidFill>
                  <a:srgbClr val="000000"/>
                </a:solidFill>
                <a:effectLst/>
                <a:latin typeface="Verdana" panose="020B0604030504040204" pitchFamily="34" charset="0"/>
              </a:rPr>
              <a:t> approach compares the test statistic with the critical value of the significance level.</a:t>
            </a:r>
          </a:p>
          <a:p>
            <a:r>
              <a:rPr lang="en-US" b="0" i="0" dirty="0">
                <a:solidFill>
                  <a:srgbClr val="000000"/>
                </a:solidFill>
                <a:effectLst/>
                <a:latin typeface="Verdana" panose="020B0604030504040204" pitchFamily="34" charset="0"/>
              </a:rPr>
              <a:t>The </a:t>
            </a:r>
            <a:r>
              <a:rPr lang="en-US" b="1" i="0" dirty="0">
                <a:solidFill>
                  <a:srgbClr val="000000"/>
                </a:solidFill>
                <a:effectLst/>
                <a:latin typeface="Verdana" panose="020B0604030504040204" pitchFamily="34" charset="0"/>
              </a:rPr>
              <a:t>p-value</a:t>
            </a:r>
            <a:r>
              <a:rPr lang="en-US" b="0" i="0" dirty="0">
                <a:solidFill>
                  <a:srgbClr val="000000"/>
                </a:solidFill>
                <a:effectLst/>
                <a:latin typeface="Verdana" panose="020B0604030504040204" pitchFamily="34" charset="0"/>
              </a:rPr>
              <a:t> approach compares the p-value of the test statistic and with the significance level.</a:t>
            </a:r>
          </a:p>
          <a:p>
            <a:endParaRPr lang="en-IN" dirty="0"/>
          </a:p>
        </p:txBody>
      </p:sp>
    </p:spTree>
    <p:extLst>
      <p:ext uri="{BB962C8B-B14F-4D97-AF65-F5344CB8AC3E}">
        <p14:creationId xmlns:p14="http://schemas.microsoft.com/office/powerpoint/2010/main" val="13480983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1264E-5AD9-4FBA-941E-B4194FBFAA79}"/>
              </a:ext>
            </a:extLst>
          </p:cNvPr>
          <p:cNvSpPr>
            <a:spLocks noGrp="1"/>
          </p:cNvSpPr>
          <p:nvPr>
            <p:ph type="title"/>
          </p:nvPr>
        </p:nvSpPr>
        <p:spPr>
          <a:xfrm>
            <a:off x="838200" y="365126"/>
            <a:ext cx="10515600" cy="315912"/>
          </a:xfrm>
        </p:spPr>
        <p:txBody>
          <a:bodyPr>
            <a:normAutofit fontScale="90000"/>
          </a:bodyPr>
          <a:lstStyle/>
          <a:p>
            <a:r>
              <a:rPr lang="en-IN" b="0" i="0" dirty="0">
                <a:solidFill>
                  <a:srgbClr val="000000"/>
                </a:solidFill>
                <a:effectLst/>
                <a:latin typeface="Segoe UI" panose="020B0502040204020203" pitchFamily="34" charset="0"/>
              </a:rPr>
              <a:t>The Critical Value Approach</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27E8C9A-8BD1-475A-940F-F89E173229C6}"/>
              </a:ext>
            </a:extLst>
          </p:cNvPr>
          <p:cNvSpPr>
            <a:spLocks noGrp="1"/>
          </p:cNvSpPr>
          <p:nvPr>
            <p:ph idx="1"/>
          </p:nvPr>
        </p:nvSpPr>
        <p:spPr>
          <a:xfrm>
            <a:off x="838200" y="681038"/>
            <a:ext cx="10515600" cy="5495925"/>
          </a:xfrm>
        </p:spPr>
        <p:txBody>
          <a:bodyPr/>
          <a:lstStyle/>
          <a:p>
            <a:r>
              <a:rPr lang="en-US" sz="1800" b="0" i="0" dirty="0">
                <a:solidFill>
                  <a:srgbClr val="000000"/>
                </a:solidFill>
                <a:effectLst/>
                <a:latin typeface="Verdana" panose="020B0604030504040204" pitchFamily="34" charset="0"/>
              </a:rPr>
              <a:t>The critical value approach checks if the test statistic is in the </a:t>
            </a:r>
            <a:r>
              <a:rPr lang="en-US" sz="1800" b="1" i="0" dirty="0">
                <a:solidFill>
                  <a:srgbClr val="000000"/>
                </a:solidFill>
                <a:effectLst/>
                <a:latin typeface="Verdana" panose="020B0604030504040204" pitchFamily="34" charset="0"/>
              </a:rPr>
              <a:t>rejection region</a:t>
            </a:r>
            <a:r>
              <a:rPr lang="en-US" sz="1800" b="0" i="0" dirty="0">
                <a:solidFill>
                  <a:srgbClr val="000000"/>
                </a:solidFill>
                <a:effectLst/>
                <a:latin typeface="Verdana" panose="020B0604030504040204" pitchFamily="34" charset="0"/>
              </a:rPr>
              <a:t>.</a:t>
            </a:r>
          </a:p>
          <a:p>
            <a:r>
              <a:rPr lang="en-US" sz="1800" b="0" i="0" dirty="0">
                <a:solidFill>
                  <a:srgbClr val="000000"/>
                </a:solidFill>
                <a:effectLst/>
                <a:latin typeface="Verdana" panose="020B0604030504040204" pitchFamily="34" charset="0"/>
              </a:rPr>
              <a:t>The rejection region is an area of probability in the tails of the distribution.</a:t>
            </a:r>
            <a:endParaRPr lang="en-US" sz="1800" dirty="0">
              <a:solidFill>
                <a:srgbClr val="000000"/>
              </a:solidFill>
              <a:latin typeface="Verdana" panose="020B0604030504040204" pitchFamily="34" charset="0"/>
            </a:endParaRPr>
          </a:p>
          <a:p>
            <a:r>
              <a:rPr lang="en-US" sz="1800" b="0" i="0" dirty="0">
                <a:solidFill>
                  <a:srgbClr val="000000"/>
                </a:solidFill>
                <a:effectLst/>
                <a:latin typeface="Verdana" panose="020B0604030504040204" pitchFamily="34" charset="0"/>
              </a:rPr>
              <a:t>The size of the rejection region is decided by the significance level (</a:t>
            </a:r>
            <a:r>
              <a:rPr lang="en-US" sz="1800" dirty="0"/>
              <a:t>α</a:t>
            </a:r>
            <a:r>
              <a:rPr lang="en-US" sz="1800" b="0" i="0" dirty="0">
                <a:solidFill>
                  <a:srgbClr val="000000"/>
                </a:solidFill>
                <a:effectLst/>
                <a:latin typeface="Verdana" panose="020B0604030504040204" pitchFamily="34" charset="0"/>
              </a:rPr>
              <a:t>).</a:t>
            </a:r>
          </a:p>
          <a:p>
            <a:r>
              <a:rPr lang="en-US" sz="1800" b="0" i="0" dirty="0">
                <a:solidFill>
                  <a:srgbClr val="000000"/>
                </a:solidFill>
                <a:effectLst/>
                <a:latin typeface="Verdana" panose="020B0604030504040204" pitchFamily="34" charset="0"/>
              </a:rPr>
              <a:t>The value that separates the rejection region from the rest is called the </a:t>
            </a:r>
            <a:r>
              <a:rPr lang="en-US" sz="1800" b="1" i="0" dirty="0">
                <a:solidFill>
                  <a:srgbClr val="000000"/>
                </a:solidFill>
                <a:effectLst/>
                <a:latin typeface="Verdana" panose="020B0604030504040204" pitchFamily="34" charset="0"/>
              </a:rPr>
              <a:t>critical value</a:t>
            </a:r>
            <a:r>
              <a:rPr lang="en-US" sz="1800" b="0" i="0" dirty="0">
                <a:solidFill>
                  <a:srgbClr val="000000"/>
                </a:solidFill>
                <a:effectLst/>
                <a:latin typeface="Verdana" panose="020B0604030504040204" pitchFamily="34" charset="0"/>
              </a:rPr>
              <a:t>.</a:t>
            </a:r>
            <a:endParaRPr lang="en-US" sz="1800" dirty="0">
              <a:solidFill>
                <a:srgbClr val="000000"/>
              </a:solidFill>
              <a:latin typeface="Verdana" panose="020B0604030504040204" pitchFamily="34" charset="0"/>
            </a:endParaRPr>
          </a:p>
          <a:p>
            <a:pPr algn="l"/>
            <a:r>
              <a:rPr lang="en-US" sz="1800" b="0" i="0" dirty="0">
                <a:solidFill>
                  <a:srgbClr val="000000"/>
                </a:solidFill>
                <a:effectLst/>
                <a:latin typeface="Verdana" panose="020B0604030504040204" pitchFamily="34" charset="0"/>
              </a:rPr>
              <a:t>Here is a graphical illustration:</a:t>
            </a:r>
          </a:p>
          <a:p>
            <a:pPr algn="l"/>
            <a:endParaRPr lang="en-US" sz="1800" dirty="0">
              <a:solidFill>
                <a:srgbClr val="000000"/>
              </a:solidFill>
              <a:latin typeface="Verdana" panose="020B0604030504040204" pitchFamily="34" charset="0"/>
            </a:endParaRPr>
          </a:p>
          <a:p>
            <a:pPr algn="l"/>
            <a:endParaRPr lang="en-US" sz="1800" b="0" i="0" dirty="0">
              <a:solidFill>
                <a:srgbClr val="000000"/>
              </a:solidFill>
              <a:effectLst/>
              <a:latin typeface="Verdana" panose="020B0604030504040204" pitchFamily="34" charset="0"/>
            </a:endParaRPr>
          </a:p>
          <a:p>
            <a:br>
              <a:rPr lang="en-US" dirty="0"/>
            </a:br>
            <a:endParaRPr lang="en-IN" dirty="0"/>
          </a:p>
        </p:txBody>
      </p:sp>
      <p:pic>
        <p:nvPicPr>
          <p:cNvPr id="4" name="Picture 3">
            <a:extLst>
              <a:ext uri="{FF2B5EF4-FFF2-40B4-BE49-F238E27FC236}">
                <a16:creationId xmlns:a16="http://schemas.microsoft.com/office/drawing/2014/main" id="{F237F090-F5AB-4D32-BB1A-2F0D49488F4C}"/>
              </a:ext>
            </a:extLst>
          </p:cNvPr>
          <p:cNvPicPr>
            <a:picLocks noChangeAspect="1"/>
          </p:cNvPicPr>
          <p:nvPr/>
        </p:nvPicPr>
        <p:blipFill>
          <a:blip r:embed="rId2"/>
          <a:stretch>
            <a:fillRect/>
          </a:stretch>
        </p:blipFill>
        <p:spPr>
          <a:xfrm>
            <a:off x="1112034" y="2646947"/>
            <a:ext cx="7041851" cy="3090672"/>
          </a:xfrm>
          <a:prstGeom prst="rect">
            <a:avLst/>
          </a:prstGeom>
        </p:spPr>
      </p:pic>
      <p:sp>
        <p:nvSpPr>
          <p:cNvPr id="6" name="TextBox 5">
            <a:extLst>
              <a:ext uri="{FF2B5EF4-FFF2-40B4-BE49-F238E27FC236}">
                <a16:creationId xmlns:a16="http://schemas.microsoft.com/office/drawing/2014/main" id="{4A9665C8-C8F1-46C7-9962-F2986986ECD6}"/>
              </a:ext>
            </a:extLst>
          </p:cNvPr>
          <p:cNvSpPr txBox="1"/>
          <p:nvPr/>
        </p:nvSpPr>
        <p:spPr>
          <a:xfrm>
            <a:off x="1297004" y="5530631"/>
            <a:ext cx="10330630" cy="1200329"/>
          </a:xfrm>
          <a:prstGeom prst="rect">
            <a:avLst/>
          </a:prstGeom>
          <a:noFill/>
        </p:spPr>
        <p:txBody>
          <a:bodyPr wrap="square">
            <a:spAutoFit/>
          </a:bodyPr>
          <a:lstStyle/>
          <a:p>
            <a:r>
              <a:rPr lang="en-US" b="0" i="0" dirty="0">
                <a:solidFill>
                  <a:srgbClr val="000000"/>
                </a:solidFill>
                <a:effectLst/>
                <a:latin typeface="Verdana" panose="020B0604030504040204" pitchFamily="34" charset="0"/>
              </a:rPr>
              <a:t>If the test statistic is </a:t>
            </a:r>
            <a:r>
              <a:rPr lang="en-US" b="1" i="0" dirty="0">
                <a:solidFill>
                  <a:srgbClr val="000000"/>
                </a:solidFill>
                <a:effectLst/>
                <a:latin typeface="Verdana" panose="020B0604030504040204" pitchFamily="34" charset="0"/>
              </a:rPr>
              <a:t>inside</a:t>
            </a:r>
            <a:r>
              <a:rPr lang="en-US" b="0" i="0" dirty="0">
                <a:solidFill>
                  <a:srgbClr val="000000"/>
                </a:solidFill>
                <a:effectLst/>
                <a:latin typeface="Verdana" panose="020B0604030504040204" pitchFamily="34" charset="0"/>
              </a:rPr>
              <a:t> this rejection region, the null hypothesis is </a:t>
            </a:r>
            <a:r>
              <a:rPr lang="en-US" b="1" i="0" dirty="0">
                <a:solidFill>
                  <a:srgbClr val="000000"/>
                </a:solidFill>
                <a:effectLst/>
                <a:latin typeface="Verdana" panose="020B0604030504040204" pitchFamily="34" charset="0"/>
              </a:rPr>
              <a:t>rejected</a:t>
            </a:r>
            <a:r>
              <a:rPr lang="en-US" b="0" i="0" dirty="0">
                <a:solidFill>
                  <a:srgbClr val="000000"/>
                </a:solidFill>
                <a:effectLst/>
                <a:latin typeface="Verdana" panose="020B0604030504040204" pitchFamily="34" charset="0"/>
              </a:rPr>
              <a:t>.</a:t>
            </a:r>
          </a:p>
          <a:p>
            <a:r>
              <a:rPr lang="en-US" b="0" i="0" dirty="0">
                <a:solidFill>
                  <a:srgbClr val="000000"/>
                </a:solidFill>
                <a:effectLst/>
                <a:latin typeface="Verdana" panose="020B0604030504040204" pitchFamily="34" charset="0"/>
              </a:rPr>
              <a:t>For example, if the test statistic is 2.3 and the critical value is 2 for a significance level (</a:t>
            </a:r>
            <a:r>
              <a:rPr lang="en-US" dirty="0"/>
              <a:t>α=0.05</a:t>
            </a:r>
            <a:r>
              <a:rPr lang="en-US" b="0" i="0" dirty="0">
                <a:solidFill>
                  <a:srgbClr val="000000"/>
                </a:solidFill>
                <a:effectLst/>
                <a:latin typeface="Verdana" panose="020B0604030504040204" pitchFamily="34" charset="0"/>
              </a:rPr>
              <a:t>):</a:t>
            </a:r>
          </a:p>
          <a:p>
            <a:r>
              <a:rPr lang="en-US" b="0" i="0" dirty="0">
                <a:solidFill>
                  <a:srgbClr val="000000"/>
                </a:solidFill>
                <a:effectLst/>
                <a:latin typeface="Consolas" panose="020B0609020204030204" pitchFamily="49" charset="0"/>
              </a:rPr>
              <a:t>We reject the null hypothesis (</a:t>
            </a:r>
            <a:r>
              <a:rPr lang="en-US" dirty="0"/>
              <a:t>H0</a:t>
            </a:r>
            <a:r>
              <a:rPr lang="en-US" b="0" i="0" dirty="0">
                <a:solidFill>
                  <a:srgbClr val="000000"/>
                </a:solidFill>
                <a:effectLst/>
                <a:latin typeface="Consolas" panose="020B0609020204030204" pitchFamily="49" charset="0"/>
              </a:rPr>
              <a:t>) at 0.05 significance level (</a:t>
            </a:r>
            <a:r>
              <a:rPr lang="en-US" dirty="0"/>
              <a:t>α</a:t>
            </a: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617615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5B579-2AD0-43E9-A26B-261864AE9740}"/>
              </a:ext>
            </a:extLst>
          </p:cNvPr>
          <p:cNvSpPr>
            <a:spLocks noGrp="1"/>
          </p:cNvSpPr>
          <p:nvPr>
            <p:ph type="title"/>
          </p:nvPr>
        </p:nvSpPr>
        <p:spPr>
          <a:xfrm>
            <a:off x="838200" y="384375"/>
            <a:ext cx="10515600" cy="376021"/>
          </a:xfrm>
        </p:spPr>
        <p:txBody>
          <a:bodyPr>
            <a:normAutofit fontScale="90000"/>
          </a:bodyPr>
          <a:lstStyle/>
          <a:p>
            <a:r>
              <a:rPr lang="en-IN" b="0" i="0" dirty="0">
                <a:effectLst/>
                <a:latin typeface="-apple-system"/>
              </a:rPr>
              <a:t>Properties of Normal Distribution</a:t>
            </a:r>
            <a:br>
              <a:rPr lang="en-IN" b="0" i="0" dirty="0">
                <a:effectLst/>
                <a:latin typeface="-apple-system"/>
              </a:rPr>
            </a:br>
            <a:endParaRPr lang="en-IN" dirty="0"/>
          </a:p>
        </p:txBody>
      </p:sp>
      <p:sp>
        <p:nvSpPr>
          <p:cNvPr id="3" name="Content Placeholder 2">
            <a:extLst>
              <a:ext uri="{FF2B5EF4-FFF2-40B4-BE49-F238E27FC236}">
                <a16:creationId xmlns:a16="http://schemas.microsoft.com/office/drawing/2014/main" id="{D3B407CD-2CC4-4308-AAB1-9DE33C2C2B68}"/>
              </a:ext>
            </a:extLst>
          </p:cNvPr>
          <p:cNvSpPr>
            <a:spLocks noGrp="1"/>
          </p:cNvSpPr>
          <p:nvPr>
            <p:ph idx="1"/>
          </p:nvPr>
        </p:nvSpPr>
        <p:spPr>
          <a:xfrm>
            <a:off x="838200" y="558265"/>
            <a:ext cx="10515600" cy="5618698"/>
          </a:xfrm>
        </p:spPr>
        <p:txBody>
          <a:bodyPr/>
          <a:lstStyle/>
          <a:p>
            <a:r>
              <a:rPr lang="en-US" b="0" i="0" dirty="0">
                <a:solidFill>
                  <a:srgbClr val="0A0C10"/>
                </a:solidFill>
                <a:effectLst/>
                <a:latin typeface="-apple-system"/>
              </a:rPr>
              <a:t>The normal distribution density function simply accepts a data point along with a mean value and a standard deviation and throws a value which we call </a:t>
            </a:r>
            <a:r>
              <a:rPr lang="en-US" b="1" i="0" dirty="0">
                <a:solidFill>
                  <a:srgbClr val="0A0C10"/>
                </a:solidFill>
                <a:effectLst/>
                <a:latin typeface="-apple-system"/>
              </a:rPr>
              <a:t>probability density</a:t>
            </a:r>
            <a:r>
              <a:rPr lang="en-US" b="0" i="0" dirty="0">
                <a:solidFill>
                  <a:srgbClr val="0A0C10"/>
                </a:solidFill>
                <a:effectLst/>
                <a:latin typeface="-apple-system"/>
              </a:rPr>
              <a:t>.</a:t>
            </a:r>
          </a:p>
          <a:p>
            <a:r>
              <a:rPr lang="en-US" b="0" i="0" dirty="0">
                <a:solidFill>
                  <a:srgbClr val="0A0C10"/>
                </a:solidFill>
                <a:effectLst/>
                <a:latin typeface="-apple-system"/>
              </a:rPr>
              <a:t>We can alter the shape of the bell curve by changing the mean and standard deviation.</a:t>
            </a:r>
            <a:endParaRPr lang="en-US" dirty="0">
              <a:solidFill>
                <a:srgbClr val="0A0C10"/>
              </a:solidFill>
              <a:latin typeface="-apple-system"/>
            </a:endParaRPr>
          </a:p>
          <a:p>
            <a:r>
              <a:rPr lang="en-US" b="0" i="0" dirty="0">
                <a:solidFill>
                  <a:srgbClr val="0A0C10"/>
                </a:solidFill>
                <a:effectLst/>
                <a:latin typeface="-apple-system"/>
              </a:rPr>
              <a:t>Changing the mean will shift the curve towards that mean value, this means we can change the position of the curve by altering the mean value while the shape of the curve remains intact.</a:t>
            </a:r>
          </a:p>
          <a:p>
            <a:r>
              <a:rPr lang="en-US" b="0" i="0" dirty="0">
                <a:solidFill>
                  <a:srgbClr val="0A0C10"/>
                </a:solidFill>
                <a:effectLst/>
                <a:latin typeface="-apple-system"/>
              </a:rPr>
              <a:t>The shape of the curve can be controlled by the value of Standard deviation. A smaller standard deviation will result in a closely bounded curve while a high value will result in a more spread out curve.</a:t>
            </a:r>
            <a:endParaRPr lang="en-IN" dirty="0"/>
          </a:p>
        </p:txBody>
      </p:sp>
    </p:spTree>
    <p:extLst>
      <p:ext uri="{BB962C8B-B14F-4D97-AF65-F5344CB8AC3E}">
        <p14:creationId xmlns:p14="http://schemas.microsoft.com/office/powerpoint/2010/main" val="21395158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128D-4EFF-4F21-A5A9-7C5B62C9F176}"/>
              </a:ext>
            </a:extLst>
          </p:cNvPr>
          <p:cNvSpPr>
            <a:spLocks noGrp="1"/>
          </p:cNvSpPr>
          <p:nvPr>
            <p:ph type="title"/>
          </p:nvPr>
        </p:nvSpPr>
        <p:spPr>
          <a:xfrm>
            <a:off x="838200" y="365126"/>
            <a:ext cx="10515600" cy="315912"/>
          </a:xfrm>
        </p:spPr>
        <p:txBody>
          <a:bodyPr>
            <a:normAutofit fontScale="90000"/>
          </a:bodyPr>
          <a:lstStyle/>
          <a:p>
            <a:r>
              <a:rPr lang="en-IN" b="0" i="0" dirty="0">
                <a:solidFill>
                  <a:srgbClr val="000000"/>
                </a:solidFill>
                <a:effectLst/>
                <a:latin typeface="Segoe UI" panose="020B0502040204020203" pitchFamily="34" charset="0"/>
              </a:rPr>
              <a:t>The P-Value Approach</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5F0DE1A5-0A15-405D-A0A0-6FBD070937C1}"/>
              </a:ext>
            </a:extLst>
          </p:cNvPr>
          <p:cNvSpPr>
            <a:spLocks noGrp="1"/>
          </p:cNvSpPr>
          <p:nvPr>
            <p:ph idx="1"/>
          </p:nvPr>
        </p:nvSpPr>
        <p:spPr>
          <a:xfrm>
            <a:off x="838200" y="548640"/>
            <a:ext cx="10515600" cy="5628323"/>
          </a:xfrm>
        </p:spPr>
        <p:txBody>
          <a:bodyPr>
            <a:normAutofit/>
          </a:bodyPr>
          <a:lstStyle/>
          <a:p>
            <a:r>
              <a:rPr lang="en-US" sz="2000" b="0" i="0" dirty="0">
                <a:solidFill>
                  <a:srgbClr val="000000"/>
                </a:solidFill>
                <a:effectLst/>
                <a:latin typeface="Verdana" panose="020B0604030504040204" pitchFamily="34" charset="0"/>
              </a:rPr>
              <a:t>The p-value approach checks if the p-value of the test statistic is </a:t>
            </a:r>
            <a:r>
              <a:rPr lang="en-US" sz="2000" b="1" i="0" dirty="0">
                <a:solidFill>
                  <a:srgbClr val="000000"/>
                </a:solidFill>
                <a:effectLst/>
                <a:latin typeface="Verdana" panose="020B0604030504040204" pitchFamily="34" charset="0"/>
              </a:rPr>
              <a:t>smaller</a:t>
            </a:r>
            <a:r>
              <a:rPr lang="en-US" sz="2000" b="0" i="0" dirty="0">
                <a:solidFill>
                  <a:srgbClr val="000000"/>
                </a:solidFill>
                <a:effectLst/>
                <a:latin typeface="Verdana" panose="020B0604030504040204" pitchFamily="34" charset="0"/>
              </a:rPr>
              <a:t> than the significance level (</a:t>
            </a:r>
            <a:r>
              <a:rPr lang="en-US" sz="2000" dirty="0"/>
              <a:t>α</a:t>
            </a:r>
            <a:r>
              <a:rPr lang="en-US" sz="2000" b="0" i="0" dirty="0">
                <a:solidFill>
                  <a:srgbClr val="000000"/>
                </a:solidFill>
                <a:effectLst/>
                <a:latin typeface="Verdana" panose="020B0604030504040204" pitchFamily="34" charset="0"/>
              </a:rPr>
              <a:t>).</a:t>
            </a:r>
          </a:p>
          <a:p>
            <a:r>
              <a:rPr lang="en-US" sz="2000" b="0" i="0" dirty="0">
                <a:solidFill>
                  <a:srgbClr val="000000"/>
                </a:solidFill>
                <a:effectLst/>
                <a:latin typeface="Verdana" panose="020B0604030504040204" pitchFamily="34" charset="0"/>
              </a:rPr>
              <a:t>The p-value of the test statistic is the area of probability in the tails of the distribution from the value of the test statistic.</a:t>
            </a:r>
          </a:p>
          <a:p>
            <a:r>
              <a:rPr lang="en-US" sz="1400" b="0" i="0" dirty="0">
                <a:solidFill>
                  <a:srgbClr val="000000"/>
                </a:solidFill>
                <a:effectLst/>
                <a:latin typeface="Verdana" panose="020B0604030504040204" pitchFamily="34" charset="0"/>
              </a:rPr>
              <a:t>If the p-value is </a:t>
            </a:r>
            <a:r>
              <a:rPr lang="en-US" sz="1400" b="1" i="0" dirty="0">
                <a:solidFill>
                  <a:srgbClr val="000000"/>
                </a:solidFill>
                <a:effectLst/>
                <a:latin typeface="Verdana" panose="020B0604030504040204" pitchFamily="34" charset="0"/>
              </a:rPr>
              <a:t>smaller</a:t>
            </a:r>
            <a:r>
              <a:rPr lang="en-US" sz="1400" b="0" i="0" dirty="0">
                <a:solidFill>
                  <a:srgbClr val="000000"/>
                </a:solidFill>
                <a:effectLst/>
                <a:latin typeface="Verdana" panose="020B0604030504040204" pitchFamily="34" charset="0"/>
              </a:rPr>
              <a:t> than the significance level, the null hypothesis is </a:t>
            </a:r>
            <a:r>
              <a:rPr lang="en-US" sz="1400" b="1" i="0" dirty="0">
                <a:solidFill>
                  <a:srgbClr val="000000"/>
                </a:solidFill>
                <a:effectLst/>
                <a:latin typeface="Verdana" panose="020B0604030504040204" pitchFamily="34" charset="0"/>
              </a:rPr>
              <a:t>rejected</a:t>
            </a:r>
            <a:r>
              <a:rPr lang="en-US" sz="1400" b="0" i="0" dirty="0">
                <a:solidFill>
                  <a:srgbClr val="000000"/>
                </a:solidFill>
                <a:effectLst/>
                <a:latin typeface="Verdana" panose="020B0604030504040204" pitchFamily="34" charset="0"/>
              </a:rPr>
              <a:t>.</a:t>
            </a:r>
            <a:endParaRPr lang="en-US" sz="2000" b="0" i="0" dirty="0">
              <a:solidFill>
                <a:srgbClr val="000000"/>
              </a:solidFill>
              <a:effectLst/>
              <a:latin typeface="Verdana" panose="020B0604030504040204" pitchFamily="34" charset="0"/>
            </a:endParaRPr>
          </a:p>
          <a:p>
            <a:r>
              <a:rPr lang="en-US" sz="1400" b="0" i="0" dirty="0">
                <a:solidFill>
                  <a:srgbClr val="000000"/>
                </a:solidFill>
                <a:effectLst/>
                <a:latin typeface="Verdana" panose="020B0604030504040204" pitchFamily="34" charset="0"/>
              </a:rPr>
              <a:t>The p-value directly tells us the </a:t>
            </a:r>
            <a:r>
              <a:rPr lang="en-US" sz="1400" b="1" i="0" dirty="0">
                <a:solidFill>
                  <a:srgbClr val="000000"/>
                </a:solidFill>
                <a:effectLst/>
                <a:latin typeface="Verdana" panose="020B0604030504040204" pitchFamily="34" charset="0"/>
              </a:rPr>
              <a:t>lowest significance level</a:t>
            </a:r>
            <a:r>
              <a:rPr lang="en-US" sz="1400" b="0" i="0" dirty="0">
                <a:solidFill>
                  <a:srgbClr val="000000"/>
                </a:solidFill>
                <a:effectLst/>
                <a:latin typeface="Verdana" panose="020B0604030504040204" pitchFamily="34" charset="0"/>
              </a:rPr>
              <a:t> where we can reject the null hypothesis.</a:t>
            </a:r>
          </a:p>
          <a:p>
            <a:r>
              <a:rPr lang="en-US" sz="1400" b="0" i="0" dirty="0">
                <a:solidFill>
                  <a:srgbClr val="000000"/>
                </a:solidFill>
                <a:effectLst/>
                <a:latin typeface="Verdana" panose="020B0604030504040204" pitchFamily="34" charset="0"/>
              </a:rPr>
              <a:t>For example, if the p-value is 0.03:</a:t>
            </a:r>
            <a:endParaRPr lang="en-US" sz="1400" dirty="0">
              <a:solidFill>
                <a:srgbClr val="000000"/>
              </a:solidFill>
              <a:latin typeface="Verdana" panose="020B0604030504040204" pitchFamily="34" charset="0"/>
            </a:endParaRPr>
          </a:p>
          <a:p>
            <a:endParaRPr lang="en-US" sz="1400" dirty="0">
              <a:solidFill>
                <a:srgbClr val="000000"/>
              </a:solidFill>
              <a:latin typeface="Verdana" panose="020B0604030504040204" pitchFamily="34" charset="0"/>
            </a:endParaRPr>
          </a:p>
          <a:p>
            <a:r>
              <a:rPr lang="en-US" sz="1400" b="0" i="0" dirty="0">
                <a:solidFill>
                  <a:srgbClr val="000000"/>
                </a:solidFill>
                <a:effectLst/>
                <a:latin typeface="Consolas" panose="020B0609020204030204" pitchFamily="49" charset="0"/>
              </a:rPr>
              <a:t>We reject the null hypothesis (</a:t>
            </a:r>
            <a:r>
              <a:rPr lang="en-US" sz="1400" dirty="0"/>
              <a:t>H0</a:t>
            </a:r>
            <a:r>
              <a:rPr lang="en-US" sz="1400" b="0" i="0" dirty="0">
                <a:solidFill>
                  <a:srgbClr val="000000"/>
                </a:solidFill>
                <a:effectLst/>
                <a:latin typeface="Consolas" panose="020B0609020204030204" pitchFamily="49" charset="0"/>
              </a:rPr>
              <a:t>) at a 0.05 significance level (</a:t>
            </a:r>
            <a:r>
              <a:rPr lang="en-US" sz="1400" dirty="0"/>
              <a:t>α</a:t>
            </a:r>
            <a:r>
              <a:rPr lang="en-US" sz="1400" b="0" i="0" dirty="0">
                <a:solidFill>
                  <a:srgbClr val="000000"/>
                </a:solidFill>
                <a:effectLst/>
                <a:latin typeface="Consolas" panose="020B0609020204030204" pitchFamily="49" charset="0"/>
              </a:rPr>
              <a:t>)</a:t>
            </a:r>
            <a:endParaRPr lang="en-US" sz="1400" b="0" i="0" dirty="0">
              <a:solidFill>
                <a:srgbClr val="000000"/>
              </a:solidFill>
              <a:effectLst/>
              <a:latin typeface="Verdana" panose="020B0604030504040204" pitchFamily="34" charset="0"/>
            </a:endParaRPr>
          </a:p>
          <a:p>
            <a:r>
              <a:rPr lang="en-US" sz="1400" b="0" i="0" dirty="0">
                <a:solidFill>
                  <a:srgbClr val="000000"/>
                </a:solidFill>
                <a:effectLst/>
                <a:latin typeface="Consolas" panose="020B0609020204030204" pitchFamily="49" charset="0"/>
              </a:rPr>
              <a:t>We keep the null hypothesis (</a:t>
            </a:r>
            <a:r>
              <a:rPr lang="en-US" sz="1400" dirty="0"/>
              <a:t>H0</a:t>
            </a:r>
            <a:r>
              <a:rPr lang="en-US" sz="1400" b="0" i="0" dirty="0">
                <a:solidFill>
                  <a:srgbClr val="000000"/>
                </a:solidFill>
                <a:effectLst/>
                <a:latin typeface="Consolas" panose="020B0609020204030204" pitchFamily="49" charset="0"/>
              </a:rPr>
              <a:t>) at a 0.01 significance level (</a:t>
            </a:r>
            <a:r>
              <a:rPr lang="en-US" sz="1400" dirty="0"/>
              <a:t>α</a:t>
            </a:r>
            <a:r>
              <a:rPr lang="en-US" sz="1400" b="0" i="0" dirty="0">
                <a:solidFill>
                  <a:srgbClr val="000000"/>
                </a:solidFill>
                <a:effectLst/>
                <a:latin typeface="Consolas" panose="020B0609020204030204" pitchFamily="49" charset="0"/>
              </a:rPr>
              <a:t>)</a:t>
            </a:r>
            <a:endParaRPr lang="en-US" sz="2000" dirty="0">
              <a:solidFill>
                <a:srgbClr val="000000"/>
              </a:solidFill>
              <a:latin typeface="Verdana" panose="020B0604030504040204" pitchFamily="34" charset="0"/>
            </a:endParaRPr>
          </a:p>
          <a:p>
            <a:r>
              <a:rPr lang="en-IN" sz="2000" dirty="0"/>
              <a:t> </a:t>
            </a:r>
          </a:p>
          <a:p>
            <a:endParaRPr lang="en-IN" sz="2000" dirty="0"/>
          </a:p>
          <a:p>
            <a:endParaRPr lang="en-IN" sz="2000" dirty="0"/>
          </a:p>
          <a:p>
            <a:endParaRPr lang="en-IN" sz="2000" dirty="0"/>
          </a:p>
          <a:p>
            <a:endParaRPr lang="en-IN" sz="2000" dirty="0"/>
          </a:p>
          <a:p>
            <a:endParaRPr lang="en-IN" sz="2000" dirty="0"/>
          </a:p>
          <a:p>
            <a:pPr lvl="8"/>
            <a:endParaRPr lang="en-IN" sz="1000" dirty="0"/>
          </a:p>
        </p:txBody>
      </p:sp>
      <p:pic>
        <p:nvPicPr>
          <p:cNvPr id="4" name="Picture 3">
            <a:extLst>
              <a:ext uri="{FF2B5EF4-FFF2-40B4-BE49-F238E27FC236}">
                <a16:creationId xmlns:a16="http://schemas.microsoft.com/office/drawing/2014/main" id="{156A2AB1-4E96-4C9E-A0A0-C933D73B59E9}"/>
              </a:ext>
            </a:extLst>
          </p:cNvPr>
          <p:cNvPicPr>
            <a:picLocks noChangeAspect="1"/>
          </p:cNvPicPr>
          <p:nvPr/>
        </p:nvPicPr>
        <p:blipFill>
          <a:blip r:embed="rId2"/>
          <a:stretch>
            <a:fillRect/>
          </a:stretch>
        </p:blipFill>
        <p:spPr>
          <a:xfrm>
            <a:off x="7811201" y="2522453"/>
            <a:ext cx="5208571" cy="3838024"/>
          </a:xfrm>
          <a:prstGeom prst="rect">
            <a:avLst/>
          </a:prstGeom>
        </p:spPr>
      </p:pic>
    </p:spTree>
    <p:extLst>
      <p:ext uri="{BB962C8B-B14F-4D97-AF65-F5344CB8AC3E}">
        <p14:creationId xmlns:p14="http://schemas.microsoft.com/office/powerpoint/2010/main" val="4217212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792CF-D410-4947-879B-FC024488B56C}"/>
              </a:ext>
            </a:extLst>
          </p:cNvPr>
          <p:cNvSpPr>
            <a:spLocks noGrp="1"/>
          </p:cNvSpPr>
          <p:nvPr>
            <p:ph type="title"/>
          </p:nvPr>
        </p:nvSpPr>
        <p:spPr>
          <a:xfrm>
            <a:off x="838200" y="422878"/>
            <a:ext cx="10515600" cy="258160"/>
          </a:xfrm>
        </p:spPr>
        <p:txBody>
          <a:bodyPr>
            <a:normAutofit fontScale="90000"/>
          </a:bodyPr>
          <a:lstStyle/>
          <a:p>
            <a:r>
              <a:rPr lang="en-US" b="0" i="0" dirty="0">
                <a:solidFill>
                  <a:srgbClr val="000000"/>
                </a:solidFill>
                <a:effectLst/>
                <a:latin typeface="Segoe UI" panose="020B0502040204020203" pitchFamily="34" charset="0"/>
              </a:rPr>
              <a:t>Steps for a Hypothesis Test</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BAE80001-C05F-4358-B288-2C38667CDFB1}"/>
              </a:ext>
            </a:extLst>
          </p:cNvPr>
          <p:cNvSpPr>
            <a:spLocks noGrp="1"/>
          </p:cNvSpPr>
          <p:nvPr>
            <p:ph idx="1"/>
          </p:nvPr>
        </p:nvSpPr>
        <p:spPr>
          <a:xfrm>
            <a:off x="838200" y="681038"/>
            <a:ext cx="10515600" cy="5495925"/>
          </a:xfrm>
        </p:spPr>
        <p:txBody>
          <a:bodyPr/>
          <a:lstStyle/>
          <a:p>
            <a:pPr algn="l"/>
            <a:r>
              <a:rPr lang="en-US" sz="1800" b="0" i="0" dirty="0">
                <a:solidFill>
                  <a:srgbClr val="000000"/>
                </a:solidFill>
                <a:effectLst/>
                <a:latin typeface="Verdana" panose="020B0604030504040204" pitchFamily="34" charset="0"/>
              </a:rPr>
              <a:t>The following steps are used for a hypothesis test:</a:t>
            </a:r>
          </a:p>
          <a:p>
            <a:pPr algn="l">
              <a:buFont typeface="+mj-lt"/>
              <a:buAutoNum type="arabicPeriod"/>
            </a:pPr>
            <a:r>
              <a:rPr lang="en-US" sz="1800" b="0" i="0" dirty="0">
                <a:solidFill>
                  <a:srgbClr val="000000"/>
                </a:solidFill>
                <a:effectLst/>
                <a:latin typeface="Verdana" panose="020B0604030504040204" pitchFamily="34" charset="0"/>
              </a:rPr>
              <a:t>Check the conditions</a:t>
            </a:r>
          </a:p>
          <a:p>
            <a:pPr algn="l">
              <a:buFont typeface="+mj-lt"/>
              <a:buAutoNum type="arabicPeriod"/>
            </a:pPr>
            <a:r>
              <a:rPr lang="en-US" sz="1800" b="0" i="0" dirty="0">
                <a:solidFill>
                  <a:srgbClr val="000000"/>
                </a:solidFill>
                <a:effectLst/>
                <a:latin typeface="Verdana" panose="020B0604030504040204" pitchFamily="34" charset="0"/>
              </a:rPr>
              <a:t>Define the claims</a:t>
            </a:r>
          </a:p>
          <a:p>
            <a:pPr algn="l">
              <a:buFont typeface="+mj-lt"/>
              <a:buAutoNum type="arabicPeriod"/>
            </a:pPr>
            <a:r>
              <a:rPr lang="en-US" sz="1800" b="0" i="0" dirty="0">
                <a:solidFill>
                  <a:srgbClr val="000000"/>
                </a:solidFill>
                <a:effectLst/>
                <a:latin typeface="Verdana" panose="020B0604030504040204" pitchFamily="34" charset="0"/>
              </a:rPr>
              <a:t>Decide the significance level</a:t>
            </a:r>
          </a:p>
          <a:p>
            <a:pPr algn="l">
              <a:buFont typeface="+mj-lt"/>
              <a:buAutoNum type="arabicPeriod"/>
            </a:pPr>
            <a:r>
              <a:rPr lang="en-US" sz="1800" b="0" i="0" dirty="0">
                <a:solidFill>
                  <a:srgbClr val="000000"/>
                </a:solidFill>
                <a:effectLst/>
                <a:latin typeface="Verdana" panose="020B0604030504040204" pitchFamily="34" charset="0"/>
              </a:rPr>
              <a:t>Calculate the test statistic</a:t>
            </a:r>
          </a:p>
          <a:p>
            <a:pPr algn="l">
              <a:buFont typeface="+mj-lt"/>
              <a:buAutoNum type="arabicPeriod"/>
            </a:pPr>
            <a:r>
              <a:rPr lang="en-US" sz="1800" b="0" i="0" dirty="0">
                <a:solidFill>
                  <a:srgbClr val="000000"/>
                </a:solidFill>
                <a:effectLst/>
                <a:latin typeface="Verdana" panose="020B0604030504040204" pitchFamily="34" charset="0"/>
              </a:rPr>
              <a:t>Conclusion</a:t>
            </a:r>
          </a:p>
          <a:p>
            <a:pPr algn="l">
              <a:buFont typeface="+mj-lt"/>
              <a:buAutoNum type="arabicPeriod"/>
            </a:pPr>
            <a:endParaRPr lang="en-US" sz="1800" dirty="0">
              <a:solidFill>
                <a:srgbClr val="000000"/>
              </a:solidFill>
              <a:latin typeface="Verdana" panose="020B0604030504040204" pitchFamily="34" charset="0"/>
            </a:endParaRPr>
          </a:p>
          <a:p>
            <a:pPr marL="0" indent="0" algn="l">
              <a:buNone/>
            </a:pPr>
            <a:r>
              <a:rPr lang="en-US" sz="1200" b="0" i="0" dirty="0">
                <a:solidFill>
                  <a:srgbClr val="000000"/>
                </a:solidFill>
                <a:effectLst/>
                <a:latin typeface="Verdana" panose="020B0604030504040204" pitchFamily="34" charset="0"/>
              </a:rPr>
              <a:t>One </a:t>
            </a:r>
            <a:r>
              <a:rPr lang="en-US" sz="1200" b="1" i="0" dirty="0">
                <a:solidFill>
                  <a:srgbClr val="000000"/>
                </a:solidFill>
                <a:effectLst/>
                <a:latin typeface="Verdana" panose="020B0604030504040204" pitchFamily="34" charset="0"/>
              </a:rPr>
              <a:t>condition</a:t>
            </a:r>
            <a:r>
              <a:rPr lang="en-US" sz="1200" b="0" i="0" dirty="0">
                <a:solidFill>
                  <a:srgbClr val="000000"/>
                </a:solidFill>
                <a:effectLst/>
                <a:latin typeface="Verdana" panose="020B0604030504040204" pitchFamily="34" charset="0"/>
              </a:rPr>
              <a:t> is that the sample is </a:t>
            </a:r>
            <a:r>
              <a:rPr lang="en-US" sz="1200" b="0" i="0" dirty="0">
                <a:effectLst/>
                <a:latin typeface="Verdana" panose="020B0604030504040204" pitchFamily="34" charset="0"/>
                <a:hlinkClick r:id="rId2"/>
              </a:rPr>
              <a:t>randomly selected</a:t>
            </a:r>
            <a:r>
              <a:rPr lang="en-US" sz="1200" b="0" i="0" dirty="0">
                <a:solidFill>
                  <a:srgbClr val="000000"/>
                </a:solidFill>
                <a:effectLst/>
                <a:latin typeface="Verdana" panose="020B0604030504040204" pitchFamily="34" charset="0"/>
              </a:rPr>
              <a:t> from the population.</a:t>
            </a:r>
            <a:endParaRPr lang="en-US" sz="1800" b="0" i="0" dirty="0">
              <a:solidFill>
                <a:srgbClr val="000000"/>
              </a:solidFill>
              <a:effectLst/>
              <a:latin typeface="Verdana" panose="020B0604030504040204" pitchFamily="34" charset="0"/>
            </a:endParaRPr>
          </a:p>
          <a:p>
            <a:pPr marL="0" indent="0" algn="l">
              <a:buNone/>
            </a:pPr>
            <a:r>
              <a:rPr lang="en-US" sz="1200" b="0" i="0" dirty="0">
                <a:solidFill>
                  <a:srgbClr val="000000"/>
                </a:solidFill>
                <a:effectLst/>
                <a:latin typeface="Verdana" panose="020B0604030504040204" pitchFamily="34" charset="0"/>
              </a:rPr>
              <a:t>The other conditions depends on what type of parameter you are testing the hypothesis for.</a:t>
            </a:r>
            <a:endParaRPr lang="en-US" sz="1800" dirty="0">
              <a:solidFill>
                <a:srgbClr val="000000"/>
              </a:solidFill>
              <a:latin typeface="Verdana" panose="020B0604030504040204" pitchFamily="34" charset="0"/>
            </a:endParaRPr>
          </a:p>
          <a:p>
            <a:pPr algn="l"/>
            <a:r>
              <a:rPr lang="en-US" sz="1200" b="0" i="0" dirty="0">
                <a:solidFill>
                  <a:srgbClr val="000000"/>
                </a:solidFill>
                <a:effectLst/>
                <a:latin typeface="Verdana" panose="020B0604030504040204" pitchFamily="34" charset="0"/>
              </a:rPr>
              <a:t>Common parameters to test hypotheses are:</a:t>
            </a:r>
          </a:p>
          <a:p>
            <a:pPr algn="l">
              <a:buFont typeface="Arial" panose="020B0604020202020204" pitchFamily="34" charset="0"/>
              <a:buChar char="•"/>
            </a:pPr>
            <a:r>
              <a:rPr lang="en-US" sz="1200" b="0" i="0" dirty="0">
                <a:solidFill>
                  <a:srgbClr val="000000"/>
                </a:solidFill>
                <a:effectLst/>
                <a:latin typeface="Verdana" panose="020B0604030504040204" pitchFamily="34" charset="0"/>
              </a:rPr>
              <a:t>Proportions (for qualitative data)</a:t>
            </a:r>
          </a:p>
          <a:p>
            <a:pPr algn="l">
              <a:buFont typeface="Arial" panose="020B0604020202020204" pitchFamily="34" charset="0"/>
              <a:buChar char="•"/>
            </a:pPr>
            <a:r>
              <a:rPr lang="en-US" sz="1200" b="0" i="0" dirty="0">
                <a:solidFill>
                  <a:srgbClr val="000000"/>
                </a:solidFill>
                <a:effectLst/>
                <a:latin typeface="Verdana" panose="020B0604030504040204" pitchFamily="34" charset="0"/>
              </a:rPr>
              <a:t>Mean values (for numerical data)</a:t>
            </a:r>
          </a:p>
          <a:p>
            <a:pPr marL="0" indent="0" algn="l">
              <a:buNone/>
            </a:pPr>
            <a:endParaRPr lang="en-US" sz="18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25263559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840D3-9BC5-4898-8144-37C90205E8BD}"/>
              </a:ext>
            </a:extLst>
          </p:cNvPr>
          <p:cNvSpPr>
            <a:spLocks noGrp="1"/>
          </p:cNvSpPr>
          <p:nvPr>
            <p:ph type="title"/>
          </p:nvPr>
        </p:nvSpPr>
        <p:spPr>
          <a:xfrm>
            <a:off x="838200" y="365126"/>
            <a:ext cx="10515600" cy="315912"/>
          </a:xfrm>
        </p:spPr>
        <p:txBody>
          <a:bodyPr>
            <a:normAutofit fontScale="90000"/>
          </a:bodyPr>
          <a:lstStyle/>
          <a:p>
            <a:r>
              <a:rPr lang="en-IN" b="0" i="0" dirty="0">
                <a:solidFill>
                  <a:srgbClr val="000000"/>
                </a:solidFill>
                <a:effectLst/>
                <a:latin typeface="Segoe UI" panose="020B0502040204020203" pitchFamily="34" charset="0"/>
              </a:rPr>
              <a:t>Hypothesis Testing a Proportion</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26D755C4-6313-4D97-B475-889D20F3100C}"/>
              </a:ext>
            </a:extLst>
          </p:cNvPr>
          <p:cNvSpPr>
            <a:spLocks noGrp="1"/>
          </p:cNvSpPr>
          <p:nvPr>
            <p:ph idx="1"/>
          </p:nvPr>
        </p:nvSpPr>
        <p:spPr>
          <a:xfrm>
            <a:off x="838200" y="681038"/>
            <a:ext cx="10515600" cy="5495925"/>
          </a:xfrm>
        </p:spPr>
        <p:txBody>
          <a:bodyPr/>
          <a:lstStyle/>
          <a:p>
            <a:r>
              <a:rPr lang="en-US" sz="2000" b="0" i="0" dirty="0">
                <a:solidFill>
                  <a:srgbClr val="000000"/>
                </a:solidFill>
                <a:effectLst/>
                <a:latin typeface="Verdana" panose="020B0604030504040204" pitchFamily="34" charset="0"/>
              </a:rPr>
              <a:t>A population proportion is the share of a population that belongs to a particular </a:t>
            </a:r>
            <a:r>
              <a:rPr lang="en-US" sz="2000" b="0" i="0" dirty="0">
                <a:effectLst/>
                <a:latin typeface="Verdana" panose="020B0604030504040204" pitchFamily="34" charset="0"/>
                <a:hlinkClick r:id="rId2"/>
              </a:rPr>
              <a:t>category</a:t>
            </a:r>
            <a:r>
              <a:rPr lang="en-US" sz="2000" b="0" i="0" dirty="0">
                <a:solidFill>
                  <a:srgbClr val="000000"/>
                </a:solidFill>
                <a:effectLst/>
                <a:latin typeface="Verdana" panose="020B0604030504040204" pitchFamily="34" charset="0"/>
              </a:rPr>
              <a:t>.</a:t>
            </a:r>
          </a:p>
          <a:p>
            <a:r>
              <a:rPr lang="en-US" sz="2000" b="0" i="0" dirty="0">
                <a:solidFill>
                  <a:srgbClr val="000000"/>
                </a:solidFill>
                <a:effectLst/>
                <a:latin typeface="Verdana" panose="020B0604030504040204" pitchFamily="34" charset="0"/>
              </a:rPr>
              <a:t>Hypothesis tests are used to check a claim about the size of that population proportion.</a:t>
            </a:r>
            <a:endParaRPr lang="en-US" sz="2000" dirty="0">
              <a:solidFill>
                <a:srgbClr val="000000"/>
              </a:solidFill>
              <a:latin typeface="Verdana" panose="020B0604030504040204" pitchFamily="34" charset="0"/>
            </a:endParaRPr>
          </a:p>
          <a:p>
            <a:endParaRPr lang="en-IN" dirty="0"/>
          </a:p>
          <a:p>
            <a:pPr algn="l"/>
            <a:r>
              <a:rPr lang="en-US" sz="2000" b="0" i="0" dirty="0">
                <a:solidFill>
                  <a:srgbClr val="000000"/>
                </a:solidFill>
                <a:effectLst/>
                <a:latin typeface="Verdana" panose="020B0604030504040204" pitchFamily="34" charset="0"/>
              </a:rPr>
              <a:t>For example:</a:t>
            </a:r>
          </a:p>
          <a:p>
            <a:pPr algn="l">
              <a:buFont typeface="Arial" panose="020B0604020202020204" pitchFamily="34" charset="0"/>
              <a:buChar char="•"/>
            </a:pPr>
            <a:r>
              <a:rPr lang="en-US" sz="2000" b="1" i="0" dirty="0">
                <a:solidFill>
                  <a:srgbClr val="000000"/>
                </a:solidFill>
                <a:effectLst/>
                <a:latin typeface="Verdana" panose="020B0604030504040204" pitchFamily="34" charset="0"/>
              </a:rPr>
              <a:t>Population</a:t>
            </a:r>
            <a:r>
              <a:rPr lang="en-US" sz="2000" b="0" i="0" dirty="0">
                <a:solidFill>
                  <a:srgbClr val="000000"/>
                </a:solidFill>
                <a:effectLst/>
                <a:latin typeface="Verdana" panose="020B0604030504040204" pitchFamily="34" charset="0"/>
              </a:rPr>
              <a:t>: Nobel Prize winners</a:t>
            </a:r>
          </a:p>
          <a:p>
            <a:pPr algn="l">
              <a:buFont typeface="Arial" panose="020B0604020202020204" pitchFamily="34" charset="0"/>
              <a:buChar char="•"/>
            </a:pPr>
            <a:r>
              <a:rPr lang="en-US" sz="2000" b="1" i="0" dirty="0">
                <a:solidFill>
                  <a:srgbClr val="000000"/>
                </a:solidFill>
                <a:effectLst/>
                <a:latin typeface="Verdana" panose="020B0604030504040204" pitchFamily="34" charset="0"/>
              </a:rPr>
              <a:t>Category</a:t>
            </a:r>
            <a:r>
              <a:rPr lang="en-US" sz="2000" b="0" i="0" dirty="0">
                <a:solidFill>
                  <a:srgbClr val="000000"/>
                </a:solidFill>
                <a:effectLst/>
                <a:latin typeface="Verdana" panose="020B0604030504040204" pitchFamily="34" charset="0"/>
              </a:rPr>
              <a:t>: Born in the United States of America</a:t>
            </a:r>
          </a:p>
          <a:p>
            <a:pPr algn="l">
              <a:buFont typeface="Arial" panose="020B0604020202020204" pitchFamily="34" charset="0"/>
              <a:buChar char="•"/>
            </a:pPr>
            <a:endParaRPr lang="en-US" sz="2000" dirty="0">
              <a:solidFill>
                <a:srgbClr val="000000"/>
              </a:solidFill>
              <a:latin typeface="Verdana" panose="020B0604030504040204" pitchFamily="34" charset="0"/>
            </a:endParaRPr>
          </a:p>
          <a:p>
            <a:pPr algn="l">
              <a:buFont typeface="Arial" panose="020B0604020202020204" pitchFamily="34" charset="0"/>
              <a:buChar char="•"/>
            </a:pPr>
            <a:r>
              <a:rPr lang="en-US" sz="1400" b="0" i="0" dirty="0">
                <a:solidFill>
                  <a:srgbClr val="000000"/>
                </a:solidFill>
                <a:effectLst/>
                <a:latin typeface="Verdana" panose="020B0604030504040204" pitchFamily="34" charset="0"/>
              </a:rPr>
              <a:t>And we want to check the claim:</a:t>
            </a:r>
            <a:endParaRPr lang="en-US" sz="2000" b="0" i="0" dirty="0">
              <a:solidFill>
                <a:srgbClr val="000000"/>
              </a:solidFill>
              <a:effectLst/>
              <a:latin typeface="Verdana" panose="020B0604030504040204" pitchFamily="34" charset="0"/>
            </a:endParaRPr>
          </a:p>
          <a:p>
            <a:pPr algn="l">
              <a:buFont typeface="Arial" panose="020B0604020202020204" pitchFamily="34" charset="0"/>
              <a:buChar char="•"/>
            </a:pPr>
            <a:r>
              <a:rPr lang="en-US" sz="1400" b="0" i="0" dirty="0">
                <a:solidFill>
                  <a:srgbClr val="000000"/>
                </a:solidFill>
                <a:effectLst/>
                <a:latin typeface="Consolas" panose="020B0609020204030204" pitchFamily="49" charset="0"/>
              </a:rPr>
              <a:t>"</a:t>
            </a:r>
            <a:r>
              <a:rPr lang="en-US" sz="1400" b="1" i="0" dirty="0">
                <a:solidFill>
                  <a:srgbClr val="000000"/>
                </a:solidFill>
                <a:effectLst/>
                <a:latin typeface="Consolas" panose="020B0609020204030204" pitchFamily="49" charset="0"/>
              </a:rPr>
              <a:t>More</a:t>
            </a:r>
            <a:r>
              <a:rPr lang="en-US" sz="1400" b="0" i="0" dirty="0">
                <a:solidFill>
                  <a:srgbClr val="000000"/>
                </a:solidFill>
                <a:effectLst/>
                <a:latin typeface="Consolas" panose="020B0609020204030204" pitchFamily="49" charset="0"/>
              </a:rPr>
              <a:t> than 20% of Nobel Prize winners were born in the US“</a:t>
            </a:r>
            <a:endParaRPr lang="en-US" sz="2000" dirty="0">
              <a:solidFill>
                <a:srgbClr val="000000"/>
              </a:solidFill>
              <a:latin typeface="Verdana" panose="020B0604030504040204" pitchFamily="34" charset="0"/>
            </a:endParaRPr>
          </a:p>
          <a:p>
            <a:pPr algn="l">
              <a:buFont typeface="Arial" panose="020B0604020202020204" pitchFamily="34" charset="0"/>
              <a:buChar char="•"/>
            </a:pPr>
            <a:r>
              <a:rPr lang="en-US" sz="1400" b="0" i="0" dirty="0">
                <a:solidFill>
                  <a:srgbClr val="000000"/>
                </a:solidFill>
                <a:effectLst/>
                <a:latin typeface="Verdana" panose="020B0604030504040204" pitchFamily="34" charset="0"/>
              </a:rPr>
              <a:t>By taking a sample of 40 randomly selected Nobel Prize winners we could find that:</a:t>
            </a:r>
            <a:endParaRPr lang="en-US" sz="2000" b="0" i="0" dirty="0">
              <a:solidFill>
                <a:srgbClr val="000000"/>
              </a:solidFill>
              <a:effectLst/>
              <a:latin typeface="Verdana" panose="020B0604030504040204" pitchFamily="34" charset="0"/>
            </a:endParaRPr>
          </a:p>
          <a:p>
            <a:pPr algn="l">
              <a:buFont typeface="Arial" panose="020B0604020202020204" pitchFamily="34" charset="0"/>
              <a:buChar char="•"/>
            </a:pPr>
            <a:r>
              <a:rPr lang="en-US" sz="1400" b="0" i="0" dirty="0">
                <a:solidFill>
                  <a:srgbClr val="000000"/>
                </a:solidFill>
                <a:effectLst/>
                <a:latin typeface="Consolas" panose="020B0609020204030204" pitchFamily="49" charset="0"/>
              </a:rPr>
              <a:t>10 out of 40 Nobel Prize winners in the sample were born in the US</a:t>
            </a:r>
            <a:endParaRPr lang="en-US" sz="2000" dirty="0">
              <a:solidFill>
                <a:srgbClr val="000000"/>
              </a:solidFill>
              <a:latin typeface="Verdana" panose="020B0604030504040204" pitchFamily="34" charset="0"/>
            </a:endParaRPr>
          </a:p>
          <a:p>
            <a:pPr algn="l">
              <a:buFont typeface="Arial" panose="020B0604020202020204" pitchFamily="34" charset="0"/>
              <a:buChar char="•"/>
            </a:pPr>
            <a:r>
              <a:rPr lang="en-US" sz="1400" b="0" i="0" dirty="0">
                <a:solidFill>
                  <a:srgbClr val="000000"/>
                </a:solidFill>
                <a:effectLst/>
                <a:latin typeface="Verdana" panose="020B0604030504040204" pitchFamily="34" charset="0"/>
              </a:rPr>
              <a:t>The </a:t>
            </a:r>
            <a:r>
              <a:rPr lang="en-US" sz="1400" b="1" i="0" dirty="0">
                <a:solidFill>
                  <a:srgbClr val="000000"/>
                </a:solidFill>
                <a:effectLst/>
                <a:latin typeface="Verdana" panose="020B0604030504040204" pitchFamily="34" charset="0"/>
              </a:rPr>
              <a:t>sample</a:t>
            </a:r>
            <a:r>
              <a:rPr lang="en-US" sz="1400" b="0" i="0" dirty="0">
                <a:solidFill>
                  <a:srgbClr val="000000"/>
                </a:solidFill>
                <a:effectLst/>
                <a:latin typeface="Verdana" panose="020B0604030504040204" pitchFamily="34" charset="0"/>
              </a:rPr>
              <a:t> proportion is then: </a:t>
            </a:r>
            <a:r>
              <a:rPr lang="en-US" sz="1400" dirty="0"/>
              <a:t>10/40=0.25</a:t>
            </a:r>
            <a:r>
              <a:rPr lang="en-US" sz="1400" b="0" i="0" dirty="0">
                <a:solidFill>
                  <a:srgbClr val="000000"/>
                </a:solidFill>
                <a:effectLst/>
                <a:latin typeface="Verdana" panose="020B0604030504040204" pitchFamily="34" charset="0"/>
              </a:rPr>
              <a:t>, or 25%.</a:t>
            </a:r>
          </a:p>
          <a:p>
            <a:pPr algn="l">
              <a:buFont typeface="Arial" panose="020B0604020202020204" pitchFamily="34" charset="0"/>
              <a:buChar char="•"/>
            </a:pPr>
            <a:r>
              <a:rPr lang="en-US" sz="1400" b="0" i="0" dirty="0">
                <a:solidFill>
                  <a:srgbClr val="000000"/>
                </a:solidFill>
                <a:effectLst/>
                <a:latin typeface="Verdana" panose="020B0604030504040204" pitchFamily="34" charset="0"/>
              </a:rPr>
              <a:t>From this sample data we check the claim with the steps below.</a:t>
            </a:r>
            <a:endParaRPr lang="en-US" sz="20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103224377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B874-1406-41C0-9716-13A8604454D9}"/>
              </a:ext>
            </a:extLst>
          </p:cNvPr>
          <p:cNvSpPr>
            <a:spLocks noGrp="1"/>
          </p:cNvSpPr>
          <p:nvPr>
            <p:ph type="title"/>
          </p:nvPr>
        </p:nvSpPr>
        <p:spPr>
          <a:xfrm>
            <a:off x="838200" y="365126"/>
            <a:ext cx="10515600" cy="315912"/>
          </a:xfrm>
        </p:spPr>
        <p:txBody>
          <a:bodyPr>
            <a:normAutofit fontScale="90000"/>
          </a:bodyPr>
          <a:lstStyle/>
          <a:p>
            <a:r>
              <a:rPr lang="en-IN" b="0" i="0" dirty="0">
                <a:solidFill>
                  <a:srgbClr val="000000"/>
                </a:solidFill>
                <a:effectLst/>
                <a:latin typeface="Segoe UI" panose="020B0502040204020203" pitchFamily="34" charset="0"/>
              </a:rPr>
              <a:t>Checking the Conditions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A82D6608-D787-418A-9593-4B11FAE44685}"/>
              </a:ext>
            </a:extLst>
          </p:cNvPr>
          <p:cNvSpPr>
            <a:spLocks noGrp="1"/>
          </p:cNvSpPr>
          <p:nvPr>
            <p:ph idx="1"/>
          </p:nvPr>
        </p:nvSpPr>
        <p:spPr>
          <a:xfrm>
            <a:off x="838200" y="471638"/>
            <a:ext cx="10515600" cy="5705325"/>
          </a:xfrm>
        </p:spPr>
        <p:txBody>
          <a:bodyPr/>
          <a:lstStyle/>
          <a:p>
            <a:r>
              <a:rPr lang="en-US" sz="2000" b="0" i="0" dirty="0">
                <a:solidFill>
                  <a:srgbClr val="000000"/>
                </a:solidFill>
                <a:effectLst/>
                <a:latin typeface="Verdana" panose="020B0604030504040204" pitchFamily="34" charset="0"/>
              </a:rPr>
              <a:t>The conditions for calculating a confidence interval for a proportion are:</a:t>
            </a:r>
          </a:p>
          <a:p>
            <a:pPr lvl="1"/>
            <a:r>
              <a:rPr lang="en-US" sz="2000" b="0" i="0" dirty="0">
                <a:solidFill>
                  <a:srgbClr val="000000"/>
                </a:solidFill>
                <a:effectLst/>
                <a:latin typeface="Verdana" panose="020B0604030504040204" pitchFamily="34" charset="0"/>
              </a:rPr>
              <a:t>The sample is </a:t>
            </a:r>
            <a:r>
              <a:rPr lang="en-US" sz="2000" b="0" i="0" dirty="0">
                <a:solidFill>
                  <a:srgbClr val="000000"/>
                </a:solidFill>
                <a:effectLst/>
                <a:latin typeface="Verdana" panose="020B0604030504040204" pitchFamily="34" charset="0"/>
                <a:hlinkClick r:id="rId2"/>
              </a:rPr>
              <a:t>randomly selected</a:t>
            </a:r>
            <a:endParaRPr lang="en-US" sz="2000" b="0" i="0" dirty="0">
              <a:solidFill>
                <a:srgbClr val="000000"/>
              </a:solidFill>
              <a:effectLst/>
              <a:latin typeface="Verdana" panose="020B0604030504040204" pitchFamily="34" charset="0"/>
            </a:endParaRPr>
          </a:p>
          <a:p>
            <a:pPr lvl="1"/>
            <a:r>
              <a:rPr lang="en-US" sz="2000" b="0" i="0" dirty="0">
                <a:solidFill>
                  <a:srgbClr val="000000"/>
                </a:solidFill>
                <a:effectLst/>
                <a:latin typeface="Verdana" panose="020B0604030504040204" pitchFamily="34" charset="0"/>
              </a:rPr>
              <a:t>There is only two options:</a:t>
            </a:r>
          </a:p>
          <a:p>
            <a:pPr marL="1200150" lvl="2" indent="-285750"/>
            <a:r>
              <a:rPr lang="en-US" b="0" i="0" dirty="0">
                <a:solidFill>
                  <a:srgbClr val="000000"/>
                </a:solidFill>
                <a:effectLst/>
                <a:latin typeface="Verdana" panose="020B0604030504040204" pitchFamily="34" charset="0"/>
              </a:rPr>
              <a:t>Being in the category</a:t>
            </a:r>
          </a:p>
          <a:p>
            <a:pPr marL="1200150" lvl="2" indent="-285750"/>
            <a:r>
              <a:rPr lang="en-US" b="0" i="0" dirty="0">
                <a:solidFill>
                  <a:srgbClr val="000000"/>
                </a:solidFill>
                <a:effectLst/>
                <a:latin typeface="Verdana" panose="020B0604030504040204" pitchFamily="34" charset="0"/>
              </a:rPr>
              <a:t>Not being in the category</a:t>
            </a:r>
          </a:p>
          <a:p>
            <a:pPr lvl="1"/>
            <a:r>
              <a:rPr lang="en-US" sz="2000" b="0" i="0" dirty="0">
                <a:solidFill>
                  <a:srgbClr val="000000"/>
                </a:solidFill>
                <a:effectLst/>
                <a:latin typeface="Verdana" panose="020B0604030504040204" pitchFamily="34" charset="0"/>
              </a:rPr>
              <a:t>The sample needs at least:</a:t>
            </a:r>
          </a:p>
          <a:p>
            <a:pPr marL="1200150" lvl="2" indent="-285750"/>
            <a:r>
              <a:rPr lang="en-US" b="0" i="0" dirty="0">
                <a:solidFill>
                  <a:srgbClr val="000000"/>
                </a:solidFill>
                <a:effectLst/>
                <a:latin typeface="Verdana" panose="020B0604030504040204" pitchFamily="34" charset="0"/>
              </a:rPr>
              <a:t>5 members in the category</a:t>
            </a:r>
          </a:p>
          <a:p>
            <a:pPr marL="1200150" lvl="2" indent="-285750"/>
            <a:r>
              <a:rPr lang="en-US" b="0" i="0" dirty="0">
                <a:solidFill>
                  <a:srgbClr val="000000"/>
                </a:solidFill>
                <a:effectLst/>
                <a:latin typeface="Verdana" panose="020B0604030504040204" pitchFamily="34" charset="0"/>
              </a:rPr>
              <a:t>5 members not in the category</a:t>
            </a:r>
          </a:p>
          <a:p>
            <a:pPr algn="l"/>
            <a:r>
              <a:rPr lang="en-US" sz="2000" b="0" i="0" dirty="0">
                <a:solidFill>
                  <a:srgbClr val="000000"/>
                </a:solidFill>
                <a:effectLst/>
                <a:latin typeface="Verdana" panose="020B0604030504040204" pitchFamily="34" charset="0"/>
              </a:rPr>
              <a:t>In our example, we randomly selected 10 people that were born in the US.</a:t>
            </a:r>
          </a:p>
          <a:p>
            <a:pPr algn="l"/>
            <a:r>
              <a:rPr lang="en-US" sz="2000" b="0" i="0" dirty="0">
                <a:solidFill>
                  <a:srgbClr val="000000"/>
                </a:solidFill>
                <a:effectLst/>
                <a:latin typeface="Verdana" panose="020B0604030504040204" pitchFamily="34" charset="0"/>
              </a:rPr>
              <a:t>The rest were not born in the US, so there are 30 in the other category.</a:t>
            </a:r>
          </a:p>
          <a:p>
            <a:pPr algn="l"/>
            <a:r>
              <a:rPr lang="en-US" sz="1400" b="0" i="0" dirty="0">
                <a:solidFill>
                  <a:srgbClr val="000000"/>
                </a:solidFill>
                <a:effectLst/>
                <a:latin typeface="Verdana" panose="020B0604030504040204" pitchFamily="34" charset="0"/>
              </a:rPr>
              <a:t>The conditions are fulfilled in this case.</a:t>
            </a:r>
            <a:endParaRPr lang="en-US" sz="2000" b="0" i="0" dirty="0">
              <a:solidFill>
                <a:srgbClr val="000000"/>
              </a:solidFill>
              <a:effectLst/>
              <a:latin typeface="Verdana" panose="020B0604030504040204" pitchFamily="34" charset="0"/>
            </a:endParaRPr>
          </a:p>
          <a:p>
            <a:pPr marL="285750" indent="-285750"/>
            <a:r>
              <a:rPr lang="en-US" b="1" i="0" dirty="0">
                <a:solidFill>
                  <a:srgbClr val="000000"/>
                </a:solidFill>
                <a:effectLst/>
                <a:latin typeface="Verdana" panose="020B0604030504040204" pitchFamily="34" charset="0"/>
              </a:rPr>
              <a:t>Note:</a:t>
            </a:r>
            <a:r>
              <a:rPr lang="en-US" b="0" i="0" dirty="0">
                <a:solidFill>
                  <a:srgbClr val="000000"/>
                </a:solidFill>
                <a:effectLst/>
                <a:latin typeface="Verdana" panose="020B0604030504040204" pitchFamily="34" charset="0"/>
              </a:rPr>
              <a:t> It is possible to do a hypothesis test without having 5 of each category. But special adjustments need to be made.</a:t>
            </a:r>
          </a:p>
          <a:p>
            <a:pPr lvl="1"/>
            <a:endParaRPr lang="en-IN" dirty="0"/>
          </a:p>
        </p:txBody>
      </p:sp>
    </p:spTree>
    <p:extLst>
      <p:ext uri="{BB962C8B-B14F-4D97-AF65-F5344CB8AC3E}">
        <p14:creationId xmlns:p14="http://schemas.microsoft.com/office/powerpoint/2010/main" val="20452926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59950-590E-43DF-8F6B-654839FC9179}"/>
              </a:ext>
            </a:extLst>
          </p:cNvPr>
          <p:cNvSpPr>
            <a:spLocks noGrp="1"/>
          </p:cNvSpPr>
          <p:nvPr>
            <p:ph type="title"/>
          </p:nvPr>
        </p:nvSpPr>
        <p:spPr>
          <a:xfrm>
            <a:off x="838200" y="365126"/>
            <a:ext cx="10515600" cy="315912"/>
          </a:xfrm>
        </p:spPr>
        <p:txBody>
          <a:bodyPr>
            <a:normAutofit fontScale="90000"/>
          </a:bodyPr>
          <a:lstStyle/>
          <a:p>
            <a:r>
              <a:rPr lang="en-IN" b="0" i="0" dirty="0">
                <a:solidFill>
                  <a:srgbClr val="000000"/>
                </a:solidFill>
                <a:effectLst/>
                <a:latin typeface="Segoe UI" panose="020B0502040204020203" pitchFamily="34" charset="0"/>
              </a:rPr>
              <a:t>Defining the Claims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F6811B8C-F66B-4F3E-9F8E-B7F1375175AF}"/>
              </a:ext>
            </a:extLst>
          </p:cNvPr>
          <p:cNvSpPr>
            <a:spLocks noGrp="1"/>
          </p:cNvSpPr>
          <p:nvPr>
            <p:ph idx="1"/>
          </p:nvPr>
        </p:nvSpPr>
        <p:spPr>
          <a:xfrm>
            <a:off x="838200" y="567891"/>
            <a:ext cx="10515600" cy="5609072"/>
          </a:xfrm>
        </p:spPr>
        <p:txBody>
          <a:bodyPr/>
          <a:lstStyle/>
          <a:p>
            <a:r>
              <a:rPr lang="en-US" sz="2000" b="0" i="0" dirty="0">
                <a:solidFill>
                  <a:srgbClr val="000000"/>
                </a:solidFill>
                <a:effectLst/>
                <a:latin typeface="Verdana" panose="020B0604030504040204" pitchFamily="34" charset="0"/>
              </a:rPr>
              <a:t>We need to define a </a:t>
            </a:r>
            <a:r>
              <a:rPr lang="en-US" sz="2000" b="1" i="0" dirty="0">
                <a:solidFill>
                  <a:srgbClr val="000000"/>
                </a:solidFill>
                <a:effectLst/>
                <a:latin typeface="Verdana" panose="020B0604030504040204" pitchFamily="34" charset="0"/>
              </a:rPr>
              <a:t>null hypothesis</a:t>
            </a:r>
            <a:r>
              <a:rPr lang="en-US" sz="2000" b="0" i="0" dirty="0">
                <a:solidFill>
                  <a:srgbClr val="000000"/>
                </a:solidFill>
                <a:effectLst/>
                <a:latin typeface="Verdana" panose="020B0604030504040204" pitchFamily="34" charset="0"/>
              </a:rPr>
              <a:t> (</a:t>
            </a:r>
            <a:r>
              <a:rPr lang="en-US" sz="2000" dirty="0"/>
              <a:t>H0</a:t>
            </a:r>
            <a:r>
              <a:rPr lang="en-US" sz="2000" b="0" i="0" dirty="0">
                <a:solidFill>
                  <a:srgbClr val="000000"/>
                </a:solidFill>
                <a:effectLst/>
                <a:latin typeface="Verdana" panose="020B0604030504040204" pitchFamily="34" charset="0"/>
              </a:rPr>
              <a:t>) and an </a:t>
            </a:r>
            <a:r>
              <a:rPr lang="en-US" sz="2000" b="1" i="0" dirty="0">
                <a:solidFill>
                  <a:srgbClr val="000000"/>
                </a:solidFill>
                <a:effectLst/>
                <a:latin typeface="Verdana" panose="020B0604030504040204" pitchFamily="34" charset="0"/>
              </a:rPr>
              <a:t>alternative hypothesis</a:t>
            </a:r>
            <a:r>
              <a:rPr lang="en-US" sz="2000" b="0" i="0" dirty="0">
                <a:solidFill>
                  <a:srgbClr val="000000"/>
                </a:solidFill>
                <a:effectLst/>
                <a:latin typeface="Verdana" panose="020B0604030504040204" pitchFamily="34" charset="0"/>
              </a:rPr>
              <a:t> (</a:t>
            </a:r>
            <a:r>
              <a:rPr lang="en-US" sz="2000" dirty="0"/>
              <a:t>H1</a:t>
            </a:r>
            <a:r>
              <a:rPr lang="en-US" sz="2000" b="0" i="0" dirty="0">
                <a:solidFill>
                  <a:srgbClr val="000000"/>
                </a:solidFill>
                <a:effectLst/>
                <a:latin typeface="Verdana" panose="020B0604030504040204" pitchFamily="34" charset="0"/>
              </a:rPr>
              <a:t>) based on the claim we are checking.</a:t>
            </a:r>
          </a:p>
          <a:p>
            <a:pPr algn="l"/>
            <a:r>
              <a:rPr lang="en-US" sz="1400" b="0" i="0" dirty="0">
                <a:solidFill>
                  <a:srgbClr val="000000"/>
                </a:solidFill>
                <a:effectLst/>
                <a:latin typeface="Verdana" panose="020B0604030504040204" pitchFamily="34" charset="0"/>
              </a:rPr>
              <a:t>The claim was:</a:t>
            </a:r>
          </a:p>
          <a:p>
            <a:pPr algn="l"/>
            <a:r>
              <a:rPr lang="en-US" sz="1400" b="0" i="0" dirty="0">
                <a:solidFill>
                  <a:srgbClr val="000000"/>
                </a:solidFill>
                <a:effectLst/>
                <a:latin typeface="Consolas" panose="020B0609020204030204" pitchFamily="49" charset="0"/>
              </a:rPr>
              <a:t>"</a:t>
            </a:r>
            <a:r>
              <a:rPr lang="en-US" sz="1400" b="1" i="0" dirty="0">
                <a:solidFill>
                  <a:srgbClr val="000000"/>
                </a:solidFill>
                <a:effectLst/>
                <a:latin typeface="Consolas" panose="020B0609020204030204" pitchFamily="49" charset="0"/>
              </a:rPr>
              <a:t>More</a:t>
            </a:r>
            <a:r>
              <a:rPr lang="en-US" sz="1400" b="0" i="0" dirty="0">
                <a:solidFill>
                  <a:srgbClr val="000000"/>
                </a:solidFill>
                <a:effectLst/>
                <a:latin typeface="Consolas" panose="020B0609020204030204" pitchFamily="49" charset="0"/>
              </a:rPr>
              <a:t> than 20% of Nobel Prize winners were born in the US"</a:t>
            </a:r>
          </a:p>
          <a:p>
            <a:r>
              <a:rPr lang="en-US" sz="1400" b="0" i="0" dirty="0">
                <a:solidFill>
                  <a:srgbClr val="000000"/>
                </a:solidFill>
                <a:effectLst/>
                <a:latin typeface="Verdana" panose="020B0604030504040204" pitchFamily="34" charset="0"/>
              </a:rPr>
              <a:t>In this case, the </a:t>
            </a:r>
            <a:r>
              <a:rPr lang="en-US" sz="1400" b="1" i="0" dirty="0">
                <a:solidFill>
                  <a:srgbClr val="000000"/>
                </a:solidFill>
                <a:effectLst/>
                <a:latin typeface="Verdana" panose="020B0604030504040204" pitchFamily="34" charset="0"/>
              </a:rPr>
              <a:t>parameter</a:t>
            </a:r>
            <a:r>
              <a:rPr lang="en-US" sz="1400" b="0" i="0" dirty="0">
                <a:solidFill>
                  <a:srgbClr val="000000"/>
                </a:solidFill>
                <a:effectLst/>
                <a:latin typeface="Verdana" panose="020B0604030504040204" pitchFamily="34" charset="0"/>
              </a:rPr>
              <a:t> is the proportion of Nobel Prize winners born in the US (</a:t>
            </a:r>
            <a:r>
              <a:rPr lang="en-US" sz="1400" dirty="0"/>
              <a:t>p</a:t>
            </a:r>
            <a:r>
              <a:rPr lang="en-US" sz="1400" b="0" i="0" dirty="0">
                <a:solidFill>
                  <a:srgbClr val="000000"/>
                </a:solidFill>
                <a:effectLst/>
                <a:latin typeface="Verdana" panose="020B0604030504040204" pitchFamily="34" charset="0"/>
              </a:rPr>
              <a:t>).</a:t>
            </a:r>
            <a:endParaRPr lang="en-US" sz="2000" dirty="0">
              <a:solidFill>
                <a:srgbClr val="000000"/>
              </a:solidFill>
              <a:latin typeface="Verdana" panose="020B0604030504040204" pitchFamily="34" charset="0"/>
            </a:endParaRPr>
          </a:p>
          <a:p>
            <a:r>
              <a:rPr lang="en-US" sz="1400" b="0" i="0" dirty="0">
                <a:solidFill>
                  <a:srgbClr val="000000"/>
                </a:solidFill>
                <a:effectLst/>
                <a:latin typeface="Verdana" panose="020B0604030504040204" pitchFamily="34" charset="0"/>
              </a:rPr>
              <a:t>The null and alternative hypothesis are then:</a:t>
            </a:r>
            <a:endParaRPr lang="en-US" sz="2000" b="0" i="0" dirty="0">
              <a:solidFill>
                <a:srgbClr val="000000"/>
              </a:solidFill>
              <a:effectLst/>
              <a:latin typeface="Verdana" panose="020B0604030504040204" pitchFamily="34" charset="0"/>
            </a:endParaRPr>
          </a:p>
          <a:p>
            <a:pPr lvl="1"/>
            <a:r>
              <a:rPr lang="en-US" sz="1200" b="1" i="0" dirty="0">
                <a:solidFill>
                  <a:srgbClr val="000000"/>
                </a:solidFill>
                <a:effectLst/>
                <a:latin typeface="Consolas" panose="020B0609020204030204" pitchFamily="49" charset="0"/>
              </a:rPr>
              <a:t>Null hypothesis</a:t>
            </a:r>
            <a:r>
              <a:rPr lang="en-US" sz="1200" b="0" i="0" dirty="0">
                <a:solidFill>
                  <a:srgbClr val="000000"/>
                </a:solidFill>
                <a:effectLst/>
                <a:latin typeface="Consolas" panose="020B0609020204030204" pitchFamily="49" charset="0"/>
              </a:rPr>
              <a:t>: 20% of Nobel Prize winners were born in the US.</a:t>
            </a:r>
            <a:endParaRPr lang="en-US" sz="1200" dirty="0">
              <a:solidFill>
                <a:srgbClr val="000000"/>
              </a:solidFill>
              <a:latin typeface="Verdana" panose="020B0604030504040204" pitchFamily="34" charset="0"/>
            </a:endParaRPr>
          </a:p>
          <a:p>
            <a:pPr lvl="1"/>
            <a:r>
              <a:rPr lang="en-US" sz="1200" b="1" i="0" dirty="0">
                <a:solidFill>
                  <a:srgbClr val="000000"/>
                </a:solidFill>
                <a:effectLst/>
                <a:latin typeface="Consolas" panose="020B0609020204030204" pitchFamily="49" charset="0"/>
              </a:rPr>
              <a:t>Alternative hypothesis</a:t>
            </a:r>
            <a:r>
              <a:rPr lang="en-US" sz="1200" b="0" i="0" dirty="0">
                <a:solidFill>
                  <a:srgbClr val="000000"/>
                </a:solidFill>
                <a:effectLst/>
                <a:latin typeface="Consolas" panose="020B0609020204030204" pitchFamily="49" charset="0"/>
              </a:rPr>
              <a:t>: </a:t>
            </a:r>
            <a:r>
              <a:rPr lang="en-US" sz="1200" b="1" i="0" dirty="0">
                <a:solidFill>
                  <a:srgbClr val="000000"/>
                </a:solidFill>
                <a:effectLst/>
                <a:latin typeface="Consolas" panose="020B0609020204030204" pitchFamily="49" charset="0"/>
              </a:rPr>
              <a:t>More</a:t>
            </a:r>
            <a:r>
              <a:rPr lang="en-US" sz="1200" b="0" i="0" dirty="0">
                <a:solidFill>
                  <a:srgbClr val="000000"/>
                </a:solidFill>
                <a:effectLst/>
                <a:latin typeface="Consolas" panose="020B0609020204030204" pitchFamily="49" charset="0"/>
              </a:rPr>
              <a:t> than 20% of Nobel Prize winners were born in the US.</a:t>
            </a:r>
            <a:endParaRPr lang="en-US" sz="1200" b="0" i="0" dirty="0">
              <a:solidFill>
                <a:srgbClr val="000000"/>
              </a:solidFill>
              <a:effectLst/>
              <a:latin typeface="Verdana" panose="020B0604030504040204" pitchFamily="34" charset="0"/>
            </a:endParaRPr>
          </a:p>
          <a:p>
            <a:r>
              <a:rPr lang="en-US" sz="1400" b="0" i="0" dirty="0">
                <a:solidFill>
                  <a:srgbClr val="000000"/>
                </a:solidFill>
                <a:effectLst/>
                <a:latin typeface="Verdana" panose="020B0604030504040204" pitchFamily="34" charset="0"/>
              </a:rPr>
              <a:t>Which can be expressed with symbols as:</a:t>
            </a:r>
          </a:p>
          <a:p>
            <a:pPr algn="l"/>
            <a:br>
              <a:rPr lang="en-IN" sz="1400" b="0" i="0" dirty="0">
                <a:solidFill>
                  <a:srgbClr val="000000"/>
                </a:solidFill>
                <a:effectLst/>
                <a:latin typeface="Consolas" panose="020B0609020204030204" pitchFamily="49" charset="0"/>
              </a:rPr>
            </a:br>
            <a:r>
              <a:rPr lang="en-IN" sz="1400" b="0" i="0" dirty="0">
                <a:solidFill>
                  <a:srgbClr val="000000"/>
                </a:solidFill>
                <a:effectLst/>
                <a:latin typeface="Consolas" panose="020B0609020204030204" pitchFamily="49" charset="0"/>
              </a:rPr>
              <a:t>H0: p=0.20</a:t>
            </a:r>
          </a:p>
          <a:p>
            <a:pPr algn="l"/>
            <a:r>
              <a:rPr lang="en-IN" sz="1400" b="0" i="0" dirty="0">
                <a:solidFill>
                  <a:srgbClr val="000000"/>
                </a:solidFill>
                <a:effectLst/>
                <a:latin typeface="Consolas" panose="020B0609020204030204" pitchFamily="49" charset="0"/>
              </a:rPr>
              <a:t>H1: p&gt;0.20</a:t>
            </a:r>
          </a:p>
          <a:p>
            <a:pPr algn="l"/>
            <a:endParaRPr lang="en-IN" sz="1400" dirty="0">
              <a:solidFill>
                <a:srgbClr val="000000"/>
              </a:solidFill>
              <a:latin typeface="Consolas" panose="020B0609020204030204" pitchFamily="49" charset="0"/>
            </a:endParaRPr>
          </a:p>
          <a:p>
            <a:pPr algn="l"/>
            <a:r>
              <a:rPr lang="en-US" sz="1050" b="0" i="0" dirty="0">
                <a:solidFill>
                  <a:srgbClr val="000000"/>
                </a:solidFill>
                <a:effectLst/>
                <a:latin typeface="Verdana" panose="020B0604030504040204" pitchFamily="34" charset="0"/>
              </a:rPr>
              <a:t>This is a '</a:t>
            </a:r>
            <a:r>
              <a:rPr lang="en-US" sz="1050" b="1" i="0" dirty="0">
                <a:solidFill>
                  <a:srgbClr val="000000"/>
                </a:solidFill>
                <a:effectLst/>
                <a:latin typeface="Verdana" panose="020B0604030504040204" pitchFamily="34" charset="0"/>
              </a:rPr>
              <a:t>right</a:t>
            </a:r>
            <a:r>
              <a:rPr lang="en-US" sz="1050" b="0" i="0" dirty="0">
                <a:solidFill>
                  <a:srgbClr val="000000"/>
                </a:solidFill>
                <a:effectLst/>
                <a:latin typeface="Verdana" panose="020B0604030504040204" pitchFamily="34" charset="0"/>
              </a:rPr>
              <a:t> tailed' test, because the alternative hypothesis claims that the proportion is </a:t>
            </a:r>
            <a:r>
              <a:rPr lang="en-US" sz="1050" b="1" i="0" dirty="0">
                <a:solidFill>
                  <a:srgbClr val="000000"/>
                </a:solidFill>
                <a:effectLst/>
                <a:latin typeface="Verdana" panose="020B0604030504040204" pitchFamily="34" charset="0"/>
              </a:rPr>
              <a:t>more</a:t>
            </a:r>
            <a:r>
              <a:rPr lang="en-US" sz="1050" b="0" i="0" dirty="0">
                <a:solidFill>
                  <a:srgbClr val="000000"/>
                </a:solidFill>
                <a:effectLst/>
                <a:latin typeface="Verdana" panose="020B0604030504040204" pitchFamily="34" charset="0"/>
              </a:rPr>
              <a:t> than in the null hypothesis.</a:t>
            </a:r>
            <a:endParaRPr lang="en-IN" sz="1400" b="0" i="0" dirty="0">
              <a:solidFill>
                <a:srgbClr val="000000"/>
              </a:solidFill>
              <a:effectLst/>
              <a:latin typeface="Consolas" panose="020B0609020204030204" pitchFamily="49" charset="0"/>
            </a:endParaRPr>
          </a:p>
          <a:p>
            <a:pPr algn="l"/>
            <a:r>
              <a:rPr lang="en-US" sz="1050" b="0" i="0" dirty="0">
                <a:solidFill>
                  <a:srgbClr val="000000"/>
                </a:solidFill>
                <a:effectLst/>
                <a:latin typeface="Verdana" panose="020B0604030504040204" pitchFamily="34" charset="0"/>
              </a:rPr>
              <a:t>If the data supports the alternative hypothesis, we </a:t>
            </a:r>
            <a:r>
              <a:rPr lang="en-US" sz="1050" b="1" i="0" dirty="0">
                <a:solidFill>
                  <a:srgbClr val="000000"/>
                </a:solidFill>
                <a:effectLst/>
                <a:latin typeface="Verdana" panose="020B0604030504040204" pitchFamily="34" charset="0"/>
              </a:rPr>
              <a:t>reject</a:t>
            </a:r>
            <a:r>
              <a:rPr lang="en-US" sz="1050" b="0" i="0" dirty="0">
                <a:solidFill>
                  <a:srgbClr val="000000"/>
                </a:solidFill>
                <a:effectLst/>
                <a:latin typeface="Verdana" panose="020B0604030504040204" pitchFamily="34" charset="0"/>
              </a:rPr>
              <a:t> the null hypothesis and </a:t>
            </a:r>
            <a:r>
              <a:rPr lang="en-US" sz="1050" b="1" i="0" dirty="0">
                <a:solidFill>
                  <a:srgbClr val="000000"/>
                </a:solidFill>
                <a:effectLst/>
                <a:latin typeface="Verdana" panose="020B0604030504040204" pitchFamily="34" charset="0"/>
              </a:rPr>
              <a:t>accept</a:t>
            </a:r>
            <a:r>
              <a:rPr lang="en-US" sz="1050" b="0" i="0" dirty="0">
                <a:solidFill>
                  <a:srgbClr val="000000"/>
                </a:solidFill>
                <a:effectLst/>
                <a:latin typeface="Verdana" panose="020B0604030504040204" pitchFamily="34" charset="0"/>
              </a:rPr>
              <a:t> the alternative hypothesis.</a:t>
            </a:r>
            <a:endParaRPr lang="en-IN" sz="1400" dirty="0">
              <a:solidFill>
                <a:srgbClr val="000000"/>
              </a:solidFill>
              <a:latin typeface="Consolas" panose="020B0609020204030204" pitchFamily="49" charset="0"/>
            </a:endParaRPr>
          </a:p>
          <a:p>
            <a:pPr algn="l"/>
            <a:endParaRPr lang="en-IN" sz="1400" b="0" i="0" dirty="0">
              <a:solidFill>
                <a:srgbClr val="000000"/>
              </a:solidFill>
              <a:effectLst/>
              <a:latin typeface="Consolas" panose="020B0609020204030204" pitchFamily="49" charset="0"/>
            </a:endParaRPr>
          </a:p>
          <a:p>
            <a:endParaRPr lang="en-US" sz="20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1370080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37786-7E52-4F3D-BD28-CA15633A7864}"/>
              </a:ext>
            </a:extLst>
          </p:cNvPr>
          <p:cNvSpPr>
            <a:spLocks noGrp="1"/>
          </p:cNvSpPr>
          <p:nvPr>
            <p:ph type="title"/>
          </p:nvPr>
        </p:nvSpPr>
        <p:spPr>
          <a:xfrm>
            <a:off x="838200" y="365126"/>
            <a:ext cx="10515600" cy="315912"/>
          </a:xfrm>
        </p:spPr>
        <p:txBody>
          <a:bodyPr>
            <a:normAutofit fontScale="90000"/>
          </a:bodyPr>
          <a:lstStyle/>
          <a:p>
            <a:r>
              <a:rPr lang="en-IN" b="0" i="0" dirty="0">
                <a:solidFill>
                  <a:srgbClr val="000000"/>
                </a:solidFill>
                <a:effectLst/>
                <a:latin typeface="Segoe UI" panose="020B0502040204020203" pitchFamily="34" charset="0"/>
              </a:rPr>
              <a:t>Deciding the Significance Level</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A156AFF-EABE-476B-AB5C-ED015961BA05}"/>
              </a:ext>
            </a:extLst>
          </p:cNvPr>
          <p:cNvSpPr>
            <a:spLocks noGrp="1"/>
          </p:cNvSpPr>
          <p:nvPr>
            <p:ph idx="1"/>
          </p:nvPr>
        </p:nvSpPr>
        <p:spPr>
          <a:xfrm>
            <a:off x="838200" y="681038"/>
            <a:ext cx="10515600" cy="5495925"/>
          </a:xfrm>
        </p:spPr>
        <p:txBody>
          <a:bodyPr/>
          <a:lstStyle/>
          <a:p>
            <a:r>
              <a:rPr lang="en-US" sz="1800" b="0" i="0" dirty="0">
                <a:solidFill>
                  <a:srgbClr val="000000"/>
                </a:solidFill>
                <a:effectLst/>
                <a:latin typeface="Verdana" panose="020B0604030504040204" pitchFamily="34" charset="0"/>
              </a:rPr>
              <a:t>The significance level (</a:t>
            </a:r>
            <a:r>
              <a:rPr lang="en-US" sz="1800" dirty="0"/>
              <a:t>α</a:t>
            </a:r>
            <a:r>
              <a:rPr lang="en-US" sz="1800" b="0" i="0" dirty="0">
                <a:solidFill>
                  <a:srgbClr val="000000"/>
                </a:solidFill>
                <a:effectLst/>
                <a:latin typeface="Verdana" panose="020B0604030504040204" pitchFamily="34" charset="0"/>
              </a:rPr>
              <a:t>) is the </a:t>
            </a:r>
            <a:r>
              <a:rPr lang="en-US" sz="1800" b="1" i="0" dirty="0">
                <a:solidFill>
                  <a:srgbClr val="000000"/>
                </a:solidFill>
                <a:effectLst/>
                <a:latin typeface="Verdana" panose="020B0604030504040204" pitchFamily="34" charset="0"/>
              </a:rPr>
              <a:t>uncertainty</a:t>
            </a:r>
            <a:r>
              <a:rPr lang="en-US" sz="1800" b="0" i="0" dirty="0">
                <a:solidFill>
                  <a:srgbClr val="000000"/>
                </a:solidFill>
                <a:effectLst/>
                <a:latin typeface="Verdana" panose="020B0604030504040204" pitchFamily="34" charset="0"/>
              </a:rPr>
              <a:t> we accept when rejecting the null hypothesis in a hypothesis test.</a:t>
            </a:r>
          </a:p>
          <a:p>
            <a:r>
              <a:rPr lang="en-US" sz="1800" b="0" i="0" dirty="0">
                <a:solidFill>
                  <a:srgbClr val="000000"/>
                </a:solidFill>
                <a:effectLst/>
                <a:latin typeface="Verdana" panose="020B0604030504040204" pitchFamily="34" charset="0"/>
              </a:rPr>
              <a:t>The significance level is a percentage probability of accidentally making the wrong conclusion.</a:t>
            </a:r>
          </a:p>
          <a:p>
            <a:pPr algn="l"/>
            <a:r>
              <a:rPr lang="en-US" sz="1200" b="0" i="0" dirty="0">
                <a:solidFill>
                  <a:srgbClr val="000000"/>
                </a:solidFill>
                <a:effectLst/>
                <a:latin typeface="Verdana" panose="020B0604030504040204" pitchFamily="34" charset="0"/>
              </a:rPr>
              <a:t>Typical significance levels are:</a:t>
            </a:r>
          </a:p>
          <a:p>
            <a:pPr algn="l">
              <a:buFont typeface="Arial" panose="020B0604020202020204" pitchFamily="34" charset="0"/>
              <a:buChar char="•"/>
            </a:pPr>
            <a:r>
              <a:rPr lang="en-US" sz="1200" b="0" i="0" dirty="0">
                <a:solidFill>
                  <a:srgbClr val="000000"/>
                </a:solidFill>
                <a:effectLst/>
                <a:latin typeface="Verdana" panose="020B0604030504040204" pitchFamily="34" charset="0"/>
              </a:rPr>
              <a:t>α=0.1 (10%)</a:t>
            </a:r>
          </a:p>
          <a:p>
            <a:pPr algn="l">
              <a:buFont typeface="Arial" panose="020B0604020202020204" pitchFamily="34" charset="0"/>
              <a:buChar char="•"/>
            </a:pPr>
            <a:r>
              <a:rPr lang="en-US" sz="1200" b="0" i="0" dirty="0">
                <a:solidFill>
                  <a:srgbClr val="000000"/>
                </a:solidFill>
                <a:effectLst/>
                <a:latin typeface="Verdana" panose="020B0604030504040204" pitchFamily="34" charset="0"/>
              </a:rPr>
              <a:t>α=0.05 (5%)</a:t>
            </a:r>
          </a:p>
          <a:p>
            <a:pPr algn="l">
              <a:buFont typeface="Arial" panose="020B0604020202020204" pitchFamily="34" charset="0"/>
              <a:buChar char="•"/>
            </a:pPr>
            <a:r>
              <a:rPr lang="en-US" sz="1200" b="0" i="0" dirty="0">
                <a:solidFill>
                  <a:srgbClr val="000000"/>
                </a:solidFill>
                <a:effectLst/>
                <a:latin typeface="Verdana" panose="020B0604030504040204" pitchFamily="34" charset="0"/>
              </a:rPr>
              <a:t>α=0.01 (1%)</a:t>
            </a:r>
          </a:p>
          <a:p>
            <a:endParaRPr lang="en-US" sz="1800" dirty="0">
              <a:solidFill>
                <a:srgbClr val="000000"/>
              </a:solidFill>
              <a:latin typeface="Verdana" panose="020B0604030504040204" pitchFamily="34" charset="0"/>
            </a:endParaRPr>
          </a:p>
          <a:p>
            <a:pPr algn="l"/>
            <a:r>
              <a:rPr lang="en-US" sz="1200" b="0" i="0" dirty="0">
                <a:solidFill>
                  <a:srgbClr val="000000"/>
                </a:solidFill>
                <a:effectLst/>
                <a:latin typeface="Verdana" panose="020B0604030504040204" pitchFamily="34" charset="0"/>
              </a:rPr>
              <a:t>A lower significance level means that the evidence in the data needs to be stronger to reject the null hypothesis.</a:t>
            </a:r>
          </a:p>
          <a:p>
            <a:pPr algn="l"/>
            <a:r>
              <a:rPr lang="en-US" sz="1200" b="0" i="0" dirty="0">
                <a:solidFill>
                  <a:srgbClr val="000000"/>
                </a:solidFill>
                <a:effectLst/>
                <a:latin typeface="Verdana" panose="020B0604030504040204" pitchFamily="34" charset="0"/>
              </a:rPr>
              <a:t>There is no "correct" significance level - it only states the uncertainty of the conclusion.</a:t>
            </a:r>
          </a:p>
          <a:p>
            <a:endParaRPr lang="en-US" sz="1800" dirty="0">
              <a:solidFill>
                <a:srgbClr val="000000"/>
              </a:solidFill>
              <a:latin typeface="Verdana" panose="020B0604030504040204" pitchFamily="34" charset="0"/>
            </a:endParaRPr>
          </a:p>
          <a:p>
            <a:endParaRPr lang="en-IN" dirty="0"/>
          </a:p>
        </p:txBody>
      </p:sp>
    </p:spTree>
    <p:extLst>
      <p:ext uri="{BB962C8B-B14F-4D97-AF65-F5344CB8AC3E}">
        <p14:creationId xmlns:p14="http://schemas.microsoft.com/office/powerpoint/2010/main" val="276395451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A4855-A91D-432B-8FDF-3FC19DD93B2E}"/>
              </a:ext>
            </a:extLst>
          </p:cNvPr>
          <p:cNvSpPr>
            <a:spLocks noGrp="1"/>
          </p:cNvSpPr>
          <p:nvPr>
            <p:ph type="title"/>
          </p:nvPr>
        </p:nvSpPr>
        <p:spPr>
          <a:xfrm>
            <a:off x="838200" y="365126"/>
            <a:ext cx="10515600" cy="385646"/>
          </a:xfrm>
        </p:spPr>
        <p:txBody>
          <a:bodyPr>
            <a:normAutofit fontScale="90000"/>
          </a:bodyPr>
          <a:lstStyle/>
          <a:p>
            <a:r>
              <a:rPr lang="en-IN" b="0" i="0" dirty="0">
                <a:solidFill>
                  <a:srgbClr val="000000"/>
                </a:solidFill>
                <a:effectLst/>
                <a:latin typeface="Segoe UI" panose="020B0502040204020203" pitchFamily="34" charset="0"/>
              </a:rPr>
              <a:t>Calculating the Test Statistic</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EA7ED79F-B23B-4F18-905A-313097B51C6A}"/>
              </a:ext>
            </a:extLst>
          </p:cNvPr>
          <p:cNvSpPr>
            <a:spLocks noGrp="1"/>
          </p:cNvSpPr>
          <p:nvPr>
            <p:ph idx="1"/>
          </p:nvPr>
        </p:nvSpPr>
        <p:spPr>
          <a:xfrm>
            <a:off x="838200" y="635267"/>
            <a:ext cx="10515600" cy="5541696"/>
          </a:xfrm>
        </p:spPr>
        <p:txBody>
          <a:bodyPr/>
          <a:lstStyle/>
          <a:p>
            <a:r>
              <a:rPr lang="en-US" sz="1800" b="0" i="0" dirty="0">
                <a:solidFill>
                  <a:srgbClr val="000000"/>
                </a:solidFill>
                <a:effectLst/>
                <a:latin typeface="Verdana" panose="020B0604030504040204" pitchFamily="34" charset="0"/>
              </a:rPr>
              <a:t>The test statistic is used to decide the outcome of the hypothesis test.</a:t>
            </a:r>
          </a:p>
          <a:p>
            <a:r>
              <a:rPr lang="en-US" sz="1800" b="0" i="0" dirty="0">
                <a:solidFill>
                  <a:srgbClr val="000000"/>
                </a:solidFill>
                <a:effectLst/>
                <a:latin typeface="Verdana" panose="020B0604030504040204" pitchFamily="34" charset="0"/>
              </a:rPr>
              <a:t>The test statistic is a </a:t>
            </a:r>
            <a:r>
              <a:rPr lang="en-US" sz="1800" b="0" i="0" dirty="0">
                <a:effectLst/>
                <a:latin typeface="Verdana" panose="020B0604030504040204" pitchFamily="34" charset="0"/>
                <a:hlinkClick r:id="rId2"/>
              </a:rPr>
              <a:t>standardized</a:t>
            </a:r>
            <a:r>
              <a:rPr lang="en-US" sz="1800" b="0" i="0" dirty="0">
                <a:solidFill>
                  <a:srgbClr val="000000"/>
                </a:solidFill>
                <a:effectLst/>
                <a:latin typeface="Verdana" panose="020B0604030504040204" pitchFamily="34" charset="0"/>
              </a:rPr>
              <a:t> value calculated from the sample.</a:t>
            </a:r>
            <a:endParaRPr lang="en-US" sz="1800" dirty="0">
              <a:solidFill>
                <a:srgbClr val="000000"/>
              </a:solidFill>
              <a:latin typeface="Verdana" panose="020B0604030504040204" pitchFamily="34" charset="0"/>
            </a:endParaRPr>
          </a:p>
          <a:p>
            <a:r>
              <a:rPr lang="en-US" sz="1800" b="0" i="0" dirty="0">
                <a:solidFill>
                  <a:srgbClr val="000000"/>
                </a:solidFill>
                <a:effectLst/>
                <a:latin typeface="Verdana" panose="020B0604030504040204" pitchFamily="34" charset="0"/>
              </a:rPr>
              <a:t>The formula for the test statistic (TS) of a population proportion is:</a:t>
            </a:r>
          </a:p>
          <a:p>
            <a:endParaRPr lang="en-US" sz="1800" dirty="0">
              <a:solidFill>
                <a:srgbClr val="000000"/>
              </a:solidFill>
              <a:latin typeface="Verdana" panose="020B0604030504040204" pitchFamily="34" charset="0"/>
            </a:endParaRPr>
          </a:p>
          <a:p>
            <a:endParaRPr lang="en-US" sz="1800" b="0" i="0" dirty="0">
              <a:solidFill>
                <a:srgbClr val="000000"/>
              </a:solidFill>
              <a:effectLst/>
              <a:latin typeface="Verdana" panose="020B0604030504040204" pitchFamily="34" charset="0"/>
            </a:endParaRPr>
          </a:p>
          <a:p>
            <a:endParaRPr lang="en-US" sz="1800" dirty="0">
              <a:solidFill>
                <a:srgbClr val="000000"/>
              </a:solidFill>
              <a:latin typeface="Verdana" panose="020B0604030504040204" pitchFamily="34" charset="0"/>
            </a:endParaRPr>
          </a:p>
          <a:p>
            <a:br>
              <a:rPr lang="en-US" sz="1200" dirty="0"/>
            </a:br>
            <a:r>
              <a:rPr lang="en-US" sz="1200" dirty="0"/>
              <a:t>p^−p</a:t>
            </a:r>
            <a:r>
              <a:rPr lang="en-US" sz="1200" b="0" i="0" dirty="0">
                <a:solidFill>
                  <a:srgbClr val="000000"/>
                </a:solidFill>
                <a:effectLst/>
                <a:latin typeface="Verdana" panose="020B0604030504040204" pitchFamily="34" charset="0"/>
              </a:rPr>
              <a:t> is the </a:t>
            </a:r>
            <a:r>
              <a:rPr lang="en-US" sz="1200" b="1" i="0" dirty="0">
                <a:solidFill>
                  <a:srgbClr val="000000"/>
                </a:solidFill>
                <a:effectLst/>
                <a:latin typeface="Verdana" panose="020B0604030504040204" pitchFamily="34" charset="0"/>
              </a:rPr>
              <a:t>difference</a:t>
            </a:r>
            <a:r>
              <a:rPr lang="en-US" sz="1200" b="0" i="0" dirty="0">
                <a:solidFill>
                  <a:srgbClr val="000000"/>
                </a:solidFill>
                <a:effectLst/>
                <a:latin typeface="Verdana" panose="020B0604030504040204" pitchFamily="34" charset="0"/>
              </a:rPr>
              <a:t> between the </a:t>
            </a:r>
            <a:r>
              <a:rPr lang="en-US" sz="1200" b="1" i="0" dirty="0">
                <a:solidFill>
                  <a:srgbClr val="000000"/>
                </a:solidFill>
                <a:effectLst/>
                <a:latin typeface="Verdana" panose="020B0604030504040204" pitchFamily="34" charset="0"/>
              </a:rPr>
              <a:t>sample</a:t>
            </a:r>
            <a:r>
              <a:rPr lang="en-US" sz="1200" b="0" i="0" dirty="0">
                <a:solidFill>
                  <a:srgbClr val="000000"/>
                </a:solidFill>
                <a:effectLst/>
                <a:latin typeface="Verdana" panose="020B0604030504040204" pitchFamily="34" charset="0"/>
              </a:rPr>
              <a:t> proportion (</a:t>
            </a:r>
            <a:r>
              <a:rPr lang="en-US" sz="1200" dirty="0"/>
              <a:t>p^</a:t>
            </a:r>
            <a:r>
              <a:rPr lang="en-US" sz="1200" b="0" i="0" dirty="0">
                <a:solidFill>
                  <a:srgbClr val="000000"/>
                </a:solidFill>
                <a:effectLst/>
                <a:latin typeface="Verdana" panose="020B0604030504040204" pitchFamily="34" charset="0"/>
              </a:rPr>
              <a:t>) and the claimed </a:t>
            </a:r>
            <a:r>
              <a:rPr lang="en-US" sz="1200" b="1" i="0" dirty="0">
                <a:solidFill>
                  <a:srgbClr val="000000"/>
                </a:solidFill>
                <a:effectLst/>
                <a:latin typeface="Verdana" panose="020B0604030504040204" pitchFamily="34" charset="0"/>
              </a:rPr>
              <a:t>population</a:t>
            </a:r>
            <a:r>
              <a:rPr lang="en-US" sz="1200" b="0" i="0" dirty="0">
                <a:solidFill>
                  <a:srgbClr val="000000"/>
                </a:solidFill>
                <a:effectLst/>
                <a:latin typeface="Verdana" panose="020B0604030504040204" pitchFamily="34" charset="0"/>
              </a:rPr>
              <a:t> proportion (</a:t>
            </a:r>
            <a:r>
              <a:rPr lang="en-US" sz="1200" dirty="0"/>
              <a:t>p</a:t>
            </a:r>
            <a:r>
              <a:rPr lang="en-US" sz="1200" b="0" i="0" dirty="0">
                <a:solidFill>
                  <a:srgbClr val="000000"/>
                </a:solidFill>
                <a:effectLst/>
                <a:latin typeface="Verdana" panose="020B0604030504040204" pitchFamily="34" charset="0"/>
              </a:rPr>
              <a:t>).</a:t>
            </a:r>
            <a:endParaRPr lang="en-US" sz="1800" b="0" i="0" dirty="0">
              <a:solidFill>
                <a:srgbClr val="000000"/>
              </a:solidFill>
              <a:effectLst/>
              <a:latin typeface="Verdana" panose="020B0604030504040204" pitchFamily="34" charset="0"/>
            </a:endParaRPr>
          </a:p>
          <a:p>
            <a:br>
              <a:rPr lang="en-IN" sz="1200" dirty="0"/>
            </a:br>
            <a:r>
              <a:rPr lang="en-IN" sz="1200" dirty="0"/>
              <a:t>n </a:t>
            </a:r>
            <a:r>
              <a:rPr lang="en-IN" sz="1200" b="0" i="0" dirty="0">
                <a:solidFill>
                  <a:srgbClr val="000000"/>
                </a:solidFill>
                <a:effectLst/>
                <a:latin typeface="Verdana" panose="020B0604030504040204" pitchFamily="34" charset="0"/>
              </a:rPr>
              <a:t> is the sample size.</a:t>
            </a:r>
          </a:p>
          <a:p>
            <a:pPr algn="l"/>
            <a:r>
              <a:rPr lang="en-US" sz="1200" b="0" i="0" dirty="0">
                <a:solidFill>
                  <a:srgbClr val="000000"/>
                </a:solidFill>
                <a:effectLst/>
                <a:latin typeface="Verdana" panose="020B0604030504040204" pitchFamily="34" charset="0"/>
              </a:rPr>
              <a:t>In our example:</a:t>
            </a:r>
          </a:p>
          <a:p>
            <a:pPr algn="l"/>
            <a:r>
              <a:rPr lang="en-US" sz="1200" b="0" i="0" dirty="0">
                <a:solidFill>
                  <a:srgbClr val="000000"/>
                </a:solidFill>
                <a:effectLst/>
                <a:latin typeface="Consolas" panose="020B0609020204030204" pitchFamily="49" charset="0"/>
              </a:rPr>
              <a:t>The claimed (H0) population proportion (p) was 0.20</a:t>
            </a:r>
          </a:p>
          <a:p>
            <a:pPr algn="l"/>
            <a:r>
              <a:rPr lang="en-US" sz="1200" b="0" i="0" dirty="0">
                <a:solidFill>
                  <a:srgbClr val="000000"/>
                </a:solidFill>
                <a:effectLst/>
                <a:latin typeface="Consolas" panose="020B0609020204030204" pitchFamily="49" charset="0"/>
              </a:rPr>
              <a:t>The sample proportion (p^) was 10 out of 40, or: 10/40=0.25</a:t>
            </a:r>
          </a:p>
          <a:p>
            <a:pPr algn="l"/>
            <a:r>
              <a:rPr lang="en-US" sz="1200" b="0" i="0" dirty="0">
                <a:solidFill>
                  <a:srgbClr val="000000"/>
                </a:solidFill>
                <a:effectLst/>
                <a:latin typeface="Consolas" panose="020B0609020204030204" pitchFamily="49" charset="0"/>
              </a:rPr>
              <a:t>The sample size (n) was 40</a:t>
            </a:r>
          </a:p>
          <a:p>
            <a:pPr algn="l"/>
            <a:endParaRPr lang="en-US" sz="1200" dirty="0">
              <a:solidFill>
                <a:srgbClr val="000000"/>
              </a:solidFill>
              <a:latin typeface="Consolas" panose="020B0609020204030204" pitchFamily="49" charset="0"/>
            </a:endParaRPr>
          </a:p>
          <a:p>
            <a:pPr algn="l"/>
            <a:r>
              <a:rPr lang="en-US" sz="1000" b="0" i="0" dirty="0">
                <a:solidFill>
                  <a:srgbClr val="000000"/>
                </a:solidFill>
                <a:effectLst/>
                <a:latin typeface="Verdana" panose="020B0604030504040204" pitchFamily="34" charset="0"/>
              </a:rPr>
              <a:t>So the test statistic (TS) is then:</a:t>
            </a:r>
            <a:endParaRPr lang="en-US" sz="1200" b="0" i="0" dirty="0">
              <a:solidFill>
                <a:srgbClr val="000000"/>
              </a:solidFill>
              <a:effectLst/>
              <a:latin typeface="Consolas" panose="020B0609020204030204" pitchFamily="49" charset="0"/>
            </a:endParaRPr>
          </a:p>
          <a:p>
            <a:pPr algn="l"/>
            <a:br>
              <a:rPr lang="en-IN" sz="1000" dirty="0"/>
            </a:br>
            <a:endParaRPr lang="en-US" sz="1200" b="0" i="0" dirty="0">
              <a:solidFill>
                <a:srgbClr val="000000"/>
              </a:solidFill>
              <a:effectLst/>
              <a:latin typeface="Consolas" panose="020B0609020204030204" pitchFamily="49" charset="0"/>
            </a:endParaRPr>
          </a:p>
          <a:p>
            <a:endParaRPr lang="en-US" sz="1800" b="0" i="0" dirty="0">
              <a:solidFill>
                <a:srgbClr val="000000"/>
              </a:solidFill>
              <a:effectLst/>
              <a:latin typeface="Verdana" panose="020B0604030504040204" pitchFamily="34" charset="0"/>
            </a:endParaRPr>
          </a:p>
          <a:p>
            <a:pPr lvl="1"/>
            <a:endParaRPr lang="en-US" sz="1400" b="0" i="0" dirty="0">
              <a:solidFill>
                <a:srgbClr val="000000"/>
              </a:solidFill>
              <a:effectLst/>
              <a:latin typeface="Verdana" panose="020B0604030504040204" pitchFamily="34" charset="0"/>
            </a:endParaRPr>
          </a:p>
          <a:p>
            <a:pPr lvl="1"/>
            <a:endParaRPr lang="en-US" sz="1400" b="0" i="0" dirty="0">
              <a:solidFill>
                <a:srgbClr val="000000"/>
              </a:solidFill>
              <a:effectLst/>
              <a:latin typeface="Verdana" panose="020B0604030504040204" pitchFamily="34" charset="0"/>
            </a:endParaRPr>
          </a:p>
          <a:p>
            <a:pPr lvl="1"/>
            <a:endParaRPr lang="en-IN" dirty="0"/>
          </a:p>
        </p:txBody>
      </p:sp>
      <p:pic>
        <p:nvPicPr>
          <p:cNvPr id="5" name="Picture 4">
            <a:extLst>
              <a:ext uri="{FF2B5EF4-FFF2-40B4-BE49-F238E27FC236}">
                <a16:creationId xmlns:a16="http://schemas.microsoft.com/office/drawing/2014/main" id="{44CA54F0-495C-4EF6-83AD-635499AF3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6296" y="1849155"/>
            <a:ext cx="2257740" cy="1076475"/>
          </a:xfrm>
          <a:prstGeom prst="rect">
            <a:avLst/>
          </a:prstGeom>
        </p:spPr>
      </p:pic>
      <p:pic>
        <p:nvPicPr>
          <p:cNvPr id="7" name="Picture 6">
            <a:extLst>
              <a:ext uri="{FF2B5EF4-FFF2-40B4-BE49-F238E27FC236}">
                <a16:creationId xmlns:a16="http://schemas.microsoft.com/office/drawing/2014/main" id="{05453FBC-2615-41A6-9142-5F13042AAE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0940" y="5599261"/>
            <a:ext cx="9450119" cy="847843"/>
          </a:xfrm>
          <a:prstGeom prst="rect">
            <a:avLst/>
          </a:prstGeom>
        </p:spPr>
      </p:pic>
    </p:spTree>
    <p:extLst>
      <p:ext uri="{BB962C8B-B14F-4D97-AF65-F5344CB8AC3E}">
        <p14:creationId xmlns:p14="http://schemas.microsoft.com/office/powerpoint/2010/main" val="4270765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03EF43-8A00-492B-A1D6-975359F1924A}"/>
              </a:ext>
            </a:extLst>
          </p:cNvPr>
          <p:cNvSpPr>
            <a:spLocks noGrp="1"/>
          </p:cNvSpPr>
          <p:nvPr>
            <p:ph idx="1"/>
          </p:nvPr>
        </p:nvSpPr>
        <p:spPr>
          <a:xfrm>
            <a:off x="838200" y="67377"/>
            <a:ext cx="10515600" cy="6109586"/>
          </a:xfrm>
        </p:spPr>
        <p:txBody>
          <a:bodyPr/>
          <a:lstStyle/>
          <a:p>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scipy.stats</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as</a:t>
            </a:r>
            <a:r>
              <a:rPr lang="en-US" b="0" i="0" dirty="0">
                <a:solidFill>
                  <a:srgbClr val="000000"/>
                </a:solidFill>
                <a:effectLst/>
                <a:latin typeface="Consolas" panose="020B0609020204030204" pitchFamily="49" charset="0"/>
              </a:rPr>
              <a:t> stats</a:t>
            </a:r>
            <a:br>
              <a:rPr lang="en-US" dirty="0"/>
            </a:br>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math</a:t>
            </a:r>
            <a:br>
              <a:rPr lang="en-US" dirty="0"/>
            </a:br>
            <a:br>
              <a:rPr lang="en-US" dirty="0"/>
            </a:br>
            <a:r>
              <a:rPr lang="en-US" b="0" i="0" dirty="0">
                <a:solidFill>
                  <a:srgbClr val="008000"/>
                </a:solidFill>
                <a:effectLst/>
                <a:latin typeface="Consolas" panose="020B0609020204030204" pitchFamily="49" charset="0"/>
              </a:rPr>
              <a:t># Specify the number of </a:t>
            </a:r>
            <a:r>
              <a:rPr lang="en-US" b="0" i="0" dirty="0" err="1">
                <a:solidFill>
                  <a:srgbClr val="008000"/>
                </a:solidFill>
                <a:effectLst/>
                <a:latin typeface="Consolas" panose="020B0609020204030204" pitchFamily="49" charset="0"/>
              </a:rPr>
              <a:t>occurences</a:t>
            </a:r>
            <a:r>
              <a:rPr lang="en-US" b="0" i="0" dirty="0">
                <a:solidFill>
                  <a:srgbClr val="008000"/>
                </a:solidFill>
                <a:effectLst/>
                <a:latin typeface="Consolas" panose="020B0609020204030204" pitchFamily="49" charset="0"/>
              </a:rPr>
              <a:t> (x), the sample size (n), and the proportion claimed in the null-hypothesis (p)</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x = </a:t>
            </a:r>
            <a:r>
              <a:rPr lang="en-US" b="0" i="0" dirty="0">
                <a:solidFill>
                  <a:srgbClr val="FF0000"/>
                </a:solidFill>
                <a:effectLst/>
                <a:latin typeface="Consolas" panose="020B0609020204030204" pitchFamily="49" charset="0"/>
              </a:rPr>
              <a:t>10</a:t>
            </a:r>
            <a:br>
              <a:rPr lang="en-US" dirty="0"/>
            </a:br>
            <a:r>
              <a:rPr lang="en-US" b="0" i="0" dirty="0">
                <a:solidFill>
                  <a:srgbClr val="000000"/>
                </a:solidFill>
                <a:effectLst/>
                <a:latin typeface="Consolas" panose="020B0609020204030204" pitchFamily="49" charset="0"/>
              </a:rPr>
              <a:t>n = </a:t>
            </a:r>
            <a:r>
              <a:rPr lang="en-US" b="0" i="0" dirty="0">
                <a:solidFill>
                  <a:srgbClr val="FF0000"/>
                </a:solidFill>
                <a:effectLst/>
                <a:latin typeface="Consolas" panose="020B0609020204030204" pitchFamily="49" charset="0"/>
              </a:rPr>
              <a:t>40</a:t>
            </a:r>
            <a:br>
              <a:rPr lang="en-US" dirty="0"/>
            </a:br>
            <a:r>
              <a:rPr lang="en-US" b="0" i="0" dirty="0">
                <a:solidFill>
                  <a:srgbClr val="000000"/>
                </a:solidFill>
                <a:effectLst/>
                <a:latin typeface="Consolas" panose="020B0609020204030204" pitchFamily="49" charset="0"/>
              </a:rPr>
              <a:t>p = </a:t>
            </a:r>
            <a:r>
              <a:rPr lang="en-US" b="0" i="0" dirty="0">
                <a:solidFill>
                  <a:srgbClr val="FF0000"/>
                </a:solidFill>
                <a:effectLst/>
                <a:latin typeface="Consolas" panose="020B0609020204030204" pitchFamily="49" charset="0"/>
              </a:rPr>
              <a:t>0.2</a:t>
            </a:r>
            <a:br>
              <a:rPr lang="en-US" dirty="0"/>
            </a:br>
            <a:br>
              <a:rPr lang="en-US" dirty="0"/>
            </a:br>
            <a:r>
              <a:rPr lang="en-US" b="0" i="0" dirty="0">
                <a:solidFill>
                  <a:srgbClr val="008000"/>
                </a:solidFill>
                <a:effectLst/>
                <a:latin typeface="Consolas" panose="020B0609020204030204" pitchFamily="49" charset="0"/>
              </a:rPr>
              <a:t># Calculate the sample proportion</a:t>
            </a:r>
            <a:br>
              <a:rPr lang="en-US" b="0" i="0" dirty="0">
                <a:solidFill>
                  <a:srgbClr val="008000"/>
                </a:solidFill>
                <a:effectLst/>
                <a:latin typeface="Consolas" panose="020B0609020204030204" pitchFamily="49" charset="0"/>
              </a:rPr>
            </a:br>
            <a:r>
              <a:rPr lang="en-US" b="0" i="0" dirty="0" err="1">
                <a:solidFill>
                  <a:srgbClr val="000000"/>
                </a:solidFill>
                <a:effectLst/>
                <a:latin typeface="Consolas" panose="020B0609020204030204" pitchFamily="49" charset="0"/>
              </a:rPr>
              <a:t>p_hat</a:t>
            </a:r>
            <a:r>
              <a:rPr lang="en-US" b="0" i="0" dirty="0">
                <a:solidFill>
                  <a:srgbClr val="000000"/>
                </a:solidFill>
                <a:effectLst/>
                <a:latin typeface="Consolas" panose="020B0609020204030204" pitchFamily="49" charset="0"/>
              </a:rPr>
              <a:t> = x/n</a:t>
            </a:r>
            <a:br>
              <a:rPr lang="en-US" dirty="0"/>
            </a:br>
            <a:br>
              <a:rPr lang="en-US" dirty="0"/>
            </a:br>
            <a:r>
              <a:rPr lang="en-US" b="0" i="0" dirty="0">
                <a:solidFill>
                  <a:srgbClr val="008000"/>
                </a:solidFill>
                <a:effectLst/>
                <a:latin typeface="Consolas" panose="020B0609020204030204" pitchFamily="49" charset="0"/>
              </a:rPr>
              <a:t># Calculate and print the test statistic</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p_hat</a:t>
            </a:r>
            <a:r>
              <a:rPr lang="en-US" b="0" i="0" dirty="0">
                <a:solidFill>
                  <a:srgbClr val="000000"/>
                </a:solidFill>
                <a:effectLst/>
                <a:latin typeface="Consolas" panose="020B0609020204030204" pitchFamily="49" charset="0"/>
              </a:rPr>
              <a:t>-p)/(</a:t>
            </a:r>
            <a:r>
              <a:rPr lang="en-US" b="0" i="0" dirty="0" err="1">
                <a:solidFill>
                  <a:srgbClr val="000000"/>
                </a:solidFill>
                <a:effectLst/>
                <a:latin typeface="Consolas" panose="020B0609020204030204" pitchFamily="49" charset="0"/>
              </a:rPr>
              <a:t>math.sqrt</a:t>
            </a:r>
            <a:r>
              <a:rPr lang="en-US" b="0" i="0" dirty="0">
                <a:solidFill>
                  <a:srgbClr val="000000"/>
                </a:solidFill>
                <a:effectLst/>
                <a:latin typeface="Consolas" panose="020B0609020204030204" pitchFamily="49" charset="0"/>
              </a:rPr>
              <a:t>((p*(</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-p))/(n))))</a:t>
            </a:r>
            <a:endParaRPr lang="en-IN" dirty="0"/>
          </a:p>
        </p:txBody>
      </p:sp>
    </p:spTree>
    <p:extLst>
      <p:ext uri="{BB962C8B-B14F-4D97-AF65-F5344CB8AC3E}">
        <p14:creationId xmlns:p14="http://schemas.microsoft.com/office/powerpoint/2010/main" val="7179116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145D1-ABBE-4EE8-9945-E36D5AE1E70C}"/>
              </a:ext>
            </a:extLst>
          </p:cNvPr>
          <p:cNvSpPr>
            <a:spLocks noGrp="1"/>
          </p:cNvSpPr>
          <p:nvPr>
            <p:ph type="title"/>
          </p:nvPr>
        </p:nvSpPr>
        <p:spPr>
          <a:xfrm>
            <a:off x="838200" y="365126"/>
            <a:ext cx="10515600" cy="315912"/>
          </a:xfrm>
        </p:spPr>
        <p:txBody>
          <a:bodyPr>
            <a:normAutofit fontScale="90000"/>
          </a:bodyPr>
          <a:lstStyle/>
          <a:p>
            <a:r>
              <a:rPr lang="en-IN" b="0" i="0" dirty="0">
                <a:solidFill>
                  <a:srgbClr val="000000"/>
                </a:solidFill>
                <a:effectLst/>
                <a:latin typeface="Segoe UI" panose="020B0502040204020203" pitchFamily="34" charset="0"/>
              </a:rPr>
              <a:t>Concluding</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38913947-5CAF-4A3B-8846-E32EE65C5D51}"/>
              </a:ext>
            </a:extLst>
          </p:cNvPr>
          <p:cNvSpPr>
            <a:spLocks noGrp="1"/>
          </p:cNvSpPr>
          <p:nvPr>
            <p:ph idx="1"/>
          </p:nvPr>
        </p:nvSpPr>
        <p:spPr>
          <a:xfrm>
            <a:off x="838200" y="587141"/>
            <a:ext cx="10515600" cy="5589822"/>
          </a:xfrm>
        </p:spPr>
        <p:txBody>
          <a:bodyPr/>
          <a:lstStyle/>
          <a:p>
            <a:pPr algn="l"/>
            <a:r>
              <a:rPr lang="en-US" sz="1600" b="0" i="0" dirty="0">
                <a:solidFill>
                  <a:srgbClr val="000000"/>
                </a:solidFill>
                <a:effectLst/>
                <a:latin typeface="Verdana" panose="020B0604030504040204" pitchFamily="34" charset="0"/>
              </a:rPr>
              <a:t>There are two main approaches for making the conclusion of a hypothesis test:</a:t>
            </a:r>
          </a:p>
          <a:p>
            <a:pPr algn="l">
              <a:buFont typeface="Arial" panose="020B0604020202020204" pitchFamily="34" charset="0"/>
              <a:buChar char="•"/>
            </a:pPr>
            <a:r>
              <a:rPr lang="en-US" sz="1600" b="0" i="0" dirty="0">
                <a:solidFill>
                  <a:srgbClr val="000000"/>
                </a:solidFill>
                <a:effectLst/>
                <a:latin typeface="Verdana" panose="020B0604030504040204" pitchFamily="34" charset="0"/>
              </a:rPr>
              <a:t>The </a:t>
            </a:r>
            <a:r>
              <a:rPr lang="en-US" sz="1600" b="1" i="0" dirty="0">
                <a:solidFill>
                  <a:srgbClr val="000000"/>
                </a:solidFill>
                <a:effectLst/>
                <a:latin typeface="Verdana" panose="020B0604030504040204" pitchFamily="34" charset="0"/>
              </a:rPr>
              <a:t>critical value</a:t>
            </a:r>
            <a:r>
              <a:rPr lang="en-US" sz="1600" b="0" i="0" dirty="0">
                <a:solidFill>
                  <a:srgbClr val="000000"/>
                </a:solidFill>
                <a:effectLst/>
                <a:latin typeface="Verdana" panose="020B0604030504040204" pitchFamily="34" charset="0"/>
              </a:rPr>
              <a:t> approach compares the test statistic with the critical value of the significance level.</a:t>
            </a:r>
          </a:p>
          <a:p>
            <a:pPr algn="l">
              <a:buFont typeface="Arial" panose="020B0604020202020204" pitchFamily="34" charset="0"/>
              <a:buChar char="•"/>
            </a:pPr>
            <a:r>
              <a:rPr lang="en-US" sz="1600" b="0" i="0" dirty="0">
                <a:solidFill>
                  <a:srgbClr val="000000"/>
                </a:solidFill>
                <a:effectLst/>
                <a:latin typeface="Verdana" panose="020B0604030504040204" pitchFamily="34" charset="0"/>
              </a:rPr>
              <a:t>The </a:t>
            </a:r>
            <a:r>
              <a:rPr lang="en-US" sz="1600" b="1" i="0" dirty="0">
                <a:solidFill>
                  <a:srgbClr val="000000"/>
                </a:solidFill>
                <a:effectLst/>
                <a:latin typeface="Verdana" panose="020B0604030504040204" pitchFamily="34" charset="0"/>
              </a:rPr>
              <a:t>P-value</a:t>
            </a:r>
            <a:r>
              <a:rPr lang="en-US" sz="1600" b="0" i="0" dirty="0">
                <a:solidFill>
                  <a:srgbClr val="000000"/>
                </a:solidFill>
                <a:effectLst/>
                <a:latin typeface="Verdana" panose="020B0604030504040204" pitchFamily="34" charset="0"/>
              </a:rPr>
              <a:t> approach compares the P-value of the test statistic and with the significance level.</a:t>
            </a:r>
          </a:p>
          <a:p>
            <a:pPr algn="l">
              <a:buFont typeface="Arial" panose="020B0604020202020204" pitchFamily="34" charset="0"/>
              <a:buChar char="•"/>
            </a:pPr>
            <a:endParaRPr lang="en-US" sz="1600" dirty="0">
              <a:solidFill>
                <a:srgbClr val="000000"/>
              </a:solidFill>
              <a:latin typeface="Verdana" panose="020B0604030504040204" pitchFamily="34" charset="0"/>
            </a:endParaRPr>
          </a:p>
          <a:p>
            <a:pPr algn="l">
              <a:buFont typeface="Arial" panose="020B0604020202020204" pitchFamily="34" charset="0"/>
              <a:buChar char="•"/>
            </a:pPr>
            <a:endParaRPr lang="en-US" sz="16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237255669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3F97-3EBE-4891-8B9F-42624F0CA97D}"/>
              </a:ext>
            </a:extLst>
          </p:cNvPr>
          <p:cNvSpPr>
            <a:spLocks noGrp="1"/>
          </p:cNvSpPr>
          <p:nvPr>
            <p:ph type="title"/>
          </p:nvPr>
        </p:nvSpPr>
        <p:spPr>
          <a:xfrm>
            <a:off x="838200" y="365126"/>
            <a:ext cx="10515600" cy="202766"/>
          </a:xfrm>
        </p:spPr>
        <p:txBody>
          <a:bodyPr>
            <a:normAutofit fontScale="90000"/>
          </a:bodyPr>
          <a:lstStyle/>
          <a:p>
            <a:r>
              <a:rPr lang="en-IN" b="0" i="0" dirty="0">
                <a:solidFill>
                  <a:srgbClr val="000000"/>
                </a:solidFill>
                <a:effectLst/>
                <a:latin typeface="Segoe UI" panose="020B0502040204020203" pitchFamily="34" charset="0"/>
              </a:rPr>
              <a:t>The Critical Value Approach</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8573CC5-4B68-4647-B1A0-451E02E3D758}"/>
              </a:ext>
            </a:extLst>
          </p:cNvPr>
          <p:cNvSpPr>
            <a:spLocks noGrp="1"/>
          </p:cNvSpPr>
          <p:nvPr>
            <p:ph idx="1"/>
          </p:nvPr>
        </p:nvSpPr>
        <p:spPr>
          <a:xfrm>
            <a:off x="838200" y="365126"/>
            <a:ext cx="10515600" cy="5811837"/>
          </a:xfrm>
        </p:spPr>
        <p:txBody>
          <a:bodyPr/>
          <a:lstStyle/>
          <a:p>
            <a:pPr algn="l"/>
            <a:r>
              <a:rPr lang="en-US" sz="1400" b="0" i="0" dirty="0">
                <a:solidFill>
                  <a:srgbClr val="000000"/>
                </a:solidFill>
                <a:effectLst/>
                <a:latin typeface="Verdana" panose="020B0604030504040204" pitchFamily="34" charset="0"/>
              </a:rPr>
              <a:t>For the critical value approach we need to find the </a:t>
            </a:r>
            <a:r>
              <a:rPr lang="en-US" sz="1400" b="1" i="0" dirty="0">
                <a:solidFill>
                  <a:srgbClr val="000000"/>
                </a:solidFill>
                <a:effectLst/>
                <a:latin typeface="Verdana" panose="020B0604030504040204" pitchFamily="34" charset="0"/>
              </a:rPr>
              <a:t>critical value</a:t>
            </a:r>
            <a:r>
              <a:rPr lang="en-US" sz="1400" b="0" i="0" dirty="0">
                <a:solidFill>
                  <a:srgbClr val="000000"/>
                </a:solidFill>
                <a:effectLst/>
                <a:latin typeface="Verdana" panose="020B0604030504040204" pitchFamily="34" charset="0"/>
              </a:rPr>
              <a:t> (CV) of the significance level (α).</a:t>
            </a:r>
          </a:p>
          <a:p>
            <a:pPr algn="l"/>
            <a:r>
              <a:rPr lang="en-US" sz="1400" b="0" i="0" dirty="0">
                <a:solidFill>
                  <a:srgbClr val="000000"/>
                </a:solidFill>
                <a:effectLst/>
                <a:latin typeface="Verdana" panose="020B0604030504040204" pitchFamily="34" charset="0"/>
              </a:rPr>
              <a:t>For a population proportion test, the critical value (CV) is a </a:t>
            </a:r>
            <a:r>
              <a:rPr lang="en-US" sz="1400" b="1" i="0" dirty="0">
                <a:solidFill>
                  <a:srgbClr val="000000"/>
                </a:solidFill>
                <a:effectLst/>
                <a:latin typeface="Verdana" panose="020B0604030504040204" pitchFamily="34" charset="0"/>
              </a:rPr>
              <a:t>Z-value</a:t>
            </a:r>
            <a:r>
              <a:rPr lang="en-US" sz="1400" b="0" i="0" dirty="0">
                <a:solidFill>
                  <a:srgbClr val="000000"/>
                </a:solidFill>
                <a:effectLst/>
                <a:latin typeface="Verdana" panose="020B0604030504040204" pitchFamily="34" charset="0"/>
              </a:rPr>
              <a:t> from a </a:t>
            </a:r>
            <a:r>
              <a:rPr lang="en-US" sz="1400" b="0" i="0" dirty="0">
                <a:solidFill>
                  <a:srgbClr val="000000"/>
                </a:solidFill>
                <a:effectLst/>
                <a:latin typeface="Verdana" panose="020B0604030504040204" pitchFamily="34" charset="0"/>
                <a:hlinkClick r:id="rId2"/>
              </a:rPr>
              <a:t>standard normal distribution</a:t>
            </a:r>
            <a:r>
              <a:rPr lang="en-US" sz="1400" b="0" i="0" dirty="0">
                <a:solidFill>
                  <a:srgbClr val="000000"/>
                </a:solidFill>
                <a:effectLst/>
                <a:latin typeface="Verdana" panose="020B0604030504040204" pitchFamily="34" charset="0"/>
              </a:rPr>
              <a:t>.</a:t>
            </a:r>
          </a:p>
          <a:p>
            <a:pPr algn="l"/>
            <a:r>
              <a:rPr lang="en-US" sz="1400" b="0" i="0" dirty="0">
                <a:solidFill>
                  <a:srgbClr val="000000"/>
                </a:solidFill>
                <a:effectLst/>
                <a:latin typeface="Verdana" panose="020B0604030504040204" pitchFamily="34" charset="0"/>
              </a:rPr>
              <a:t>This critical Z-value (CV) defines the </a:t>
            </a:r>
            <a:r>
              <a:rPr lang="en-US" sz="1400" b="1" i="0" dirty="0">
                <a:solidFill>
                  <a:srgbClr val="000000"/>
                </a:solidFill>
                <a:effectLst/>
                <a:latin typeface="Verdana" panose="020B0604030504040204" pitchFamily="34" charset="0"/>
              </a:rPr>
              <a:t>rejection region</a:t>
            </a:r>
            <a:r>
              <a:rPr lang="en-US" sz="1400" b="0" i="0" dirty="0">
                <a:solidFill>
                  <a:srgbClr val="000000"/>
                </a:solidFill>
                <a:effectLst/>
                <a:latin typeface="Verdana" panose="020B0604030504040204" pitchFamily="34" charset="0"/>
              </a:rPr>
              <a:t> for the test.</a:t>
            </a:r>
          </a:p>
          <a:p>
            <a:pPr algn="l"/>
            <a:r>
              <a:rPr lang="en-US" sz="1400" b="0" i="0" dirty="0">
                <a:solidFill>
                  <a:srgbClr val="000000"/>
                </a:solidFill>
                <a:effectLst/>
                <a:latin typeface="Verdana" panose="020B0604030504040204" pitchFamily="34" charset="0"/>
              </a:rPr>
              <a:t>The rejection region is an area of probability in the tails of the standard normal distribution.</a:t>
            </a:r>
          </a:p>
          <a:p>
            <a:pPr algn="l"/>
            <a:r>
              <a:rPr lang="en-US" sz="1400" b="0" i="0" dirty="0">
                <a:solidFill>
                  <a:srgbClr val="000000"/>
                </a:solidFill>
                <a:effectLst/>
                <a:latin typeface="Verdana" panose="020B0604030504040204" pitchFamily="34" charset="0"/>
              </a:rPr>
              <a:t>Because the claim is that the population proportion is </a:t>
            </a:r>
            <a:r>
              <a:rPr lang="en-US" sz="1400" b="1" i="0" dirty="0">
                <a:solidFill>
                  <a:srgbClr val="000000"/>
                </a:solidFill>
                <a:effectLst/>
                <a:latin typeface="Verdana" panose="020B0604030504040204" pitchFamily="34" charset="0"/>
              </a:rPr>
              <a:t>more</a:t>
            </a:r>
            <a:r>
              <a:rPr lang="en-US" sz="1400" b="0" i="0" dirty="0">
                <a:solidFill>
                  <a:srgbClr val="000000"/>
                </a:solidFill>
                <a:effectLst/>
                <a:latin typeface="Verdana" panose="020B0604030504040204" pitchFamily="34" charset="0"/>
              </a:rPr>
              <a:t> than 20%, the rejection region is in the right tail:</a:t>
            </a:r>
          </a:p>
          <a:p>
            <a:pPr algn="l"/>
            <a:endParaRPr lang="en-US" sz="1400" dirty="0">
              <a:solidFill>
                <a:srgbClr val="000000"/>
              </a:solidFill>
              <a:latin typeface="Verdana" panose="020B0604030504040204" pitchFamily="34" charset="0"/>
            </a:endParaRPr>
          </a:p>
          <a:p>
            <a:pPr algn="l"/>
            <a:endParaRPr lang="en-US" sz="1400" b="0" i="0" dirty="0">
              <a:solidFill>
                <a:srgbClr val="000000"/>
              </a:solidFill>
              <a:effectLst/>
              <a:latin typeface="Verdana" panose="020B0604030504040204" pitchFamily="34" charset="0"/>
            </a:endParaRPr>
          </a:p>
          <a:p>
            <a:pPr algn="l"/>
            <a:endParaRPr lang="en-US" sz="1400" dirty="0">
              <a:solidFill>
                <a:srgbClr val="000000"/>
              </a:solidFill>
              <a:latin typeface="Verdana" panose="020B0604030504040204" pitchFamily="34" charset="0"/>
            </a:endParaRPr>
          </a:p>
          <a:p>
            <a:pPr algn="l"/>
            <a:endParaRPr lang="en-US" sz="1400" b="0" i="0" dirty="0">
              <a:solidFill>
                <a:srgbClr val="000000"/>
              </a:solidFill>
              <a:effectLst/>
              <a:latin typeface="Verdana" panose="020B0604030504040204" pitchFamily="34" charset="0"/>
            </a:endParaRPr>
          </a:p>
          <a:p>
            <a:pPr algn="l"/>
            <a:endParaRPr lang="en-US" sz="1400" dirty="0">
              <a:solidFill>
                <a:srgbClr val="000000"/>
              </a:solidFill>
              <a:latin typeface="Verdana" panose="020B0604030504040204" pitchFamily="34" charset="0"/>
            </a:endParaRPr>
          </a:p>
          <a:p>
            <a:pPr algn="l"/>
            <a:endParaRPr lang="en-US" sz="1400" b="0" i="0" dirty="0">
              <a:solidFill>
                <a:srgbClr val="000000"/>
              </a:solidFill>
              <a:effectLst/>
              <a:latin typeface="Verdana" panose="020B0604030504040204" pitchFamily="34" charset="0"/>
            </a:endParaRPr>
          </a:p>
          <a:p>
            <a:pPr algn="l"/>
            <a:endParaRPr lang="en-US" sz="1400" dirty="0">
              <a:solidFill>
                <a:srgbClr val="000000"/>
              </a:solidFill>
              <a:latin typeface="Verdana" panose="020B0604030504040204" pitchFamily="34" charset="0"/>
            </a:endParaRPr>
          </a:p>
          <a:p>
            <a:pPr algn="l"/>
            <a:endParaRPr lang="en-US" sz="1400" b="0" i="0" dirty="0">
              <a:solidFill>
                <a:srgbClr val="000000"/>
              </a:solidFill>
              <a:effectLst/>
              <a:latin typeface="Verdana" panose="020B0604030504040204" pitchFamily="34" charset="0"/>
            </a:endParaRPr>
          </a:p>
          <a:p>
            <a:pPr algn="l"/>
            <a:endParaRPr lang="en-US" sz="1400" dirty="0">
              <a:solidFill>
                <a:srgbClr val="000000"/>
              </a:solidFill>
              <a:latin typeface="Verdana" panose="020B0604030504040204" pitchFamily="34" charset="0"/>
            </a:endParaRPr>
          </a:p>
          <a:p>
            <a:pPr algn="l"/>
            <a:r>
              <a:rPr lang="en-US" sz="1050" b="0" i="0" dirty="0">
                <a:solidFill>
                  <a:srgbClr val="000000"/>
                </a:solidFill>
                <a:effectLst/>
                <a:latin typeface="Verdana" panose="020B0604030504040204" pitchFamily="34" charset="0"/>
              </a:rPr>
              <a:t>The size of the rejection region is decided by the significance level (</a:t>
            </a:r>
            <a:r>
              <a:rPr lang="en-US" sz="1050" dirty="0"/>
              <a:t>α</a:t>
            </a:r>
            <a:r>
              <a:rPr lang="en-US" sz="1050" b="0" i="0" dirty="0">
                <a:solidFill>
                  <a:srgbClr val="000000"/>
                </a:solidFill>
                <a:effectLst/>
                <a:latin typeface="Verdana" panose="020B0604030504040204" pitchFamily="34" charset="0"/>
              </a:rPr>
              <a:t>).</a:t>
            </a:r>
            <a:endParaRPr lang="en-US" sz="1400" b="0" i="0" dirty="0">
              <a:solidFill>
                <a:srgbClr val="000000"/>
              </a:solidFill>
              <a:effectLst/>
              <a:latin typeface="Verdana" panose="020B0604030504040204" pitchFamily="34" charset="0"/>
            </a:endParaRPr>
          </a:p>
          <a:p>
            <a:pPr algn="l"/>
            <a:r>
              <a:rPr lang="en-US" sz="1050" b="0" i="0" dirty="0">
                <a:solidFill>
                  <a:srgbClr val="000000"/>
                </a:solidFill>
                <a:effectLst/>
                <a:latin typeface="Verdana" panose="020B0604030504040204" pitchFamily="34" charset="0"/>
              </a:rPr>
              <a:t>Choosing a significance level (</a:t>
            </a:r>
            <a:r>
              <a:rPr lang="en-US" sz="1050" dirty="0"/>
              <a:t>α</a:t>
            </a:r>
            <a:r>
              <a:rPr lang="en-US" sz="1050" b="0" i="0" dirty="0">
                <a:solidFill>
                  <a:srgbClr val="000000"/>
                </a:solidFill>
                <a:effectLst/>
                <a:latin typeface="Verdana" panose="020B0604030504040204" pitchFamily="34" charset="0"/>
              </a:rPr>
              <a:t>) of 0.05, or 5%, we can find the critical Z-value from a </a:t>
            </a:r>
            <a:r>
              <a:rPr lang="en-US" sz="1050" b="0" i="0" dirty="0">
                <a:effectLst/>
                <a:latin typeface="Verdana" panose="020B0604030504040204" pitchFamily="34" charset="0"/>
                <a:hlinkClick r:id="rId3"/>
              </a:rPr>
              <a:t>Z-table</a:t>
            </a:r>
            <a:endParaRPr lang="en-US" sz="1050" b="0" i="0" dirty="0">
              <a:effectLst/>
              <a:latin typeface="Verdana" panose="020B0604030504040204" pitchFamily="34" charset="0"/>
            </a:endParaRPr>
          </a:p>
          <a:p>
            <a:pPr algn="l"/>
            <a:r>
              <a:rPr lang="en-US" sz="1050" b="1" i="0" dirty="0">
                <a:solidFill>
                  <a:srgbClr val="000000"/>
                </a:solidFill>
                <a:effectLst/>
                <a:latin typeface="Verdana" panose="020B0604030504040204" pitchFamily="34" charset="0"/>
              </a:rPr>
              <a:t>Note:</a:t>
            </a:r>
            <a:r>
              <a:rPr lang="en-US" sz="1050" b="0" i="0" dirty="0">
                <a:solidFill>
                  <a:srgbClr val="000000"/>
                </a:solidFill>
                <a:effectLst/>
                <a:latin typeface="Verdana" panose="020B0604030504040204" pitchFamily="34" charset="0"/>
              </a:rPr>
              <a:t> The functions find the Z-value for an area from the left side.</a:t>
            </a:r>
          </a:p>
          <a:p>
            <a:pPr algn="l"/>
            <a:r>
              <a:rPr lang="en-US" sz="1050" b="0" i="0" dirty="0">
                <a:solidFill>
                  <a:srgbClr val="000000"/>
                </a:solidFill>
                <a:effectLst/>
                <a:latin typeface="Verdana" panose="020B0604030504040204" pitchFamily="34" charset="0"/>
              </a:rPr>
              <a:t>To find the Z-value for a right tail we need to use the function on the area to the left of the tail (1-0.05 = 0.95).</a:t>
            </a:r>
            <a:endParaRPr lang="en-US" sz="1400" b="0" i="0" dirty="0">
              <a:solidFill>
                <a:srgbClr val="000000"/>
              </a:solidFill>
              <a:effectLst/>
              <a:latin typeface="Verdana" panose="020B0604030504040204" pitchFamily="34" charset="0"/>
            </a:endParaRPr>
          </a:p>
          <a:p>
            <a:pPr algn="l"/>
            <a:endParaRPr lang="en-US" sz="1400" dirty="0">
              <a:solidFill>
                <a:srgbClr val="000000"/>
              </a:solidFill>
              <a:latin typeface="Verdana" panose="020B0604030504040204" pitchFamily="34" charset="0"/>
            </a:endParaRPr>
          </a:p>
          <a:p>
            <a:pPr algn="l"/>
            <a:endParaRPr lang="en-US" sz="1400"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endParaRPr lang="en-IN" dirty="0"/>
          </a:p>
          <a:p>
            <a:endParaRPr lang="en-IN" dirty="0"/>
          </a:p>
        </p:txBody>
      </p:sp>
      <p:pic>
        <p:nvPicPr>
          <p:cNvPr id="4" name="Picture 3">
            <a:extLst>
              <a:ext uri="{FF2B5EF4-FFF2-40B4-BE49-F238E27FC236}">
                <a16:creationId xmlns:a16="http://schemas.microsoft.com/office/drawing/2014/main" id="{71420EB6-F59C-43D4-BBC4-068B9065F08B}"/>
              </a:ext>
            </a:extLst>
          </p:cNvPr>
          <p:cNvPicPr>
            <a:picLocks noChangeAspect="1"/>
          </p:cNvPicPr>
          <p:nvPr/>
        </p:nvPicPr>
        <p:blipFill>
          <a:blip r:embed="rId4"/>
          <a:stretch>
            <a:fillRect/>
          </a:stretch>
        </p:blipFill>
        <p:spPr>
          <a:xfrm>
            <a:off x="1237147" y="1899444"/>
            <a:ext cx="5848350" cy="2743200"/>
          </a:xfrm>
          <a:prstGeom prst="rect">
            <a:avLst/>
          </a:prstGeom>
        </p:spPr>
      </p:pic>
    </p:spTree>
    <p:extLst>
      <p:ext uri="{BB962C8B-B14F-4D97-AF65-F5344CB8AC3E}">
        <p14:creationId xmlns:p14="http://schemas.microsoft.com/office/powerpoint/2010/main" val="1561612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TotalTime>
  <Words>14149</Words>
  <Application>Microsoft Office PowerPoint</Application>
  <PresentationFormat>Widescreen</PresentationFormat>
  <Paragraphs>1126</Paragraphs>
  <Slides>120</Slides>
  <Notes>0</Notes>
  <HiddenSlides>0</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120</vt:i4>
      </vt:variant>
    </vt:vector>
  </HeadingPairs>
  <TitlesOfParts>
    <vt:vector size="143" baseType="lpstr">
      <vt:lpstr>-apple-system</vt:lpstr>
      <vt:lpstr>Arial</vt:lpstr>
      <vt:lpstr>Calibri</vt:lpstr>
      <vt:lpstr>Calibri Light</vt:lpstr>
      <vt:lpstr>charter</vt:lpstr>
      <vt:lpstr>Consolas</vt:lpstr>
      <vt:lpstr>Courier New</vt:lpstr>
      <vt:lpstr>Fira Mono</vt:lpstr>
      <vt:lpstr>Georgia</vt:lpstr>
      <vt:lpstr>Helvetica</vt:lpstr>
      <vt:lpstr>inherit</vt:lpstr>
      <vt:lpstr>Lato</vt:lpstr>
      <vt:lpstr>Menlo</vt:lpstr>
      <vt:lpstr>Montserrat</vt:lpstr>
      <vt:lpstr>Open Sans</vt:lpstr>
      <vt:lpstr>Segoe UI</vt:lpstr>
      <vt:lpstr>sohne</vt:lpstr>
      <vt:lpstr>source sans pro</vt:lpstr>
      <vt:lpstr>source sans pro</vt:lpstr>
      <vt:lpstr>times new roman</vt:lpstr>
      <vt:lpstr>urw-din</vt:lpstr>
      <vt:lpstr>Verdana</vt:lpstr>
      <vt:lpstr>Office Theme</vt:lpstr>
      <vt:lpstr>Statistical Data Science</vt:lpstr>
      <vt:lpstr>What is Statistics? What are the types of statistical concepts you should know? </vt:lpstr>
      <vt:lpstr> Data Analysis </vt:lpstr>
      <vt:lpstr>Random Data Distribution </vt:lpstr>
      <vt:lpstr>PowerPoint Presentation</vt:lpstr>
      <vt:lpstr>PowerPoint Presentation</vt:lpstr>
      <vt:lpstr>Normal Distribution </vt:lpstr>
      <vt:lpstr>PowerPoint Presentation</vt:lpstr>
      <vt:lpstr>Properties of Normal Distribution </vt:lpstr>
      <vt:lpstr>PowerPoint Presentation</vt:lpstr>
      <vt:lpstr>Calculating Probabilities with Normal Distribution </vt:lpstr>
      <vt:lpstr>Creating the Normal Curve </vt:lpstr>
      <vt:lpstr>PowerPoint Presentation</vt:lpstr>
      <vt:lpstr>Calculating Probability of Specific Data Occurance </vt:lpstr>
      <vt:lpstr>PowerPoint Presentation</vt:lpstr>
      <vt:lpstr>PowerPoint Presentation</vt:lpstr>
      <vt:lpstr>PowerPoint Presentation</vt:lpstr>
      <vt:lpstr>PowerPoint Presentation</vt:lpstr>
      <vt:lpstr>Seaborn </vt:lpstr>
      <vt:lpstr>PowerPoint Presentation</vt:lpstr>
      <vt:lpstr>Creating Different Types of Plots </vt:lpstr>
      <vt:lpstr>Categorical Plots </vt:lpstr>
      <vt:lpstr>Count Plot </vt:lpstr>
      <vt:lpstr>Box Plot </vt:lpstr>
      <vt:lpstr>Pairplot </vt:lpstr>
      <vt:lpstr>Normal (Gaussian) Distribution </vt:lpstr>
      <vt:lpstr>PowerPoint Presentation</vt:lpstr>
      <vt:lpstr>Descriptive Statistics </vt:lpstr>
      <vt:lpstr>Types of Measures </vt:lpstr>
      <vt:lpstr>Population and Samples </vt:lpstr>
      <vt:lpstr>Outliers </vt:lpstr>
      <vt:lpstr>Measures of Central Tendency </vt:lpstr>
      <vt:lpstr>Median</vt:lpstr>
      <vt:lpstr>Finding the Mode </vt:lpstr>
      <vt:lpstr>Measures of Variability </vt:lpstr>
      <vt:lpstr>PowerPoint Presentation</vt:lpstr>
      <vt:lpstr>Standard Deviation </vt:lpstr>
      <vt:lpstr>Skewness </vt:lpstr>
      <vt:lpstr>Understanding Positively Skewed Distribution </vt:lpstr>
      <vt:lpstr>PowerPoint Presentation</vt:lpstr>
      <vt:lpstr>Understanding Negatively Skewed Distribution </vt:lpstr>
      <vt:lpstr>PowerPoint Presentation</vt:lpstr>
      <vt:lpstr>Kurtosis </vt:lpstr>
      <vt:lpstr>PowerPoint Presentation</vt:lpstr>
      <vt:lpstr>PowerPoint Presentation</vt:lpstr>
      <vt:lpstr>Kurtosis function in pandas:</vt:lpstr>
      <vt:lpstr>Quartiles and Percentiles </vt:lpstr>
      <vt:lpstr>Calculating Quartiles </vt:lpstr>
      <vt:lpstr>Percentiles </vt:lpstr>
      <vt:lpstr>Calculating Percentiles </vt:lpstr>
      <vt:lpstr>Interquartile Range </vt:lpstr>
      <vt:lpstr>Calculating the Interquartile Range </vt:lpstr>
      <vt:lpstr>INFERENTIAL STATISTICS </vt:lpstr>
      <vt:lpstr>Standard Normal Distribution </vt:lpstr>
      <vt:lpstr>PowerPoint Presentation</vt:lpstr>
      <vt:lpstr>PowerPoint Presentation</vt:lpstr>
      <vt:lpstr>Parameters and Statistics </vt:lpstr>
      <vt:lpstr>PowerPoint Presentation</vt:lpstr>
      <vt:lpstr>Hypothesis testing </vt:lpstr>
      <vt:lpstr>PowerPoint Presentation</vt:lpstr>
      <vt:lpstr>Which are important parameter of hypothesis testing ?</vt:lpstr>
      <vt:lpstr>Level of significance: </vt:lpstr>
      <vt:lpstr>PowerPoint Presentation</vt:lpstr>
      <vt:lpstr>P-value</vt:lpstr>
      <vt:lpstr>hypothesis testing type</vt:lpstr>
      <vt:lpstr>PowerPoint Presentation</vt:lpstr>
      <vt:lpstr>Two sampled T-test</vt:lpstr>
      <vt:lpstr>Paired sampled t-test</vt:lpstr>
      <vt:lpstr>When you can run a Z Test. </vt:lpstr>
      <vt:lpstr>PowerPoint Presentation</vt:lpstr>
      <vt:lpstr>Two-sample Z test</vt:lpstr>
      <vt:lpstr>ANOVA (F-TEST) </vt:lpstr>
      <vt:lpstr>PowerPoint Presentation</vt:lpstr>
      <vt:lpstr>Two Way F-test</vt:lpstr>
      <vt:lpstr>PowerPoint Presentation</vt:lpstr>
      <vt:lpstr>Univariate Analysis</vt:lpstr>
      <vt:lpstr>1. Calculate Summary Statistics </vt:lpstr>
      <vt:lpstr>2. Create Frequency Table </vt:lpstr>
      <vt:lpstr>3. Create Charts </vt:lpstr>
      <vt:lpstr>Bivariate Analysis</vt:lpstr>
      <vt:lpstr>PowerPoint Presentation</vt:lpstr>
      <vt:lpstr>1. Scatterplots </vt:lpstr>
      <vt:lpstr>2. Correlation Coefficients </vt:lpstr>
      <vt:lpstr>3. Simple Linear Regression </vt:lpstr>
      <vt:lpstr>PowerPoint Presentation</vt:lpstr>
      <vt:lpstr>The Significance Level </vt:lpstr>
      <vt:lpstr>The Test Statistic </vt:lpstr>
      <vt:lpstr>The Critical Value and P-Value Approach </vt:lpstr>
      <vt:lpstr>The Critical Value Approach </vt:lpstr>
      <vt:lpstr>The P-Value Approach </vt:lpstr>
      <vt:lpstr>Steps for a Hypothesis Test </vt:lpstr>
      <vt:lpstr>Hypothesis Testing a Proportion </vt:lpstr>
      <vt:lpstr>Checking the Conditions </vt:lpstr>
      <vt:lpstr>Defining the Claims </vt:lpstr>
      <vt:lpstr>Deciding the Significance Level </vt:lpstr>
      <vt:lpstr>Calculating the Test Statistic </vt:lpstr>
      <vt:lpstr>PowerPoint Presentation</vt:lpstr>
      <vt:lpstr>Concluding </vt:lpstr>
      <vt:lpstr>The Critical Value Approach </vt:lpstr>
      <vt:lpstr>Example</vt:lpstr>
      <vt:lpstr>PowerPoint Presentation</vt:lpstr>
      <vt:lpstr>The P-Value Approach </vt:lpstr>
      <vt:lpstr>PowerPoint Presentation</vt:lpstr>
      <vt:lpstr>Z-table </vt:lpstr>
      <vt:lpstr>PowerPoint Presentation</vt:lpstr>
      <vt:lpstr>Z-Distribution and Table of Positive Z-Values </vt:lpstr>
      <vt:lpstr>Example of How to Use the Z-Table </vt:lpstr>
      <vt:lpstr> Hypothesis Testing a Mean </vt:lpstr>
      <vt:lpstr>Checking the Conditions </vt:lpstr>
      <vt:lpstr>Defining the Claims </vt:lpstr>
      <vt:lpstr>Deciding the Significance Level </vt:lpstr>
      <vt:lpstr>Calculating the Test Statistic </vt:lpstr>
      <vt:lpstr>PowerPoint Presentation</vt:lpstr>
      <vt:lpstr>Concluding </vt:lpstr>
      <vt:lpstr>The Critical Value Approach </vt:lpstr>
      <vt:lpstr>PowerPoint Presentation</vt:lpstr>
      <vt:lpstr>The P-Value Approach </vt:lpstr>
      <vt:lpstr>PowerPoint Presentation</vt:lpstr>
      <vt:lpstr>Student's T Distribution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Data Science</dc:title>
  <dc:creator>dharna ahuja</dc:creator>
  <cp:lastModifiedBy>dharna ahuja</cp:lastModifiedBy>
  <cp:revision>66</cp:revision>
  <dcterms:created xsi:type="dcterms:W3CDTF">2022-02-21T19:06:07Z</dcterms:created>
  <dcterms:modified xsi:type="dcterms:W3CDTF">2022-09-06T14:48:20Z</dcterms:modified>
</cp:coreProperties>
</file>