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 id="427" r:id="rId26"/>
    <p:sldId id="430" r:id="rId27"/>
    <p:sldId id="431" r:id="rId28"/>
    <p:sldId id="429" r:id="rId29"/>
    <p:sldId id="281"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07" r:id="rId43"/>
    <p:sldId id="308" r:id="rId44"/>
    <p:sldId id="309" r:id="rId45"/>
    <p:sldId id="310" r:id="rId46"/>
    <p:sldId id="311" r:id="rId47"/>
    <p:sldId id="312" r:id="rId48"/>
    <p:sldId id="313" r:id="rId49"/>
    <p:sldId id="298" r:id="rId50"/>
    <p:sldId id="301" r:id="rId51"/>
    <p:sldId id="314" r:id="rId52"/>
    <p:sldId id="302" r:id="rId53"/>
    <p:sldId id="303" r:id="rId54"/>
    <p:sldId id="304" r:id="rId55"/>
    <p:sldId id="305" r:id="rId56"/>
    <p:sldId id="315" r:id="rId57"/>
    <p:sldId id="316" r:id="rId58"/>
    <p:sldId id="323" r:id="rId59"/>
    <p:sldId id="317" r:id="rId60"/>
    <p:sldId id="318" r:id="rId61"/>
    <p:sldId id="324" r:id="rId62"/>
    <p:sldId id="319" r:id="rId63"/>
    <p:sldId id="320" r:id="rId64"/>
    <p:sldId id="331" r:id="rId65"/>
    <p:sldId id="321" r:id="rId66"/>
    <p:sldId id="322" r:id="rId67"/>
    <p:sldId id="327" r:id="rId68"/>
    <p:sldId id="325" r:id="rId69"/>
    <p:sldId id="326" r:id="rId70"/>
    <p:sldId id="328" r:id="rId71"/>
    <p:sldId id="329" r:id="rId72"/>
    <p:sldId id="330" r:id="rId73"/>
    <p:sldId id="332" r:id="rId74"/>
    <p:sldId id="333" r:id="rId75"/>
    <p:sldId id="334" r:id="rId76"/>
    <p:sldId id="335" r:id="rId77"/>
    <p:sldId id="336" r:id="rId78"/>
    <p:sldId id="337" r:id="rId79"/>
    <p:sldId id="338" r:id="rId80"/>
    <p:sldId id="339" r:id="rId81"/>
    <p:sldId id="340" r:id="rId82"/>
    <p:sldId id="341" r:id="rId83"/>
    <p:sldId id="420" r:id="rId84"/>
    <p:sldId id="432" r:id="rId85"/>
    <p:sldId id="433" r:id="rId86"/>
    <p:sldId id="342" r:id="rId87"/>
    <p:sldId id="421" r:id="rId88"/>
    <p:sldId id="434" r:id="rId89"/>
    <p:sldId id="435" r:id="rId90"/>
    <p:sldId id="343" r:id="rId91"/>
    <p:sldId id="344" r:id="rId92"/>
    <p:sldId id="347" r:id="rId93"/>
    <p:sldId id="348" r:id="rId94"/>
    <p:sldId id="349" r:id="rId95"/>
    <p:sldId id="345" r:id="rId96"/>
    <p:sldId id="346" r:id="rId97"/>
    <p:sldId id="436" r:id="rId98"/>
    <p:sldId id="437" r:id="rId99"/>
    <p:sldId id="438" r:id="rId100"/>
    <p:sldId id="439" r:id="rId101"/>
    <p:sldId id="440" r:id="rId102"/>
    <p:sldId id="441" r:id="rId103"/>
    <p:sldId id="442" r:id="rId104"/>
    <p:sldId id="443" r:id="rId105"/>
    <p:sldId id="444" r:id="rId106"/>
    <p:sldId id="445" r:id="rId107"/>
    <p:sldId id="446" r:id="rId108"/>
    <p:sldId id="447" r:id="rId109"/>
    <p:sldId id="448" r:id="rId110"/>
    <p:sldId id="449" r:id="rId111"/>
    <p:sldId id="450" r:id="rId112"/>
    <p:sldId id="451" r:id="rId113"/>
    <p:sldId id="452" r:id="rId114"/>
    <p:sldId id="453" r:id="rId115"/>
    <p:sldId id="454" r:id="rId116"/>
    <p:sldId id="423" r:id="rId117"/>
    <p:sldId id="424" r:id="rId118"/>
    <p:sldId id="425" r:id="rId119"/>
    <p:sldId id="455" r:id="rId120"/>
    <p:sldId id="350" r:id="rId121"/>
    <p:sldId id="351" r:id="rId122"/>
    <p:sldId id="352" r:id="rId123"/>
    <p:sldId id="353" r:id="rId124"/>
    <p:sldId id="354" r:id="rId125"/>
    <p:sldId id="355" r:id="rId126"/>
    <p:sldId id="356" r:id="rId127"/>
    <p:sldId id="357" r:id="rId128"/>
    <p:sldId id="358" r:id="rId129"/>
    <p:sldId id="469" r:id="rId130"/>
    <p:sldId id="359" r:id="rId131"/>
    <p:sldId id="360" r:id="rId132"/>
    <p:sldId id="361" r:id="rId133"/>
    <p:sldId id="362" r:id="rId134"/>
    <p:sldId id="363" r:id="rId135"/>
    <p:sldId id="364" r:id="rId136"/>
    <p:sldId id="365" r:id="rId137"/>
    <p:sldId id="366" r:id="rId138"/>
    <p:sldId id="367" r:id="rId139"/>
    <p:sldId id="468" r:id="rId140"/>
    <p:sldId id="369" r:id="rId141"/>
    <p:sldId id="370" r:id="rId142"/>
    <p:sldId id="371" r:id="rId143"/>
    <p:sldId id="372" r:id="rId144"/>
    <p:sldId id="373" r:id="rId145"/>
    <p:sldId id="374" r:id="rId146"/>
    <p:sldId id="368" r:id="rId147"/>
    <p:sldId id="470" r:id="rId148"/>
    <p:sldId id="390" r:id="rId149"/>
    <p:sldId id="375" r:id="rId150"/>
    <p:sldId id="376" r:id="rId151"/>
    <p:sldId id="377" r:id="rId152"/>
    <p:sldId id="378" r:id="rId153"/>
    <p:sldId id="379" r:id="rId154"/>
    <p:sldId id="380" r:id="rId155"/>
    <p:sldId id="381" r:id="rId156"/>
    <p:sldId id="382" r:id="rId157"/>
    <p:sldId id="383" r:id="rId158"/>
    <p:sldId id="384" r:id="rId159"/>
    <p:sldId id="385" r:id="rId160"/>
    <p:sldId id="386" r:id="rId161"/>
    <p:sldId id="387" r:id="rId162"/>
    <p:sldId id="388" r:id="rId163"/>
    <p:sldId id="389" r:id="rId164"/>
    <p:sldId id="456" r:id="rId165"/>
    <p:sldId id="457" r:id="rId166"/>
    <p:sldId id="391" r:id="rId167"/>
    <p:sldId id="392" r:id="rId168"/>
    <p:sldId id="393" r:id="rId169"/>
    <p:sldId id="395" r:id="rId170"/>
    <p:sldId id="396" r:id="rId171"/>
    <p:sldId id="397" r:id="rId172"/>
    <p:sldId id="398" r:id="rId173"/>
    <p:sldId id="399" r:id="rId174"/>
    <p:sldId id="402" r:id="rId175"/>
    <p:sldId id="400" r:id="rId176"/>
    <p:sldId id="401" r:id="rId177"/>
    <p:sldId id="394" r:id="rId178"/>
    <p:sldId id="403" r:id="rId179"/>
    <p:sldId id="404" r:id="rId180"/>
    <p:sldId id="405" r:id="rId181"/>
    <p:sldId id="406" r:id="rId182"/>
    <p:sldId id="407" r:id="rId183"/>
    <p:sldId id="408" r:id="rId184"/>
    <p:sldId id="409" r:id="rId185"/>
    <p:sldId id="459" r:id="rId186"/>
    <p:sldId id="460" r:id="rId187"/>
    <p:sldId id="410" r:id="rId188"/>
    <p:sldId id="411" r:id="rId189"/>
    <p:sldId id="461" r:id="rId190"/>
    <p:sldId id="412" r:id="rId191"/>
    <p:sldId id="462" r:id="rId192"/>
    <p:sldId id="463" r:id="rId193"/>
    <p:sldId id="458" r:id="rId194"/>
    <p:sldId id="426" r:id="rId195"/>
    <p:sldId id="413" r:id="rId196"/>
    <p:sldId id="414" r:id="rId197"/>
    <p:sldId id="415" r:id="rId198"/>
    <p:sldId id="416" r:id="rId199"/>
    <p:sldId id="417" r:id="rId200"/>
    <p:sldId id="418" r:id="rId201"/>
    <p:sldId id="419" r:id="rId202"/>
    <p:sldId id="464" r:id="rId203"/>
    <p:sldId id="465" r:id="rId204"/>
    <p:sldId id="466" r:id="rId205"/>
    <p:sldId id="467" r:id="rId2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ADC05-5706-4899-871B-AC97FFADEB9E}" type="datetimeFigureOut">
              <a:rPr lang="en-IN" smtClean="0"/>
              <a:t>20-10-2021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DE6FE-756F-455D-86B6-E49A71478353}" type="slidenum">
              <a:rPr lang="en-IN" smtClean="0"/>
              <a:t>‹#›</a:t>
            </a:fld>
            <a:endParaRPr lang="en-IN"/>
          </a:p>
        </p:txBody>
      </p:sp>
    </p:spTree>
    <p:extLst>
      <p:ext uri="{BB962C8B-B14F-4D97-AF65-F5344CB8AC3E}">
        <p14:creationId xmlns:p14="http://schemas.microsoft.com/office/powerpoint/2010/main" val="3243808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DE6FE-756F-455D-86B6-E49A71478353}" type="slidenum">
              <a:rPr lang="en-IN" smtClean="0"/>
              <a:t>118</a:t>
            </a:fld>
            <a:endParaRPr lang="en-IN"/>
          </a:p>
        </p:txBody>
      </p:sp>
    </p:spTree>
    <p:extLst>
      <p:ext uri="{BB962C8B-B14F-4D97-AF65-F5344CB8AC3E}">
        <p14:creationId xmlns:p14="http://schemas.microsoft.com/office/powerpoint/2010/main" val="304163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C97B042-B5D6-4AFA-9C60-6B20B0581317}" type="datetimeFigureOut">
              <a:rPr lang="en-US" smtClean="0"/>
              <a:pPr/>
              <a:t>10/20/2021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34337-0F1D-451C-A20E-EBBEF4A7D8F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97B042-B5D6-4AFA-9C60-6B20B0581317}" type="datetimeFigureOut">
              <a:rPr lang="en-US" smtClean="0"/>
              <a:pPr/>
              <a:t>10/20/2021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34337-0F1D-451C-A20E-EBBEF4A7D8F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97B042-B5D6-4AFA-9C60-6B20B0581317}" type="datetimeFigureOut">
              <a:rPr lang="en-US" smtClean="0"/>
              <a:pPr/>
              <a:t>10/20/2021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34337-0F1D-451C-A20E-EBBEF4A7D8F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97B042-B5D6-4AFA-9C60-6B20B0581317}" type="datetimeFigureOut">
              <a:rPr lang="en-US" smtClean="0"/>
              <a:pPr/>
              <a:t>10/20/2021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34337-0F1D-451C-A20E-EBBEF4A7D8F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7B042-B5D6-4AFA-9C60-6B20B0581317}" type="datetimeFigureOut">
              <a:rPr lang="en-US" smtClean="0"/>
              <a:pPr/>
              <a:t>10/20/2021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34337-0F1D-451C-A20E-EBBEF4A7D8F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C97B042-B5D6-4AFA-9C60-6B20B0581317}" type="datetimeFigureOut">
              <a:rPr lang="en-US" smtClean="0"/>
              <a:pPr/>
              <a:t>10/20/2021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34337-0F1D-451C-A20E-EBBEF4A7D8F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C97B042-B5D6-4AFA-9C60-6B20B0581317}" type="datetimeFigureOut">
              <a:rPr lang="en-US" smtClean="0"/>
              <a:pPr/>
              <a:t>10/20/2021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934337-0F1D-451C-A20E-EBBEF4A7D8F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C97B042-B5D6-4AFA-9C60-6B20B0581317}" type="datetimeFigureOut">
              <a:rPr lang="en-US" smtClean="0"/>
              <a:pPr/>
              <a:t>10/20/2021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934337-0F1D-451C-A20E-EBBEF4A7D8F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7B042-B5D6-4AFA-9C60-6B20B0581317}" type="datetimeFigureOut">
              <a:rPr lang="en-US" smtClean="0"/>
              <a:pPr/>
              <a:t>10/20/2021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934337-0F1D-451C-A20E-EBBEF4A7D8F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7B042-B5D6-4AFA-9C60-6B20B0581317}" type="datetimeFigureOut">
              <a:rPr lang="en-US" smtClean="0"/>
              <a:pPr/>
              <a:t>10/20/2021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34337-0F1D-451C-A20E-EBBEF4A7D8F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7B042-B5D6-4AFA-9C60-6B20B0581317}" type="datetimeFigureOut">
              <a:rPr lang="en-US" smtClean="0"/>
              <a:pPr/>
              <a:t>10/20/2021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34337-0F1D-451C-A20E-EBBEF4A7D8F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7B042-B5D6-4AFA-9C60-6B20B0581317}" type="datetimeFigureOut">
              <a:rPr lang="en-US" smtClean="0"/>
              <a:pPr/>
              <a:t>10/20/2021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34337-0F1D-451C-A20E-EBBEF4A7D8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www.w3schools.com/python/python_regex.asp"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netjstech.com/2019/09/raise-statement-in-python-exception.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programiz.com/python-programming/list" TargetMode="External"/><Relationship Id="rId2" Type="http://schemas.openxmlformats.org/officeDocument/2006/relationships/hyperlink" Target="https://www.programiz.com/python-programming/class" TargetMode="External"/><Relationship Id="rId1" Type="http://schemas.openxmlformats.org/officeDocument/2006/relationships/slideLayout" Target="../slideLayouts/slideLayout2.xml"/><Relationship Id="rId5" Type="http://schemas.openxmlformats.org/officeDocument/2006/relationships/hyperlink" Target="https://www.programiz.com/python-programming/string" TargetMode="External"/><Relationship Id="rId4" Type="http://schemas.openxmlformats.org/officeDocument/2006/relationships/hyperlink" Target="https://www.programiz.com/python-programming/tu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en.wikipedia.org/wiki/Lazy_evaluation"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www.programiz.com/python-programming/for-loo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www.geeksforgeeks.org/first-class-functions-python/"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a:t>Exception Handling</a:t>
            </a:r>
          </a:p>
        </p:txBody>
      </p:sp>
      <p:sp>
        <p:nvSpPr>
          <p:cNvPr id="3" name="Content Placeholder 2"/>
          <p:cNvSpPr>
            <a:spLocks noGrp="1"/>
          </p:cNvSpPr>
          <p:nvPr>
            <p:ph idx="1"/>
          </p:nvPr>
        </p:nvSpPr>
        <p:spPr>
          <a:xfrm>
            <a:off x="457200" y="1071546"/>
            <a:ext cx="8229600" cy="5429288"/>
          </a:xfrm>
        </p:spPr>
        <p:txBody>
          <a:bodyPr/>
          <a:lstStyle/>
          <a:p>
            <a:r>
              <a:rPr lang="en-IN" dirty="0"/>
              <a:t>Trying to read a file but file is not available</a:t>
            </a:r>
          </a:p>
          <a:p>
            <a:r>
              <a:rPr lang="en-IN" dirty="0"/>
              <a:t>Trying to read data from database but database is not running</a:t>
            </a:r>
          </a:p>
          <a:p>
            <a:r>
              <a:rPr lang="en-IN" dirty="0"/>
              <a:t>Trying to connect to a server but IP address given is incorrect</a:t>
            </a:r>
          </a:p>
          <a:p>
            <a:r>
              <a:rPr lang="en-IN" dirty="0"/>
              <a:t>Performed a division by zero</a:t>
            </a:r>
          </a:p>
          <a:p>
            <a:r>
              <a:rPr lang="en-IN" dirty="0"/>
              <a:t>Accessing an array index greater than size</a:t>
            </a:r>
          </a:p>
          <a:p>
            <a:r>
              <a:rPr lang="en-IN" dirty="0"/>
              <a:t>Trying to access a key in dictionary but key is not available.</a:t>
            </a:r>
          </a:p>
          <a:p>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Multiple Exceptions </a:t>
            </a:r>
          </a:p>
        </p:txBody>
      </p:sp>
      <p:sp>
        <p:nvSpPr>
          <p:cNvPr id="3" name="Content Placeholder 2"/>
          <p:cNvSpPr>
            <a:spLocks noGrp="1"/>
          </p:cNvSpPr>
          <p:nvPr>
            <p:ph idx="1"/>
          </p:nvPr>
        </p:nvSpPr>
        <p:spPr>
          <a:xfrm>
            <a:off x="457200" y="1071546"/>
            <a:ext cx="8229600" cy="5054617"/>
          </a:xfrm>
        </p:spPr>
        <p:txBody>
          <a:bodyPr/>
          <a:lstStyle/>
          <a:p>
            <a:r>
              <a:rPr lang="en-IN" dirty="0"/>
              <a:t>You can handle multiple exceptions by using multiple except blocks or you can use a single except block and write multiple exceptions as a </a:t>
            </a:r>
            <a:r>
              <a:rPr lang="en-IN" dirty="0" err="1"/>
              <a:t>tuple</a:t>
            </a:r>
            <a:r>
              <a:rPr lang="en-IN" dirty="0"/>
              <a:t>.</a:t>
            </a:r>
          </a:p>
          <a:p>
            <a:pPr>
              <a:buNone/>
            </a:pPr>
            <a:r>
              <a:rPr lang="en-IN" dirty="0"/>
              <a:t>	except </a:t>
            </a:r>
            <a:r>
              <a:rPr lang="en-IN" dirty="0" err="1"/>
              <a:t>ZeroDivisionError</a:t>
            </a:r>
            <a:r>
              <a:rPr lang="en-IN" dirty="0"/>
              <a:t> as error: </a:t>
            </a:r>
          </a:p>
          <a:p>
            <a:pPr lvl="1">
              <a:buNone/>
            </a:pPr>
            <a:r>
              <a:rPr lang="en-IN" dirty="0"/>
              <a:t>	print(error) </a:t>
            </a:r>
          </a:p>
          <a:p>
            <a:pPr lvl="1">
              <a:buNone/>
            </a:pPr>
            <a:r>
              <a:rPr lang="en-IN" dirty="0"/>
              <a:t>    print('Zero is not a valid argument here') </a:t>
            </a:r>
          </a:p>
          <a:p>
            <a:pPr lvl="1">
              <a:buNone/>
            </a:pPr>
            <a:r>
              <a:rPr lang="en-IN" dirty="0"/>
              <a:t>except </a:t>
            </a:r>
            <a:r>
              <a:rPr lang="en-IN" dirty="0" err="1"/>
              <a:t>TypeError</a:t>
            </a:r>
            <a:r>
              <a:rPr lang="en-IN" dirty="0"/>
              <a:t>: </a:t>
            </a:r>
          </a:p>
          <a:p>
            <a:pPr lvl="1">
              <a:buNone/>
            </a:pPr>
            <a:r>
              <a:rPr lang="en-IN" dirty="0"/>
              <a:t>	print('Argument is not of valid type')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B44D-6E84-4F05-992B-C9FC7283A278}"/>
              </a:ext>
            </a:extLst>
          </p:cNvPr>
          <p:cNvSpPr>
            <a:spLocks noGrp="1"/>
          </p:cNvSpPr>
          <p:nvPr>
            <p:ph type="title"/>
          </p:nvPr>
        </p:nvSpPr>
        <p:spPr>
          <a:xfrm>
            <a:off x="457200" y="274638"/>
            <a:ext cx="8229600" cy="274042"/>
          </a:xfrm>
        </p:spPr>
        <p:txBody>
          <a:bodyPr>
            <a:normAutofit fontScale="90000"/>
          </a:bodyPr>
          <a:lstStyle/>
          <a:p>
            <a:r>
              <a:rPr lang="en-US" b="1" i="0" dirty="0">
                <a:solidFill>
                  <a:srgbClr val="40424E"/>
                </a:solidFill>
                <a:effectLst/>
                <a:latin typeface="urw-din"/>
              </a:rPr>
              <a:t>Example 2:</a:t>
            </a:r>
            <a:r>
              <a:rPr lang="en-US" b="0" i="0" dirty="0">
                <a:solidFill>
                  <a:srgbClr val="40424E"/>
                </a:solidFill>
                <a:effectLst/>
                <a:latin typeface="urw-din"/>
              </a:rPr>
              <a:t> Passing the function as argument</a:t>
            </a:r>
            <a:endParaRPr lang="en-IN" dirty="0"/>
          </a:p>
        </p:txBody>
      </p:sp>
      <p:sp>
        <p:nvSpPr>
          <p:cNvPr id="3" name="Content Placeholder 2">
            <a:extLst>
              <a:ext uri="{FF2B5EF4-FFF2-40B4-BE49-F238E27FC236}">
                <a16:creationId xmlns:a16="http://schemas.microsoft.com/office/drawing/2014/main" id="{531E0DCB-07C0-4289-9E04-E69C8F0831F0}"/>
              </a:ext>
            </a:extLst>
          </p:cNvPr>
          <p:cNvSpPr>
            <a:spLocks noGrp="1"/>
          </p:cNvSpPr>
          <p:nvPr>
            <p:ph idx="1"/>
          </p:nvPr>
        </p:nvSpPr>
        <p:spPr>
          <a:xfrm>
            <a:off x="457200" y="1052736"/>
            <a:ext cx="8229600" cy="5073427"/>
          </a:xfrm>
        </p:spPr>
        <p:txBody>
          <a:bodyPr>
            <a:normAutofit fontScale="62500" lnSpcReduction="20000"/>
          </a:bodyPr>
          <a:lstStyle/>
          <a:p>
            <a:r>
              <a:rPr lang="en-US" dirty="0"/>
              <a:t>def shout(text): </a:t>
            </a:r>
          </a:p>
          <a:p>
            <a:r>
              <a:rPr lang="en-US" dirty="0"/>
              <a:t>    return </a:t>
            </a:r>
            <a:r>
              <a:rPr lang="en-US" dirty="0" err="1"/>
              <a:t>text.upper</a:t>
            </a:r>
            <a:r>
              <a:rPr lang="en-US" dirty="0"/>
              <a:t>() </a:t>
            </a:r>
          </a:p>
          <a:p>
            <a:r>
              <a:rPr lang="en-US" dirty="0"/>
              <a:t>  </a:t>
            </a:r>
          </a:p>
          <a:p>
            <a:r>
              <a:rPr lang="en-US" dirty="0"/>
              <a:t>def whisper(text): </a:t>
            </a:r>
          </a:p>
          <a:p>
            <a:r>
              <a:rPr lang="en-US" dirty="0"/>
              <a:t>    return </a:t>
            </a:r>
            <a:r>
              <a:rPr lang="en-US" dirty="0" err="1"/>
              <a:t>text.lower</a:t>
            </a:r>
            <a:r>
              <a:rPr lang="en-US" dirty="0"/>
              <a:t>() </a:t>
            </a:r>
          </a:p>
          <a:p>
            <a:r>
              <a:rPr lang="en-US" dirty="0"/>
              <a:t>  </a:t>
            </a:r>
          </a:p>
          <a:p>
            <a:r>
              <a:rPr lang="en-US" dirty="0"/>
              <a:t>def greet(</a:t>
            </a:r>
            <a:r>
              <a:rPr lang="en-US" dirty="0" err="1"/>
              <a:t>func</a:t>
            </a:r>
            <a:r>
              <a:rPr lang="en-US" dirty="0"/>
              <a:t>): </a:t>
            </a:r>
          </a:p>
          <a:p>
            <a:r>
              <a:rPr lang="en-US" dirty="0"/>
              <a:t>    # storing the function in a variable </a:t>
            </a:r>
          </a:p>
          <a:p>
            <a:r>
              <a:rPr lang="en-US" dirty="0"/>
              <a:t>    greeting = </a:t>
            </a:r>
            <a:r>
              <a:rPr lang="en-US" dirty="0" err="1"/>
              <a:t>func</a:t>
            </a:r>
            <a:r>
              <a:rPr lang="en-US" dirty="0"/>
              <a:t>("""Hi, I am created by a function passed as an argument.""") </a:t>
            </a:r>
          </a:p>
          <a:p>
            <a:r>
              <a:rPr lang="en-US" dirty="0"/>
              <a:t>    print (greeting) </a:t>
            </a:r>
          </a:p>
          <a:p>
            <a:r>
              <a:rPr lang="en-US" dirty="0"/>
              <a:t>  </a:t>
            </a:r>
          </a:p>
          <a:p>
            <a:r>
              <a:rPr lang="en-US" dirty="0"/>
              <a:t>greet(shout) </a:t>
            </a:r>
          </a:p>
          <a:p>
            <a:r>
              <a:rPr lang="en-US" dirty="0"/>
              <a:t>greet(whisper)</a:t>
            </a:r>
          </a:p>
          <a:p>
            <a:r>
              <a:rPr lang="en-US" b="0" i="0" dirty="0">
                <a:solidFill>
                  <a:srgbClr val="40424E"/>
                </a:solidFill>
                <a:effectLst/>
                <a:latin typeface="urw-din"/>
              </a:rPr>
              <a:t>In the above example, the greet function takes another function as a parameter (shout and whisper in this case). The function passed as argument is then called inside the function greet.</a:t>
            </a:r>
            <a:endParaRPr lang="en-IN" dirty="0"/>
          </a:p>
        </p:txBody>
      </p:sp>
    </p:spTree>
    <p:extLst>
      <p:ext uri="{BB962C8B-B14F-4D97-AF65-F5344CB8AC3E}">
        <p14:creationId xmlns:p14="http://schemas.microsoft.com/office/powerpoint/2010/main" val="1148500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CEEF-3FD0-4C0A-9402-D20670F94B4E}"/>
              </a:ext>
            </a:extLst>
          </p:cNvPr>
          <p:cNvSpPr>
            <a:spLocks noGrp="1"/>
          </p:cNvSpPr>
          <p:nvPr>
            <p:ph type="title"/>
          </p:nvPr>
        </p:nvSpPr>
        <p:spPr>
          <a:xfrm>
            <a:off x="457200" y="274638"/>
            <a:ext cx="8229600" cy="457199"/>
          </a:xfrm>
        </p:spPr>
        <p:txBody>
          <a:bodyPr>
            <a:normAutofit fontScale="90000"/>
          </a:bodyPr>
          <a:lstStyle/>
          <a:p>
            <a:r>
              <a:rPr lang="en-US" b="1" i="0" dirty="0">
                <a:solidFill>
                  <a:srgbClr val="40424E"/>
                </a:solidFill>
                <a:effectLst/>
                <a:latin typeface="urw-din"/>
              </a:rPr>
              <a:t>Example 3:</a:t>
            </a:r>
            <a:r>
              <a:rPr lang="en-US" b="0" i="0" dirty="0">
                <a:solidFill>
                  <a:srgbClr val="40424E"/>
                </a:solidFill>
                <a:effectLst/>
                <a:latin typeface="urw-din"/>
              </a:rPr>
              <a:t> Returning functions from another functions.</a:t>
            </a:r>
            <a:endParaRPr lang="en-IN" dirty="0"/>
          </a:p>
        </p:txBody>
      </p:sp>
      <p:sp>
        <p:nvSpPr>
          <p:cNvPr id="3" name="Content Placeholder 2">
            <a:extLst>
              <a:ext uri="{FF2B5EF4-FFF2-40B4-BE49-F238E27FC236}">
                <a16:creationId xmlns:a16="http://schemas.microsoft.com/office/drawing/2014/main" id="{9A39C9A9-EA9A-4921-85D1-77C4E9C78B34}"/>
              </a:ext>
            </a:extLst>
          </p:cNvPr>
          <p:cNvSpPr>
            <a:spLocks noGrp="1"/>
          </p:cNvSpPr>
          <p:nvPr>
            <p:ph idx="1"/>
          </p:nvPr>
        </p:nvSpPr>
        <p:spPr>
          <a:xfrm>
            <a:off x="457200" y="1124744"/>
            <a:ext cx="8229600" cy="5001419"/>
          </a:xfrm>
        </p:spPr>
        <p:txBody>
          <a:bodyPr>
            <a:normAutofit/>
          </a:bodyPr>
          <a:lstStyle/>
          <a:p>
            <a:r>
              <a:rPr lang="en-US" sz="1800" dirty="0"/>
              <a:t>def </a:t>
            </a:r>
            <a:r>
              <a:rPr lang="en-US" sz="1800" dirty="0" err="1"/>
              <a:t>create_adder</a:t>
            </a:r>
            <a:r>
              <a:rPr lang="en-US" sz="1800" dirty="0"/>
              <a:t>(x): </a:t>
            </a:r>
          </a:p>
          <a:p>
            <a:r>
              <a:rPr lang="en-US" sz="1800" dirty="0"/>
              <a:t>    def adder(y): </a:t>
            </a:r>
          </a:p>
          <a:p>
            <a:r>
              <a:rPr lang="en-US" sz="1800" dirty="0"/>
              <a:t>        return </a:t>
            </a:r>
            <a:r>
              <a:rPr lang="en-US" sz="1800" dirty="0" err="1"/>
              <a:t>x+y</a:t>
            </a:r>
            <a:r>
              <a:rPr lang="en-US" sz="1800" dirty="0"/>
              <a:t> </a:t>
            </a:r>
          </a:p>
          <a:p>
            <a:r>
              <a:rPr lang="en-US" sz="1800" dirty="0"/>
              <a:t>  </a:t>
            </a:r>
          </a:p>
          <a:p>
            <a:r>
              <a:rPr lang="en-US" sz="1800" dirty="0"/>
              <a:t>    return adder </a:t>
            </a:r>
          </a:p>
          <a:p>
            <a:r>
              <a:rPr lang="en-US" sz="1800" dirty="0"/>
              <a:t>  </a:t>
            </a:r>
          </a:p>
          <a:p>
            <a:r>
              <a:rPr lang="en-US" sz="1800" dirty="0"/>
              <a:t>add_15 = </a:t>
            </a:r>
            <a:r>
              <a:rPr lang="en-US" sz="1800" dirty="0" err="1"/>
              <a:t>create_adder</a:t>
            </a:r>
            <a:r>
              <a:rPr lang="en-US" sz="1800" dirty="0"/>
              <a:t>(15) </a:t>
            </a:r>
          </a:p>
          <a:p>
            <a:r>
              <a:rPr lang="en-US" sz="1800" dirty="0"/>
              <a:t>  </a:t>
            </a:r>
          </a:p>
          <a:p>
            <a:r>
              <a:rPr lang="en-US" sz="1800" dirty="0"/>
              <a:t>print(add_15(10))</a:t>
            </a:r>
          </a:p>
          <a:p>
            <a:r>
              <a:rPr lang="en-US" sz="1600" b="0" i="0" dirty="0">
                <a:solidFill>
                  <a:srgbClr val="40424E"/>
                </a:solidFill>
                <a:effectLst/>
                <a:latin typeface="urw-din"/>
              </a:rPr>
              <a:t>In the above example, we have created a function inside of another function and then have returned the function created inside.</a:t>
            </a:r>
            <a:endParaRPr lang="en-IN" sz="1600" dirty="0"/>
          </a:p>
        </p:txBody>
      </p:sp>
    </p:spTree>
    <p:extLst>
      <p:ext uri="{BB962C8B-B14F-4D97-AF65-F5344CB8AC3E}">
        <p14:creationId xmlns:p14="http://schemas.microsoft.com/office/powerpoint/2010/main" val="28577439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2655D-162F-4B82-ACA7-822D04445B3F}"/>
              </a:ext>
            </a:extLst>
          </p:cNvPr>
          <p:cNvSpPr>
            <a:spLocks noGrp="1"/>
          </p:cNvSpPr>
          <p:nvPr>
            <p:ph idx="1"/>
          </p:nvPr>
        </p:nvSpPr>
        <p:spPr>
          <a:xfrm>
            <a:off x="457200" y="188640"/>
            <a:ext cx="8229600" cy="5937523"/>
          </a:xfrm>
        </p:spPr>
        <p:txBody>
          <a:bodyPr>
            <a:normAutofit/>
          </a:bodyPr>
          <a:lstStyle/>
          <a:p>
            <a:r>
              <a:rPr lang="en-US" sz="2000" b="0" i="0" dirty="0">
                <a:solidFill>
                  <a:srgbClr val="222222"/>
                </a:solidFill>
                <a:effectLst/>
                <a:latin typeface="source sans pro" panose="020B0503030403020204" pitchFamily="34" charset="0"/>
              </a:rPr>
              <a:t>Now, what are decorators really? They “decorate” or “wrap” another function and let you execute code before and after the wrapped function runs.</a:t>
            </a:r>
          </a:p>
          <a:p>
            <a:r>
              <a:rPr lang="en-US" sz="1800" b="0" i="0" dirty="0">
                <a:solidFill>
                  <a:srgbClr val="222222"/>
                </a:solidFill>
                <a:effectLst/>
                <a:latin typeface="source sans pro" panose="020B0503030403020204" pitchFamily="34" charset="0"/>
              </a:rPr>
              <a:t>Decorators allow you to define reusable building blocks that can change or extend the behavior of other functions. And they let you do that without permanently modifying the wrapped function itself. The function’s behavior changes only when it’s </a:t>
            </a:r>
            <a:r>
              <a:rPr lang="en-US" sz="1800" b="0" i="1" dirty="0">
                <a:solidFill>
                  <a:srgbClr val="222222"/>
                </a:solidFill>
                <a:effectLst/>
                <a:latin typeface="source sans pro" panose="020B0503030403020204" pitchFamily="34" charset="0"/>
              </a:rPr>
              <a:t>decorated</a:t>
            </a:r>
            <a:r>
              <a:rPr lang="en-US" sz="1800" b="0" i="0" dirty="0">
                <a:solidFill>
                  <a:srgbClr val="222222"/>
                </a:solidFill>
                <a:effectLst/>
                <a:latin typeface="source sans pro" panose="020B0503030403020204" pitchFamily="34" charset="0"/>
              </a:rPr>
              <a:t>.</a:t>
            </a:r>
          </a:p>
          <a:p>
            <a:r>
              <a:rPr lang="en-US" sz="2000" b="0" i="0" dirty="0">
                <a:solidFill>
                  <a:srgbClr val="222222"/>
                </a:solidFill>
                <a:effectLst/>
                <a:latin typeface="source sans pro" panose="020B0503030403020204" pitchFamily="34" charset="0"/>
              </a:rPr>
              <a:t>Now what does the implementation of a simple decorator look like? In basic terms, a decorator is </a:t>
            </a:r>
            <a:r>
              <a:rPr lang="en-US" sz="2000" b="0" i="1" dirty="0">
                <a:solidFill>
                  <a:srgbClr val="222222"/>
                </a:solidFill>
                <a:effectLst/>
                <a:latin typeface="source sans pro" panose="020B0503030403020204" pitchFamily="34" charset="0"/>
              </a:rPr>
              <a:t>a callable that takes a callable as input and returns another callable</a:t>
            </a:r>
            <a:r>
              <a:rPr lang="en-US" sz="2000" b="0" i="0" dirty="0">
                <a:solidFill>
                  <a:srgbClr val="222222"/>
                </a:solidFill>
                <a:effectLst/>
                <a:latin typeface="source sans pro" panose="020B0503030403020204" pitchFamily="34" charset="0"/>
              </a:rPr>
              <a:t>.</a:t>
            </a:r>
          </a:p>
          <a:p>
            <a:r>
              <a:rPr lang="en-US" sz="2000" b="0" i="0" dirty="0">
                <a:solidFill>
                  <a:srgbClr val="222222"/>
                </a:solidFill>
                <a:effectLst/>
                <a:latin typeface="source sans pro" panose="020B0503030403020204" pitchFamily="34" charset="0"/>
              </a:rPr>
              <a:t>The following function has that property and could be considered the simplest decorator one could possibly write:</a:t>
            </a:r>
          </a:p>
          <a:p>
            <a:r>
              <a:rPr lang="en-US" sz="2000" dirty="0"/>
              <a:t>def </a:t>
            </a:r>
            <a:r>
              <a:rPr lang="en-US" sz="2000" dirty="0" err="1"/>
              <a:t>null_decorator</a:t>
            </a:r>
            <a:r>
              <a:rPr lang="en-US" sz="2000" dirty="0"/>
              <a:t>(</a:t>
            </a:r>
            <a:r>
              <a:rPr lang="en-US" sz="2000" dirty="0" err="1"/>
              <a:t>func</a:t>
            </a:r>
            <a:r>
              <a:rPr lang="en-US" sz="2000" dirty="0"/>
              <a:t>):</a:t>
            </a:r>
          </a:p>
          <a:p>
            <a:r>
              <a:rPr lang="en-US" sz="2000" dirty="0"/>
              <a:t>    return </a:t>
            </a:r>
            <a:r>
              <a:rPr lang="en-US" sz="2000" dirty="0" err="1"/>
              <a:t>func</a:t>
            </a:r>
            <a:endParaRPr lang="en-US" sz="2000" dirty="0"/>
          </a:p>
          <a:p>
            <a:r>
              <a:rPr lang="en-US" sz="2000" dirty="0"/>
              <a:t>As you can see, </a:t>
            </a:r>
            <a:r>
              <a:rPr lang="en-US" sz="2000" dirty="0" err="1"/>
              <a:t>null_decorator</a:t>
            </a:r>
            <a:r>
              <a:rPr lang="en-US" sz="2000" dirty="0"/>
              <a:t> is a callable (it’s a function), it takes</a:t>
            </a:r>
          </a:p>
          <a:p>
            <a:r>
              <a:rPr lang="en-US" sz="2000" dirty="0"/>
              <a:t>another callable as its input, and it</a:t>
            </a:r>
          </a:p>
          <a:p>
            <a:r>
              <a:rPr lang="en-US" sz="2000" dirty="0"/>
              <a:t>returns the same input callable without modifying it.</a:t>
            </a:r>
            <a:endParaRPr lang="en-IN" sz="2000" dirty="0"/>
          </a:p>
        </p:txBody>
      </p:sp>
    </p:spTree>
    <p:extLst>
      <p:ext uri="{BB962C8B-B14F-4D97-AF65-F5344CB8AC3E}">
        <p14:creationId xmlns:p14="http://schemas.microsoft.com/office/powerpoint/2010/main" val="34655369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006AE-63B4-49B1-B05D-A8DC1EA4CCA9}"/>
              </a:ext>
            </a:extLst>
          </p:cNvPr>
          <p:cNvSpPr>
            <a:spLocks noGrp="1"/>
          </p:cNvSpPr>
          <p:nvPr>
            <p:ph idx="1"/>
          </p:nvPr>
        </p:nvSpPr>
        <p:spPr>
          <a:xfrm>
            <a:off x="457200" y="188640"/>
            <a:ext cx="8229600" cy="6669360"/>
          </a:xfrm>
        </p:spPr>
        <p:txBody>
          <a:bodyPr>
            <a:normAutofit lnSpcReduction="10000"/>
          </a:bodyPr>
          <a:lstStyle/>
          <a:p>
            <a:r>
              <a:rPr lang="en-US" b="0" i="0" dirty="0">
                <a:solidFill>
                  <a:srgbClr val="222222"/>
                </a:solidFill>
                <a:effectLst/>
                <a:latin typeface="source sans pro" panose="020B0503030403020204" pitchFamily="34" charset="0"/>
              </a:rPr>
              <a:t>Let’s use it to </a:t>
            </a:r>
            <a:r>
              <a:rPr lang="en-US" b="0" i="1" dirty="0">
                <a:solidFill>
                  <a:srgbClr val="222222"/>
                </a:solidFill>
                <a:effectLst/>
                <a:latin typeface="source sans pro" panose="020B0503030403020204" pitchFamily="34" charset="0"/>
              </a:rPr>
              <a:t>decorate</a:t>
            </a:r>
            <a:r>
              <a:rPr lang="en-US" b="0" i="0" dirty="0">
                <a:solidFill>
                  <a:srgbClr val="222222"/>
                </a:solidFill>
                <a:effectLst/>
                <a:latin typeface="source sans pro" panose="020B0503030403020204" pitchFamily="34" charset="0"/>
              </a:rPr>
              <a:t> (or </a:t>
            </a:r>
            <a:r>
              <a:rPr lang="en-US" b="0" i="1" dirty="0">
                <a:solidFill>
                  <a:srgbClr val="222222"/>
                </a:solidFill>
                <a:effectLst/>
                <a:latin typeface="source sans pro" panose="020B0503030403020204" pitchFamily="34" charset="0"/>
              </a:rPr>
              <a:t>wrap</a:t>
            </a:r>
            <a:r>
              <a:rPr lang="en-US" b="0" i="0" dirty="0">
                <a:solidFill>
                  <a:srgbClr val="222222"/>
                </a:solidFill>
                <a:effectLst/>
                <a:latin typeface="source sans pro" panose="020B0503030403020204" pitchFamily="34" charset="0"/>
              </a:rPr>
              <a:t>) another function:</a:t>
            </a:r>
          </a:p>
          <a:p>
            <a:r>
              <a:rPr lang="en-US" sz="2000" dirty="0"/>
              <a:t>def greet():</a:t>
            </a:r>
          </a:p>
          <a:p>
            <a:r>
              <a:rPr lang="en-US" sz="2000" dirty="0"/>
              <a:t>    return 'Hello!'</a:t>
            </a:r>
          </a:p>
          <a:p>
            <a:endParaRPr lang="en-US" sz="2000" dirty="0"/>
          </a:p>
          <a:p>
            <a:r>
              <a:rPr lang="en-US" sz="2000" dirty="0"/>
              <a:t>greet = </a:t>
            </a:r>
            <a:r>
              <a:rPr lang="en-US" sz="2000" dirty="0" err="1"/>
              <a:t>null_decorator</a:t>
            </a:r>
            <a:r>
              <a:rPr lang="en-US" sz="2000" dirty="0"/>
              <a:t>(greet)</a:t>
            </a:r>
          </a:p>
          <a:p>
            <a:endParaRPr lang="en-US" sz="2000" dirty="0"/>
          </a:p>
          <a:p>
            <a:r>
              <a:rPr lang="en-US" sz="2000" dirty="0"/>
              <a:t>print(greet())</a:t>
            </a:r>
          </a:p>
          <a:p>
            <a:r>
              <a:rPr lang="en-US" sz="2000" dirty="0"/>
              <a:t>In this example I’ve defined a greet function and then immediately decorated it by running it</a:t>
            </a:r>
          </a:p>
          <a:p>
            <a:r>
              <a:rPr lang="en-US" sz="2000" dirty="0"/>
              <a:t>through the </a:t>
            </a:r>
            <a:r>
              <a:rPr lang="en-US" sz="2000" dirty="0" err="1"/>
              <a:t>null_decorator</a:t>
            </a:r>
            <a:r>
              <a:rPr lang="en-US" sz="2000" dirty="0"/>
              <a:t> function.</a:t>
            </a:r>
          </a:p>
          <a:p>
            <a:r>
              <a:rPr lang="en-US" sz="2000" dirty="0"/>
              <a:t>Instead of explicitly calling </a:t>
            </a:r>
            <a:r>
              <a:rPr lang="en-US" sz="2000" dirty="0" err="1"/>
              <a:t>null_decorator</a:t>
            </a:r>
            <a:r>
              <a:rPr lang="en-US" sz="2000" dirty="0"/>
              <a:t> on greet and then</a:t>
            </a:r>
          </a:p>
          <a:p>
            <a:r>
              <a:rPr lang="en-US" sz="2000" dirty="0"/>
              <a:t>reassigning the greet variable, you can use Python’s @ syntax for</a:t>
            </a:r>
          </a:p>
          <a:p>
            <a:r>
              <a:rPr lang="en-US" sz="2000" dirty="0"/>
              <a:t>decorating a function in one step:</a:t>
            </a:r>
          </a:p>
          <a:p>
            <a:r>
              <a:rPr lang="en-US" sz="2000" dirty="0"/>
              <a:t>@null_decorator</a:t>
            </a:r>
          </a:p>
          <a:p>
            <a:r>
              <a:rPr lang="en-US" sz="2000" dirty="0"/>
              <a:t>def greet():</a:t>
            </a:r>
          </a:p>
          <a:p>
            <a:r>
              <a:rPr lang="en-US" sz="2000" dirty="0"/>
              <a:t>    return 'Hello!'</a:t>
            </a:r>
          </a:p>
          <a:p>
            <a:endParaRPr lang="en-US" sz="2000" dirty="0"/>
          </a:p>
          <a:p>
            <a:r>
              <a:rPr lang="en-US" sz="2000" dirty="0"/>
              <a:t>print(greet())</a:t>
            </a:r>
            <a:endParaRPr lang="en-IN" sz="2000" dirty="0"/>
          </a:p>
        </p:txBody>
      </p:sp>
    </p:spTree>
    <p:extLst>
      <p:ext uri="{BB962C8B-B14F-4D97-AF65-F5344CB8AC3E}">
        <p14:creationId xmlns:p14="http://schemas.microsoft.com/office/powerpoint/2010/main" val="4203871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66DB-9713-44F7-852A-7457FF0D926F}"/>
              </a:ext>
            </a:extLst>
          </p:cNvPr>
          <p:cNvSpPr>
            <a:spLocks noGrp="1"/>
          </p:cNvSpPr>
          <p:nvPr>
            <p:ph type="title"/>
          </p:nvPr>
        </p:nvSpPr>
        <p:spPr>
          <a:xfrm>
            <a:off x="457200" y="274638"/>
            <a:ext cx="8229600" cy="457199"/>
          </a:xfrm>
        </p:spPr>
        <p:txBody>
          <a:bodyPr>
            <a:normAutofit fontScale="90000"/>
          </a:bodyPr>
          <a:lstStyle/>
          <a:p>
            <a:r>
              <a:rPr lang="en-IN" b="1" i="0" dirty="0">
                <a:solidFill>
                  <a:srgbClr val="222222"/>
                </a:solidFill>
                <a:effectLst/>
                <a:latin typeface="source sans pro" panose="020B0503030403020204" pitchFamily="34" charset="0"/>
              </a:rPr>
              <a:t>Decorators Can Modify </a:t>
            </a:r>
            <a:r>
              <a:rPr lang="en-IN" b="1" i="0" dirty="0" err="1">
                <a:solidFill>
                  <a:srgbClr val="222222"/>
                </a:solidFill>
                <a:effectLst/>
                <a:latin typeface="source sans pro" panose="020B0503030403020204" pitchFamily="34" charset="0"/>
              </a:rPr>
              <a:t>Behavior</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5CA491E8-2AC6-44D0-90CE-27551E6456B7}"/>
              </a:ext>
            </a:extLst>
          </p:cNvPr>
          <p:cNvSpPr>
            <a:spLocks noGrp="1"/>
          </p:cNvSpPr>
          <p:nvPr>
            <p:ph idx="1"/>
          </p:nvPr>
        </p:nvSpPr>
        <p:spPr>
          <a:xfrm>
            <a:off x="457200" y="620688"/>
            <a:ext cx="8229600" cy="5505475"/>
          </a:xfrm>
        </p:spPr>
        <p:txBody>
          <a:bodyPr>
            <a:normAutofit fontScale="92500" lnSpcReduction="10000"/>
          </a:bodyPr>
          <a:lstStyle/>
          <a:p>
            <a:r>
              <a:rPr lang="en-US" sz="2000" b="0" i="0" dirty="0">
                <a:solidFill>
                  <a:srgbClr val="222222"/>
                </a:solidFill>
                <a:effectLst/>
                <a:latin typeface="source sans pro" panose="020B0503030403020204" pitchFamily="34" charset="0"/>
              </a:rPr>
              <a:t>Here’s a slightly more complex decorator which converts the result of the decorated function to uppercase letters:</a:t>
            </a:r>
          </a:p>
          <a:p>
            <a:r>
              <a:rPr lang="en-US" sz="2000" dirty="0"/>
              <a:t>def uppercase(</a:t>
            </a:r>
            <a:r>
              <a:rPr lang="en-US" sz="2000" dirty="0" err="1"/>
              <a:t>func</a:t>
            </a:r>
            <a:r>
              <a:rPr lang="en-US" sz="2000" dirty="0"/>
              <a:t>):</a:t>
            </a:r>
          </a:p>
          <a:p>
            <a:r>
              <a:rPr lang="en-US" sz="2000" dirty="0"/>
              <a:t>    def wrapper():</a:t>
            </a:r>
          </a:p>
          <a:p>
            <a:r>
              <a:rPr lang="en-US" sz="2000" dirty="0"/>
              <a:t>        </a:t>
            </a:r>
            <a:r>
              <a:rPr lang="en-US" sz="2000" dirty="0" err="1"/>
              <a:t>original_result</a:t>
            </a:r>
            <a:r>
              <a:rPr lang="en-US" sz="2000" dirty="0"/>
              <a:t> = </a:t>
            </a:r>
            <a:r>
              <a:rPr lang="en-US" sz="2000" dirty="0" err="1"/>
              <a:t>func</a:t>
            </a:r>
            <a:r>
              <a:rPr lang="en-US" sz="2000" dirty="0"/>
              <a:t>()</a:t>
            </a:r>
          </a:p>
          <a:p>
            <a:r>
              <a:rPr lang="en-US" sz="2000" dirty="0"/>
              <a:t>        </a:t>
            </a:r>
            <a:r>
              <a:rPr lang="en-US" sz="2000" dirty="0" err="1"/>
              <a:t>modified_result</a:t>
            </a:r>
            <a:r>
              <a:rPr lang="en-US" sz="2000" dirty="0"/>
              <a:t> = </a:t>
            </a:r>
            <a:r>
              <a:rPr lang="en-US" sz="2000" dirty="0" err="1"/>
              <a:t>original_result.upper</a:t>
            </a:r>
            <a:r>
              <a:rPr lang="en-US" sz="2000" dirty="0"/>
              <a:t>()</a:t>
            </a:r>
          </a:p>
          <a:p>
            <a:r>
              <a:rPr lang="en-US" sz="2000" dirty="0"/>
              <a:t>        return </a:t>
            </a:r>
            <a:r>
              <a:rPr lang="en-US" sz="2000" dirty="0" err="1"/>
              <a:t>modified_result</a:t>
            </a:r>
            <a:endParaRPr lang="en-US" sz="2000" dirty="0"/>
          </a:p>
          <a:p>
            <a:r>
              <a:rPr lang="en-US" sz="2000" dirty="0"/>
              <a:t>    return wrapper</a:t>
            </a:r>
          </a:p>
          <a:p>
            <a:r>
              <a:rPr lang="en-US" sz="2000" dirty="0"/>
              <a:t>Instead of simply returning the input function like the null decorator did,</a:t>
            </a:r>
          </a:p>
          <a:p>
            <a:r>
              <a:rPr lang="en-US" sz="2000" dirty="0"/>
              <a:t>this uppercase decorator defines a new function on the fly (a closure) and uses it to wrap the input function in order to modify its</a:t>
            </a:r>
          </a:p>
          <a:p>
            <a:r>
              <a:rPr lang="en-US" sz="2000" dirty="0"/>
              <a:t>behavior at call time.</a:t>
            </a:r>
          </a:p>
          <a:p>
            <a:r>
              <a:rPr lang="en-US" sz="2000" dirty="0"/>
              <a:t>@uppercase</a:t>
            </a:r>
          </a:p>
          <a:p>
            <a:r>
              <a:rPr lang="en-US" sz="2000" dirty="0"/>
              <a:t>def greet():</a:t>
            </a:r>
          </a:p>
          <a:p>
            <a:r>
              <a:rPr lang="en-US" sz="2000" dirty="0"/>
              <a:t>    return 'Hello!'</a:t>
            </a:r>
          </a:p>
          <a:p>
            <a:endParaRPr lang="en-US" sz="2000" dirty="0"/>
          </a:p>
          <a:p>
            <a:r>
              <a:rPr lang="en-US" sz="2000" dirty="0"/>
              <a:t>print(greet())</a:t>
            </a:r>
            <a:endParaRPr lang="en-IN" sz="2000" dirty="0"/>
          </a:p>
        </p:txBody>
      </p:sp>
    </p:spTree>
    <p:extLst>
      <p:ext uri="{BB962C8B-B14F-4D97-AF65-F5344CB8AC3E}">
        <p14:creationId xmlns:p14="http://schemas.microsoft.com/office/powerpoint/2010/main" val="947143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4A62-48CF-404A-9B51-880FD943758A}"/>
              </a:ext>
            </a:extLst>
          </p:cNvPr>
          <p:cNvSpPr>
            <a:spLocks noGrp="1"/>
          </p:cNvSpPr>
          <p:nvPr>
            <p:ph type="title"/>
          </p:nvPr>
        </p:nvSpPr>
        <p:spPr>
          <a:xfrm>
            <a:off x="457200" y="274638"/>
            <a:ext cx="8229600" cy="457199"/>
          </a:xfrm>
        </p:spPr>
        <p:txBody>
          <a:bodyPr>
            <a:normAutofit fontScale="90000"/>
          </a:bodyPr>
          <a:lstStyle/>
          <a:p>
            <a:r>
              <a:rPr lang="en-US" sz="2700" b="1" i="0" dirty="0">
                <a:solidFill>
                  <a:srgbClr val="222222"/>
                </a:solidFill>
                <a:effectLst/>
                <a:latin typeface="source sans pro" panose="020B0503030403020204" pitchFamily="34" charset="0"/>
              </a:rPr>
              <a:t>Applying Multiple Decorators to a Single Function</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246968A6-84B0-4B22-A289-AF727673FE61}"/>
              </a:ext>
            </a:extLst>
          </p:cNvPr>
          <p:cNvSpPr>
            <a:spLocks noGrp="1"/>
          </p:cNvSpPr>
          <p:nvPr>
            <p:ph idx="1"/>
          </p:nvPr>
        </p:nvSpPr>
        <p:spPr>
          <a:xfrm>
            <a:off x="457200" y="404664"/>
            <a:ext cx="8229600" cy="6453336"/>
          </a:xfrm>
        </p:spPr>
        <p:txBody>
          <a:bodyPr>
            <a:normAutofit lnSpcReduction="10000"/>
          </a:bodyPr>
          <a:lstStyle/>
          <a:p>
            <a:r>
              <a:rPr lang="en-US" sz="2000" b="0" i="0" dirty="0">
                <a:solidFill>
                  <a:srgbClr val="222222"/>
                </a:solidFill>
                <a:effectLst/>
                <a:latin typeface="source sans pro" panose="020B0503030403020204" pitchFamily="34" charset="0"/>
              </a:rPr>
              <a:t>you can apply more than one decorator to a function.</a:t>
            </a:r>
          </a:p>
          <a:p>
            <a:r>
              <a:rPr lang="en-US" sz="2000" b="0" i="0" dirty="0">
                <a:solidFill>
                  <a:srgbClr val="222222"/>
                </a:solidFill>
                <a:effectLst/>
                <a:latin typeface="source sans pro" panose="020B0503030403020204" pitchFamily="34" charset="0"/>
              </a:rPr>
              <a:t>Here’s an example. The following two decorators wrap the output string of the decorated function in HTML tags. By looking at how the tags are nested you can see which order Python uses to apply multiple decorators:</a:t>
            </a:r>
          </a:p>
          <a:p>
            <a:r>
              <a:rPr lang="en-IN" sz="2000" dirty="0"/>
              <a:t>def strong(</a:t>
            </a:r>
            <a:r>
              <a:rPr lang="en-IN" sz="2000" dirty="0" err="1"/>
              <a:t>func</a:t>
            </a:r>
            <a:r>
              <a:rPr lang="en-IN" sz="2000" dirty="0"/>
              <a:t>):</a:t>
            </a:r>
          </a:p>
          <a:p>
            <a:r>
              <a:rPr lang="en-IN" sz="2000" dirty="0"/>
              <a:t>    def wrapper():</a:t>
            </a:r>
          </a:p>
          <a:p>
            <a:r>
              <a:rPr lang="en-IN" sz="2000" dirty="0"/>
              <a:t>        return '&lt;strong&gt;' + </a:t>
            </a:r>
            <a:r>
              <a:rPr lang="en-IN" sz="2000" dirty="0" err="1"/>
              <a:t>func</a:t>
            </a:r>
            <a:r>
              <a:rPr lang="en-IN" sz="2000" dirty="0"/>
              <a:t>() + '&lt;/strong&gt;'</a:t>
            </a:r>
          </a:p>
          <a:p>
            <a:r>
              <a:rPr lang="en-IN" sz="2000" dirty="0"/>
              <a:t>    return wrapper</a:t>
            </a:r>
          </a:p>
          <a:p>
            <a:endParaRPr lang="en-IN" sz="2000" dirty="0"/>
          </a:p>
          <a:p>
            <a:r>
              <a:rPr lang="en-IN" sz="2000" dirty="0"/>
              <a:t>def emphasis(</a:t>
            </a:r>
            <a:r>
              <a:rPr lang="en-IN" sz="2000" dirty="0" err="1"/>
              <a:t>func</a:t>
            </a:r>
            <a:r>
              <a:rPr lang="en-IN" sz="2000" dirty="0"/>
              <a:t>):</a:t>
            </a:r>
          </a:p>
          <a:p>
            <a:r>
              <a:rPr lang="en-IN" sz="2000" dirty="0"/>
              <a:t>    def wrapper():</a:t>
            </a:r>
          </a:p>
          <a:p>
            <a:r>
              <a:rPr lang="en-IN" sz="2000" dirty="0"/>
              <a:t>        return '&lt;</a:t>
            </a:r>
            <a:r>
              <a:rPr lang="en-IN" sz="2000" dirty="0" err="1"/>
              <a:t>em</a:t>
            </a:r>
            <a:r>
              <a:rPr lang="en-IN" sz="2000" dirty="0"/>
              <a:t>&gt;' + </a:t>
            </a:r>
            <a:r>
              <a:rPr lang="en-IN" sz="2000" dirty="0" err="1"/>
              <a:t>func</a:t>
            </a:r>
            <a:r>
              <a:rPr lang="en-IN" sz="2000" dirty="0"/>
              <a:t>() + '&lt;/</a:t>
            </a:r>
            <a:r>
              <a:rPr lang="en-IN" sz="2000" dirty="0" err="1"/>
              <a:t>em</a:t>
            </a:r>
            <a:r>
              <a:rPr lang="en-IN" sz="2000" dirty="0"/>
              <a:t>&gt;'</a:t>
            </a:r>
          </a:p>
          <a:p>
            <a:r>
              <a:rPr lang="en-IN" sz="2000" dirty="0"/>
              <a:t>    return wrapper</a:t>
            </a:r>
            <a:endParaRPr lang="en-US" sz="2000" dirty="0">
              <a:solidFill>
                <a:srgbClr val="222222"/>
              </a:solidFill>
              <a:latin typeface="source sans pro" panose="020B0503030403020204" pitchFamily="34" charset="0"/>
            </a:endParaRPr>
          </a:p>
          <a:p>
            <a:endParaRPr lang="en-US" sz="2000" dirty="0">
              <a:solidFill>
                <a:srgbClr val="222222"/>
              </a:solidFill>
              <a:latin typeface="source sans pro" panose="020B0503030403020204" pitchFamily="34" charset="0"/>
            </a:endParaRPr>
          </a:p>
          <a:p>
            <a:r>
              <a:rPr lang="en-US" sz="2000" dirty="0"/>
              <a:t>@strong</a:t>
            </a:r>
          </a:p>
          <a:p>
            <a:r>
              <a:rPr lang="en-US" sz="2000" dirty="0"/>
              <a:t>@emphasis</a:t>
            </a:r>
          </a:p>
          <a:p>
            <a:r>
              <a:rPr lang="en-US" sz="2000" dirty="0"/>
              <a:t>def greet():</a:t>
            </a:r>
          </a:p>
          <a:p>
            <a:r>
              <a:rPr lang="en-US" sz="2000" dirty="0"/>
              <a:t>    return 'Hello!'</a:t>
            </a:r>
            <a:endParaRPr lang="en-IN" sz="2000" dirty="0"/>
          </a:p>
        </p:txBody>
      </p:sp>
    </p:spTree>
    <p:extLst>
      <p:ext uri="{BB962C8B-B14F-4D97-AF65-F5344CB8AC3E}">
        <p14:creationId xmlns:p14="http://schemas.microsoft.com/office/powerpoint/2010/main" val="30954837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F6CB-B7A1-45C9-B65A-DB5DDC82034C}"/>
              </a:ext>
            </a:extLst>
          </p:cNvPr>
          <p:cNvSpPr>
            <a:spLocks noGrp="1"/>
          </p:cNvSpPr>
          <p:nvPr>
            <p:ph type="title"/>
          </p:nvPr>
        </p:nvSpPr>
        <p:spPr>
          <a:xfrm>
            <a:off x="457200" y="274638"/>
            <a:ext cx="8229600" cy="457199"/>
          </a:xfrm>
        </p:spPr>
        <p:txBody>
          <a:bodyPr>
            <a:normAutofit fontScale="90000"/>
          </a:bodyPr>
          <a:lstStyle/>
          <a:p>
            <a:r>
              <a:rPr lang="en-US" sz="3100" b="1" i="0" dirty="0">
                <a:solidFill>
                  <a:srgbClr val="222222"/>
                </a:solidFill>
                <a:effectLst/>
                <a:latin typeface="source sans pro" panose="020B0503030403020204" pitchFamily="34" charset="0"/>
              </a:rPr>
              <a:t>Decorating Functions That Accept Arguments</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4419403C-A1D4-44BC-8045-6D9A2E6613EA}"/>
              </a:ext>
            </a:extLst>
          </p:cNvPr>
          <p:cNvSpPr>
            <a:spLocks noGrp="1"/>
          </p:cNvSpPr>
          <p:nvPr>
            <p:ph idx="1"/>
          </p:nvPr>
        </p:nvSpPr>
        <p:spPr>
          <a:xfrm>
            <a:off x="457200" y="476673"/>
            <a:ext cx="8229600" cy="6391362"/>
          </a:xfrm>
        </p:spPr>
        <p:txBody>
          <a:bodyPr>
            <a:normAutofit fontScale="85000" lnSpcReduction="20000"/>
          </a:bodyPr>
          <a:lstStyle/>
          <a:p>
            <a:r>
              <a:rPr lang="en-US" sz="2400" b="0" i="0" dirty="0">
                <a:solidFill>
                  <a:srgbClr val="222222"/>
                </a:solidFill>
                <a:effectLst/>
                <a:latin typeface="source sans pro" panose="020B0503030403020204" pitchFamily="34" charset="0"/>
              </a:rPr>
              <a:t>If you try to apply one of these decorators to a function that takes arguments it will not work correctly. How do you decorate a function that takes arbitrary arguments?</a:t>
            </a:r>
          </a:p>
          <a:p>
            <a:r>
              <a:rPr lang="en-US" sz="2400" dirty="0"/>
              <a:t>This is where Python’s *</a:t>
            </a:r>
            <a:r>
              <a:rPr lang="en-US" sz="2400" dirty="0" err="1"/>
              <a:t>args</a:t>
            </a:r>
            <a:r>
              <a:rPr lang="en-US" sz="2400" dirty="0"/>
              <a:t> and **</a:t>
            </a:r>
            <a:r>
              <a:rPr lang="en-US" sz="2400" dirty="0" err="1"/>
              <a:t>kwargs</a:t>
            </a:r>
            <a:r>
              <a:rPr lang="en-US" sz="2400" dirty="0"/>
              <a:t> feature for dealing with variable</a:t>
            </a:r>
          </a:p>
          <a:p>
            <a:r>
              <a:rPr lang="en-US" sz="2400" dirty="0"/>
              <a:t>numbers of arguments comes in handy.</a:t>
            </a:r>
          </a:p>
          <a:p>
            <a:r>
              <a:rPr lang="en-US" sz="2400" dirty="0"/>
              <a:t>The following proxy decorator takes advantage of that:</a:t>
            </a:r>
          </a:p>
          <a:p>
            <a:r>
              <a:rPr lang="en-IN" sz="2400" b="1" dirty="0"/>
              <a:t>def proxy(</a:t>
            </a:r>
            <a:r>
              <a:rPr lang="en-IN" sz="2400" b="1" dirty="0" err="1"/>
              <a:t>func</a:t>
            </a:r>
            <a:r>
              <a:rPr lang="en-IN" sz="2400" b="1" dirty="0"/>
              <a:t>):</a:t>
            </a:r>
          </a:p>
          <a:p>
            <a:r>
              <a:rPr lang="en-IN" sz="2400" b="1" dirty="0"/>
              <a:t>    def wrapper(*</a:t>
            </a:r>
            <a:r>
              <a:rPr lang="en-IN" sz="2400" b="1" dirty="0" err="1"/>
              <a:t>args</a:t>
            </a:r>
            <a:r>
              <a:rPr lang="en-IN" sz="2400" b="1" dirty="0"/>
              <a:t>, **</a:t>
            </a:r>
            <a:r>
              <a:rPr lang="en-IN" sz="2400" b="1" dirty="0" err="1"/>
              <a:t>kwargs</a:t>
            </a:r>
            <a:r>
              <a:rPr lang="en-IN" sz="2400" b="1" dirty="0"/>
              <a:t>):</a:t>
            </a:r>
          </a:p>
          <a:p>
            <a:r>
              <a:rPr lang="en-IN" sz="2400" b="1" dirty="0"/>
              <a:t>        return </a:t>
            </a:r>
            <a:r>
              <a:rPr lang="en-IN" sz="2400" b="1" dirty="0" err="1"/>
              <a:t>func</a:t>
            </a:r>
            <a:r>
              <a:rPr lang="en-IN" sz="2400" b="1" dirty="0"/>
              <a:t>(*</a:t>
            </a:r>
            <a:r>
              <a:rPr lang="en-IN" sz="2400" b="1" dirty="0" err="1"/>
              <a:t>args</a:t>
            </a:r>
            <a:r>
              <a:rPr lang="en-IN" sz="2400" b="1" dirty="0"/>
              <a:t>, **</a:t>
            </a:r>
            <a:r>
              <a:rPr lang="en-IN" sz="2400" b="1" dirty="0" err="1"/>
              <a:t>kwargs</a:t>
            </a:r>
            <a:r>
              <a:rPr lang="en-IN" sz="2400" b="1" dirty="0"/>
              <a:t>)</a:t>
            </a:r>
          </a:p>
          <a:p>
            <a:r>
              <a:rPr lang="en-IN" sz="2400" b="1" dirty="0"/>
              <a:t>    return wrapper</a:t>
            </a:r>
          </a:p>
          <a:p>
            <a:r>
              <a:rPr lang="en-US" sz="2400" dirty="0"/>
              <a:t>There are two notable things going on with this decorator:</a:t>
            </a:r>
          </a:p>
          <a:p>
            <a:endParaRPr lang="en-US" sz="2400" dirty="0"/>
          </a:p>
          <a:p>
            <a:r>
              <a:rPr lang="en-US" sz="2400" dirty="0"/>
              <a:t>It uses the * and ** operators in the wrapper closure definition to collect all positional</a:t>
            </a:r>
          </a:p>
          <a:p>
            <a:r>
              <a:rPr lang="en-US" sz="2400" dirty="0"/>
              <a:t>and keyword arguments and</a:t>
            </a:r>
          </a:p>
          <a:p>
            <a:r>
              <a:rPr lang="en-US" sz="2400" dirty="0"/>
              <a:t>stores them in variables (</a:t>
            </a:r>
            <a:r>
              <a:rPr lang="en-US" sz="2400" dirty="0" err="1"/>
              <a:t>args</a:t>
            </a:r>
            <a:r>
              <a:rPr lang="en-US" sz="2400" dirty="0"/>
              <a:t> and </a:t>
            </a:r>
            <a:r>
              <a:rPr lang="en-US" sz="2400" dirty="0" err="1"/>
              <a:t>kwargs</a:t>
            </a:r>
            <a:r>
              <a:rPr lang="en-US" sz="2400" dirty="0"/>
              <a:t>).</a:t>
            </a:r>
          </a:p>
          <a:p>
            <a:endParaRPr lang="en-US" sz="2400" dirty="0"/>
          </a:p>
          <a:p>
            <a:r>
              <a:rPr lang="en-US" sz="2400" dirty="0"/>
              <a:t>The wrapper closure then forwards the collected arguments to the original input</a:t>
            </a:r>
          </a:p>
          <a:p>
            <a:r>
              <a:rPr lang="en-US" sz="2400" dirty="0"/>
              <a:t>function using the * and ** “argument unpacking” operators.</a:t>
            </a:r>
            <a:endParaRPr lang="en-IN" sz="2400" dirty="0"/>
          </a:p>
        </p:txBody>
      </p:sp>
    </p:spTree>
    <p:extLst>
      <p:ext uri="{BB962C8B-B14F-4D97-AF65-F5344CB8AC3E}">
        <p14:creationId xmlns:p14="http://schemas.microsoft.com/office/powerpoint/2010/main" val="13322242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6477F-6F48-49BB-AAE5-02876E7C657E}"/>
              </a:ext>
            </a:extLst>
          </p:cNvPr>
          <p:cNvSpPr>
            <a:spLocks noGrp="1"/>
          </p:cNvSpPr>
          <p:nvPr>
            <p:ph idx="1"/>
          </p:nvPr>
        </p:nvSpPr>
        <p:spPr>
          <a:xfrm>
            <a:off x="457200" y="260648"/>
            <a:ext cx="8229600" cy="5865515"/>
          </a:xfrm>
        </p:spPr>
        <p:txBody>
          <a:bodyPr>
            <a:normAutofit fontScale="70000" lnSpcReduction="20000"/>
          </a:bodyPr>
          <a:lstStyle/>
          <a:p>
            <a:r>
              <a:rPr lang="en-IN" dirty="0"/>
              <a:t>def trace(</a:t>
            </a:r>
            <a:r>
              <a:rPr lang="en-IN" dirty="0" err="1"/>
              <a:t>func</a:t>
            </a:r>
            <a:r>
              <a:rPr lang="en-IN" dirty="0"/>
              <a:t>):</a:t>
            </a:r>
          </a:p>
          <a:p>
            <a:r>
              <a:rPr lang="en-IN" dirty="0"/>
              <a:t>    def wrapper(*</a:t>
            </a:r>
            <a:r>
              <a:rPr lang="en-IN" dirty="0" err="1"/>
              <a:t>args</a:t>
            </a:r>
            <a:r>
              <a:rPr lang="en-IN" dirty="0"/>
              <a:t>, **</a:t>
            </a:r>
            <a:r>
              <a:rPr lang="en-IN" dirty="0" err="1"/>
              <a:t>kwargs</a:t>
            </a:r>
            <a:r>
              <a:rPr lang="en-IN" dirty="0"/>
              <a:t>):</a:t>
            </a:r>
          </a:p>
          <a:p>
            <a:r>
              <a:rPr lang="en-IN" dirty="0"/>
              <a:t>        </a:t>
            </a:r>
          </a:p>
          <a:p>
            <a:endParaRPr lang="en-IN" dirty="0"/>
          </a:p>
          <a:p>
            <a:r>
              <a:rPr lang="en-IN" dirty="0"/>
              <a:t>        </a:t>
            </a:r>
            <a:r>
              <a:rPr lang="en-IN" dirty="0" err="1"/>
              <a:t>original_result</a:t>
            </a:r>
            <a:r>
              <a:rPr lang="en-IN" dirty="0"/>
              <a:t> = </a:t>
            </a:r>
            <a:r>
              <a:rPr lang="en-IN" dirty="0" err="1"/>
              <a:t>func</a:t>
            </a:r>
            <a:r>
              <a:rPr lang="en-IN" dirty="0"/>
              <a:t>(*</a:t>
            </a:r>
            <a:r>
              <a:rPr lang="en-IN" dirty="0" err="1"/>
              <a:t>args</a:t>
            </a:r>
            <a:r>
              <a:rPr lang="en-IN" dirty="0"/>
              <a:t>, **</a:t>
            </a:r>
            <a:r>
              <a:rPr lang="en-IN" dirty="0" err="1"/>
              <a:t>kwargs</a:t>
            </a:r>
            <a:r>
              <a:rPr lang="en-IN" dirty="0"/>
              <a:t>)</a:t>
            </a:r>
          </a:p>
          <a:p>
            <a:endParaRPr lang="en-IN" dirty="0"/>
          </a:p>
          <a:p>
            <a:r>
              <a:rPr lang="en-IN" dirty="0"/>
              <a:t>       </a:t>
            </a:r>
          </a:p>
          <a:p>
            <a:endParaRPr lang="en-IN" dirty="0"/>
          </a:p>
          <a:p>
            <a:r>
              <a:rPr lang="en-IN" dirty="0"/>
              <a:t>        return </a:t>
            </a:r>
            <a:r>
              <a:rPr lang="en-IN" dirty="0" err="1"/>
              <a:t>original_result</a:t>
            </a:r>
            <a:endParaRPr lang="en-IN" dirty="0"/>
          </a:p>
          <a:p>
            <a:r>
              <a:rPr lang="en-IN" dirty="0"/>
              <a:t>    return wrapper</a:t>
            </a:r>
          </a:p>
          <a:p>
            <a:endParaRPr lang="en-IN" dirty="0"/>
          </a:p>
          <a:p>
            <a:endParaRPr lang="en-IN" dirty="0"/>
          </a:p>
          <a:p>
            <a:r>
              <a:rPr lang="en-IN" dirty="0"/>
              <a:t>@trace</a:t>
            </a:r>
          </a:p>
          <a:p>
            <a:r>
              <a:rPr lang="en-IN" dirty="0"/>
              <a:t>def say(name, line):</a:t>
            </a:r>
          </a:p>
          <a:p>
            <a:r>
              <a:rPr lang="en-IN" dirty="0"/>
              <a:t>    return f'{name}: {line}'</a:t>
            </a:r>
          </a:p>
          <a:p>
            <a:endParaRPr lang="en-IN" dirty="0"/>
          </a:p>
          <a:p>
            <a:r>
              <a:rPr lang="en-IN" dirty="0"/>
              <a:t>say('Jane', 'Hello, World')</a:t>
            </a:r>
          </a:p>
        </p:txBody>
      </p:sp>
    </p:spTree>
    <p:extLst>
      <p:ext uri="{BB962C8B-B14F-4D97-AF65-F5344CB8AC3E}">
        <p14:creationId xmlns:p14="http://schemas.microsoft.com/office/powerpoint/2010/main" val="23153959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537D-111A-4242-B871-CA7059B509F8}"/>
              </a:ext>
            </a:extLst>
          </p:cNvPr>
          <p:cNvSpPr>
            <a:spLocks noGrp="1"/>
          </p:cNvSpPr>
          <p:nvPr>
            <p:ph type="title"/>
          </p:nvPr>
        </p:nvSpPr>
        <p:spPr>
          <a:xfrm>
            <a:off x="457200" y="274638"/>
            <a:ext cx="8229600" cy="457199"/>
          </a:xfrm>
        </p:spPr>
        <p:txBody>
          <a:bodyPr>
            <a:normAutofit fontScale="90000"/>
          </a:bodyPr>
          <a:lstStyle/>
          <a:p>
            <a:r>
              <a:rPr lang="en-IN" b="0" i="0" dirty="0">
                <a:solidFill>
                  <a:srgbClr val="212529"/>
                </a:solidFill>
                <a:effectLst/>
                <a:latin typeface="system-ui"/>
              </a:rPr>
              <a:t>Python Closures</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C7A48831-C2FC-4EE1-93CA-CEDC6AD86F88}"/>
              </a:ext>
            </a:extLst>
          </p:cNvPr>
          <p:cNvSpPr>
            <a:spLocks noGrp="1"/>
          </p:cNvSpPr>
          <p:nvPr>
            <p:ph idx="1"/>
          </p:nvPr>
        </p:nvSpPr>
        <p:spPr>
          <a:xfrm>
            <a:off x="457200" y="548680"/>
            <a:ext cx="8229600" cy="6034682"/>
          </a:xfrm>
        </p:spPr>
        <p:txBody>
          <a:bodyPr>
            <a:normAutofit/>
          </a:bodyPr>
          <a:lstStyle/>
          <a:p>
            <a:r>
              <a:rPr lang="en-US" sz="2800" b="0" i="0" dirty="0">
                <a:solidFill>
                  <a:srgbClr val="212529"/>
                </a:solidFill>
                <a:effectLst/>
                <a:latin typeface="system-ui"/>
              </a:rPr>
              <a:t>To understand the concept of closures in python we must know what are nested functions and non-loc al variables. So let's start with them first.</a:t>
            </a:r>
          </a:p>
          <a:p>
            <a:r>
              <a:rPr lang="en-US" sz="2400" b="0" i="0" dirty="0">
                <a:solidFill>
                  <a:srgbClr val="212529"/>
                </a:solidFill>
                <a:effectLst/>
                <a:latin typeface="system-ui"/>
              </a:rPr>
              <a:t>Nested functions and Non-local variables</a:t>
            </a:r>
          </a:p>
          <a:p>
            <a:r>
              <a:rPr lang="en-US" sz="2400" b="0" i="0" dirty="0">
                <a:solidFill>
                  <a:srgbClr val="212529"/>
                </a:solidFill>
                <a:effectLst/>
                <a:latin typeface="system-ui"/>
              </a:rPr>
              <a:t>When a function is defined inside another function then this is called nesting of functions, where, the function inside which another function is defined is called the </a:t>
            </a:r>
            <a:r>
              <a:rPr lang="en-US" sz="2400" b="1" i="0" dirty="0">
                <a:solidFill>
                  <a:srgbClr val="212529"/>
                </a:solidFill>
                <a:effectLst/>
                <a:latin typeface="system-ui"/>
              </a:rPr>
              <a:t>outer function</a:t>
            </a:r>
            <a:r>
              <a:rPr lang="en-US" sz="2400" b="0" i="0" dirty="0">
                <a:solidFill>
                  <a:srgbClr val="212529"/>
                </a:solidFill>
                <a:effectLst/>
                <a:latin typeface="system-ui"/>
              </a:rPr>
              <a:t> and the function which is defined inside another function is called the </a:t>
            </a:r>
            <a:r>
              <a:rPr lang="en-US" sz="2400" b="1" i="0" dirty="0">
                <a:solidFill>
                  <a:srgbClr val="212529"/>
                </a:solidFill>
                <a:effectLst/>
                <a:latin typeface="system-ui"/>
              </a:rPr>
              <a:t>inner function</a:t>
            </a:r>
            <a:r>
              <a:rPr lang="en-US" sz="2400" b="0" i="0" dirty="0">
                <a:solidFill>
                  <a:srgbClr val="212529"/>
                </a:solidFill>
                <a:effectLst/>
                <a:latin typeface="system-ui"/>
              </a:rPr>
              <a:t>. An example depicting the use of nested functions is shown below:</a:t>
            </a:r>
          </a:p>
          <a:p>
            <a:endParaRPr lang="en-IN" sz="2400" dirty="0"/>
          </a:p>
        </p:txBody>
      </p:sp>
    </p:spTree>
    <p:extLst>
      <p:ext uri="{BB962C8B-B14F-4D97-AF65-F5344CB8AC3E}">
        <p14:creationId xmlns:p14="http://schemas.microsoft.com/office/powerpoint/2010/main" val="4600704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CEAD7-A50D-4F08-9193-78D538B273A8}"/>
              </a:ext>
            </a:extLst>
          </p:cNvPr>
          <p:cNvSpPr>
            <a:spLocks noGrp="1"/>
          </p:cNvSpPr>
          <p:nvPr>
            <p:ph idx="1"/>
          </p:nvPr>
        </p:nvSpPr>
        <p:spPr>
          <a:xfrm>
            <a:off x="457200" y="620688"/>
            <a:ext cx="8229600" cy="5505475"/>
          </a:xfrm>
        </p:spPr>
        <p:txBody>
          <a:bodyPr>
            <a:normAutofit fontScale="92500" lnSpcReduction="20000"/>
          </a:bodyPr>
          <a:lstStyle/>
          <a:p>
            <a:r>
              <a:rPr lang="en-US" sz="2000" dirty="0"/>
              <a:t>def outer(message):</a:t>
            </a:r>
          </a:p>
          <a:p>
            <a:r>
              <a:rPr lang="en-US" sz="2000" dirty="0"/>
              <a:t>    #text is having the scope of outer function</a:t>
            </a:r>
          </a:p>
          <a:p>
            <a:r>
              <a:rPr lang="en-US" sz="2000" dirty="0"/>
              <a:t>    text = message</a:t>
            </a:r>
          </a:p>
          <a:p>
            <a:r>
              <a:rPr lang="en-US" sz="2000" dirty="0"/>
              <a:t>    def inner():</a:t>
            </a:r>
          </a:p>
          <a:p>
            <a:r>
              <a:rPr lang="en-US" sz="2000" dirty="0"/>
              <a:t>        #using non-local variable text</a:t>
            </a:r>
          </a:p>
          <a:p>
            <a:r>
              <a:rPr lang="en-US" sz="2000" dirty="0"/>
              <a:t>        print(text)</a:t>
            </a:r>
          </a:p>
          <a:p>
            <a:r>
              <a:rPr lang="en-US" sz="2000" dirty="0"/>
              <a:t>    #calling inner function</a:t>
            </a:r>
          </a:p>
          <a:p>
            <a:r>
              <a:rPr lang="en-US" sz="2000" dirty="0"/>
              <a:t>    inner()</a:t>
            </a:r>
          </a:p>
          <a:p>
            <a:endParaRPr lang="en-US" sz="2000" dirty="0"/>
          </a:p>
          <a:p>
            <a:endParaRPr lang="en-US" sz="2000" dirty="0"/>
          </a:p>
          <a:p>
            <a:r>
              <a:rPr lang="en-US" sz="2000" dirty="0"/>
              <a:t>outer('Hello’)</a:t>
            </a:r>
          </a:p>
          <a:p>
            <a:r>
              <a:rPr lang="en-US" sz="2000" dirty="0"/>
              <a:t>In the above code snippet, the inner function inner() is able to access the local variable</a:t>
            </a:r>
          </a:p>
          <a:p>
            <a:r>
              <a:rPr lang="en-US" sz="2000" dirty="0"/>
              <a:t>text of the outer function outer() which has a scope that extends up to the whole body of the</a:t>
            </a:r>
          </a:p>
          <a:p>
            <a:r>
              <a:rPr lang="en-US" sz="2000" dirty="0"/>
              <a:t>outer() function.</a:t>
            </a:r>
          </a:p>
          <a:p>
            <a:r>
              <a:rPr lang="en-US" sz="2000" dirty="0"/>
              <a:t>The local variable text of the outer function is a non-local variable for</a:t>
            </a:r>
          </a:p>
          <a:p>
            <a:r>
              <a:rPr lang="en-US" sz="2000" dirty="0"/>
              <a:t>the inner function which it can access but not modify.</a:t>
            </a:r>
            <a:endParaRPr lang="en-IN" sz="2000" dirty="0"/>
          </a:p>
        </p:txBody>
      </p:sp>
    </p:spTree>
    <p:extLst>
      <p:ext uri="{BB962C8B-B14F-4D97-AF65-F5344CB8AC3E}">
        <p14:creationId xmlns:p14="http://schemas.microsoft.com/office/powerpoint/2010/main" val="340381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except (</a:t>
            </a:r>
            <a:r>
              <a:rPr lang="en-IN" dirty="0" err="1"/>
              <a:t>ZeroDivisionError</a:t>
            </a:r>
            <a:r>
              <a:rPr lang="en-IN" dirty="0"/>
              <a:t>, </a:t>
            </a:r>
            <a:r>
              <a:rPr lang="en-IN" dirty="0" err="1"/>
              <a:t>TypeError</a:t>
            </a:r>
            <a:r>
              <a:rPr lang="en-IN" dirty="0"/>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E1F4E-7264-4B26-A960-FE2DCBFCC8AA}"/>
              </a:ext>
            </a:extLst>
          </p:cNvPr>
          <p:cNvSpPr>
            <a:spLocks noGrp="1"/>
          </p:cNvSpPr>
          <p:nvPr>
            <p:ph idx="1"/>
          </p:nvPr>
        </p:nvSpPr>
        <p:spPr>
          <a:xfrm>
            <a:off x="457200" y="188640"/>
            <a:ext cx="8229600" cy="5966123"/>
          </a:xfrm>
        </p:spPr>
        <p:txBody>
          <a:bodyPr>
            <a:normAutofit/>
          </a:bodyPr>
          <a:lstStyle/>
          <a:p>
            <a:r>
              <a:rPr lang="en-US" sz="2000" b="0" i="0" dirty="0">
                <a:solidFill>
                  <a:srgbClr val="212529"/>
                </a:solidFill>
                <a:effectLst/>
                <a:latin typeface="system-ui"/>
              </a:rPr>
              <a:t>A closure is a function object (a function that behaves like an object) that remembers values in enclosing scopes even if they are not present in memory.</a:t>
            </a:r>
          </a:p>
          <a:p>
            <a:r>
              <a:rPr lang="en-US" sz="2000" b="0" i="0" dirty="0">
                <a:solidFill>
                  <a:srgbClr val="212529"/>
                </a:solidFill>
                <a:effectLst/>
                <a:latin typeface="system-ui"/>
              </a:rPr>
              <a:t>When a function is available inside another function then closure is created. The inner function will have access to variables and parameters of outer function even after outer function is returned. </a:t>
            </a:r>
          </a:p>
          <a:p>
            <a:r>
              <a:rPr lang="en-US" sz="2000" b="0" i="0" dirty="0">
                <a:solidFill>
                  <a:srgbClr val="212529"/>
                </a:solidFill>
                <a:effectLst/>
                <a:latin typeface="system-ui"/>
              </a:rPr>
              <a:t>This means that we can call the inner function later and it will have access to variables and parameters of outer function. Actually, the closure has reference to the variables and parameters of outer function. We can say that, closure is a record that stores a function together with an environment.</a:t>
            </a:r>
          </a:p>
          <a:p>
            <a:endParaRPr lang="en-IN" sz="2000" dirty="0"/>
          </a:p>
        </p:txBody>
      </p:sp>
    </p:spTree>
    <p:extLst>
      <p:ext uri="{BB962C8B-B14F-4D97-AF65-F5344CB8AC3E}">
        <p14:creationId xmlns:p14="http://schemas.microsoft.com/office/powerpoint/2010/main" val="22688564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687F6-10EC-4547-9D32-198997D11402}"/>
              </a:ext>
            </a:extLst>
          </p:cNvPr>
          <p:cNvSpPr>
            <a:spLocks noGrp="1"/>
          </p:cNvSpPr>
          <p:nvPr>
            <p:ph idx="1"/>
          </p:nvPr>
        </p:nvSpPr>
        <p:spPr>
          <a:xfrm>
            <a:off x="457200" y="692696"/>
            <a:ext cx="8229600" cy="5433467"/>
          </a:xfrm>
        </p:spPr>
        <p:txBody>
          <a:bodyPr>
            <a:normAutofit/>
          </a:bodyPr>
          <a:lstStyle/>
          <a:p>
            <a:r>
              <a:rPr lang="en-IN" sz="2400" dirty="0"/>
              <a:t>def outer(message):</a:t>
            </a:r>
          </a:p>
          <a:p>
            <a:r>
              <a:rPr lang="en-IN" sz="2400" dirty="0"/>
              <a:t>    #text is having the scope of outer function</a:t>
            </a:r>
          </a:p>
          <a:p>
            <a:r>
              <a:rPr lang="en-IN" sz="2400" dirty="0"/>
              <a:t>    text = message</a:t>
            </a:r>
          </a:p>
          <a:p>
            <a:r>
              <a:rPr lang="en-IN" sz="2400" dirty="0"/>
              <a:t>    def inner():</a:t>
            </a:r>
          </a:p>
          <a:p>
            <a:r>
              <a:rPr lang="en-IN" sz="2400" dirty="0"/>
              <a:t>        #using non-local variable text</a:t>
            </a:r>
          </a:p>
          <a:p>
            <a:r>
              <a:rPr lang="en-IN" sz="2400" dirty="0"/>
              <a:t>        print(text)</a:t>
            </a:r>
          </a:p>
          <a:p>
            <a:r>
              <a:rPr lang="en-IN" sz="2400" dirty="0"/>
              <a:t>    #return inner function</a:t>
            </a:r>
          </a:p>
          <a:p>
            <a:r>
              <a:rPr lang="en-IN" sz="2400" dirty="0"/>
              <a:t>    return inner</a:t>
            </a:r>
          </a:p>
          <a:p>
            <a:endParaRPr lang="en-IN" sz="2400" dirty="0"/>
          </a:p>
          <a:p>
            <a:endParaRPr lang="en-IN" sz="2400" dirty="0"/>
          </a:p>
          <a:p>
            <a:r>
              <a:rPr lang="en-IN" sz="2400" dirty="0" err="1"/>
              <a:t>func</a:t>
            </a:r>
            <a:r>
              <a:rPr lang="en-IN" sz="2400" dirty="0"/>
              <a:t>=outer('Hello')</a:t>
            </a:r>
          </a:p>
          <a:p>
            <a:r>
              <a:rPr lang="en-IN" sz="2400" dirty="0" err="1"/>
              <a:t>func</a:t>
            </a:r>
            <a:r>
              <a:rPr lang="en-IN" sz="2400" dirty="0"/>
              <a:t>()</a:t>
            </a:r>
          </a:p>
        </p:txBody>
      </p:sp>
    </p:spTree>
    <p:extLst>
      <p:ext uri="{BB962C8B-B14F-4D97-AF65-F5344CB8AC3E}">
        <p14:creationId xmlns:p14="http://schemas.microsoft.com/office/powerpoint/2010/main" val="13330768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73FB6-286C-4E02-91C8-8254FE579F1A}"/>
              </a:ext>
            </a:extLst>
          </p:cNvPr>
          <p:cNvSpPr>
            <a:spLocks noGrp="1"/>
          </p:cNvSpPr>
          <p:nvPr>
            <p:ph idx="1"/>
          </p:nvPr>
        </p:nvSpPr>
        <p:spPr>
          <a:xfrm>
            <a:off x="457200" y="548680"/>
            <a:ext cx="8229600" cy="5577483"/>
          </a:xfrm>
        </p:spPr>
        <p:txBody>
          <a:bodyPr>
            <a:normAutofit fontScale="92500"/>
          </a:bodyPr>
          <a:lstStyle/>
          <a:p>
            <a:r>
              <a:rPr lang="en-US" sz="2400" dirty="0"/>
              <a:t>In the above example, we have used a closure to access inner() function out of its scope,</a:t>
            </a:r>
          </a:p>
          <a:p>
            <a:r>
              <a:rPr lang="en-US" sz="2400" dirty="0"/>
              <a:t>as the inner() function is only available inside the outer() function but by returning it,</a:t>
            </a:r>
          </a:p>
          <a:p>
            <a:r>
              <a:rPr lang="en-US" sz="2400" dirty="0"/>
              <a:t>we can access it outside the outer() function.</a:t>
            </a:r>
          </a:p>
          <a:p>
            <a:r>
              <a:rPr lang="en-US" sz="2400" dirty="0"/>
              <a:t>Then in the main method, we have called the outer() function and returned the inner() function reference to the </a:t>
            </a:r>
            <a:r>
              <a:rPr lang="en-US" sz="2400" dirty="0" err="1"/>
              <a:t>func</a:t>
            </a:r>
            <a:r>
              <a:rPr lang="en-US" sz="2400" dirty="0"/>
              <a:t> variable.</a:t>
            </a:r>
          </a:p>
          <a:p>
            <a:r>
              <a:rPr lang="en-US" sz="3000" dirty="0"/>
              <a:t>Now, the </a:t>
            </a:r>
            <a:r>
              <a:rPr lang="en-US" sz="3000" dirty="0" err="1"/>
              <a:t>func</a:t>
            </a:r>
            <a:r>
              <a:rPr lang="en-US" sz="3000" dirty="0"/>
              <a:t> variable has reference to the inner() function which means when we use</a:t>
            </a:r>
          </a:p>
          <a:p>
            <a:r>
              <a:rPr lang="en-US" sz="3000" dirty="0"/>
              <a:t>parentheses with the </a:t>
            </a:r>
            <a:r>
              <a:rPr lang="en-US" sz="3000" dirty="0" err="1"/>
              <a:t>func</a:t>
            </a:r>
            <a:r>
              <a:rPr lang="en-US" sz="3000" dirty="0"/>
              <a:t> variable then it works as inner() function which is accessing the</a:t>
            </a:r>
          </a:p>
          <a:p>
            <a:r>
              <a:rPr lang="en-US" sz="3000" dirty="0"/>
              <a:t>text variable of outer() function that was called at the time of the declaration of </a:t>
            </a:r>
            <a:r>
              <a:rPr lang="en-US" sz="3000" dirty="0" err="1"/>
              <a:t>func</a:t>
            </a:r>
            <a:r>
              <a:rPr lang="en-US" sz="3000" dirty="0"/>
              <a:t> variable.</a:t>
            </a:r>
            <a:endParaRPr lang="en-IN" sz="3000" dirty="0"/>
          </a:p>
        </p:txBody>
      </p:sp>
    </p:spTree>
    <p:extLst>
      <p:ext uri="{BB962C8B-B14F-4D97-AF65-F5344CB8AC3E}">
        <p14:creationId xmlns:p14="http://schemas.microsoft.com/office/powerpoint/2010/main" val="25153575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745A-9C25-4126-9FFF-B277A000B650}"/>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C961B9D8-A97D-44B9-849D-D0477D134A76}"/>
              </a:ext>
            </a:extLst>
          </p:cNvPr>
          <p:cNvSpPr>
            <a:spLocks noGrp="1"/>
          </p:cNvSpPr>
          <p:nvPr>
            <p:ph idx="1"/>
          </p:nvPr>
        </p:nvSpPr>
        <p:spPr>
          <a:xfrm>
            <a:off x="457200" y="731838"/>
            <a:ext cx="8229600" cy="5394326"/>
          </a:xfrm>
        </p:spPr>
        <p:txBody>
          <a:bodyPr>
            <a:normAutofit fontScale="47500" lnSpcReduction="20000"/>
          </a:bodyPr>
          <a:lstStyle/>
          <a:p>
            <a:endParaRPr lang="en-IN" dirty="0"/>
          </a:p>
          <a:p>
            <a:r>
              <a:rPr lang="en-IN" dirty="0"/>
              <a:t>def </a:t>
            </a:r>
            <a:r>
              <a:rPr lang="en-IN" dirty="0" err="1"/>
              <a:t>inrementor</a:t>
            </a:r>
            <a:r>
              <a:rPr lang="en-IN" dirty="0"/>
              <a:t>(m):</a:t>
            </a:r>
          </a:p>
          <a:p>
            <a:r>
              <a:rPr lang="en-IN" dirty="0"/>
              <a:t>    # inner function operation</a:t>
            </a:r>
          </a:p>
          <a:p>
            <a:r>
              <a:rPr lang="en-IN" dirty="0"/>
              <a:t>    def operation(n):</a:t>
            </a:r>
          </a:p>
          <a:p>
            <a:r>
              <a:rPr lang="en-IN" dirty="0"/>
              <a:t>        # n is incremented by m</a:t>
            </a:r>
          </a:p>
          <a:p>
            <a:r>
              <a:rPr lang="en-IN" dirty="0"/>
              <a:t>        return n + m</a:t>
            </a:r>
          </a:p>
          <a:p>
            <a:r>
              <a:rPr lang="en-IN" dirty="0"/>
              <a:t>    # return the inner function</a:t>
            </a:r>
          </a:p>
          <a:p>
            <a:r>
              <a:rPr lang="en-IN" dirty="0"/>
              <a:t>    return operation</a:t>
            </a:r>
          </a:p>
          <a:p>
            <a:endParaRPr lang="en-IN" dirty="0"/>
          </a:p>
          <a:p>
            <a:endParaRPr lang="en-IN" dirty="0"/>
          </a:p>
          <a:p>
            <a:r>
              <a:rPr lang="en-IN" dirty="0"/>
              <a:t>incrementby1 = </a:t>
            </a:r>
            <a:r>
              <a:rPr lang="en-IN" dirty="0" err="1"/>
              <a:t>inrementor</a:t>
            </a:r>
            <a:r>
              <a:rPr lang="en-IN" dirty="0"/>
              <a:t>(1)</a:t>
            </a:r>
          </a:p>
          <a:p>
            <a:r>
              <a:rPr lang="en-IN" dirty="0"/>
              <a:t>incrementby5 = </a:t>
            </a:r>
            <a:r>
              <a:rPr lang="en-IN" dirty="0" err="1"/>
              <a:t>inrementor</a:t>
            </a:r>
            <a:r>
              <a:rPr lang="en-IN" dirty="0"/>
              <a:t>(5)</a:t>
            </a:r>
          </a:p>
          <a:p>
            <a:r>
              <a:rPr lang="en-IN" dirty="0"/>
              <a:t>incrementby9 = </a:t>
            </a:r>
            <a:r>
              <a:rPr lang="en-IN" dirty="0" err="1"/>
              <a:t>inrementor</a:t>
            </a:r>
            <a:r>
              <a:rPr lang="en-IN" dirty="0"/>
              <a:t>(9)</a:t>
            </a:r>
          </a:p>
          <a:p>
            <a:endParaRPr lang="en-IN" dirty="0"/>
          </a:p>
          <a:p>
            <a:endParaRPr lang="en-IN" dirty="0"/>
          </a:p>
          <a:p>
            <a:r>
              <a:rPr lang="en-IN" dirty="0"/>
              <a:t>print(incrementby1(1)) </a:t>
            </a:r>
          </a:p>
          <a:p>
            <a:r>
              <a:rPr lang="en-IN" dirty="0"/>
              <a:t># should print 6</a:t>
            </a:r>
          </a:p>
          <a:p>
            <a:r>
              <a:rPr lang="en-IN" dirty="0"/>
              <a:t>print(incrementby5(1))</a:t>
            </a:r>
          </a:p>
          <a:p>
            <a:r>
              <a:rPr lang="en-IN" dirty="0"/>
              <a:t># should print 10</a:t>
            </a:r>
          </a:p>
          <a:p>
            <a:r>
              <a:rPr lang="en-IN" dirty="0"/>
              <a:t>print(incrementby9(1))</a:t>
            </a:r>
          </a:p>
        </p:txBody>
      </p:sp>
    </p:spTree>
    <p:extLst>
      <p:ext uri="{BB962C8B-B14F-4D97-AF65-F5344CB8AC3E}">
        <p14:creationId xmlns:p14="http://schemas.microsoft.com/office/powerpoint/2010/main" val="7580195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D41DC-DB6D-4A00-89FA-DC081BA192E7}"/>
              </a:ext>
            </a:extLst>
          </p:cNvPr>
          <p:cNvSpPr>
            <a:spLocks noGrp="1"/>
          </p:cNvSpPr>
          <p:nvPr>
            <p:ph idx="1"/>
          </p:nvPr>
        </p:nvSpPr>
        <p:spPr>
          <a:xfrm>
            <a:off x="457200" y="882432"/>
            <a:ext cx="8229600" cy="5243732"/>
          </a:xfrm>
        </p:spPr>
        <p:txBody>
          <a:bodyPr>
            <a:normAutofit lnSpcReduction="10000"/>
          </a:bodyPr>
          <a:lstStyle/>
          <a:p>
            <a:r>
              <a:rPr lang="en-US" sz="2400" dirty="0"/>
              <a:t>This example is a little more complex, as here we have used arguments in the inner operation(n) function. So, when the </a:t>
            </a:r>
            <a:r>
              <a:rPr lang="en-US" sz="2400" dirty="0" err="1"/>
              <a:t>inrementor</a:t>
            </a:r>
            <a:r>
              <a:rPr lang="en-US" sz="2400" dirty="0"/>
              <a:t>(m) function is called, it returns the reference to operation(n) function.</a:t>
            </a:r>
          </a:p>
          <a:p>
            <a:r>
              <a:rPr lang="en-US" sz="2400" dirty="0"/>
              <a:t>And while defining the variables incrementby1, incrementby5 and incrementby9, we have passed the value of m argument every time.</a:t>
            </a:r>
          </a:p>
          <a:p>
            <a:r>
              <a:rPr lang="en-US" sz="2400" dirty="0"/>
              <a:t>Hence, the variables incrementby1, incrementby5 and incrementby9 refer to the operation(n) function with the value of m argument set as 1, 5 and 9 respectively.</a:t>
            </a:r>
          </a:p>
          <a:p>
            <a:r>
              <a:rPr lang="en-US" sz="2400" dirty="0"/>
              <a:t>And then while calling the operation(n) function using the variables incrementby1, incrementby5 and incrementby9, we have also passed the value of n and hence got</a:t>
            </a:r>
          </a:p>
          <a:p>
            <a:r>
              <a:rPr lang="en-US" sz="2400" dirty="0"/>
              <a:t>the desired outputs.</a:t>
            </a:r>
            <a:endParaRPr lang="en-IN" sz="2400" dirty="0"/>
          </a:p>
        </p:txBody>
      </p:sp>
    </p:spTree>
    <p:extLst>
      <p:ext uri="{BB962C8B-B14F-4D97-AF65-F5344CB8AC3E}">
        <p14:creationId xmlns:p14="http://schemas.microsoft.com/office/powerpoint/2010/main" val="1616057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5C53-B57D-44E5-ACC6-52C17CE4F6F2}"/>
              </a:ext>
            </a:extLst>
          </p:cNvPr>
          <p:cNvSpPr>
            <a:spLocks noGrp="1"/>
          </p:cNvSpPr>
          <p:nvPr>
            <p:ph type="title"/>
          </p:nvPr>
        </p:nvSpPr>
        <p:spPr>
          <a:xfrm>
            <a:off x="457200" y="274638"/>
            <a:ext cx="8229600" cy="457199"/>
          </a:xfrm>
        </p:spPr>
        <p:txBody>
          <a:bodyPr>
            <a:normAutofit fontScale="90000"/>
          </a:bodyPr>
          <a:lstStyle/>
          <a:p>
            <a:r>
              <a:rPr lang="en-IN" b="0" i="0" dirty="0">
                <a:solidFill>
                  <a:srgbClr val="212529"/>
                </a:solidFill>
                <a:effectLst/>
                <a:latin typeface="system-ui"/>
              </a:rPr>
              <a:t>When to use Closures?</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80D35C4E-3610-4BFD-B927-5C3D6CEBD1E4}"/>
              </a:ext>
            </a:extLst>
          </p:cNvPr>
          <p:cNvSpPr>
            <a:spLocks noGrp="1"/>
          </p:cNvSpPr>
          <p:nvPr>
            <p:ph idx="1"/>
          </p:nvPr>
        </p:nvSpPr>
        <p:spPr>
          <a:xfrm>
            <a:off x="457200" y="476672"/>
            <a:ext cx="8229600" cy="5649491"/>
          </a:xfrm>
        </p:spPr>
        <p:txBody>
          <a:bodyPr/>
          <a:lstStyle/>
          <a:p>
            <a:pPr algn="l"/>
            <a:r>
              <a:rPr lang="en-US" b="0" i="0" dirty="0">
                <a:solidFill>
                  <a:srgbClr val="212529"/>
                </a:solidFill>
                <a:effectLst/>
                <a:latin typeface="system-ui"/>
              </a:rPr>
              <a:t>Following are some use cases when closures should be used in python.</a:t>
            </a:r>
          </a:p>
          <a:p>
            <a:pPr algn="l">
              <a:buFont typeface="Arial" panose="020B0604020202020204" pitchFamily="34" charset="0"/>
              <a:buChar char="•"/>
            </a:pPr>
            <a:r>
              <a:rPr lang="en-US" b="0" i="0" dirty="0">
                <a:solidFill>
                  <a:srgbClr val="212529"/>
                </a:solidFill>
                <a:effectLst/>
                <a:latin typeface="system-ui"/>
              </a:rPr>
              <a:t>Closures can avoid the use of global values.</a:t>
            </a:r>
          </a:p>
          <a:p>
            <a:pPr algn="l">
              <a:buFont typeface="Arial" panose="020B0604020202020204" pitchFamily="34" charset="0"/>
              <a:buChar char="•"/>
            </a:pPr>
            <a:r>
              <a:rPr lang="en-US" b="0" i="0" dirty="0">
                <a:solidFill>
                  <a:srgbClr val="212529"/>
                </a:solidFill>
                <a:effectLst/>
                <a:latin typeface="system-ui"/>
              </a:rPr>
              <a:t>It provides some form of data hiding.</a:t>
            </a:r>
          </a:p>
          <a:p>
            <a:pPr algn="l">
              <a:buFont typeface="Arial" panose="020B0604020202020204" pitchFamily="34" charset="0"/>
              <a:buChar char="•"/>
            </a:pPr>
            <a:r>
              <a:rPr lang="en-US" b="0" i="0" dirty="0">
                <a:solidFill>
                  <a:srgbClr val="212529"/>
                </a:solidFill>
                <a:effectLst/>
                <a:latin typeface="system-ui"/>
              </a:rPr>
              <a:t>When there are few methods (one method in most cases) to be implemented in a class, closures can provide a better solution. But when the number of attributes and methods are more, it is better to implement a class.</a:t>
            </a:r>
          </a:p>
          <a:p>
            <a:endParaRPr lang="en-IN" dirty="0"/>
          </a:p>
        </p:txBody>
      </p:sp>
    </p:spTree>
    <p:extLst>
      <p:ext uri="{BB962C8B-B14F-4D97-AF65-F5344CB8AC3E}">
        <p14:creationId xmlns:p14="http://schemas.microsoft.com/office/powerpoint/2010/main" val="39543593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E169-08D3-4ABA-8BBF-FD9EFD4D308E}"/>
              </a:ext>
            </a:extLst>
          </p:cNvPr>
          <p:cNvSpPr>
            <a:spLocks noGrp="1"/>
          </p:cNvSpPr>
          <p:nvPr>
            <p:ph type="title"/>
          </p:nvPr>
        </p:nvSpPr>
        <p:spPr>
          <a:xfrm>
            <a:off x="457200" y="274638"/>
            <a:ext cx="8229600" cy="634082"/>
          </a:xfrm>
        </p:spPr>
        <p:txBody>
          <a:bodyPr>
            <a:normAutofit fontScale="90000"/>
          </a:bodyPr>
          <a:lstStyle/>
          <a:p>
            <a:r>
              <a:rPr lang="en-IN" b="1" i="0" dirty="0">
                <a:solidFill>
                  <a:srgbClr val="40424E"/>
                </a:solidFill>
                <a:effectLst/>
                <a:latin typeface="urw-din"/>
              </a:rPr>
              <a:t>Python Closures</a:t>
            </a:r>
            <a:endParaRPr lang="en-IN" dirty="0"/>
          </a:p>
        </p:txBody>
      </p:sp>
      <p:sp>
        <p:nvSpPr>
          <p:cNvPr id="3" name="Content Placeholder 2">
            <a:extLst>
              <a:ext uri="{FF2B5EF4-FFF2-40B4-BE49-F238E27FC236}">
                <a16:creationId xmlns:a16="http://schemas.microsoft.com/office/drawing/2014/main" id="{DD72E222-0827-4439-B28F-91176F6B38E6}"/>
              </a:ext>
            </a:extLst>
          </p:cNvPr>
          <p:cNvSpPr>
            <a:spLocks noGrp="1"/>
          </p:cNvSpPr>
          <p:nvPr>
            <p:ph idx="1"/>
          </p:nvPr>
        </p:nvSpPr>
        <p:spPr>
          <a:xfrm>
            <a:off x="457200" y="908720"/>
            <a:ext cx="8229600" cy="5674642"/>
          </a:xfrm>
        </p:spPr>
        <p:txBody>
          <a:bodyPr/>
          <a:lstStyle/>
          <a:p>
            <a:r>
              <a:rPr lang="en-US" b="0" i="0" dirty="0">
                <a:solidFill>
                  <a:srgbClr val="212529"/>
                </a:solidFill>
                <a:effectLst/>
                <a:latin typeface="-apple-system"/>
              </a:rPr>
              <a:t>Firstly, a </a:t>
            </a:r>
            <a:r>
              <a:rPr lang="en-US" b="1" i="0" dirty="0">
                <a:solidFill>
                  <a:srgbClr val="212529"/>
                </a:solidFill>
                <a:effectLst/>
                <a:latin typeface="-apple-system"/>
              </a:rPr>
              <a:t>Nested Function</a:t>
            </a:r>
            <a:r>
              <a:rPr lang="en-US" b="0" i="0" dirty="0">
                <a:solidFill>
                  <a:srgbClr val="212529"/>
                </a:solidFill>
                <a:effectLst/>
                <a:latin typeface="-apple-system"/>
              </a:rPr>
              <a:t> is a function defined inside another function. It's very important to note that the nested functions can access the variables of the enclosing scope.</a:t>
            </a:r>
          </a:p>
          <a:p>
            <a:r>
              <a:rPr lang="en-US" b="0" i="0" dirty="0">
                <a:solidFill>
                  <a:srgbClr val="212529"/>
                </a:solidFill>
                <a:effectLst/>
                <a:latin typeface="-apple-system"/>
              </a:rPr>
              <a:t> However, at least in python, they are only </a:t>
            </a:r>
            <a:r>
              <a:rPr lang="en-US" b="0" i="0" dirty="0" err="1">
                <a:solidFill>
                  <a:srgbClr val="212529"/>
                </a:solidFill>
                <a:effectLst/>
                <a:latin typeface="-apple-system"/>
              </a:rPr>
              <a:t>readonly</a:t>
            </a:r>
            <a:r>
              <a:rPr lang="en-US" b="0" i="0" dirty="0">
                <a:solidFill>
                  <a:srgbClr val="212529"/>
                </a:solidFill>
                <a:effectLst/>
                <a:latin typeface="-apple-system"/>
              </a:rPr>
              <a:t>. However, one can use the "nonlocal" keyword explicitly with these variables in order to modify them.</a:t>
            </a:r>
            <a:endParaRPr lang="en-IN" dirty="0"/>
          </a:p>
        </p:txBody>
      </p:sp>
    </p:spTree>
    <p:extLst>
      <p:ext uri="{BB962C8B-B14F-4D97-AF65-F5344CB8AC3E}">
        <p14:creationId xmlns:p14="http://schemas.microsoft.com/office/powerpoint/2010/main" val="194666878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4B7746-D041-45EA-B01E-0DFD5BF209EF}"/>
              </a:ext>
            </a:extLst>
          </p:cNvPr>
          <p:cNvSpPr>
            <a:spLocks noGrp="1"/>
          </p:cNvSpPr>
          <p:nvPr>
            <p:ph idx="1"/>
          </p:nvPr>
        </p:nvSpPr>
        <p:spPr>
          <a:xfrm>
            <a:off x="457200" y="188913"/>
            <a:ext cx="8229600" cy="6335712"/>
          </a:xfrm>
        </p:spPr>
        <p:txBody>
          <a:bodyPr>
            <a:normAutofit fontScale="92500" lnSpcReduction="10000"/>
          </a:bodyPr>
          <a:lstStyle/>
          <a:p>
            <a:r>
              <a:rPr lang="en-US" b="0" i="0" dirty="0">
                <a:solidFill>
                  <a:srgbClr val="212529"/>
                </a:solidFill>
                <a:effectLst/>
                <a:latin typeface="-apple-system"/>
              </a:rPr>
              <a:t>This works well as the '</a:t>
            </a:r>
            <a:r>
              <a:rPr lang="en-US" b="0" i="0" dirty="0" err="1">
                <a:solidFill>
                  <a:srgbClr val="212529"/>
                </a:solidFill>
                <a:effectLst/>
                <a:latin typeface="-apple-system"/>
              </a:rPr>
              <a:t>data_transmitter</a:t>
            </a:r>
            <a:r>
              <a:rPr lang="en-US" b="0" i="0" dirty="0">
                <a:solidFill>
                  <a:srgbClr val="212529"/>
                </a:solidFill>
                <a:effectLst/>
                <a:latin typeface="-apple-system"/>
              </a:rPr>
              <a:t>' function can access the 'message'. To demonstrate the use of the "nonlocal" keyword, consider this</a:t>
            </a:r>
          </a:p>
          <a:p>
            <a:r>
              <a:rPr lang="en-US" dirty="0"/>
              <a:t>def </a:t>
            </a:r>
            <a:r>
              <a:rPr lang="en-US" dirty="0" err="1"/>
              <a:t>print_msg</a:t>
            </a:r>
            <a:r>
              <a:rPr lang="en-US" dirty="0"/>
              <a:t>(number):</a:t>
            </a:r>
          </a:p>
          <a:p>
            <a:r>
              <a:rPr lang="en-US" dirty="0"/>
              <a:t>    def printer():</a:t>
            </a:r>
          </a:p>
          <a:p>
            <a:r>
              <a:rPr lang="en-US" dirty="0"/>
              <a:t>        nonlocal number</a:t>
            </a:r>
          </a:p>
          <a:p>
            <a:r>
              <a:rPr lang="en-US" dirty="0"/>
              <a:t>        number=3</a:t>
            </a:r>
          </a:p>
          <a:p>
            <a:r>
              <a:rPr lang="en-US" dirty="0"/>
              <a:t>        print(number)</a:t>
            </a:r>
          </a:p>
          <a:p>
            <a:r>
              <a:rPr lang="en-US" dirty="0"/>
              <a:t>    printer()</a:t>
            </a:r>
          </a:p>
          <a:p>
            <a:r>
              <a:rPr lang="en-US" dirty="0"/>
              <a:t>    print(number)</a:t>
            </a:r>
          </a:p>
          <a:p>
            <a:endParaRPr lang="en-US" dirty="0"/>
          </a:p>
          <a:p>
            <a:r>
              <a:rPr lang="en-US" dirty="0" err="1"/>
              <a:t>print_msg</a:t>
            </a:r>
            <a:r>
              <a:rPr lang="en-US" dirty="0"/>
              <a:t>(9)</a:t>
            </a:r>
            <a:endParaRPr lang="en-IN" dirty="0"/>
          </a:p>
        </p:txBody>
      </p:sp>
    </p:spTree>
    <p:extLst>
      <p:ext uri="{BB962C8B-B14F-4D97-AF65-F5344CB8AC3E}">
        <p14:creationId xmlns:p14="http://schemas.microsoft.com/office/powerpoint/2010/main" val="33918165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8DE772-393D-43C8-89EA-52454C74A3CC}"/>
              </a:ext>
            </a:extLst>
          </p:cNvPr>
          <p:cNvSpPr>
            <a:spLocks noGrp="1"/>
          </p:cNvSpPr>
          <p:nvPr>
            <p:ph idx="1"/>
          </p:nvPr>
        </p:nvSpPr>
        <p:spPr>
          <a:xfrm>
            <a:off x="457200" y="0"/>
            <a:ext cx="8229600" cy="6126163"/>
          </a:xfrm>
        </p:spPr>
        <p:txBody>
          <a:bodyPr/>
          <a:lstStyle/>
          <a:p>
            <a:r>
              <a:rPr lang="en-US" b="0" i="0" dirty="0">
                <a:solidFill>
                  <a:srgbClr val="212529"/>
                </a:solidFill>
                <a:effectLst/>
                <a:latin typeface="-apple-system"/>
              </a:rPr>
              <a:t>Without the nonlocal keyword, the output would be "3 9", however, with its usage, we get "3 3", that is the value of the "number" variable gets modified.</a:t>
            </a:r>
            <a:endParaRPr lang="en-IN" dirty="0"/>
          </a:p>
        </p:txBody>
      </p:sp>
    </p:spTree>
    <p:extLst>
      <p:ext uri="{BB962C8B-B14F-4D97-AF65-F5344CB8AC3E}">
        <p14:creationId xmlns:p14="http://schemas.microsoft.com/office/powerpoint/2010/main" val="5678169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5989-3E80-4715-A87B-70F4BF9A5698}"/>
              </a:ext>
            </a:extLst>
          </p:cNvPr>
          <p:cNvSpPr>
            <a:spLocks noGrp="1"/>
          </p:cNvSpPr>
          <p:nvPr>
            <p:ph type="title"/>
          </p:nvPr>
        </p:nvSpPr>
        <p:spPr>
          <a:xfrm>
            <a:off x="457200" y="274638"/>
            <a:ext cx="8229600" cy="457199"/>
          </a:xfrm>
        </p:spPr>
        <p:txBody>
          <a:bodyPr>
            <a:normAutofit fontScale="90000"/>
          </a:bodyPr>
          <a:lstStyle/>
          <a:p>
            <a:r>
              <a:rPr lang="en-IN" b="1" i="0" dirty="0">
                <a:solidFill>
                  <a:srgbClr val="222222"/>
                </a:solidFill>
                <a:effectLst/>
                <a:latin typeface="source sans pro" panose="020B0503030403020204" pitchFamily="34" charset="0"/>
              </a:rPr>
              <a:t>“New Style” String Formatting </a:t>
            </a:r>
            <a:br>
              <a:rPr lang="en-IN" b="1" i="0" dirty="0">
                <a:solidFill>
                  <a:srgbClr val="222222"/>
                </a:solidFill>
                <a:effectLst/>
                <a:latin typeface="source sans pro" panose="020B0503030403020204" pitchFamily="34" charset="0"/>
              </a:rPr>
            </a:br>
            <a:endParaRPr lang="en-IN" dirty="0"/>
          </a:p>
        </p:txBody>
      </p:sp>
      <p:sp>
        <p:nvSpPr>
          <p:cNvPr id="7" name="Rectangle 2">
            <a:extLst>
              <a:ext uri="{FF2B5EF4-FFF2-40B4-BE49-F238E27FC236}">
                <a16:creationId xmlns:a16="http://schemas.microsoft.com/office/drawing/2014/main" id="{A6BCAB36-357A-4A9C-92CD-E3C46FAE2BD4}"/>
              </a:ext>
            </a:extLst>
          </p:cNvPr>
          <p:cNvSpPr>
            <a:spLocks noGrp="1" noChangeArrowheads="1"/>
          </p:cNvSpPr>
          <p:nvPr>
            <p:ph idx="1"/>
          </p:nvPr>
        </p:nvSpPr>
        <p:spPr bwMode="auto">
          <a:xfrm>
            <a:off x="457200" y="2072357"/>
            <a:ext cx="7178568" cy="8463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You can use </a:t>
            </a:r>
            <a:r>
              <a:rPr kumimoji="0" lang="en-US" altLang="en-US" sz="1000" b="0" i="0" u="none" strike="noStrike" cap="none" normalizeH="0" baseline="0" dirty="0">
                <a:ln>
                  <a:noFill/>
                </a:ln>
                <a:solidFill>
                  <a:srgbClr val="222222"/>
                </a:solidFill>
                <a:effectLst/>
                <a:latin typeface="SFMono-Regular"/>
              </a:rPr>
              <a:t>format()</a:t>
            </a:r>
            <a:r>
              <a:rPr kumimoji="0" lang="en-US" altLang="en-US" sz="1300" b="0" i="0" u="none" strike="noStrike" cap="none" normalizeH="0" baseline="0" dirty="0">
                <a:ln>
                  <a:noFill/>
                </a:ln>
                <a:solidFill>
                  <a:srgbClr val="222222"/>
                </a:solidFill>
                <a:effectLst/>
                <a:latin typeface="Source Sans Pro" panose="020B0503030403020204" pitchFamily="34" charset="0"/>
              </a:rPr>
              <a:t> to do simple positional formatting, just like you could with “old style” formatting:</a:t>
            </a:r>
            <a:r>
              <a:rPr kumimoji="0" lang="en-US" altLang="en-US" sz="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‘hello,{}’.format(name)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61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IN" b="1" dirty="0"/>
              <a:t>Multiple except block Python example</a:t>
            </a:r>
            <a:endParaRPr lang="en-IN" dirty="0"/>
          </a:p>
        </p:txBody>
      </p:sp>
      <p:sp>
        <p:nvSpPr>
          <p:cNvPr id="3" name="Content Placeholder 2"/>
          <p:cNvSpPr>
            <a:spLocks noGrp="1"/>
          </p:cNvSpPr>
          <p:nvPr>
            <p:ph idx="1"/>
          </p:nvPr>
        </p:nvSpPr>
        <p:spPr>
          <a:xfrm>
            <a:off x="457200" y="1428736"/>
            <a:ext cx="8229600" cy="5143536"/>
          </a:xfrm>
        </p:spPr>
        <p:txBody>
          <a:bodyPr>
            <a:normAutofit fontScale="85000" lnSpcReduction="20000"/>
          </a:bodyPr>
          <a:lstStyle/>
          <a:p>
            <a:r>
              <a:rPr lang="en-IN" dirty="0"/>
              <a:t>def </a:t>
            </a:r>
            <a:r>
              <a:rPr lang="en-IN" dirty="0" err="1"/>
              <a:t>divide_num</a:t>
            </a:r>
            <a:r>
              <a:rPr lang="en-IN" dirty="0"/>
              <a:t>(</a:t>
            </a:r>
            <a:r>
              <a:rPr lang="en-IN" dirty="0" err="1"/>
              <a:t>num_list</a:t>
            </a:r>
            <a:r>
              <a:rPr lang="en-IN" dirty="0"/>
              <a:t>):</a:t>
            </a:r>
          </a:p>
          <a:p>
            <a:r>
              <a:rPr lang="en-IN" dirty="0"/>
              <a:t>    for num in </a:t>
            </a:r>
            <a:r>
              <a:rPr lang="en-IN" dirty="0" err="1"/>
              <a:t>num_list</a:t>
            </a:r>
            <a:r>
              <a:rPr lang="en-IN" dirty="0"/>
              <a:t>:</a:t>
            </a:r>
          </a:p>
          <a:p>
            <a:r>
              <a:rPr lang="en-IN" dirty="0"/>
              <a:t>        try:</a:t>
            </a:r>
          </a:p>
          <a:p>
            <a:r>
              <a:rPr lang="en-IN" dirty="0"/>
              <a:t>            print(10/num)</a:t>
            </a:r>
          </a:p>
          <a:p>
            <a:r>
              <a:rPr lang="en-IN" dirty="0"/>
              <a:t>        except </a:t>
            </a:r>
            <a:r>
              <a:rPr lang="en-IN" dirty="0" err="1"/>
              <a:t>ZeroDivisionError</a:t>
            </a:r>
            <a:r>
              <a:rPr lang="en-IN" dirty="0"/>
              <a:t> as error:</a:t>
            </a:r>
          </a:p>
          <a:p>
            <a:r>
              <a:rPr lang="en-IN" dirty="0"/>
              <a:t>            print(error)</a:t>
            </a:r>
          </a:p>
          <a:p>
            <a:r>
              <a:rPr lang="en-IN" dirty="0"/>
              <a:t>            print('Zero is not a valid argument here')</a:t>
            </a:r>
          </a:p>
          <a:p>
            <a:r>
              <a:rPr lang="en-IN" dirty="0"/>
              <a:t>        except </a:t>
            </a:r>
            <a:r>
              <a:rPr lang="en-IN" dirty="0" err="1"/>
              <a:t>TypeError</a:t>
            </a:r>
            <a:r>
              <a:rPr lang="en-IN" dirty="0"/>
              <a:t> as error:</a:t>
            </a:r>
          </a:p>
          <a:p>
            <a:r>
              <a:rPr lang="en-IN" dirty="0"/>
              <a:t>            print(error)</a:t>
            </a:r>
          </a:p>
          <a:p>
            <a:r>
              <a:rPr lang="en-IN" dirty="0"/>
              <a:t>            print('Argument is not of valid type-',num)</a:t>
            </a:r>
          </a:p>
          <a:p>
            <a:r>
              <a:rPr lang="en-IN" dirty="0" err="1"/>
              <a:t>num_list</a:t>
            </a:r>
            <a:r>
              <a:rPr lang="en-IN" dirty="0"/>
              <a:t>=[5,6,0,'a',7]</a:t>
            </a:r>
          </a:p>
          <a:p>
            <a:r>
              <a:rPr lang="en-IN" dirty="0" err="1"/>
              <a:t>divide_num</a:t>
            </a:r>
            <a:r>
              <a:rPr lang="en-IN" dirty="0"/>
              <a:t>(</a:t>
            </a:r>
            <a:r>
              <a:rPr lang="en-IN" dirty="0" err="1"/>
              <a:t>num_list</a:t>
            </a:r>
            <a:r>
              <a:rPr lang="en-IN" dirty="0"/>
              <a:t>)</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dirty="0"/>
              <a:t>Regular Expressions</a:t>
            </a:r>
          </a:p>
        </p:txBody>
      </p:sp>
      <p:sp>
        <p:nvSpPr>
          <p:cNvPr id="3" name="Content Placeholder 2"/>
          <p:cNvSpPr>
            <a:spLocks noGrp="1"/>
          </p:cNvSpPr>
          <p:nvPr>
            <p:ph idx="1"/>
          </p:nvPr>
        </p:nvSpPr>
        <p:spPr>
          <a:xfrm>
            <a:off x="457200" y="714356"/>
            <a:ext cx="8229600" cy="5411807"/>
          </a:xfrm>
        </p:spPr>
        <p:txBody>
          <a:bodyPr/>
          <a:lstStyle/>
          <a:p>
            <a:r>
              <a:rPr lang="en-IN" dirty="0"/>
              <a:t>A </a:t>
            </a:r>
            <a:r>
              <a:rPr lang="en-IN" dirty="0" err="1"/>
              <a:t>RegEx</a:t>
            </a:r>
            <a:r>
              <a:rPr lang="en-IN" dirty="0"/>
              <a:t>, or Regular Expression, is a sequence of characters that forms a search pattern.</a:t>
            </a:r>
          </a:p>
          <a:p>
            <a:r>
              <a:rPr lang="en-IN" dirty="0" err="1"/>
              <a:t>RegEx</a:t>
            </a:r>
            <a:r>
              <a:rPr lang="en-IN" dirty="0"/>
              <a:t> can be used to check if a string contains the specified search pattern.</a:t>
            </a:r>
          </a:p>
          <a:p>
            <a:endParaRPr lang="en-IN"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dirty="0"/>
            </a:br>
            <a:r>
              <a:rPr lang="en-IN" dirty="0" err="1"/>
              <a:t>RegEx</a:t>
            </a:r>
            <a:r>
              <a:rPr lang="en-IN" dirty="0"/>
              <a:t> Module</a:t>
            </a:r>
            <a:br>
              <a:rPr lang="en-IN" dirty="0"/>
            </a:br>
            <a:endParaRPr lang="en-IN" dirty="0"/>
          </a:p>
        </p:txBody>
      </p:sp>
      <p:sp>
        <p:nvSpPr>
          <p:cNvPr id="3" name="Content Placeholder 2"/>
          <p:cNvSpPr>
            <a:spLocks noGrp="1"/>
          </p:cNvSpPr>
          <p:nvPr>
            <p:ph idx="1"/>
          </p:nvPr>
        </p:nvSpPr>
        <p:spPr>
          <a:xfrm>
            <a:off x="457200" y="642918"/>
            <a:ext cx="8229600" cy="5483245"/>
          </a:xfrm>
        </p:spPr>
        <p:txBody>
          <a:bodyPr/>
          <a:lstStyle/>
          <a:p>
            <a:r>
              <a:rPr lang="en-IN" dirty="0"/>
              <a:t>Python has a built-in package called re, which can be used to work with Regular Expressions.</a:t>
            </a:r>
          </a:p>
          <a:p>
            <a:r>
              <a:rPr lang="en-IN" dirty="0"/>
              <a:t>Import the re module:</a:t>
            </a:r>
          </a:p>
          <a:p>
            <a:r>
              <a:rPr lang="en-IN" dirty="0"/>
              <a:t>import re</a:t>
            </a:r>
          </a:p>
          <a:p>
            <a:r>
              <a:rPr lang="en-IN" dirty="0"/>
              <a:t>Search the string to see if it starts with "The" and ends with "Spain":</a:t>
            </a:r>
          </a:p>
          <a:p>
            <a:r>
              <a:rPr lang="en-IN" dirty="0"/>
              <a:t>txt = "The rain in Spain"</a:t>
            </a:r>
            <a:br>
              <a:rPr lang="en-IN" dirty="0"/>
            </a:br>
            <a:r>
              <a:rPr lang="en-IN" dirty="0"/>
              <a:t>x = </a:t>
            </a:r>
            <a:r>
              <a:rPr lang="en-IN" dirty="0" err="1"/>
              <a:t>re.search</a:t>
            </a:r>
            <a:r>
              <a:rPr lang="en-IN" dirty="0"/>
              <a:t>("^The.*Spain$", txt)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br>
              <a:rPr lang="en-IN" dirty="0"/>
            </a:br>
            <a:r>
              <a:rPr lang="en-IN" dirty="0" err="1"/>
              <a:t>RegEx</a:t>
            </a:r>
            <a:r>
              <a:rPr lang="en-IN" dirty="0"/>
              <a:t> Functions</a:t>
            </a:r>
            <a:br>
              <a:rPr lang="en-IN" dirty="0"/>
            </a:br>
            <a:endParaRPr lang="en-IN" dirty="0"/>
          </a:p>
        </p:txBody>
      </p:sp>
      <p:sp>
        <p:nvSpPr>
          <p:cNvPr id="3" name="Content Placeholder 2"/>
          <p:cNvSpPr>
            <a:spLocks noGrp="1"/>
          </p:cNvSpPr>
          <p:nvPr>
            <p:ph idx="1"/>
          </p:nvPr>
        </p:nvSpPr>
        <p:spPr>
          <a:xfrm>
            <a:off x="457200" y="642918"/>
            <a:ext cx="8229600" cy="5483245"/>
          </a:xfrm>
        </p:spPr>
        <p:txBody>
          <a:bodyPr>
            <a:normAutofit/>
          </a:bodyPr>
          <a:lstStyle/>
          <a:p>
            <a:r>
              <a:rPr lang="en-IN" sz="2400" dirty="0"/>
              <a:t>The re module offers a set of functions that allows us to search a string for a match:</a:t>
            </a:r>
          </a:p>
          <a:p>
            <a:r>
              <a:rPr lang="en-IN" sz="2400" dirty="0"/>
              <a:t>The </a:t>
            </a:r>
            <a:r>
              <a:rPr lang="en-IN" sz="2400" dirty="0" err="1"/>
              <a:t>findall</a:t>
            </a:r>
            <a:r>
              <a:rPr lang="en-IN" sz="2400" dirty="0"/>
              <a:t>() function returns a list containing all matches.</a:t>
            </a:r>
          </a:p>
          <a:p>
            <a:br>
              <a:rPr lang="en-IN" sz="2400" dirty="0"/>
            </a:br>
            <a:r>
              <a:rPr lang="en-IN" sz="2400" dirty="0"/>
              <a:t>txt = "The rain in Spain"</a:t>
            </a:r>
            <a:br>
              <a:rPr lang="en-IN" sz="2400" dirty="0"/>
            </a:br>
            <a:r>
              <a:rPr lang="en-IN" sz="2400" dirty="0"/>
              <a:t>x = </a:t>
            </a:r>
            <a:r>
              <a:rPr lang="en-IN" sz="2400" dirty="0" err="1"/>
              <a:t>re.findall</a:t>
            </a:r>
            <a:r>
              <a:rPr lang="en-IN" sz="2400" dirty="0"/>
              <a:t>("</a:t>
            </a:r>
            <a:r>
              <a:rPr lang="en-IN" sz="2400" dirty="0" err="1"/>
              <a:t>ai</a:t>
            </a:r>
            <a:r>
              <a:rPr lang="en-IN" sz="2400" dirty="0"/>
              <a:t>", txt)</a:t>
            </a:r>
            <a:br>
              <a:rPr lang="en-IN" sz="2400" dirty="0"/>
            </a:br>
            <a:r>
              <a:rPr lang="en-IN" sz="2400" dirty="0"/>
              <a:t>print(x)</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dirty="0"/>
            </a:br>
            <a:r>
              <a:rPr lang="en-IN" dirty="0"/>
              <a:t>The search() Function</a:t>
            </a:r>
            <a:br>
              <a:rPr lang="en-IN" dirty="0"/>
            </a:br>
            <a:endParaRPr lang="en-IN" dirty="0"/>
          </a:p>
        </p:txBody>
      </p:sp>
      <p:sp>
        <p:nvSpPr>
          <p:cNvPr id="3" name="Content Placeholder 2"/>
          <p:cNvSpPr>
            <a:spLocks noGrp="1"/>
          </p:cNvSpPr>
          <p:nvPr>
            <p:ph idx="1"/>
          </p:nvPr>
        </p:nvSpPr>
        <p:spPr>
          <a:xfrm>
            <a:off x="457200" y="642918"/>
            <a:ext cx="8229600" cy="5483245"/>
          </a:xfrm>
        </p:spPr>
        <p:txBody>
          <a:bodyPr/>
          <a:lstStyle/>
          <a:p>
            <a:r>
              <a:rPr lang="en-IN" sz="2000" dirty="0"/>
              <a:t>The search() function searches the string for a match, and returns a </a:t>
            </a:r>
            <a:r>
              <a:rPr lang="en-IN" sz="2000" dirty="0">
                <a:hlinkClick r:id="rId2"/>
              </a:rPr>
              <a:t>Match object</a:t>
            </a:r>
            <a:r>
              <a:rPr lang="en-IN" sz="2000" dirty="0"/>
              <a:t> if there is a match.</a:t>
            </a:r>
          </a:p>
          <a:p>
            <a:r>
              <a:rPr lang="en-IN" sz="2000" dirty="0"/>
              <a:t>If there is more than one match, only the first occurrence of the match will be returned:</a:t>
            </a:r>
          </a:p>
          <a:p>
            <a:r>
              <a:rPr lang="en-IN" sz="2400" dirty="0"/>
              <a:t>Search for the first white-space character in the string:</a:t>
            </a:r>
          </a:p>
          <a:p>
            <a:br>
              <a:rPr lang="en-IN" sz="2400" dirty="0"/>
            </a:br>
            <a:r>
              <a:rPr lang="en-IN" sz="2400" dirty="0"/>
              <a:t>txt = "The rain in Spain"</a:t>
            </a:r>
            <a:br>
              <a:rPr lang="en-IN" sz="2400" dirty="0"/>
            </a:br>
            <a:r>
              <a:rPr lang="en-IN" sz="2400" dirty="0"/>
              <a:t>x = </a:t>
            </a:r>
            <a:r>
              <a:rPr lang="en-IN" sz="2400" dirty="0" err="1"/>
              <a:t>re.search</a:t>
            </a:r>
            <a:r>
              <a:rPr lang="en-IN" sz="2400" dirty="0"/>
              <a:t>("\s", txt)</a:t>
            </a:r>
            <a:br>
              <a:rPr lang="en-IN" sz="2400" dirty="0"/>
            </a:br>
            <a:br>
              <a:rPr lang="en-IN" sz="2400" dirty="0"/>
            </a:br>
            <a:r>
              <a:rPr lang="en-IN" sz="2400" dirty="0"/>
              <a:t>print("The first white-space character is located in position:", </a:t>
            </a:r>
            <a:r>
              <a:rPr lang="en-IN" sz="2400" dirty="0" err="1"/>
              <a:t>x.start</a:t>
            </a:r>
            <a:r>
              <a:rPr lang="en-IN" sz="2400" dirty="0"/>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a:t>The split() Function</a:t>
            </a:r>
            <a:br>
              <a:rPr lang="en-IN" dirty="0"/>
            </a:br>
            <a:endParaRPr lang="en-IN" dirty="0"/>
          </a:p>
        </p:txBody>
      </p:sp>
      <p:sp>
        <p:nvSpPr>
          <p:cNvPr id="3" name="Content Placeholder 2"/>
          <p:cNvSpPr>
            <a:spLocks noGrp="1"/>
          </p:cNvSpPr>
          <p:nvPr>
            <p:ph idx="1"/>
          </p:nvPr>
        </p:nvSpPr>
        <p:spPr>
          <a:xfrm>
            <a:off x="457200" y="714356"/>
            <a:ext cx="8229600" cy="5411807"/>
          </a:xfrm>
        </p:spPr>
        <p:txBody>
          <a:bodyPr/>
          <a:lstStyle/>
          <a:p>
            <a:r>
              <a:rPr lang="en-IN" dirty="0"/>
              <a:t>The split() function returns a list where the string has been split at each match:</a:t>
            </a:r>
          </a:p>
          <a:p>
            <a:r>
              <a:rPr lang="en-IN" dirty="0"/>
              <a:t>Split at each white-space character:</a:t>
            </a:r>
          </a:p>
          <a:p>
            <a:r>
              <a:rPr lang="en-IN" dirty="0"/>
              <a:t>import re</a:t>
            </a:r>
            <a:br>
              <a:rPr lang="en-IN" dirty="0"/>
            </a:br>
            <a:br>
              <a:rPr lang="en-IN" dirty="0"/>
            </a:br>
            <a:r>
              <a:rPr lang="en-IN" dirty="0"/>
              <a:t>txt = "The rain in Spain"</a:t>
            </a:r>
            <a:br>
              <a:rPr lang="en-IN" dirty="0"/>
            </a:br>
            <a:r>
              <a:rPr lang="en-IN" dirty="0"/>
              <a:t>x = </a:t>
            </a:r>
            <a:r>
              <a:rPr lang="en-IN" dirty="0" err="1"/>
              <a:t>re.split</a:t>
            </a:r>
            <a:r>
              <a:rPr lang="en-IN" dirty="0"/>
              <a:t>("\s", txt)</a:t>
            </a:r>
            <a:br>
              <a:rPr lang="en-IN" dirty="0"/>
            </a:br>
            <a:r>
              <a:rPr lang="en-IN" dirty="0"/>
              <a:t>print(x)</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a:t>The sub() Function</a:t>
            </a:r>
            <a:br>
              <a:rPr lang="en-IN" dirty="0"/>
            </a:br>
            <a:endParaRPr lang="en-IN" dirty="0"/>
          </a:p>
        </p:txBody>
      </p:sp>
      <p:sp>
        <p:nvSpPr>
          <p:cNvPr id="3" name="Content Placeholder 2"/>
          <p:cNvSpPr>
            <a:spLocks noGrp="1"/>
          </p:cNvSpPr>
          <p:nvPr>
            <p:ph idx="1"/>
          </p:nvPr>
        </p:nvSpPr>
        <p:spPr>
          <a:xfrm>
            <a:off x="457200" y="642918"/>
            <a:ext cx="8229600" cy="5483245"/>
          </a:xfrm>
        </p:spPr>
        <p:txBody>
          <a:bodyPr/>
          <a:lstStyle/>
          <a:p>
            <a:r>
              <a:rPr lang="en-IN" dirty="0"/>
              <a:t>The sub() function replaces the matches with the text of your choice:</a:t>
            </a:r>
          </a:p>
          <a:p>
            <a:r>
              <a:rPr lang="en-IN" dirty="0"/>
              <a:t>Replace every white-space character with the number 9:</a:t>
            </a:r>
          </a:p>
          <a:p>
            <a:br>
              <a:rPr lang="en-IN" dirty="0"/>
            </a:br>
            <a:r>
              <a:rPr lang="en-IN" dirty="0"/>
              <a:t>txt = "The rain in Spain"</a:t>
            </a:r>
            <a:br>
              <a:rPr lang="en-IN" dirty="0"/>
            </a:br>
            <a:r>
              <a:rPr lang="en-IN" dirty="0"/>
              <a:t>x = re.sub("\s", "9", txt)</a:t>
            </a:r>
            <a:br>
              <a:rPr lang="en-IN" dirty="0"/>
            </a:br>
            <a:r>
              <a:rPr lang="en-IN" dirty="0"/>
              <a:t>print(x)</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dirty="0"/>
            </a:br>
            <a:r>
              <a:rPr lang="en-IN" dirty="0" err="1"/>
              <a:t>Metacharacters</a:t>
            </a:r>
            <a:br>
              <a:rPr lang="en-IN" dirty="0"/>
            </a:br>
            <a:endParaRPr lang="en-IN" dirty="0"/>
          </a:p>
        </p:txBody>
      </p:sp>
      <p:sp>
        <p:nvSpPr>
          <p:cNvPr id="3" name="Content Placeholder 2"/>
          <p:cNvSpPr>
            <a:spLocks noGrp="1"/>
          </p:cNvSpPr>
          <p:nvPr>
            <p:ph idx="1"/>
          </p:nvPr>
        </p:nvSpPr>
        <p:spPr>
          <a:xfrm>
            <a:off x="457200" y="642918"/>
            <a:ext cx="8229600" cy="5483245"/>
          </a:xfrm>
        </p:spPr>
        <p:txBody>
          <a:bodyPr>
            <a:normAutofit/>
          </a:bodyPr>
          <a:lstStyle/>
          <a:p>
            <a:endParaRPr lang="en-IN" sz="1600" dirty="0"/>
          </a:p>
          <a:p>
            <a:pPr lvl="1"/>
            <a:endParaRPr lang="en-IN" sz="1600" dirty="0"/>
          </a:p>
          <a:p>
            <a:endParaRPr lang="en-IN" sz="2000" dirty="0"/>
          </a:p>
        </p:txBody>
      </p:sp>
      <p:sp>
        <p:nvSpPr>
          <p:cNvPr id="4" name="Rectangle 3"/>
          <p:cNvSpPr/>
          <p:nvPr/>
        </p:nvSpPr>
        <p:spPr>
          <a:xfrm>
            <a:off x="0" y="642918"/>
            <a:ext cx="6858000" cy="4801314"/>
          </a:xfrm>
          <a:prstGeom prst="rect">
            <a:avLst/>
          </a:prstGeom>
        </p:spPr>
        <p:txBody>
          <a:bodyPr wrap="square">
            <a:spAutoFit/>
          </a:bodyPr>
          <a:lstStyle/>
          <a:p>
            <a:r>
              <a:rPr lang="en-IN" dirty="0" err="1"/>
              <a:t>Metacharacters</a:t>
            </a:r>
            <a:r>
              <a:rPr lang="en-IN" dirty="0"/>
              <a:t> are characters with a special meaning:</a:t>
            </a:r>
          </a:p>
          <a:p>
            <a:endParaRPr lang="en-IN" dirty="0"/>
          </a:p>
          <a:p>
            <a:r>
              <a:rPr lang="en-IN" dirty="0"/>
              <a:t>[]- A set of characters</a:t>
            </a:r>
          </a:p>
          <a:p>
            <a:r>
              <a:rPr lang="en-IN" dirty="0"/>
              <a:t>txt = "The rain in Spain"</a:t>
            </a:r>
          </a:p>
          <a:p>
            <a:endParaRPr lang="en-IN" dirty="0"/>
          </a:p>
          <a:p>
            <a:r>
              <a:rPr lang="en-IN" dirty="0"/>
              <a:t>#Find all lower case characters alphabetically between "a" and "m":</a:t>
            </a:r>
          </a:p>
          <a:p>
            <a:endParaRPr lang="en-IN" dirty="0"/>
          </a:p>
          <a:p>
            <a:r>
              <a:rPr lang="en-IN" dirty="0"/>
              <a:t>x = </a:t>
            </a:r>
            <a:r>
              <a:rPr lang="en-IN" dirty="0" err="1"/>
              <a:t>re.findall</a:t>
            </a:r>
            <a:r>
              <a:rPr lang="en-IN" dirty="0"/>
              <a:t>("[a-m]", txt)</a:t>
            </a:r>
          </a:p>
          <a:p>
            <a:endParaRPr lang="en-IN" dirty="0"/>
          </a:p>
          <a:p>
            <a:r>
              <a:rPr lang="en-IN" dirty="0"/>
              <a:t>\   -  Signals a special sequence (can also be used to escape special characters)</a:t>
            </a:r>
          </a:p>
          <a:p>
            <a:endParaRPr lang="en-IN" dirty="0"/>
          </a:p>
          <a:p>
            <a:r>
              <a:rPr lang="en-IN" dirty="0"/>
              <a:t>txt = "That will be 59 dollars"</a:t>
            </a:r>
          </a:p>
          <a:p>
            <a:endParaRPr lang="en-IN" dirty="0"/>
          </a:p>
          <a:p>
            <a:r>
              <a:rPr lang="en-IN" dirty="0"/>
              <a:t>#Find all digit characters:</a:t>
            </a:r>
          </a:p>
          <a:p>
            <a:endParaRPr lang="en-IN" dirty="0"/>
          </a:p>
          <a:p>
            <a:r>
              <a:rPr lang="en-IN" dirty="0"/>
              <a:t>x = </a:t>
            </a:r>
            <a:r>
              <a:rPr lang="en-IN" dirty="0" err="1"/>
              <a:t>re.findall</a:t>
            </a:r>
            <a:r>
              <a:rPr lang="en-IN" dirty="0"/>
              <a:t>("\d", txt)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92500" lnSpcReduction="20000"/>
          </a:bodyPr>
          <a:lstStyle/>
          <a:p>
            <a:r>
              <a:rPr lang="en-IN" dirty="0"/>
              <a:t>.  -   Any character (except newline character)</a:t>
            </a:r>
          </a:p>
          <a:p>
            <a:pPr lvl="1"/>
            <a:r>
              <a:rPr lang="en-IN" dirty="0"/>
              <a:t>txt = "hello world“</a:t>
            </a:r>
          </a:p>
          <a:p>
            <a:pPr lvl="1"/>
            <a:r>
              <a:rPr lang="en-IN" dirty="0"/>
              <a:t>#Search for a sequence that starts with "he", followed by two (any) characters, and an "o":</a:t>
            </a:r>
          </a:p>
          <a:p>
            <a:pPr lvl="1"/>
            <a:endParaRPr lang="en-IN" dirty="0"/>
          </a:p>
          <a:p>
            <a:pPr lvl="1"/>
            <a:r>
              <a:rPr lang="en-IN" dirty="0"/>
              <a:t>x = </a:t>
            </a:r>
            <a:r>
              <a:rPr lang="en-IN" dirty="0" err="1"/>
              <a:t>re.findall</a:t>
            </a:r>
            <a:r>
              <a:rPr lang="en-IN" dirty="0"/>
              <a:t>("he..o", txt)</a:t>
            </a:r>
          </a:p>
          <a:p>
            <a:r>
              <a:rPr lang="en-IN" dirty="0"/>
              <a:t>^  Starts with</a:t>
            </a:r>
          </a:p>
          <a:p>
            <a:pPr lvl="1"/>
            <a:r>
              <a:rPr lang="en-IN" dirty="0"/>
              <a:t>#Check if the string starts with 'hello':</a:t>
            </a:r>
          </a:p>
          <a:p>
            <a:pPr lvl="1"/>
            <a:endParaRPr lang="en-IN" dirty="0"/>
          </a:p>
          <a:p>
            <a:pPr lvl="1"/>
            <a:r>
              <a:rPr lang="en-IN" dirty="0"/>
              <a:t>x = </a:t>
            </a:r>
            <a:r>
              <a:rPr lang="en-IN" dirty="0" err="1"/>
              <a:t>re.findall</a:t>
            </a:r>
            <a:r>
              <a:rPr lang="en-IN" dirty="0"/>
              <a:t>("^hello", txt)</a:t>
            </a:r>
          </a:p>
          <a:p>
            <a:pPr lvl="1"/>
            <a:r>
              <a:rPr lang="en-IN" dirty="0"/>
              <a:t>if x:</a:t>
            </a:r>
          </a:p>
          <a:p>
            <a:pPr lvl="1"/>
            <a:r>
              <a:rPr lang="en-IN" dirty="0"/>
              <a:t>  print("Yes, the string starts with 'hello'")</a:t>
            </a:r>
          </a:p>
          <a:p>
            <a:pPr lvl="1"/>
            <a:r>
              <a:rPr lang="en-IN" dirty="0"/>
              <a:t>else:</a:t>
            </a:r>
          </a:p>
          <a:p>
            <a:pPr lvl="1"/>
            <a:r>
              <a:rPr lang="en-IN" dirty="0"/>
              <a:t>  print("No match")</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r>
              <a:rPr lang="en-IN" sz="2400" dirty="0"/>
              <a:t>$  Ends with</a:t>
            </a:r>
          </a:p>
          <a:p>
            <a:pPr lvl="1"/>
            <a:r>
              <a:rPr lang="en-IN" sz="2400" dirty="0"/>
              <a:t>x = </a:t>
            </a:r>
            <a:r>
              <a:rPr lang="en-IN" sz="2400" dirty="0" err="1"/>
              <a:t>re.findall</a:t>
            </a:r>
            <a:r>
              <a:rPr lang="en-IN" sz="2400" dirty="0"/>
              <a:t>("world$", txt)</a:t>
            </a:r>
          </a:p>
          <a:p>
            <a:pPr lvl="1"/>
            <a:r>
              <a:rPr lang="en-IN" sz="2400" dirty="0"/>
              <a:t>if x:</a:t>
            </a:r>
          </a:p>
          <a:p>
            <a:pPr lvl="1"/>
            <a:r>
              <a:rPr lang="en-IN" sz="2400" dirty="0"/>
              <a:t>  print("Yes, the string ends with 'world'")</a:t>
            </a:r>
          </a:p>
          <a:p>
            <a:pPr lvl="1"/>
            <a:r>
              <a:rPr lang="en-IN" sz="2400" dirty="0"/>
              <a:t>else:</a:t>
            </a:r>
          </a:p>
          <a:p>
            <a:pPr lvl="1"/>
            <a:r>
              <a:rPr lang="en-IN" sz="2400" dirty="0"/>
              <a:t>  print("No match")</a:t>
            </a:r>
          </a:p>
          <a:p>
            <a:pPr lvl="1"/>
            <a:endParaRPr lang="en-IN" sz="2400" dirty="0"/>
          </a:p>
          <a:p>
            <a:r>
              <a:rPr lang="en-IN" dirty="0"/>
              <a:t>*  Zero or more occurrences</a:t>
            </a:r>
          </a:p>
          <a:p>
            <a:pPr lvl="1"/>
            <a:r>
              <a:rPr lang="en-IN" dirty="0"/>
              <a:t>#Check if the string contains "</a:t>
            </a:r>
            <a:r>
              <a:rPr lang="en-IN" dirty="0" err="1"/>
              <a:t>ai</a:t>
            </a:r>
            <a:r>
              <a:rPr lang="en-IN" dirty="0"/>
              <a:t>" followed by 0 or more "x" characters:</a:t>
            </a:r>
          </a:p>
          <a:p>
            <a:pPr lvl="1"/>
            <a:endParaRPr lang="en-IN" dirty="0"/>
          </a:p>
          <a:p>
            <a:pPr lvl="1"/>
            <a:r>
              <a:rPr lang="en-IN" dirty="0"/>
              <a:t>x = </a:t>
            </a:r>
            <a:r>
              <a:rPr lang="en-IN" dirty="0" err="1"/>
              <a:t>re.findall</a:t>
            </a:r>
            <a:r>
              <a:rPr lang="en-IN" dirty="0"/>
              <a:t>("</a:t>
            </a:r>
            <a:r>
              <a:rPr lang="en-IN" dirty="0" err="1"/>
              <a:t>aix</a:t>
            </a:r>
            <a:r>
              <a:rPr lang="en-IN" dirty="0"/>
              <a:t>*", txt)</a:t>
            </a:r>
          </a:p>
          <a:p>
            <a:endParaRPr lang="en-IN" sz="2400" dirty="0"/>
          </a:p>
          <a:p>
            <a:endParaRPr lang="en-I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1691E-1AC9-4A5F-B036-D491D915955B}"/>
              </a:ext>
            </a:extLst>
          </p:cNvPr>
          <p:cNvSpPr>
            <a:spLocks noGrp="1"/>
          </p:cNvSpPr>
          <p:nvPr>
            <p:ph idx="1"/>
          </p:nvPr>
        </p:nvSpPr>
        <p:spPr>
          <a:xfrm>
            <a:off x="457200" y="980728"/>
            <a:ext cx="8229600" cy="5145435"/>
          </a:xfrm>
        </p:spPr>
        <p:txBody>
          <a:bodyPr/>
          <a:lstStyle/>
          <a:p>
            <a:r>
              <a:rPr lang="en-US" dirty="0"/>
              <a:t>string="python"</a:t>
            </a:r>
          </a:p>
          <a:p>
            <a:r>
              <a:rPr lang="en-US" dirty="0"/>
              <a:t>x=</a:t>
            </a:r>
            <a:r>
              <a:rPr lang="en-US" dirty="0" err="1"/>
              <a:t>re.findall</a:t>
            </a:r>
            <a:r>
              <a:rPr lang="en-US" dirty="0"/>
              <a:t>(</a:t>
            </a:r>
            <a:r>
              <a:rPr lang="en-US" dirty="0" err="1"/>
              <a:t>r"py</a:t>
            </a:r>
            <a:r>
              <a:rPr lang="en-US" dirty="0"/>
              <a:t>[a-z]*</a:t>
            </a:r>
            <a:r>
              <a:rPr lang="en-US" dirty="0" err="1"/>
              <a:t>n",string</a:t>
            </a:r>
            <a:r>
              <a:rPr lang="en-US" dirty="0"/>
              <a:t>)</a:t>
            </a:r>
          </a:p>
          <a:p>
            <a:r>
              <a:rPr lang="en-US" dirty="0"/>
              <a:t>print(x)</a:t>
            </a:r>
          </a:p>
          <a:p>
            <a:endParaRPr lang="en-US" dirty="0"/>
          </a:p>
          <a:p>
            <a:r>
              <a:rPr lang="en-US" dirty="0"/>
              <a:t>string="I love book()"</a:t>
            </a:r>
          </a:p>
          <a:p>
            <a:r>
              <a:rPr lang="en-US" dirty="0"/>
              <a:t>result=</a:t>
            </a:r>
            <a:r>
              <a:rPr lang="en-US" dirty="0" err="1"/>
              <a:t>re.findall</a:t>
            </a:r>
            <a:r>
              <a:rPr lang="en-US" dirty="0"/>
              <a:t>(r'\(\)',string)</a:t>
            </a:r>
          </a:p>
          <a:p>
            <a:r>
              <a:rPr lang="en-US" dirty="0"/>
              <a:t>print(result)</a:t>
            </a:r>
            <a:endParaRPr lang="en-IN" dirty="0"/>
          </a:p>
        </p:txBody>
      </p:sp>
    </p:spTree>
    <p:extLst>
      <p:ext uri="{BB962C8B-B14F-4D97-AF65-F5344CB8AC3E}">
        <p14:creationId xmlns:p14="http://schemas.microsoft.com/office/powerpoint/2010/main" val="2847342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r>
              <a:rPr lang="en-IN" dirty="0"/>
              <a:t>try:</a:t>
            </a:r>
          </a:p>
          <a:p>
            <a:r>
              <a:rPr lang="en-IN" dirty="0"/>
              <a:t>    file=open("D:\\</a:t>
            </a:r>
            <a:r>
              <a:rPr lang="en-IN" dirty="0" err="1"/>
              <a:t>abc.txt","r</a:t>
            </a:r>
            <a:r>
              <a:rPr lang="en-IN" dirty="0"/>
              <a:t>")</a:t>
            </a:r>
          </a:p>
          <a:p>
            <a:r>
              <a:rPr lang="en-IN" dirty="0"/>
              <a:t>    print(</a:t>
            </a:r>
            <a:r>
              <a:rPr lang="en-IN" dirty="0" err="1"/>
              <a:t>file.read</a:t>
            </a:r>
            <a:r>
              <a:rPr lang="en-IN" dirty="0"/>
              <a:t>())</a:t>
            </a:r>
          </a:p>
          <a:p>
            <a:r>
              <a:rPr lang="en-IN" dirty="0"/>
              <a:t>    </a:t>
            </a:r>
            <a:r>
              <a:rPr lang="en-IN" dirty="0" err="1"/>
              <a:t>file.close</a:t>
            </a:r>
            <a:r>
              <a:rPr lang="en-IN" dirty="0"/>
              <a:t>()</a:t>
            </a:r>
          </a:p>
          <a:p>
            <a:r>
              <a:rPr lang="en-IN" dirty="0"/>
              <a:t>except </a:t>
            </a:r>
            <a:r>
              <a:rPr lang="en-IN" dirty="0" err="1"/>
              <a:t>FileNotFoundError</a:t>
            </a:r>
            <a:r>
              <a:rPr lang="en-IN" dirty="0"/>
              <a:t>:</a:t>
            </a:r>
          </a:p>
          <a:p>
            <a:r>
              <a:rPr lang="en-IN" dirty="0"/>
              <a:t>    print("error")</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IN" dirty="0"/>
              <a:t>{}  Exactly the specified number of occurrences</a:t>
            </a:r>
          </a:p>
          <a:p>
            <a:r>
              <a:rPr lang="en-IN" sz="2400" dirty="0"/>
              <a:t>txt = "The rain in Spain falls mainly in the plain!"</a:t>
            </a:r>
          </a:p>
          <a:p>
            <a:endParaRPr lang="en-IN" sz="2400" dirty="0"/>
          </a:p>
          <a:p>
            <a:r>
              <a:rPr lang="en-IN" sz="2400" dirty="0"/>
              <a:t>#Check if the string contains "a" followed by exactly two "l" characters:</a:t>
            </a:r>
          </a:p>
          <a:p>
            <a:endParaRPr lang="en-IN" sz="2400" dirty="0"/>
          </a:p>
          <a:p>
            <a:r>
              <a:rPr lang="en-IN" sz="2400" dirty="0"/>
              <a:t>x = </a:t>
            </a:r>
            <a:r>
              <a:rPr lang="en-IN" sz="2400" dirty="0" err="1"/>
              <a:t>re.findall</a:t>
            </a:r>
            <a:r>
              <a:rPr lang="en-IN" sz="2400" dirty="0"/>
              <a:t>("al{2}", txt)</a:t>
            </a:r>
          </a:p>
          <a:p>
            <a:endParaRPr lang="en-I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  Either </a:t>
            </a:r>
            <a:r>
              <a:rPr lang="en-IN" dirty="0" err="1"/>
              <a:t>or"falls|stays</a:t>
            </a:r>
            <a:r>
              <a:rPr lang="en-IN" dirty="0"/>
              <a:t>“	</a:t>
            </a:r>
          </a:p>
          <a:p>
            <a:pPr lvl="1"/>
            <a:r>
              <a:rPr lang="en-IN" dirty="0"/>
              <a:t>#Check if the string contains either "falls" or "stays":</a:t>
            </a:r>
          </a:p>
          <a:p>
            <a:pPr lvl="1"/>
            <a:endParaRPr lang="en-IN" dirty="0"/>
          </a:p>
          <a:p>
            <a:pPr lvl="1"/>
            <a:r>
              <a:rPr lang="en-IN" dirty="0"/>
              <a:t>x = </a:t>
            </a:r>
            <a:r>
              <a:rPr lang="en-IN" dirty="0" err="1"/>
              <a:t>re.findall</a:t>
            </a:r>
            <a:r>
              <a:rPr lang="en-IN" dirty="0"/>
              <a:t>("</a:t>
            </a:r>
            <a:r>
              <a:rPr lang="en-IN" dirty="0" err="1"/>
              <a:t>falls|stays</a:t>
            </a:r>
            <a:r>
              <a:rPr lang="en-IN" dirty="0"/>
              <a:t>", txt)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b="1" dirty="0"/>
            </a:br>
            <a:r>
              <a:rPr lang="en-IN" b="1" dirty="0"/>
              <a:t>Python Special Sequences</a:t>
            </a:r>
            <a:br>
              <a:rPr lang="en-IN" dirty="0"/>
            </a:br>
            <a:endParaRPr lang="en-IN" dirty="0"/>
          </a:p>
        </p:txBody>
      </p:sp>
      <p:sp>
        <p:nvSpPr>
          <p:cNvPr id="3" name="Content Placeholder 2"/>
          <p:cNvSpPr>
            <a:spLocks noGrp="1"/>
          </p:cNvSpPr>
          <p:nvPr>
            <p:ph idx="1"/>
          </p:nvPr>
        </p:nvSpPr>
        <p:spPr>
          <a:xfrm>
            <a:off x="457200" y="714356"/>
            <a:ext cx="8229600" cy="5411807"/>
          </a:xfrm>
        </p:spPr>
        <p:txBody>
          <a:bodyPr>
            <a:normAutofit/>
          </a:bodyPr>
          <a:lstStyle/>
          <a:p>
            <a:r>
              <a:rPr lang="en-IN" sz="2400" dirty="0"/>
              <a:t>A particular sequence is a </a:t>
            </a:r>
            <a:r>
              <a:rPr lang="en-IN" sz="2400" b="1" dirty="0"/>
              <a:t>\</a:t>
            </a:r>
            <a:r>
              <a:rPr lang="en-IN" sz="2400" dirty="0"/>
              <a:t> followed by one of the characters in the list below and has a special meaning.</a:t>
            </a:r>
          </a:p>
          <a:p>
            <a:pPr lvl="1"/>
            <a:r>
              <a:rPr lang="en-IN" sz="2000" dirty="0"/>
              <a:t>\A  Returns the match if the specified characters are at the beginning of the string  (“\</a:t>
            </a:r>
            <a:r>
              <a:rPr lang="en-IN" sz="2000" dirty="0" err="1"/>
              <a:t>AThe</a:t>
            </a:r>
            <a:r>
              <a:rPr lang="en-IN" sz="2000" dirty="0"/>
              <a:t>”)</a:t>
            </a:r>
          </a:p>
          <a:p>
            <a:pPr lvl="1"/>
            <a:r>
              <a:rPr lang="en-IN" sz="2000" dirty="0"/>
              <a:t>\b  Returns the match where the specified characters are at the beginning or the end of a word </a:t>
            </a:r>
          </a:p>
          <a:p>
            <a:pPr lvl="2"/>
            <a:r>
              <a:rPr lang="en-IN" sz="1600" dirty="0"/>
              <a:t>#Check if "ain" is present at the beginning of a WORD:</a:t>
            </a:r>
          </a:p>
          <a:p>
            <a:pPr lvl="2"/>
            <a:endParaRPr lang="en-IN" sz="1600" dirty="0"/>
          </a:p>
          <a:p>
            <a:pPr lvl="2"/>
            <a:r>
              <a:rPr lang="en-IN" sz="1600" dirty="0"/>
              <a:t>x = </a:t>
            </a:r>
            <a:r>
              <a:rPr lang="en-IN" sz="1600" dirty="0" err="1"/>
              <a:t>re.findall</a:t>
            </a:r>
            <a:r>
              <a:rPr lang="en-IN" sz="1600" dirty="0"/>
              <a:t>(r"\</a:t>
            </a:r>
            <a:r>
              <a:rPr lang="en-IN" sz="1600" dirty="0" err="1"/>
              <a:t>bain</a:t>
            </a:r>
            <a:r>
              <a:rPr lang="en-IN" sz="1600" dirty="0"/>
              <a:t>", txt)</a:t>
            </a:r>
          </a:p>
          <a:p>
            <a:pPr lvl="2"/>
            <a:r>
              <a:rPr lang="en-IN" sz="1600" dirty="0"/>
              <a:t>#Check if "ain" is present at the end of a WORD:</a:t>
            </a:r>
          </a:p>
          <a:p>
            <a:pPr lvl="2"/>
            <a:endParaRPr lang="en-IN" sz="1600" dirty="0"/>
          </a:p>
          <a:p>
            <a:pPr lvl="2"/>
            <a:r>
              <a:rPr lang="en-IN" sz="1600" dirty="0"/>
              <a:t>x = </a:t>
            </a:r>
            <a:r>
              <a:rPr lang="en-IN" sz="1600" dirty="0" err="1"/>
              <a:t>re.findall</a:t>
            </a:r>
            <a:r>
              <a:rPr lang="en-IN" sz="1600" dirty="0"/>
              <a:t>(</a:t>
            </a:r>
            <a:r>
              <a:rPr lang="en-IN" sz="1600" dirty="0" err="1"/>
              <a:t>r"ain</a:t>
            </a:r>
            <a:r>
              <a:rPr lang="en-IN" sz="1600" dirty="0"/>
              <a:t>\b", txt)</a:t>
            </a:r>
          </a:p>
          <a:p>
            <a:pPr lvl="1"/>
            <a:endParaRPr lang="en-IN" sz="20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IN" sz="2400" dirty="0"/>
              <a:t>\d Returns a match where the string contains digits (numbers from 0-9)</a:t>
            </a:r>
          </a:p>
          <a:p>
            <a:pPr lvl="1"/>
            <a:r>
              <a:rPr lang="en-IN" sz="2400" dirty="0"/>
              <a:t>#Check if the string contains any digits (numbers from 0-9):</a:t>
            </a:r>
          </a:p>
          <a:p>
            <a:pPr lvl="1"/>
            <a:endParaRPr lang="en-IN" sz="2400" dirty="0"/>
          </a:p>
          <a:p>
            <a:pPr lvl="1"/>
            <a:r>
              <a:rPr lang="en-IN" sz="2400" dirty="0"/>
              <a:t>x = </a:t>
            </a:r>
            <a:r>
              <a:rPr lang="en-IN" sz="2400" dirty="0" err="1"/>
              <a:t>re.findall</a:t>
            </a:r>
            <a:r>
              <a:rPr lang="en-IN" sz="2400" dirty="0"/>
              <a:t>("\d", txt)</a:t>
            </a:r>
          </a:p>
          <a:p>
            <a:r>
              <a:rPr lang="en-IN" sz="2400" dirty="0"/>
              <a:t>\D Returns a match where the string DOES NOT contain digits</a:t>
            </a:r>
          </a:p>
          <a:p>
            <a:pPr lvl="1"/>
            <a:r>
              <a:rPr lang="en-IN" dirty="0"/>
              <a:t>x = </a:t>
            </a:r>
            <a:r>
              <a:rPr lang="en-IN" dirty="0" err="1"/>
              <a:t>re.findall</a:t>
            </a:r>
            <a:r>
              <a:rPr lang="en-IN" dirty="0"/>
              <a:t>("\D", txt) </a:t>
            </a:r>
          </a:p>
          <a:p>
            <a:r>
              <a:rPr lang="en-IN" sz="2400" dirty="0"/>
              <a:t>\s Returns a match where the string contains a white space character</a:t>
            </a:r>
          </a:p>
          <a:p>
            <a:pPr lvl="1"/>
            <a:r>
              <a:rPr lang="en-IN" dirty="0"/>
              <a:t>#Return a match at every white-space character:</a:t>
            </a:r>
          </a:p>
          <a:p>
            <a:pPr lvl="1"/>
            <a:endParaRPr lang="en-IN" dirty="0"/>
          </a:p>
          <a:p>
            <a:pPr lvl="1"/>
            <a:r>
              <a:rPr lang="en-IN" dirty="0"/>
              <a:t>x = </a:t>
            </a:r>
            <a:r>
              <a:rPr lang="en-IN" dirty="0" err="1"/>
              <a:t>re.findall</a:t>
            </a:r>
            <a:r>
              <a:rPr lang="en-IN" dirty="0"/>
              <a:t>("\s", txt) </a:t>
            </a:r>
            <a:br>
              <a:rPr lang="en-IN" dirty="0"/>
            </a:br>
            <a:endParaRPr lang="en-IN"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r>
              <a:rPr lang="en-IN" sz="2400" dirty="0"/>
              <a:t>\S Returns a match where the string DOES NOT contain a white space character</a:t>
            </a:r>
          </a:p>
          <a:p>
            <a:pPr lvl="1"/>
            <a:r>
              <a:rPr lang="en-IN" sz="2000" dirty="0"/>
              <a:t>#Return a match at every NON white-space character:</a:t>
            </a:r>
          </a:p>
          <a:p>
            <a:pPr lvl="1"/>
            <a:endParaRPr lang="en-IN" sz="2000" dirty="0"/>
          </a:p>
          <a:p>
            <a:pPr lvl="1"/>
            <a:r>
              <a:rPr lang="en-IN" sz="2000" dirty="0"/>
              <a:t>x = </a:t>
            </a:r>
            <a:r>
              <a:rPr lang="en-IN" sz="2000" dirty="0" err="1"/>
              <a:t>re.findall</a:t>
            </a:r>
            <a:r>
              <a:rPr lang="en-IN" sz="2000" dirty="0"/>
              <a:t>("\S", txt)</a:t>
            </a:r>
          </a:p>
          <a:p>
            <a:r>
              <a:rPr lang="en-IN" sz="2400" dirty="0"/>
              <a:t>\w Returns a match where the string contains any word characters (characters from a to Z, digits from 0-9, and the underscore _ character)</a:t>
            </a:r>
          </a:p>
          <a:p>
            <a:pPr lvl="1"/>
            <a:r>
              <a:rPr lang="en-IN" sz="2000" dirty="0"/>
              <a:t>x = </a:t>
            </a:r>
            <a:r>
              <a:rPr lang="en-IN" sz="2000" dirty="0" err="1"/>
              <a:t>re.findall</a:t>
            </a:r>
            <a:r>
              <a:rPr lang="en-IN" sz="2000" dirty="0"/>
              <a:t>("\w", txt)</a:t>
            </a:r>
          </a:p>
          <a:p>
            <a:pPr lvl="1"/>
            <a:endParaRPr lang="en-IN" sz="2000" dirty="0"/>
          </a:p>
          <a:p>
            <a:r>
              <a:rPr lang="en-IN" sz="2400" dirty="0"/>
              <a:t>\W Returns a match where the string DOES NOT contain any word characters</a:t>
            </a:r>
          </a:p>
          <a:p>
            <a:pPr lvl="1"/>
            <a:r>
              <a:rPr lang="en-IN" sz="2000" dirty="0"/>
              <a:t>#Return a match at every NON word character (characters NOT between a and Z. Like "!", "?" white-space etc.):</a:t>
            </a:r>
          </a:p>
          <a:p>
            <a:pPr lvl="1"/>
            <a:endParaRPr lang="en-IN" sz="2000" dirty="0"/>
          </a:p>
          <a:p>
            <a:pPr lvl="1"/>
            <a:r>
              <a:rPr lang="en-IN" sz="2000" dirty="0"/>
              <a:t>x = </a:t>
            </a:r>
            <a:r>
              <a:rPr lang="en-IN" sz="2000" dirty="0" err="1"/>
              <a:t>re.findall</a:t>
            </a:r>
            <a:r>
              <a:rPr lang="en-IN" sz="2000" dirty="0"/>
              <a:t>("\W", txt)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\Z  Returns a match if the specified characters are at the end of the string</a:t>
            </a:r>
          </a:p>
          <a:p>
            <a:pPr lvl="1"/>
            <a:r>
              <a:rPr lang="en-IN" dirty="0"/>
              <a:t>#Check if the string ends with "Spain":</a:t>
            </a:r>
          </a:p>
          <a:p>
            <a:pPr lvl="1"/>
            <a:endParaRPr lang="en-IN" dirty="0"/>
          </a:p>
          <a:p>
            <a:pPr lvl="1"/>
            <a:r>
              <a:rPr lang="en-IN" dirty="0"/>
              <a:t>x = </a:t>
            </a:r>
            <a:r>
              <a:rPr lang="en-IN" dirty="0" err="1"/>
              <a:t>re.findall</a:t>
            </a:r>
            <a:r>
              <a:rPr lang="en-IN" dirty="0"/>
              <a:t>("Spain\Z", txt)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a:t>Sets</a:t>
            </a:r>
            <a:br>
              <a:rPr lang="en-IN" dirty="0"/>
            </a:br>
            <a:endParaRPr lang="en-IN" dirty="0"/>
          </a:p>
        </p:txBody>
      </p:sp>
      <p:sp>
        <p:nvSpPr>
          <p:cNvPr id="3" name="Content Placeholder 2"/>
          <p:cNvSpPr>
            <a:spLocks noGrp="1"/>
          </p:cNvSpPr>
          <p:nvPr>
            <p:ph idx="1"/>
          </p:nvPr>
        </p:nvSpPr>
        <p:spPr>
          <a:xfrm>
            <a:off x="457200" y="642918"/>
            <a:ext cx="8229600" cy="5483245"/>
          </a:xfrm>
        </p:spPr>
        <p:txBody>
          <a:bodyPr>
            <a:normAutofit/>
          </a:bodyPr>
          <a:lstStyle/>
          <a:p>
            <a:r>
              <a:rPr lang="en-IN" sz="2000" dirty="0"/>
              <a:t>A set is a set of characters inside a pair of square brackets [] with a special meaning:</a:t>
            </a:r>
          </a:p>
          <a:p>
            <a:r>
              <a:rPr lang="en-IN" sz="2000" dirty="0"/>
              <a:t>[</a:t>
            </a:r>
            <a:r>
              <a:rPr lang="en-IN" sz="2000" dirty="0" err="1"/>
              <a:t>arn</a:t>
            </a:r>
            <a:r>
              <a:rPr lang="en-IN" sz="2000" dirty="0"/>
              <a:t>]  Returns a match where one of the specified characters (a, r, or n) are present</a:t>
            </a:r>
          </a:p>
          <a:p>
            <a:pPr lvl="1"/>
            <a:r>
              <a:rPr lang="en-IN" sz="1600" dirty="0"/>
              <a:t>#Check if the string has any a, r, or n characters:</a:t>
            </a:r>
          </a:p>
          <a:p>
            <a:pPr lvl="1"/>
            <a:endParaRPr lang="en-IN" sz="1600" dirty="0"/>
          </a:p>
          <a:p>
            <a:pPr lvl="1"/>
            <a:r>
              <a:rPr lang="en-IN" sz="1600" dirty="0"/>
              <a:t>x = </a:t>
            </a:r>
            <a:r>
              <a:rPr lang="en-IN" sz="1600" dirty="0" err="1"/>
              <a:t>re.findall</a:t>
            </a:r>
            <a:r>
              <a:rPr lang="en-IN" sz="1600" dirty="0"/>
              <a:t>("[</a:t>
            </a:r>
            <a:r>
              <a:rPr lang="en-IN" sz="1600" dirty="0" err="1"/>
              <a:t>arn</a:t>
            </a:r>
            <a:r>
              <a:rPr lang="en-IN" sz="1600" dirty="0"/>
              <a:t>]", txt)</a:t>
            </a:r>
          </a:p>
          <a:p>
            <a:pPr lvl="1"/>
            <a:endParaRPr lang="en-IN" sz="1600" dirty="0"/>
          </a:p>
          <a:p>
            <a:r>
              <a:rPr lang="en-IN" sz="2000" dirty="0"/>
              <a:t>[a-n] Returns a match for any lower case character, alphabetically between a and n</a:t>
            </a:r>
          </a:p>
          <a:p>
            <a:pPr lvl="1"/>
            <a:r>
              <a:rPr lang="en-IN" sz="1600" dirty="0"/>
              <a:t>x = </a:t>
            </a:r>
            <a:r>
              <a:rPr lang="en-IN" sz="1600" dirty="0" err="1"/>
              <a:t>re.findall</a:t>
            </a:r>
            <a:r>
              <a:rPr lang="en-IN" sz="1600" dirty="0"/>
              <a:t>("[a-n]", txt)</a:t>
            </a:r>
          </a:p>
          <a:p>
            <a:pPr lvl="1"/>
            <a:endParaRPr lang="en-IN" sz="1600" dirty="0"/>
          </a:p>
          <a:p>
            <a:r>
              <a:rPr lang="en-IN" sz="2000" dirty="0"/>
              <a:t>[^</a:t>
            </a:r>
            <a:r>
              <a:rPr lang="en-IN" sz="2000" dirty="0" err="1"/>
              <a:t>arn</a:t>
            </a:r>
            <a:r>
              <a:rPr lang="en-IN" sz="2000" dirty="0"/>
              <a:t>]  Returns a match for any character EXCEPT a, r, and n</a:t>
            </a:r>
          </a:p>
          <a:p>
            <a:pPr lvl="1"/>
            <a:r>
              <a:rPr lang="en-IN" sz="1600" dirty="0"/>
              <a:t>x = </a:t>
            </a:r>
            <a:r>
              <a:rPr lang="en-IN" sz="1600" dirty="0" err="1"/>
              <a:t>re.findall</a:t>
            </a:r>
            <a:r>
              <a:rPr lang="en-IN" sz="1600" dirty="0"/>
              <a:t>("[^</a:t>
            </a:r>
            <a:r>
              <a:rPr lang="en-IN" sz="1600" dirty="0" err="1"/>
              <a:t>arn</a:t>
            </a:r>
            <a:r>
              <a:rPr lang="en-IN" sz="1600" dirty="0"/>
              <a:t>]", txt)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r>
              <a:rPr lang="en-IN" sz="2400" dirty="0"/>
              <a:t>[0123] Returns a match where any of the specified digits (0, 1, 2, or 3) are present</a:t>
            </a:r>
          </a:p>
          <a:p>
            <a:pPr lvl="1"/>
            <a:r>
              <a:rPr lang="en-IN" sz="2000" dirty="0"/>
              <a:t>x = </a:t>
            </a:r>
            <a:r>
              <a:rPr lang="en-IN" sz="2000" dirty="0" err="1"/>
              <a:t>re.findall</a:t>
            </a:r>
            <a:r>
              <a:rPr lang="en-IN" sz="2000" dirty="0"/>
              <a:t>("[0123]", txt)</a:t>
            </a:r>
          </a:p>
          <a:p>
            <a:r>
              <a:rPr lang="en-IN" sz="2400" dirty="0"/>
              <a:t>[0-9] Returns a match for any digit between 0 and 9</a:t>
            </a:r>
          </a:p>
          <a:p>
            <a:pPr lvl="1"/>
            <a:r>
              <a:rPr lang="en-IN" sz="2000" dirty="0"/>
              <a:t>x = </a:t>
            </a:r>
            <a:r>
              <a:rPr lang="en-IN" sz="2000" dirty="0" err="1"/>
              <a:t>re.findall</a:t>
            </a:r>
            <a:r>
              <a:rPr lang="en-IN" sz="2000" dirty="0"/>
              <a:t>("[0-9]", txt)</a:t>
            </a:r>
          </a:p>
          <a:p>
            <a:r>
              <a:rPr lang="en-IN" sz="2400" dirty="0"/>
              <a:t>[0-5][0-9] Returns a match for any two-digit numbers from 00 and 59</a:t>
            </a:r>
          </a:p>
          <a:p>
            <a:pPr lvl="1"/>
            <a:r>
              <a:rPr lang="en-IN" sz="2000" dirty="0"/>
              <a:t>txt = "8 times before 11:45 AM"</a:t>
            </a:r>
          </a:p>
          <a:p>
            <a:pPr lvl="1"/>
            <a:endParaRPr lang="en-IN" sz="2000" dirty="0"/>
          </a:p>
          <a:p>
            <a:pPr lvl="1"/>
            <a:r>
              <a:rPr lang="en-IN" sz="2000" dirty="0"/>
              <a:t>#Check if the string has any two-digit numbers, from 00 to 59:</a:t>
            </a:r>
          </a:p>
          <a:p>
            <a:pPr lvl="1"/>
            <a:endParaRPr lang="en-IN" sz="2000" dirty="0"/>
          </a:p>
          <a:p>
            <a:pPr lvl="1"/>
            <a:r>
              <a:rPr lang="en-IN" sz="2000" dirty="0"/>
              <a:t>x = </a:t>
            </a:r>
            <a:r>
              <a:rPr lang="en-IN" sz="2000" dirty="0" err="1"/>
              <a:t>re.findall</a:t>
            </a:r>
            <a:r>
              <a:rPr lang="en-IN" sz="2000" dirty="0"/>
              <a:t>("[0-5][0-9]", txt)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20000"/>
          </a:bodyPr>
          <a:lstStyle/>
          <a:p>
            <a:r>
              <a:rPr lang="en-IN" dirty="0"/>
              <a:t>[a-</a:t>
            </a:r>
            <a:r>
              <a:rPr lang="en-IN" dirty="0" err="1"/>
              <a:t>zA</a:t>
            </a:r>
            <a:r>
              <a:rPr lang="en-IN" dirty="0"/>
              <a:t>-Z]   Returns a match for any character alphabetically between a and z, lower case OR upper case</a:t>
            </a:r>
          </a:p>
          <a:p>
            <a:r>
              <a:rPr lang="en-IN" dirty="0"/>
              <a:t>txt = "8 times before 11:45 AM“</a:t>
            </a:r>
          </a:p>
          <a:p>
            <a:r>
              <a:rPr lang="en-IN" dirty="0"/>
              <a:t>x = </a:t>
            </a:r>
            <a:r>
              <a:rPr lang="en-IN" dirty="0" err="1"/>
              <a:t>re.findall</a:t>
            </a:r>
            <a:r>
              <a:rPr lang="en-IN" dirty="0"/>
              <a:t>("[a-</a:t>
            </a:r>
            <a:r>
              <a:rPr lang="en-IN" dirty="0" err="1"/>
              <a:t>zA</a:t>
            </a:r>
            <a:r>
              <a:rPr lang="en-IN" dirty="0"/>
              <a:t>-Z]", txt)</a:t>
            </a:r>
          </a:p>
          <a:p>
            <a:endParaRPr lang="en-IN" dirty="0"/>
          </a:p>
          <a:p>
            <a:r>
              <a:rPr lang="en-IN" dirty="0"/>
              <a:t>print(x)</a:t>
            </a:r>
          </a:p>
          <a:p>
            <a:endParaRPr lang="en-IN" dirty="0"/>
          </a:p>
          <a:p>
            <a:r>
              <a:rPr lang="en-IN" dirty="0"/>
              <a:t>if x:</a:t>
            </a:r>
          </a:p>
          <a:p>
            <a:r>
              <a:rPr lang="en-IN" dirty="0"/>
              <a:t>  print("Yes, there is at least one match!")</a:t>
            </a:r>
          </a:p>
          <a:p>
            <a:r>
              <a:rPr lang="en-IN" dirty="0"/>
              <a:t>else:</a:t>
            </a:r>
          </a:p>
          <a:p>
            <a:r>
              <a:rPr lang="en-IN" dirty="0"/>
              <a:t>  print("No match")</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6E720-4605-4288-AD31-6BDD61028B62}"/>
              </a:ext>
            </a:extLst>
          </p:cNvPr>
          <p:cNvSpPr>
            <a:spLocks noGrp="1"/>
          </p:cNvSpPr>
          <p:nvPr>
            <p:ph idx="1"/>
          </p:nvPr>
        </p:nvSpPr>
        <p:spPr>
          <a:xfrm>
            <a:off x="457200" y="188640"/>
            <a:ext cx="8229600" cy="5937523"/>
          </a:xfrm>
        </p:spPr>
        <p:txBody>
          <a:bodyPr>
            <a:normAutofit fontScale="92500" lnSpcReduction="20000"/>
          </a:bodyPr>
          <a:lstStyle/>
          <a:p>
            <a:r>
              <a:rPr lang="en-US" dirty="0"/>
              <a:t>?- </a:t>
            </a:r>
            <a:r>
              <a:rPr lang="en-US" b="0" i="0" dirty="0">
                <a:solidFill>
                  <a:srgbClr val="3D4251"/>
                </a:solidFill>
                <a:effectLst/>
                <a:latin typeface="Lora" pitchFamily="2" charset="0"/>
              </a:rPr>
              <a:t>Checks if the preceding character appears exactly zero or one time starting from that position.</a:t>
            </a:r>
          </a:p>
          <a:p>
            <a:r>
              <a:rPr lang="en-US" b="0" i="0" dirty="0">
                <a:solidFill>
                  <a:srgbClr val="586E75"/>
                </a:solidFill>
                <a:effectLst/>
                <a:latin typeface="Courier New" panose="02070309020205020404" pitchFamily="49" charset="0"/>
              </a:rPr>
              <a:t># Checks for exactly zero or one occurrence of a or o or both in the given sequence</a:t>
            </a:r>
            <a:r>
              <a:rPr lang="en-US" b="0" i="0" dirty="0">
                <a:solidFill>
                  <a:srgbClr val="839496"/>
                </a:solidFill>
                <a:effectLst/>
                <a:latin typeface="Courier New" panose="02070309020205020404" pitchFamily="49" charset="0"/>
              </a:rPr>
              <a:t> </a:t>
            </a:r>
            <a:r>
              <a:rPr lang="en-US" b="0" i="0" dirty="0" err="1">
                <a:solidFill>
                  <a:srgbClr val="839496"/>
                </a:solidFill>
                <a:effectLst/>
                <a:latin typeface="Courier New" panose="02070309020205020404" pitchFamily="49" charset="0"/>
              </a:rPr>
              <a:t>re.search</a:t>
            </a:r>
            <a:r>
              <a:rPr lang="en-US" b="0" i="0" dirty="0">
                <a:solidFill>
                  <a:srgbClr val="839496"/>
                </a:solidFill>
                <a:effectLst/>
                <a:latin typeface="Courier New" panose="02070309020205020404" pitchFamily="49" charset="0"/>
              </a:rPr>
              <a:t>(</a:t>
            </a:r>
            <a:r>
              <a:rPr lang="en-US" b="0" i="0" dirty="0" err="1">
                <a:solidFill>
                  <a:srgbClr val="2AA198"/>
                </a:solidFill>
                <a:effectLst/>
                <a:latin typeface="Courier New" panose="02070309020205020404" pitchFamily="49" charset="0"/>
              </a:rPr>
              <a:t>r'Colou?r</a:t>
            </a:r>
            <a:r>
              <a:rPr lang="en-US" b="0" i="0" dirty="0">
                <a:solidFill>
                  <a:srgbClr val="2AA198"/>
                </a:solidFill>
                <a:effectLst/>
                <a:latin typeface="Courier New" panose="02070309020205020404" pitchFamily="49" charset="0"/>
              </a:rPr>
              <a:t>'</a:t>
            </a:r>
            <a:r>
              <a:rPr lang="en-US" b="0" i="0" dirty="0">
                <a:solidFill>
                  <a:srgbClr val="839496"/>
                </a:solidFill>
                <a:effectLst/>
                <a:latin typeface="Courier New" panose="02070309020205020404" pitchFamily="49" charset="0"/>
              </a:rPr>
              <a:t>, </a:t>
            </a:r>
            <a:r>
              <a:rPr lang="en-US" b="0" i="0" dirty="0">
                <a:solidFill>
                  <a:srgbClr val="2AA198"/>
                </a:solidFill>
                <a:effectLst/>
                <a:latin typeface="Courier New" panose="02070309020205020404" pitchFamily="49" charset="0"/>
              </a:rPr>
              <a:t>'Color’</a:t>
            </a:r>
            <a:r>
              <a:rPr lang="en-US" b="0" i="0" dirty="0">
                <a:solidFill>
                  <a:srgbClr val="839496"/>
                </a:solidFill>
                <a:effectLst/>
                <a:latin typeface="Courier New" panose="02070309020205020404" pitchFamily="49" charset="0"/>
              </a:rPr>
              <a:t>)</a:t>
            </a:r>
            <a:endParaRPr lang="en-US" dirty="0">
              <a:solidFill>
                <a:srgbClr val="3D4251"/>
              </a:solidFill>
              <a:latin typeface="Lora" pitchFamily="2" charset="0"/>
            </a:endParaRPr>
          </a:p>
          <a:p>
            <a:endParaRPr lang="en-US" dirty="0">
              <a:solidFill>
                <a:srgbClr val="3D4251"/>
              </a:solidFill>
              <a:latin typeface="Lora" pitchFamily="2" charset="0"/>
            </a:endParaRPr>
          </a:p>
          <a:p>
            <a:r>
              <a:rPr lang="en-US" dirty="0">
                <a:solidFill>
                  <a:srgbClr val="3D4251"/>
                </a:solidFill>
                <a:latin typeface="Lora" pitchFamily="2" charset="0"/>
              </a:rPr>
              <a:t>.* -&gt; </a:t>
            </a:r>
            <a:r>
              <a:rPr lang="en-US" b="0" i="0" dirty="0">
                <a:solidFill>
                  <a:srgbClr val="292929"/>
                </a:solidFill>
                <a:effectLst/>
                <a:latin typeface="charter"/>
              </a:rPr>
              <a:t> match any character repeated as many times as possible including zero.</a:t>
            </a:r>
          </a:p>
          <a:p>
            <a:r>
              <a:rPr lang="en-IN" dirty="0"/>
              <a:t>string="python"</a:t>
            </a:r>
          </a:p>
          <a:p>
            <a:r>
              <a:rPr lang="en-IN" dirty="0"/>
              <a:t>x=</a:t>
            </a:r>
            <a:r>
              <a:rPr lang="en-IN" dirty="0" err="1"/>
              <a:t>re.findall</a:t>
            </a:r>
            <a:r>
              <a:rPr lang="en-IN" dirty="0"/>
              <a:t>(</a:t>
            </a:r>
            <a:r>
              <a:rPr lang="en-IN" dirty="0" err="1"/>
              <a:t>r"py</a:t>
            </a:r>
            <a:r>
              <a:rPr lang="en-IN" dirty="0"/>
              <a:t>.*",string)</a:t>
            </a:r>
          </a:p>
          <a:p>
            <a:r>
              <a:rPr lang="en-IN" dirty="0"/>
              <a:t>print(x)</a:t>
            </a:r>
          </a:p>
        </p:txBody>
      </p:sp>
    </p:spTree>
    <p:extLst>
      <p:ext uri="{BB962C8B-B14F-4D97-AF65-F5344CB8AC3E}">
        <p14:creationId xmlns:p14="http://schemas.microsoft.com/office/powerpoint/2010/main" val="209930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br>
              <a:rPr lang="en-IN" b="1" dirty="0"/>
            </a:br>
            <a:r>
              <a:rPr lang="en-IN" b="1" dirty="0"/>
              <a:t>finally in Python exception handling</a:t>
            </a:r>
            <a:br>
              <a:rPr lang="en-IN" b="1" dirty="0"/>
            </a:br>
            <a:endParaRPr lang="en-IN" dirty="0"/>
          </a:p>
        </p:txBody>
      </p:sp>
      <p:sp>
        <p:nvSpPr>
          <p:cNvPr id="3" name="Content Placeholder 2"/>
          <p:cNvSpPr>
            <a:spLocks noGrp="1"/>
          </p:cNvSpPr>
          <p:nvPr>
            <p:ph idx="1"/>
          </p:nvPr>
        </p:nvSpPr>
        <p:spPr>
          <a:xfrm>
            <a:off x="457200" y="785794"/>
            <a:ext cx="8229600" cy="5715040"/>
          </a:xfrm>
        </p:spPr>
        <p:txBody>
          <a:bodyPr/>
          <a:lstStyle/>
          <a:p>
            <a:r>
              <a:rPr lang="en-IN" dirty="0"/>
              <a:t>If finally is present, it specifies a ‘cleanup’ handler. The finally clause is always executed whether an exception is raised in the try block or not. That ensures that all the resources are properly cleaned up.</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import re</a:t>
            </a:r>
          </a:p>
          <a:p>
            <a:r>
              <a:rPr lang="en-IN" dirty="0"/>
              <a:t>num='516-111-2222'</a:t>
            </a:r>
          </a:p>
          <a:p>
            <a:r>
              <a:rPr lang="en-IN" dirty="0"/>
              <a:t>x=</a:t>
            </a:r>
            <a:r>
              <a:rPr lang="en-IN" dirty="0" err="1"/>
              <a:t>re.search</a:t>
            </a:r>
            <a:r>
              <a:rPr lang="en-IN" dirty="0"/>
              <a:t>("\w{3}-\w{3}-\w{4}",num)</a:t>
            </a:r>
          </a:p>
          <a:p>
            <a:r>
              <a:rPr lang="en-IN" dirty="0"/>
              <a:t>if(x):</a:t>
            </a:r>
          </a:p>
          <a:p>
            <a:r>
              <a:rPr lang="en-IN" dirty="0"/>
              <a:t>    print("Validated")</a:t>
            </a:r>
          </a:p>
          <a:p>
            <a:r>
              <a:rPr lang="en-IN" dirty="0"/>
              <a:t>else:</a:t>
            </a:r>
          </a:p>
          <a:p>
            <a:r>
              <a:rPr lang="en-IN" dirty="0"/>
              <a:t>    print("Not validated")</a:t>
            </a:r>
          </a:p>
          <a:p>
            <a:endParaRPr lang="en-I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import re</a:t>
            </a:r>
          </a:p>
          <a:p>
            <a:endParaRPr lang="en-IN" dirty="0"/>
          </a:p>
          <a:p>
            <a:r>
              <a:rPr lang="en-IN" dirty="0"/>
              <a:t>num="91-9793018047"</a:t>
            </a:r>
          </a:p>
          <a:p>
            <a:r>
              <a:rPr lang="en-IN" dirty="0"/>
              <a:t>x=</a:t>
            </a:r>
            <a:r>
              <a:rPr lang="en-IN" dirty="0" err="1"/>
              <a:t>re.search</a:t>
            </a:r>
            <a:r>
              <a:rPr lang="en-IN" dirty="0"/>
              <a:t>("\d{2}-\d{9}",num)</a:t>
            </a:r>
          </a:p>
          <a:p>
            <a:r>
              <a:rPr lang="en-IN" dirty="0"/>
              <a:t>if(num):</a:t>
            </a:r>
          </a:p>
          <a:p>
            <a:r>
              <a:rPr lang="en-IN" dirty="0"/>
              <a:t>    print("Validated")</a:t>
            </a:r>
          </a:p>
          <a:p>
            <a:r>
              <a:rPr lang="en-IN" dirty="0"/>
              <a:t>else:</a:t>
            </a:r>
          </a:p>
          <a:p>
            <a:r>
              <a:rPr lang="en-IN" dirty="0"/>
              <a:t>    print("Not Validated")</a:t>
            </a:r>
          </a:p>
          <a:p>
            <a:endParaRPr lang="en-I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br>
              <a:rPr lang="en-IN" dirty="0"/>
            </a:br>
            <a:r>
              <a:rPr lang="en-IN" dirty="0"/>
              <a:t>validate pin code of India using Regular Expression</a:t>
            </a:r>
            <a:br>
              <a:rPr lang="en-IN" dirty="0"/>
            </a:br>
            <a:endParaRPr lang="en-IN" dirty="0"/>
          </a:p>
        </p:txBody>
      </p:sp>
      <p:sp>
        <p:nvSpPr>
          <p:cNvPr id="3" name="Content Placeholder 2"/>
          <p:cNvSpPr>
            <a:spLocks noGrp="1"/>
          </p:cNvSpPr>
          <p:nvPr>
            <p:ph idx="1"/>
          </p:nvPr>
        </p:nvSpPr>
        <p:spPr>
          <a:xfrm>
            <a:off x="457200" y="1000108"/>
            <a:ext cx="8229600" cy="5126055"/>
          </a:xfrm>
        </p:spPr>
        <p:txBody>
          <a:bodyPr/>
          <a:lstStyle/>
          <a:p>
            <a:pPr fontAlgn="base"/>
            <a:r>
              <a:rPr lang="en-IN" i="1" dirty="0"/>
              <a:t>The valid pin code of India must satisfy the following conditions.</a:t>
            </a:r>
          </a:p>
          <a:p>
            <a:pPr fontAlgn="base"/>
            <a:r>
              <a:rPr lang="en-IN" i="1" dirty="0"/>
              <a:t>It can be only six digits.</a:t>
            </a:r>
          </a:p>
          <a:p>
            <a:pPr fontAlgn="base"/>
            <a:r>
              <a:rPr lang="en-IN" i="1" dirty="0"/>
              <a:t>It should not start with zero.</a:t>
            </a:r>
          </a:p>
          <a:p>
            <a:pPr fontAlgn="base"/>
            <a:r>
              <a:rPr lang="en-IN" i="1" dirty="0"/>
              <a:t>First digit of the pin code must be from 1 to 9.</a:t>
            </a:r>
          </a:p>
          <a:p>
            <a:pPr fontAlgn="base"/>
            <a:r>
              <a:rPr lang="en-IN" i="1" dirty="0"/>
              <a:t>Next five digits of the pin code may range from 0 to 9.</a:t>
            </a:r>
          </a:p>
          <a:p>
            <a:pPr fontAlgn="base"/>
            <a:r>
              <a:rPr lang="en-IN" i="1" dirty="0"/>
              <a:t>It should allow only one white space, but after three digits, although this is optional.</a:t>
            </a:r>
          </a:p>
          <a:p>
            <a:endParaRPr lang="en-IN"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base"/>
            <a:r>
              <a:rPr lang="en-IN" b="1" i="1" dirty="0"/>
              <a:t>Input:</a:t>
            </a:r>
            <a:r>
              <a:rPr lang="en-IN" i="1" dirty="0"/>
              <a:t> num = “132103”</a:t>
            </a:r>
            <a:br>
              <a:rPr lang="en-IN" i="1" dirty="0"/>
            </a:br>
            <a:r>
              <a:rPr lang="en-IN" b="1" i="1" dirty="0"/>
              <a:t>Output:</a:t>
            </a:r>
            <a:r>
              <a:rPr lang="en-IN" i="1" dirty="0"/>
              <a:t> true</a:t>
            </a:r>
            <a:br>
              <a:rPr lang="en-IN" i="1" dirty="0"/>
            </a:br>
            <a:r>
              <a:rPr lang="en-IN" b="1" i="1" dirty="0"/>
              <a:t>Explanation:</a:t>
            </a:r>
            <a:br>
              <a:rPr lang="en-IN" i="1" dirty="0"/>
            </a:br>
            <a:r>
              <a:rPr lang="en-IN" i="1" dirty="0"/>
              <a:t>The given number satisfies all the above mentioned conditions.</a:t>
            </a:r>
          </a:p>
          <a:p>
            <a:pPr fontAlgn="base"/>
            <a:r>
              <a:rPr lang="en-IN" b="1" i="1" dirty="0"/>
              <a:t>Input:</a:t>
            </a:r>
            <a:r>
              <a:rPr lang="en-IN" i="1" dirty="0"/>
              <a:t> num = “201 305”</a:t>
            </a:r>
            <a:br>
              <a:rPr lang="en-IN" i="1" dirty="0"/>
            </a:br>
            <a:r>
              <a:rPr lang="en-IN" b="1" i="1" dirty="0"/>
              <a:t>Output:</a:t>
            </a:r>
            <a:r>
              <a:rPr lang="en-IN" i="1" dirty="0"/>
              <a:t> true</a:t>
            </a:r>
            <a:br>
              <a:rPr lang="en-IN" i="1" dirty="0"/>
            </a:br>
            <a:r>
              <a:rPr lang="en-IN" b="1" i="1" dirty="0"/>
              <a:t>Explanation:</a:t>
            </a:r>
            <a:br>
              <a:rPr lang="en-IN" i="1" dirty="0"/>
            </a:br>
            <a:r>
              <a:rPr lang="en-IN" i="1" dirty="0"/>
              <a:t>The given number satisfies all the above mentioned conditions.</a:t>
            </a:r>
          </a:p>
          <a:p>
            <a:endParaRPr lang="en-IN"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lnSpcReduction="10000"/>
          </a:bodyPr>
          <a:lstStyle/>
          <a:p>
            <a:r>
              <a:rPr lang="en-IN" dirty="0" err="1"/>
              <a:t>regex</a:t>
            </a:r>
            <a:r>
              <a:rPr lang="en-IN" dirty="0"/>
              <a:t> = "^[1-9]{1}[0-9]{2}\\s{0, 1}[0-9]{3}$";</a:t>
            </a:r>
          </a:p>
          <a:p>
            <a:pPr fontAlgn="base"/>
            <a:r>
              <a:rPr lang="en-IN" b="1" dirty="0"/>
              <a:t>^</a:t>
            </a:r>
            <a:r>
              <a:rPr lang="en-IN" dirty="0"/>
              <a:t> represents the starting of the number.</a:t>
            </a:r>
          </a:p>
          <a:p>
            <a:pPr fontAlgn="base"/>
            <a:r>
              <a:rPr lang="en-IN" b="1" dirty="0"/>
              <a:t>[1-9]{1}</a:t>
            </a:r>
            <a:r>
              <a:rPr lang="en-IN" dirty="0"/>
              <a:t> represents the starting digit in the pin code ranging from 1 to 9.</a:t>
            </a:r>
          </a:p>
          <a:p>
            <a:pPr fontAlgn="base"/>
            <a:r>
              <a:rPr lang="en-IN" b="1" dirty="0"/>
              <a:t>[0-9]{2}</a:t>
            </a:r>
            <a:r>
              <a:rPr lang="en-IN" dirty="0"/>
              <a:t> represents the next two digits in the pin code ranging from 0 to 9.</a:t>
            </a:r>
          </a:p>
          <a:p>
            <a:pPr fontAlgn="base"/>
            <a:r>
              <a:rPr lang="en-IN" b="1" dirty="0"/>
              <a:t>\\s{0, 1}</a:t>
            </a:r>
            <a:r>
              <a:rPr lang="en-IN" dirty="0"/>
              <a:t> represents the white space in the pin code that can occur once or never.</a:t>
            </a:r>
          </a:p>
          <a:p>
            <a:pPr fontAlgn="base"/>
            <a:r>
              <a:rPr lang="en-IN" b="1" dirty="0"/>
              <a:t>[0-9]{3}</a:t>
            </a:r>
            <a:r>
              <a:rPr lang="en-IN" dirty="0"/>
              <a:t> represents the last three digits in the pin code ranging from 0 to 9.</a:t>
            </a:r>
          </a:p>
          <a:p>
            <a:pPr fontAlgn="base"/>
            <a:r>
              <a:rPr lang="en-IN" b="1" dirty="0"/>
              <a:t>$</a:t>
            </a:r>
            <a:r>
              <a:rPr lang="en-IN" dirty="0"/>
              <a:t> represents the ending of the number.</a:t>
            </a:r>
          </a:p>
          <a:p>
            <a:endParaRPr lang="en-IN"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import re</a:t>
            </a:r>
          </a:p>
          <a:p>
            <a:endParaRPr lang="en-IN" dirty="0"/>
          </a:p>
          <a:p>
            <a:r>
              <a:rPr lang="en-IN" dirty="0" err="1"/>
              <a:t>pincode</a:t>
            </a:r>
            <a:r>
              <a:rPr lang="en-IN" dirty="0"/>
              <a:t>="226002"</a:t>
            </a:r>
          </a:p>
          <a:p>
            <a:r>
              <a:rPr lang="en-IN" dirty="0"/>
              <a:t>x=</a:t>
            </a:r>
            <a:r>
              <a:rPr lang="en-IN" dirty="0" err="1"/>
              <a:t>re.search</a:t>
            </a:r>
            <a:r>
              <a:rPr lang="en-IN" dirty="0"/>
              <a:t>("^[1-9]{1}[0-9]{5}",</a:t>
            </a:r>
            <a:r>
              <a:rPr lang="en-IN" dirty="0" err="1"/>
              <a:t>pincode</a:t>
            </a:r>
            <a:r>
              <a:rPr lang="en-IN" dirty="0"/>
              <a:t>)</a:t>
            </a:r>
          </a:p>
          <a:p>
            <a:r>
              <a:rPr lang="en-IN" dirty="0"/>
              <a:t>if(x):</a:t>
            </a:r>
          </a:p>
          <a:p>
            <a:r>
              <a:rPr lang="en-IN" dirty="0"/>
              <a:t>    print("Valid")</a:t>
            </a:r>
          </a:p>
          <a:p>
            <a:r>
              <a:rPr lang="en-IN" dirty="0"/>
              <a:t>else:</a:t>
            </a:r>
          </a:p>
          <a:p>
            <a:r>
              <a:rPr lang="en-IN" dirty="0"/>
              <a:t>    print("Invalid")</a:t>
            </a:r>
          </a:p>
          <a:p>
            <a:endParaRPr lang="en-IN"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IN" sz="1800" dirty="0"/>
              <a:t>Write a Python program to check that a string contains only a certain set of characters (in this case a-z, A-Z and 0-9).</a:t>
            </a:r>
            <a:r>
              <a:rPr lang="en-IN" dirty="0"/>
              <a:t> </a:t>
            </a:r>
          </a:p>
          <a:p>
            <a:r>
              <a:rPr lang="en-IN" sz="2000" dirty="0"/>
              <a:t>Write a Python program that matches a string that has an </a:t>
            </a:r>
            <a:r>
              <a:rPr lang="en-IN" sz="2000" i="1" dirty="0"/>
              <a:t>a</a:t>
            </a:r>
            <a:r>
              <a:rPr lang="en-IN" sz="2000" dirty="0"/>
              <a:t> followed by one or more </a:t>
            </a:r>
            <a:r>
              <a:rPr lang="en-IN" sz="2000" dirty="0" err="1"/>
              <a:t>b's</a:t>
            </a:r>
            <a:endParaRPr lang="en-IN" sz="2000" dirty="0"/>
          </a:p>
          <a:p>
            <a:r>
              <a:rPr lang="en-IN" sz="2000" dirty="0"/>
              <a:t>Write a Python program to match a string that contains only upper and lowercase letters, numbers, and underscores.</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1FE1C-53FA-4638-AB8D-797BC086CEE1}"/>
              </a:ext>
            </a:extLst>
          </p:cNvPr>
          <p:cNvSpPr>
            <a:spLocks noGrp="1"/>
          </p:cNvSpPr>
          <p:nvPr>
            <p:ph idx="1"/>
          </p:nvPr>
        </p:nvSpPr>
        <p:spPr/>
        <p:txBody>
          <a:bodyPr>
            <a:normAutofit fontScale="70000" lnSpcReduction="20000"/>
          </a:bodyPr>
          <a:lstStyle/>
          <a:p>
            <a:endParaRPr lang="en-IN" dirty="0"/>
          </a:p>
          <a:p>
            <a:r>
              <a:rPr lang="en-IN" dirty="0" err="1"/>
              <a:t>num</a:t>
            </a:r>
            <a:r>
              <a:rPr lang="en-IN" dirty="0"/>
              <a:t>=input("write your phone number")</a:t>
            </a:r>
          </a:p>
          <a:p>
            <a:endParaRPr lang="en-IN" dirty="0"/>
          </a:p>
          <a:p>
            <a:r>
              <a:rPr lang="en-IN" dirty="0"/>
              <a:t>x=</a:t>
            </a:r>
            <a:r>
              <a:rPr lang="en-IN" dirty="0" err="1"/>
              <a:t>re.findall</a:t>
            </a:r>
            <a:r>
              <a:rPr lang="en-IN" dirty="0"/>
              <a:t>("^[+][0-9]{1}\([0-9]{3}\)[0-9]{3}[-][0-9]{4}",</a:t>
            </a:r>
            <a:r>
              <a:rPr lang="en-IN" dirty="0" err="1"/>
              <a:t>num</a:t>
            </a:r>
            <a:r>
              <a:rPr lang="en-IN" dirty="0"/>
              <a:t>)</a:t>
            </a:r>
          </a:p>
          <a:p>
            <a:endParaRPr lang="en-IN" dirty="0"/>
          </a:p>
          <a:p>
            <a:r>
              <a:rPr lang="en-IN" dirty="0"/>
              <a:t>if (x):</a:t>
            </a:r>
          </a:p>
          <a:p>
            <a:endParaRPr lang="en-IN" dirty="0"/>
          </a:p>
          <a:p>
            <a:r>
              <a:rPr lang="en-IN" dirty="0"/>
              <a:t>    print("this is valid number")</a:t>
            </a:r>
          </a:p>
          <a:p>
            <a:endParaRPr lang="en-IN" dirty="0"/>
          </a:p>
          <a:p>
            <a:r>
              <a:rPr lang="en-IN" dirty="0"/>
              <a:t>else:</a:t>
            </a:r>
          </a:p>
          <a:p>
            <a:endParaRPr lang="en-IN" dirty="0"/>
          </a:p>
          <a:p>
            <a:r>
              <a:rPr lang="en-IN" dirty="0"/>
              <a:t>    print("not valid")</a:t>
            </a:r>
          </a:p>
        </p:txBody>
      </p:sp>
    </p:spTree>
    <p:extLst>
      <p:ext uri="{BB962C8B-B14F-4D97-AF65-F5344CB8AC3E}">
        <p14:creationId xmlns:p14="http://schemas.microsoft.com/office/powerpoint/2010/main" val="30179980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a:t>import re</a:t>
            </a:r>
          </a:p>
          <a:p>
            <a:r>
              <a:rPr lang="en-IN" dirty="0"/>
              <a:t>patterns=["</a:t>
            </a:r>
            <a:r>
              <a:rPr lang="en-IN" dirty="0" err="1"/>
              <a:t>fox","dog","here</a:t>
            </a:r>
            <a:r>
              <a:rPr lang="en-IN" dirty="0"/>
              <a:t>"]</a:t>
            </a:r>
          </a:p>
          <a:p>
            <a:r>
              <a:rPr lang="en-IN" dirty="0"/>
              <a:t>text="the quick brown fox jumps over the lazy dog"</a:t>
            </a:r>
          </a:p>
          <a:p>
            <a:r>
              <a:rPr lang="en-IN" dirty="0"/>
              <a:t>for pattern in patterns:</a:t>
            </a:r>
          </a:p>
          <a:p>
            <a:r>
              <a:rPr lang="en-IN" dirty="0"/>
              <a:t>    if </a:t>
            </a:r>
            <a:r>
              <a:rPr lang="en-IN" dirty="0" err="1"/>
              <a:t>re.search</a:t>
            </a:r>
            <a:r>
              <a:rPr lang="en-IN" dirty="0"/>
              <a:t>(</a:t>
            </a:r>
            <a:r>
              <a:rPr lang="en-IN" dirty="0" err="1"/>
              <a:t>pattern,text</a:t>
            </a:r>
            <a:r>
              <a:rPr lang="en-IN" dirty="0"/>
              <a:t>):</a:t>
            </a:r>
          </a:p>
          <a:p>
            <a:r>
              <a:rPr lang="en-IN" dirty="0"/>
              <a:t>        print("Matched")</a:t>
            </a:r>
          </a:p>
          <a:p>
            <a:r>
              <a:rPr lang="en-IN" dirty="0"/>
              <a:t>    else:</a:t>
            </a:r>
          </a:p>
          <a:p>
            <a:r>
              <a:rPr lang="en-IN" dirty="0"/>
              <a:t>        print("Not matched")</a:t>
            </a:r>
          </a:p>
          <a:p>
            <a:endParaRPr lang="en-IN"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br>
              <a:rPr lang="en-IN" b="1" dirty="0"/>
            </a:br>
            <a:r>
              <a:rPr lang="en-IN" b="1" dirty="0"/>
              <a:t>What is </a:t>
            </a:r>
            <a:r>
              <a:rPr lang="en-IN" b="1" dirty="0" err="1"/>
              <a:t>MySQL</a:t>
            </a:r>
            <a:r>
              <a:rPr lang="en-IN" b="1" dirty="0"/>
              <a:t>?</a:t>
            </a:r>
            <a:br>
              <a:rPr lang="en-IN" b="1" dirty="0"/>
            </a:br>
            <a:endParaRPr lang="en-IN" dirty="0"/>
          </a:p>
        </p:txBody>
      </p:sp>
      <p:sp>
        <p:nvSpPr>
          <p:cNvPr id="3" name="Content Placeholder 2"/>
          <p:cNvSpPr>
            <a:spLocks noGrp="1"/>
          </p:cNvSpPr>
          <p:nvPr>
            <p:ph idx="1"/>
          </p:nvPr>
        </p:nvSpPr>
        <p:spPr>
          <a:xfrm>
            <a:off x="457200" y="714356"/>
            <a:ext cx="8229600" cy="5411807"/>
          </a:xfrm>
        </p:spPr>
        <p:txBody>
          <a:bodyPr/>
          <a:lstStyle/>
          <a:p>
            <a:r>
              <a:rPr lang="en-IN" dirty="0" err="1"/>
              <a:t>MySQL</a:t>
            </a:r>
            <a:r>
              <a:rPr lang="en-IN" dirty="0"/>
              <a:t> is an Open-Source database and one of the best type of RDBMS (Relational Database Management System).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14374"/>
            <a:ext cx="8229600" cy="5786459"/>
          </a:xfrm>
        </p:spPr>
        <p:txBody>
          <a:bodyPr>
            <a:normAutofit lnSpcReduction="10000"/>
          </a:bodyPr>
          <a:lstStyle/>
          <a:p>
            <a:r>
              <a:rPr lang="en-IN" dirty="0"/>
              <a:t>If there is a return, break or continue statement in try block even then finally clause is executed.</a:t>
            </a:r>
          </a:p>
          <a:p>
            <a:r>
              <a:rPr lang="en-IN" dirty="0"/>
              <a:t>def </a:t>
            </a:r>
            <a:r>
              <a:rPr lang="en-IN" dirty="0" err="1"/>
              <a:t>divide_num</a:t>
            </a:r>
            <a:r>
              <a:rPr lang="en-IN" dirty="0"/>
              <a:t>(): </a:t>
            </a:r>
          </a:p>
          <a:p>
            <a:pPr>
              <a:buNone/>
            </a:pPr>
            <a:r>
              <a:rPr lang="en-IN" dirty="0"/>
              <a:t>	try: </a:t>
            </a:r>
          </a:p>
          <a:p>
            <a:pPr>
              <a:buNone/>
            </a:pPr>
            <a:r>
              <a:rPr lang="en-IN" dirty="0"/>
              <a:t>		return 'try‘</a:t>
            </a:r>
          </a:p>
          <a:p>
            <a:pPr>
              <a:buNone/>
            </a:pPr>
            <a:r>
              <a:rPr lang="en-IN" dirty="0"/>
              <a:t>	 finally: </a:t>
            </a:r>
          </a:p>
          <a:p>
            <a:pPr>
              <a:buNone/>
            </a:pPr>
            <a:r>
              <a:rPr lang="en-IN" dirty="0"/>
              <a:t>	print('In finally clause') </a:t>
            </a:r>
          </a:p>
          <a:p>
            <a:pPr>
              <a:buNone/>
            </a:pPr>
            <a:endParaRPr lang="en-IN" dirty="0"/>
          </a:p>
          <a:p>
            <a:pPr>
              <a:buNone/>
            </a:pPr>
            <a:r>
              <a:rPr lang="en-IN" dirty="0"/>
              <a:t>a = </a:t>
            </a:r>
            <a:r>
              <a:rPr lang="en-IN" dirty="0" err="1"/>
              <a:t>divide_num</a:t>
            </a:r>
            <a:r>
              <a:rPr lang="en-IN" dirty="0"/>
              <a:t>() </a:t>
            </a:r>
          </a:p>
          <a:p>
            <a:pPr>
              <a:buNone/>
            </a:pPr>
            <a:r>
              <a:rPr lang="en-IN" dirty="0"/>
              <a:t>print(a)</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b="1" dirty="0"/>
              <a:t>How to Install </a:t>
            </a:r>
            <a:r>
              <a:rPr lang="en-IN" b="1" dirty="0" err="1"/>
              <a:t>MySQL</a:t>
            </a:r>
            <a:br>
              <a:rPr lang="en-IN" b="1" dirty="0"/>
            </a:br>
            <a:endParaRPr lang="en-IN" dirty="0"/>
          </a:p>
        </p:txBody>
      </p:sp>
      <p:sp>
        <p:nvSpPr>
          <p:cNvPr id="3" name="Content Placeholder 2"/>
          <p:cNvSpPr>
            <a:spLocks noGrp="1"/>
          </p:cNvSpPr>
          <p:nvPr>
            <p:ph idx="1"/>
          </p:nvPr>
        </p:nvSpPr>
        <p:spPr>
          <a:xfrm>
            <a:off x="457200" y="500042"/>
            <a:ext cx="8229600" cy="5626121"/>
          </a:xfrm>
        </p:spPr>
        <p:txBody>
          <a:bodyPr/>
          <a:lstStyle/>
          <a:p>
            <a:r>
              <a:rPr lang="en-IN" b="1" dirty="0"/>
              <a:t>Install </a:t>
            </a:r>
            <a:r>
              <a:rPr lang="en-IN" b="1" dirty="0" err="1"/>
              <a:t>MySQL</a:t>
            </a:r>
            <a:r>
              <a:rPr lang="en-IN" b="1" dirty="0"/>
              <a:t> Connector Library for Python</a:t>
            </a:r>
          </a:p>
          <a:p>
            <a:r>
              <a:rPr lang="en-IN" dirty="0"/>
              <a:t>pip3 install </a:t>
            </a:r>
            <a:r>
              <a:rPr lang="en-IN" dirty="0" err="1"/>
              <a:t>mysql</a:t>
            </a:r>
            <a:r>
              <a:rPr lang="en-IN" dirty="0"/>
              <a:t>-connector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b="1" dirty="0"/>
            </a:br>
            <a:r>
              <a:rPr lang="en-IN" sz="3100" b="1" dirty="0"/>
              <a:t>Test the </a:t>
            </a:r>
            <a:r>
              <a:rPr lang="en-IN" sz="3100" b="1" dirty="0" err="1"/>
              <a:t>MySQL</a:t>
            </a:r>
            <a:r>
              <a:rPr lang="en-IN" sz="3100" b="1" dirty="0"/>
              <a:t> Database connection with Python</a:t>
            </a:r>
            <a:br>
              <a:rPr lang="en-IN" b="1" dirty="0"/>
            </a:br>
            <a:endParaRPr lang="en-IN" dirty="0"/>
          </a:p>
        </p:txBody>
      </p:sp>
      <p:sp>
        <p:nvSpPr>
          <p:cNvPr id="3" name="Content Placeholder 2"/>
          <p:cNvSpPr>
            <a:spLocks noGrp="1"/>
          </p:cNvSpPr>
          <p:nvPr>
            <p:ph idx="1"/>
          </p:nvPr>
        </p:nvSpPr>
        <p:spPr>
          <a:xfrm>
            <a:off x="457200" y="571480"/>
            <a:ext cx="8229600" cy="5554683"/>
          </a:xfrm>
        </p:spPr>
        <p:txBody>
          <a:bodyPr>
            <a:normAutofit/>
          </a:bodyPr>
          <a:lstStyle/>
          <a:p>
            <a:r>
              <a:rPr lang="en-IN" sz="2000" dirty="0"/>
              <a:t>To test database connection here we use pre-installed </a:t>
            </a:r>
            <a:r>
              <a:rPr lang="en-IN" sz="2000" dirty="0" err="1"/>
              <a:t>MySQL</a:t>
            </a:r>
            <a:r>
              <a:rPr lang="en-IN" sz="2000" dirty="0"/>
              <a:t> connector and pass credentials into </a:t>
            </a:r>
            <a:r>
              <a:rPr lang="en-IN" sz="2000" b="1" dirty="0"/>
              <a:t>connect()</a:t>
            </a:r>
            <a:r>
              <a:rPr lang="en-IN" sz="2000" dirty="0"/>
              <a:t> function like host, username and password.</a:t>
            </a:r>
          </a:p>
          <a:p>
            <a:r>
              <a:rPr lang="en-IN" sz="2000" dirty="0"/>
              <a:t>Syntax to access </a:t>
            </a:r>
            <a:r>
              <a:rPr lang="en-IN" sz="2000" dirty="0" err="1"/>
              <a:t>MySQL</a:t>
            </a:r>
            <a:r>
              <a:rPr lang="en-IN" sz="2000" dirty="0"/>
              <a:t> with Python:</a:t>
            </a:r>
          </a:p>
          <a:p>
            <a:pPr lvl="1"/>
            <a:r>
              <a:rPr lang="en-IN" sz="1600" dirty="0"/>
              <a:t>import </a:t>
            </a:r>
            <a:r>
              <a:rPr lang="en-IN" sz="1600" dirty="0" err="1"/>
              <a:t>mysql.connector</a:t>
            </a:r>
            <a:endParaRPr lang="en-IN" sz="1600" dirty="0"/>
          </a:p>
          <a:p>
            <a:pPr lvl="1"/>
            <a:r>
              <a:rPr lang="en-IN" sz="1600" dirty="0"/>
              <a:t> </a:t>
            </a:r>
            <a:r>
              <a:rPr lang="en-IN" sz="1600" dirty="0" err="1"/>
              <a:t>db_connection</a:t>
            </a:r>
            <a:r>
              <a:rPr lang="en-IN" sz="1600" dirty="0"/>
              <a:t> = </a:t>
            </a:r>
            <a:r>
              <a:rPr lang="en-IN" sz="1600" dirty="0" err="1"/>
              <a:t>mysql.connector.connect</a:t>
            </a:r>
            <a:r>
              <a:rPr lang="en-IN" sz="1600" dirty="0"/>
              <a:t>( host="hostname", user="username", </a:t>
            </a:r>
            <a:r>
              <a:rPr lang="en-IN" sz="1600" dirty="0" err="1"/>
              <a:t>passwd</a:t>
            </a:r>
            <a:r>
              <a:rPr lang="en-IN" sz="1600" dirty="0"/>
              <a:t>="password" )</a:t>
            </a:r>
          </a:p>
          <a:p>
            <a:pPr lvl="1"/>
            <a:endParaRPr lang="en-IN" sz="1600" dirty="0"/>
          </a:p>
          <a:p>
            <a:r>
              <a:rPr lang="en-IN" sz="2000" dirty="0"/>
              <a:t>Example,</a:t>
            </a:r>
          </a:p>
          <a:p>
            <a:r>
              <a:rPr lang="en-IN" sz="2000" dirty="0"/>
              <a:t>import </a:t>
            </a:r>
            <a:r>
              <a:rPr lang="en-IN" sz="2000" dirty="0" err="1"/>
              <a:t>mysql.connector</a:t>
            </a:r>
            <a:r>
              <a:rPr lang="en-IN" sz="2000" dirty="0"/>
              <a:t> </a:t>
            </a:r>
          </a:p>
          <a:p>
            <a:r>
              <a:rPr lang="en-IN" sz="2000" dirty="0" err="1"/>
              <a:t>db_connection</a:t>
            </a:r>
            <a:r>
              <a:rPr lang="en-IN" sz="2000" dirty="0"/>
              <a:t> = </a:t>
            </a:r>
            <a:r>
              <a:rPr lang="en-IN" sz="2000" dirty="0" err="1"/>
              <a:t>mysql.connector.connect</a:t>
            </a:r>
            <a:r>
              <a:rPr lang="en-IN" sz="2000" dirty="0"/>
              <a:t>( host="</a:t>
            </a:r>
            <a:r>
              <a:rPr lang="en-IN" sz="2000" dirty="0" err="1"/>
              <a:t>localhost</a:t>
            </a:r>
            <a:r>
              <a:rPr lang="en-IN" sz="2000" dirty="0"/>
              <a:t>", user="root", </a:t>
            </a:r>
            <a:r>
              <a:rPr lang="en-IN" sz="2000" dirty="0" err="1"/>
              <a:t>passwd</a:t>
            </a:r>
            <a:r>
              <a:rPr lang="en-IN" sz="2000" dirty="0"/>
              <a:t>="root" ) </a:t>
            </a:r>
          </a:p>
          <a:p>
            <a:r>
              <a:rPr lang="en-IN" sz="2000" dirty="0"/>
              <a:t>print(</a:t>
            </a:r>
            <a:r>
              <a:rPr lang="en-IN" sz="2000" dirty="0" err="1"/>
              <a:t>db_connection</a:t>
            </a:r>
            <a:r>
              <a:rPr lang="en-IN" sz="2000" dirty="0"/>
              <a:t>)</a:t>
            </a:r>
          </a:p>
          <a:p>
            <a:r>
              <a:rPr lang="en-IN" sz="2000" dirty="0"/>
              <a:t>Output:</a:t>
            </a:r>
          </a:p>
          <a:p>
            <a:r>
              <a:rPr lang="en-IN" sz="2000" dirty="0"/>
              <a:t>&lt;</a:t>
            </a:r>
            <a:r>
              <a:rPr lang="en-IN" sz="2000" dirty="0" err="1"/>
              <a:t>mysql.connector.connection.MySQLConnection</a:t>
            </a:r>
            <a:r>
              <a:rPr lang="en-IN" sz="2000" dirty="0"/>
              <a:t> object at 0x000002338A4C6B00&gt;</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b="1" dirty="0"/>
            </a:br>
            <a:r>
              <a:rPr lang="en-IN" sz="2700" b="1" dirty="0"/>
              <a:t>Creating Database in </a:t>
            </a:r>
            <a:r>
              <a:rPr lang="en-IN" sz="2700" b="1" dirty="0" err="1"/>
              <a:t>MySQL</a:t>
            </a:r>
            <a:r>
              <a:rPr lang="en-IN" sz="2700" b="1" dirty="0"/>
              <a:t> using Python</a:t>
            </a:r>
            <a:br>
              <a:rPr lang="en-IN" b="1" dirty="0"/>
            </a:br>
            <a:endParaRPr lang="en-IN" dirty="0"/>
          </a:p>
        </p:txBody>
      </p:sp>
      <p:sp>
        <p:nvSpPr>
          <p:cNvPr id="3" name="Content Placeholder 2"/>
          <p:cNvSpPr>
            <a:spLocks noGrp="1"/>
          </p:cNvSpPr>
          <p:nvPr>
            <p:ph idx="1"/>
          </p:nvPr>
        </p:nvSpPr>
        <p:spPr>
          <a:xfrm>
            <a:off x="457200" y="500042"/>
            <a:ext cx="8229600" cy="5626121"/>
          </a:xfrm>
        </p:spPr>
        <p:txBody>
          <a:bodyPr>
            <a:normAutofit fontScale="92500" lnSpcReduction="20000"/>
          </a:bodyPr>
          <a:lstStyle/>
          <a:p>
            <a:r>
              <a:rPr lang="en-IN" dirty="0"/>
              <a:t>Syntax to Create new database in SQL is</a:t>
            </a:r>
          </a:p>
          <a:p>
            <a:pPr lvl="1"/>
            <a:r>
              <a:rPr lang="en-IN" dirty="0"/>
              <a:t>CREATE DATABASE "</a:t>
            </a:r>
            <a:r>
              <a:rPr lang="en-IN" dirty="0" err="1"/>
              <a:t>database_name</a:t>
            </a:r>
            <a:r>
              <a:rPr lang="en-IN" dirty="0"/>
              <a:t>“</a:t>
            </a:r>
          </a:p>
          <a:p>
            <a:pPr lvl="1"/>
            <a:r>
              <a:rPr lang="en-IN" dirty="0"/>
              <a:t>Now we create database using Python in </a:t>
            </a:r>
            <a:r>
              <a:rPr lang="en-IN" dirty="0" err="1"/>
              <a:t>MySQL</a:t>
            </a:r>
            <a:endParaRPr lang="en-IN" dirty="0"/>
          </a:p>
          <a:p>
            <a:pPr lvl="2"/>
            <a:r>
              <a:rPr lang="en-IN" dirty="0"/>
              <a:t>import </a:t>
            </a:r>
            <a:r>
              <a:rPr lang="en-IN" dirty="0" err="1"/>
              <a:t>mysql.connector</a:t>
            </a:r>
            <a:r>
              <a:rPr lang="en-IN" dirty="0"/>
              <a:t> </a:t>
            </a:r>
          </a:p>
          <a:p>
            <a:pPr lvl="2"/>
            <a:r>
              <a:rPr lang="en-IN" dirty="0" err="1"/>
              <a:t>db_connection</a:t>
            </a:r>
            <a:r>
              <a:rPr lang="en-IN" dirty="0"/>
              <a:t> = </a:t>
            </a:r>
            <a:r>
              <a:rPr lang="en-IN" dirty="0" err="1"/>
              <a:t>mysql.connector.connect</a:t>
            </a:r>
            <a:r>
              <a:rPr lang="en-IN" dirty="0"/>
              <a:t>( host= "</a:t>
            </a:r>
            <a:r>
              <a:rPr lang="en-IN" dirty="0" err="1"/>
              <a:t>localhost</a:t>
            </a:r>
            <a:r>
              <a:rPr lang="en-IN" dirty="0"/>
              <a:t>", user= "root", </a:t>
            </a:r>
            <a:r>
              <a:rPr lang="en-IN" dirty="0" err="1"/>
              <a:t>passwd</a:t>
            </a:r>
            <a:r>
              <a:rPr lang="en-IN" dirty="0"/>
              <a:t>= "root" )</a:t>
            </a:r>
          </a:p>
          <a:p>
            <a:pPr lvl="2"/>
            <a:r>
              <a:rPr lang="en-IN" dirty="0"/>
              <a:t> </a:t>
            </a:r>
            <a:r>
              <a:rPr lang="en-IN" b="1" dirty="0"/>
              <a:t># creating </a:t>
            </a:r>
            <a:r>
              <a:rPr lang="en-IN" b="1" dirty="0" err="1"/>
              <a:t>database_cursor</a:t>
            </a:r>
            <a:r>
              <a:rPr lang="en-IN" b="1" dirty="0"/>
              <a:t> to perform SQL operation </a:t>
            </a:r>
            <a:r>
              <a:rPr lang="en-IN" dirty="0" err="1"/>
              <a:t>db_cursor</a:t>
            </a:r>
            <a:r>
              <a:rPr lang="en-IN" dirty="0"/>
              <a:t> = </a:t>
            </a:r>
            <a:r>
              <a:rPr lang="en-IN" dirty="0" err="1"/>
              <a:t>db_connection.cursor</a:t>
            </a:r>
            <a:r>
              <a:rPr lang="en-IN" dirty="0"/>
              <a:t>() </a:t>
            </a:r>
          </a:p>
          <a:p>
            <a:pPr lvl="2"/>
            <a:r>
              <a:rPr lang="en-IN" b="1" dirty="0"/>
              <a:t># executing cursor with execute method and pass SQL query</a:t>
            </a:r>
            <a:r>
              <a:rPr lang="en-IN" dirty="0"/>
              <a:t> </a:t>
            </a:r>
          </a:p>
          <a:p>
            <a:pPr lvl="2">
              <a:buNone/>
            </a:pPr>
            <a:r>
              <a:rPr lang="en-IN" dirty="0"/>
              <a:t>	</a:t>
            </a:r>
            <a:r>
              <a:rPr lang="en-IN" dirty="0" err="1"/>
              <a:t>db_cursor.execute</a:t>
            </a:r>
            <a:r>
              <a:rPr lang="en-IN" dirty="0"/>
              <a:t>("CREATE DATABASE </a:t>
            </a:r>
            <a:r>
              <a:rPr lang="en-IN" dirty="0" err="1"/>
              <a:t>my_first_db</a:t>
            </a:r>
            <a:r>
              <a:rPr lang="en-IN" dirty="0"/>
              <a:t>")</a:t>
            </a:r>
          </a:p>
          <a:p>
            <a:pPr lvl="2">
              <a:buNone/>
            </a:pPr>
            <a:r>
              <a:rPr lang="en-IN" dirty="0"/>
              <a:t>	</a:t>
            </a:r>
            <a:r>
              <a:rPr lang="en-IN" b="1" dirty="0"/>
              <a:t> # get list of all databases </a:t>
            </a:r>
          </a:p>
          <a:p>
            <a:pPr lvl="2">
              <a:buNone/>
            </a:pPr>
            <a:r>
              <a:rPr lang="en-IN" dirty="0"/>
              <a:t>	</a:t>
            </a:r>
            <a:r>
              <a:rPr lang="en-IN" dirty="0" err="1"/>
              <a:t>db_cursor.execute</a:t>
            </a:r>
            <a:r>
              <a:rPr lang="en-IN" dirty="0"/>
              <a:t>("SHOW DATABASES") </a:t>
            </a:r>
          </a:p>
          <a:p>
            <a:pPr lvl="2">
              <a:buNone/>
            </a:pPr>
            <a:r>
              <a:rPr lang="en-IN" b="1" dirty="0"/>
              <a:t>	#print all databases </a:t>
            </a:r>
          </a:p>
          <a:p>
            <a:pPr lvl="2">
              <a:buNone/>
            </a:pPr>
            <a:r>
              <a:rPr lang="en-IN" dirty="0"/>
              <a:t>	for db in </a:t>
            </a:r>
            <a:r>
              <a:rPr lang="en-IN" dirty="0" err="1"/>
              <a:t>db_cursor</a:t>
            </a:r>
            <a:r>
              <a:rPr lang="en-IN" dirty="0"/>
              <a:t>: </a:t>
            </a:r>
          </a:p>
          <a:p>
            <a:pPr lvl="2">
              <a:buNone/>
            </a:pPr>
            <a:r>
              <a:rPr lang="en-IN" dirty="0"/>
              <a:t>		print(db)</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b="1" dirty="0"/>
            </a:br>
            <a:r>
              <a:rPr lang="en-IN" b="1" dirty="0"/>
              <a:t>Create a Table in </a:t>
            </a:r>
            <a:r>
              <a:rPr lang="en-IN" b="1" dirty="0" err="1"/>
              <a:t>MySQL</a:t>
            </a:r>
            <a:r>
              <a:rPr lang="en-IN" b="1" dirty="0"/>
              <a:t> with Python</a:t>
            </a:r>
            <a:br>
              <a:rPr lang="en-IN" b="1" dirty="0"/>
            </a:br>
            <a:endParaRPr lang="en-IN" dirty="0"/>
          </a:p>
        </p:txBody>
      </p:sp>
      <p:sp>
        <p:nvSpPr>
          <p:cNvPr id="3" name="Content Placeholder 2"/>
          <p:cNvSpPr>
            <a:spLocks noGrp="1"/>
          </p:cNvSpPr>
          <p:nvPr>
            <p:ph idx="1"/>
          </p:nvPr>
        </p:nvSpPr>
        <p:spPr>
          <a:xfrm>
            <a:off x="457200" y="642918"/>
            <a:ext cx="8229600" cy="5483245"/>
          </a:xfrm>
        </p:spPr>
        <p:txBody>
          <a:bodyPr/>
          <a:lstStyle/>
          <a:p>
            <a:r>
              <a:rPr lang="en-IN" dirty="0"/>
              <a:t>Let's create a simple table "student" which has two columns:</a:t>
            </a:r>
          </a:p>
          <a:p>
            <a:r>
              <a:rPr lang="en-IN" b="1" dirty="0"/>
              <a:t>SQL Syntax:</a:t>
            </a:r>
          </a:p>
          <a:p>
            <a:r>
              <a:rPr lang="en-IN" dirty="0"/>
              <a:t>CREATE TABLE student (id INT, name VARCHAR(255))</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b="1" dirty="0"/>
              <a:t>Example:</a:t>
            </a:r>
            <a:endParaRPr lang="en-IN" dirty="0"/>
          </a:p>
        </p:txBody>
      </p:sp>
      <p:sp>
        <p:nvSpPr>
          <p:cNvPr id="3" name="Content Placeholder 2"/>
          <p:cNvSpPr>
            <a:spLocks noGrp="1"/>
          </p:cNvSpPr>
          <p:nvPr>
            <p:ph idx="1"/>
          </p:nvPr>
        </p:nvSpPr>
        <p:spPr>
          <a:xfrm>
            <a:off x="457200" y="857232"/>
            <a:ext cx="8229600" cy="6000768"/>
          </a:xfrm>
        </p:spPr>
        <p:txBody>
          <a:bodyPr/>
          <a:lstStyle/>
          <a:p>
            <a:r>
              <a:rPr lang="en-IN" sz="2800" dirty="0"/>
              <a:t>import </a:t>
            </a:r>
            <a:r>
              <a:rPr lang="en-IN" sz="2800" dirty="0" err="1"/>
              <a:t>mysql.connector</a:t>
            </a:r>
            <a:r>
              <a:rPr lang="en-IN" sz="2800" dirty="0"/>
              <a:t> </a:t>
            </a:r>
          </a:p>
          <a:p>
            <a:pPr>
              <a:buNone/>
            </a:pPr>
            <a:r>
              <a:rPr lang="en-IN" sz="2800" dirty="0"/>
              <a:t>	</a:t>
            </a:r>
            <a:r>
              <a:rPr lang="en-IN" sz="2800" dirty="0" err="1"/>
              <a:t>db_connection</a:t>
            </a:r>
            <a:r>
              <a:rPr lang="en-IN" sz="2800" dirty="0"/>
              <a:t> = </a:t>
            </a:r>
            <a:r>
              <a:rPr lang="en-IN" sz="2800" dirty="0" err="1"/>
              <a:t>mysql.connector.connect</a:t>
            </a:r>
            <a:r>
              <a:rPr lang="en-IN" sz="2800" dirty="0"/>
              <a:t>( host="</a:t>
            </a:r>
            <a:r>
              <a:rPr lang="en-IN" sz="2800" dirty="0" err="1"/>
              <a:t>localhost</a:t>
            </a:r>
            <a:r>
              <a:rPr lang="en-IN" sz="2800" dirty="0"/>
              <a:t>", user="root", </a:t>
            </a:r>
            <a:r>
              <a:rPr lang="en-IN" sz="2800" dirty="0" err="1"/>
              <a:t>passwd</a:t>
            </a:r>
            <a:r>
              <a:rPr lang="en-IN" sz="2800" dirty="0"/>
              <a:t>="root", database="</a:t>
            </a:r>
            <a:r>
              <a:rPr lang="en-IN" sz="2800" dirty="0" err="1"/>
              <a:t>my_first_db</a:t>
            </a:r>
            <a:r>
              <a:rPr lang="en-IN" sz="2800" dirty="0"/>
              <a:t>" ) </a:t>
            </a:r>
          </a:p>
          <a:p>
            <a:pPr>
              <a:buNone/>
            </a:pPr>
            <a:r>
              <a:rPr lang="en-IN" sz="2800" dirty="0"/>
              <a:t>	</a:t>
            </a:r>
            <a:r>
              <a:rPr lang="en-IN" sz="2800" dirty="0" err="1"/>
              <a:t>db_cursor</a:t>
            </a:r>
            <a:r>
              <a:rPr lang="en-IN" sz="2800" dirty="0"/>
              <a:t> = </a:t>
            </a:r>
            <a:r>
              <a:rPr lang="en-IN" sz="2800" dirty="0" err="1"/>
              <a:t>db_connection.cursor</a:t>
            </a:r>
            <a:r>
              <a:rPr lang="en-IN" sz="2800" dirty="0"/>
              <a:t>() </a:t>
            </a:r>
          </a:p>
          <a:p>
            <a:pPr>
              <a:buNone/>
            </a:pPr>
            <a:r>
              <a:rPr lang="en-IN" sz="2800" dirty="0"/>
              <a:t>	</a:t>
            </a:r>
            <a:r>
              <a:rPr lang="en-IN" sz="2800" b="1" dirty="0"/>
              <a:t>#Here creating database table as student' </a:t>
            </a:r>
            <a:r>
              <a:rPr lang="en-IN" sz="2800" dirty="0" err="1"/>
              <a:t>db_cursor.execute</a:t>
            </a:r>
            <a:r>
              <a:rPr lang="en-IN" sz="2800" dirty="0"/>
              <a:t>("CREATE TABLE student (id INT, name VARCHAR(255))")</a:t>
            </a:r>
          </a:p>
          <a:p>
            <a:r>
              <a:rPr lang="en-IN" sz="2800" dirty="0"/>
              <a:t> </a:t>
            </a:r>
            <a:r>
              <a:rPr lang="en-IN" sz="2800" b="1" dirty="0"/>
              <a:t>#Get database table‘</a:t>
            </a:r>
          </a:p>
          <a:p>
            <a:pPr>
              <a:buNone/>
            </a:pPr>
            <a:r>
              <a:rPr lang="en-IN" sz="2800" dirty="0"/>
              <a:t>	 </a:t>
            </a:r>
            <a:r>
              <a:rPr lang="en-IN" sz="2800" dirty="0" err="1"/>
              <a:t>db_cursor.execute</a:t>
            </a:r>
            <a:r>
              <a:rPr lang="en-IN" sz="2800" dirty="0"/>
              <a:t>("SHOW TABLES") </a:t>
            </a:r>
          </a:p>
          <a:p>
            <a:pPr lvl="1">
              <a:buNone/>
            </a:pPr>
            <a:r>
              <a:rPr lang="en-IN" sz="2400" dirty="0"/>
              <a:t>for table in </a:t>
            </a:r>
            <a:r>
              <a:rPr lang="en-IN" sz="2400" dirty="0" err="1"/>
              <a:t>db_cursor</a:t>
            </a:r>
            <a:r>
              <a:rPr lang="en-IN" sz="2400" dirty="0"/>
              <a:t>: </a:t>
            </a:r>
          </a:p>
          <a:p>
            <a:pPr lvl="1">
              <a:buNone/>
            </a:pPr>
            <a:r>
              <a:rPr lang="en-IN" sz="2400" dirty="0"/>
              <a:t>	print(table)</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b="1" dirty="0"/>
            </a:br>
            <a:r>
              <a:rPr lang="en-IN" b="1" dirty="0"/>
              <a:t>Create a Table with Primary Key</a:t>
            </a:r>
            <a:br>
              <a:rPr lang="en-IN" b="1" dirty="0"/>
            </a:br>
            <a:endParaRPr lang="en-IN" dirty="0"/>
          </a:p>
        </p:txBody>
      </p:sp>
      <p:sp>
        <p:nvSpPr>
          <p:cNvPr id="3" name="Content Placeholder 2"/>
          <p:cNvSpPr>
            <a:spLocks noGrp="1"/>
          </p:cNvSpPr>
          <p:nvPr>
            <p:ph idx="1"/>
          </p:nvPr>
        </p:nvSpPr>
        <p:spPr>
          <a:xfrm>
            <a:off x="457200" y="714356"/>
            <a:ext cx="8229600" cy="5411807"/>
          </a:xfrm>
        </p:spPr>
        <p:txBody>
          <a:bodyPr>
            <a:normAutofit lnSpcReduction="10000"/>
          </a:bodyPr>
          <a:lstStyle/>
          <a:p>
            <a:r>
              <a:rPr lang="en-IN" sz="2000" dirty="0"/>
              <a:t>Let's create an </a:t>
            </a:r>
            <a:r>
              <a:rPr lang="en-IN" sz="2000" b="1" dirty="0"/>
              <a:t>Employee</a:t>
            </a:r>
            <a:r>
              <a:rPr lang="en-IN" sz="2000" dirty="0"/>
              <a:t> table with three different columns. We will add a primary key in </a:t>
            </a:r>
            <a:r>
              <a:rPr lang="en-IN" sz="2000" b="1" dirty="0"/>
              <a:t>id</a:t>
            </a:r>
            <a:r>
              <a:rPr lang="en-IN" sz="2000" dirty="0"/>
              <a:t> column with AUTO_INCREMENT constraint</a:t>
            </a:r>
          </a:p>
          <a:p>
            <a:r>
              <a:rPr lang="en-IN" sz="2000" dirty="0"/>
              <a:t>SQL Syntax,</a:t>
            </a:r>
          </a:p>
          <a:p>
            <a:pPr lvl="1"/>
            <a:r>
              <a:rPr lang="en-IN" sz="1600" dirty="0"/>
              <a:t>CREATE TABLE employee(id INT AUTO_INCREMENT PRIMARY KEY, name VARCHAR(255), salary INT(6))</a:t>
            </a:r>
          </a:p>
          <a:p>
            <a:pPr lvl="1"/>
            <a:endParaRPr lang="en-IN" sz="1600" dirty="0"/>
          </a:p>
          <a:p>
            <a:pPr>
              <a:buNone/>
            </a:pPr>
            <a:r>
              <a:rPr lang="en-IN" sz="2000" dirty="0"/>
              <a:t>	import </a:t>
            </a:r>
            <a:r>
              <a:rPr lang="en-IN" sz="2000" dirty="0" err="1"/>
              <a:t>mysql.connector</a:t>
            </a:r>
            <a:r>
              <a:rPr lang="en-IN" sz="2000" dirty="0"/>
              <a:t> </a:t>
            </a:r>
          </a:p>
          <a:p>
            <a:pPr>
              <a:buNone/>
            </a:pPr>
            <a:r>
              <a:rPr lang="en-IN" sz="2000" dirty="0"/>
              <a:t>	</a:t>
            </a:r>
            <a:r>
              <a:rPr lang="en-IN" sz="2000" dirty="0" err="1"/>
              <a:t>db_connection</a:t>
            </a:r>
            <a:r>
              <a:rPr lang="en-IN" sz="2000" dirty="0"/>
              <a:t> = </a:t>
            </a:r>
            <a:r>
              <a:rPr lang="en-IN" sz="2000" dirty="0" err="1"/>
              <a:t>mysql.connector.connect</a:t>
            </a:r>
            <a:r>
              <a:rPr lang="en-IN" sz="2000" dirty="0"/>
              <a:t>( host="</a:t>
            </a:r>
            <a:r>
              <a:rPr lang="en-IN" sz="2000" dirty="0" err="1"/>
              <a:t>localhost</a:t>
            </a:r>
            <a:r>
              <a:rPr lang="en-IN" sz="2000" dirty="0"/>
              <a:t>", user="root", </a:t>
            </a:r>
            <a:r>
              <a:rPr lang="en-IN" sz="2000" dirty="0" err="1"/>
              <a:t>passwd</a:t>
            </a:r>
            <a:r>
              <a:rPr lang="en-IN" sz="2000" dirty="0"/>
              <a:t>="root", database="</a:t>
            </a:r>
            <a:r>
              <a:rPr lang="en-IN" sz="2000" dirty="0" err="1"/>
              <a:t>my_first_db</a:t>
            </a:r>
            <a:r>
              <a:rPr lang="en-IN" sz="2000" dirty="0"/>
              <a:t>" ) </a:t>
            </a:r>
          </a:p>
          <a:p>
            <a:pPr>
              <a:buNone/>
            </a:pPr>
            <a:r>
              <a:rPr lang="en-IN" sz="2000" dirty="0"/>
              <a:t>	</a:t>
            </a:r>
            <a:r>
              <a:rPr lang="en-IN" sz="2000" dirty="0" err="1"/>
              <a:t>db_cursor</a:t>
            </a:r>
            <a:r>
              <a:rPr lang="en-IN" sz="2000" dirty="0"/>
              <a:t> = </a:t>
            </a:r>
            <a:r>
              <a:rPr lang="en-IN" sz="2000" dirty="0" err="1"/>
              <a:t>db_connection.cursor</a:t>
            </a:r>
            <a:r>
              <a:rPr lang="en-IN" sz="2000" dirty="0"/>
              <a:t>() #Here creating database table as employee with primary key </a:t>
            </a:r>
          </a:p>
          <a:p>
            <a:pPr>
              <a:buNone/>
            </a:pPr>
            <a:r>
              <a:rPr lang="en-IN" sz="2000" dirty="0"/>
              <a:t>	</a:t>
            </a:r>
            <a:r>
              <a:rPr lang="en-IN" sz="2000" dirty="0" err="1"/>
              <a:t>db_cursor.execute</a:t>
            </a:r>
            <a:r>
              <a:rPr lang="en-IN" sz="2000" dirty="0"/>
              <a:t>("CREATE TABLE employee(id INT AUTO_INCREMENT PRIMARY KEY, name VARCHAR(255), salary INT(6))")</a:t>
            </a:r>
          </a:p>
          <a:p>
            <a:pPr>
              <a:buNone/>
            </a:pPr>
            <a:r>
              <a:rPr lang="en-IN" sz="2000" dirty="0"/>
              <a:t>	 #Get database table </a:t>
            </a:r>
          </a:p>
          <a:p>
            <a:pPr>
              <a:buNone/>
            </a:pPr>
            <a:r>
              <a:rPr lang="en-IN" sz="2000" dirty="0"/>
              <a:t>	</a:t>
            </a:r>
            <a:r>
              <a:rPr lang="en-IN" sz="2000" dirty="0" err="1"/>
              <a:t>db_cursor.execute</a:t>
            </a:r>
            <a:r>
              <a:rPr lang="en-IN" sz="2000" dirty="0"/>
              <a:t>("SHOW TABLES")</a:t>
            </a:r>
          </a:p>
          <a:p>
            <a:pPr>
              <a:buNone/>
            </a:pPr>
            <a:r>
              <a:rPr lang="en-IN" sz="2000" dirty="0"/>
              <a:t>	 for table in </a:t>
            </a:r>
            <a:r>
              <a:rPr lang="en-IN" sz="2000" dirty="0" err="1"/>
              <a:t>db_cursor</a:t>
            </a:r>
            <a:r>
              <a:rPr lang="en-IN" sz="2000" dirty="0"/>
              <a:t>: </a:t>
            </a:r>
          </a:p>
          <a:p>
            <a:pPr lvl="1">
              <a:buNone/>
            </a:pPr>
            <a:r>
              <a:rPr lang="en-IN" sz="1600" dirty="0"/>
              <a:t>print(table)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sz="3100" b="1" dirty="0"/>
              <a:t>ALTER table in </a:t>
            </a:r>
            <a:r>
              <a:rPr lang="en-IN" sz="3100" b="1" dirty="0" err="1"/>
              <a:t>MySQL</a:t>
            </a:r>
            <a:r>
              <a:rPr lang="en-IN" sz="3100" b="1" dirty="0"/>
              <a:t> with Python</a:t>
            </a:r>
            <a:br>
              <a:rPr lang="en-IN" b="1" dirty="0"/>
            </a:br>
            <a:endParaRPr lang="en-IN" dirty="0"/>
          </a:p>
        </p:txBody>
      </p:sp>
      <p:sp>
        <p:nvSpPr>
          <p:cNvPr id="3" name="Content Placeholder 2"/>
          <p:cNvSpPr>
            <a:spLocks noGrp="1"/>
          </p:cNvSpPr>
          <p:nvPr>
            <p:ph idx="1"/>
          </p:nvPr>
        </p:nvSpPr>
        <p:spPr>
          <a:xfrm>
            <a:off x="457200" y="357166"/>
            <a:ext cx="8229600" cy="5768997"/>
          </a:xfrm>
        </p:spPr>
        <p:txBody>
          <a:bodyPr>
            <a:normAutofit/>
          </a:bodyPr>
          <a:lstStyle/>
          <a:p>
            <a:r>
              <a:rPr lang="en-IN" sz="2800" dirty="0"/>
              <a:t>Alter command is used for modification of Table structure in SQL. Here we will alter </a:t>
            </a:r>
            <a:r>
              <a:rPr lang="en-IN" sz="2800" b="1" dirty="0"/>
              <a:t>Student </a:t>
            </a:r>
            <a:r>
              <a:rPr lang="en-IN" sz="2800" dirty="0"/>
              <a:t>table and add a primary key to the </a:t>
            </a:r>
            <a:r>
              <a:rPr lang="en-IN" sz="2800" b="1" dirty="0"/>
              <a:t>id</a:t>
            </a:r>
            <a:r>
              <a:rPr lang="en-IN" sz="2800" dirty="0"/>
              <a:t> field.</a:t>
            </a:r>
          </a:p>
          <a:p>
            <a:r>
              <a:rPr lang="en-IN" sz="2800" b="1" dirty="0"/>
              <a:t>SQL Syntax,</a:t>
            </a:r>
          </a:p>
          <a:p>
            <a:r>
              <a:rPr lang="en-IN" sz="2800" dirty="0"/>
              <a:t>ALTER TABLE student MODIFY id INT PRIMARY KEY</a:t>
            </a:r>
          </a:p>
          <a:p>
            <a:r>
              <a:rPr lang="en-IN" sz="2400" dirty="0"/>
              <a:t>import </a:t>
            </a:r>
            <a:r>
              <a:rPr lang="en-IN" sz="2400" dirty="0" err="1"/>
              <a:t>mysql.connector</a:t>
            </a:r>
            <a:r>
              <a:rPr lang="en-IN" sz="2400" dirty="0"/>
              <a:t> </a:t>
            </a:r>
          </a:p>
          <a:p>
            <a:r>
              <a:rPr lang="en-IN" sz="2400" dirty="0" err="1"/>
              <a:t>db_connection</a:t>
            </a:r>
            <a:r>
              <a:rPr lang="en-IN" sz="2400" dirty="0"/>
              <a:t> = </a:t>
            </a:r>
            <a:r>
              <a:rPr lang="en-IN" sz="2400" dirty="0" err="1"/>
              <a:t>mysql.connector.connect</a:t>
            </a:r>
            <a:r>
              <a:rPr lang="en-IN" sz="2400" dirty="0"/>
              <a:t>( host="</a:t>
            </a:r>
            <a:r>
              <a:rPr lang="en-IN" sz="2400" dirty="0" err="1"/>
              <a:t>localhost</a:t>
            </a:r>
            <a:r>
              <a:rPr lang="en-IN" sz="2400" dirty="0"/>
              <a:t>", user="root", </a:t>
            </a:r>
            <a:r>
              <a:rPr lang="en-IN" sz="2400" dirty="0" err="1"/>
              <a:t>passwd</a:t>
            </a:r>
            <a:r>
              <a:rPr lang="en-IN" sz="2400" dirty="0"/>
              <a:t>="root", database="</a:t>
            </a:r>
            <a:r>
              <a:rPr lang="en-IN" sz="2400" dirty="0" err="1"/>
              <a:t>my_first_db</a:t>
            </a:r>
            <a:r>
              <a:rPr lang="en-IN" sz="2400" dirty="0"/>
              <a:t>" )</a:t>
            </a:r>
          </a:p>
          <a:p>
            <a:r>
              <a:rPr lang="en-IN" sz="2400" dirty="0"/>
              <a:t> </a:t>
            </a:r>
            <a:r>
              <a:rPr lang="en-IN" sz="2400" dirty="0" err="1"/>
              <a:t>db_cursor</a:t>
            </a:r>
            <a:r>
              <a:rPr lang="en-IN" sz="2400" dirty="0"/>
              <a:t> = </a:t>
            </a:r>
            <a:r>
              <a:rPr lang="en-IN" sz="2400" dirty="0" err="1"/>
              <a:t>db_connection.cursor</a:t>
            </a:r>
            <a:r>
              <a:rPr lang="en-IN" sz="2400" dirty="0"/>
              <a:t>() </a:t>
            </a:r>
          </a:p>
          <a:p>
            <a:endParaRPr lang="en-IN" sz="2400" dirty="0"/>
          </a:p>
          <a:p>
            <a:r>
              <a:rPr lang="en-IN" sz="2400" dirty="0"/>
              <a:t> </a:t>
            </a:r>
            <a:r>
              <a:rPr lang="en-IN" sz="2400" dirty="0" err="1"/>
              <a:t>db_cursor.execute</a:t>
            </a:r>
            <a:r>
              <a:rPr lang="en-IN" sz="2400" dirty="0"/>
              <a:t>("ALTER TABLE student MODIFY id INT PRIMARY KEY")</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br>
              <a:rPr lang="en-IN" b="1" dirty="0"/>
            </a:br>
            <a:r>
              <a:rPr lang="en-IN" sz="3100" b="1" dirty="0"/>
              <a:t>Insert Operation with </a:t>
            </a:r>
            <a:r>
              <a:rPr lang="en-IN" sz="3100" b="1" dirty="0" err="1"/>
              <a:t>MySQL</a:t>
            </a:r>
            <a:r>
              <a:rPr lang="en-IN" sz="3100" b="1" dirty="0"/>
              <a:t> in Python:</a:t>
            </a:r>
            <a:br>
              <a:rPr lang="en-IN" b="1" dirty="0"/>
            </a:br>
            <a:endParaRPr lang="en-IN" dirty="0"/>
          </a:p>
        </p:txBody>
      </p:sp>
      <p:sp>
        <p:nvSpPr>
          <p:cNvPr id="3" name="Content Placeholder 2"/>
          <p:cNvSpPr>
            <a:spLocks noGrp="1"/>
          </p:cNvSpPr>
          <p:nvPr>
            <p:ph idx="1"/>
          </p:nvPr>
        </p:nvSpPr>
        <p:spPr>
          <a:xfrm>
            <a:off x="457200" y="785794"/>
            <a:ext cx="8229600" cy="5340369"/>
          </a:xfrm>
        </p:spPr>
        <p:txBody>
          <a:bodyPr>
            <a:normAutofit/>
          </a:bodyPr>
          <a:lstStyle/>
          <a:p>
            <a:r>
              <a:rPr lang="en-IN" sz="2400" dirty="0"/>
              <a:t>Let's perform insertion operation in </a:t>
            </a:r>
            <a:r>
              <a:rPr lang="en-IN" sz="2400" dirty="0" err="1"/>
              <a:t>MySQL</a:t>
            </a:r>
            <a:r>
              <a:rPr lang="en-IN" sz="2400" dirty="0"/>
              <a:t> Database table which we already create. We will insert data of STUDENT table and EMPLOYEE table.</a:t>
            </a:r>
          </a:p>
          <a:p>
            <a:r>
              <a:rPr lang="en-IN" dirty="0"/>
              <a:t>SQL Syntax,</a:t>
            </a:r>
          </a:p>
          <a:p>
            <a:r>
              <a:rPr lang="en-IN" dirty="0"/>
              <a:t>INSERT INTO student (id, name) VALUES (01, "John") </a:t>
            </a:r>
          </a:p>
          <a:p>
            <a:r>
              <a:rPr lang="en-IN" dirty="0"/>
              <a:t>INSERT INTO employee (id, name, salary) VALUES(01, "John", 10000)</a:t>
            </a:r>
            <a:endParaRPr lang="en-IN" sz="20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Example,</a:t>
            </a:r>
          </a:p>
        </p:txBody>
      </p:sp>
      <p:sp>
        <p:nvSpPr>
          <p:cNvPr id="3" name="Content Placeholder 2"/>
          <p:cNvSpPr>
            <a:spLocks noGrp="1"/>
          </p:cNvSpPr>
          <p:nvPr>
            <p:ph idx="1"/>
          </p:nvPr>
        </p:nvSpPr>
        <p:spPr>
          <a:xfrm>
            <a:off x="457200" y="857232"/>
            <a:ext cx="8229600" cy="6000768"/>
          </a:xfrm>
        </p:spPr>
        <p:txBody>
          <a:bodyPr>
            <a:normAutofit/>
          </a:bodyPr>
          <a:lstStyle/>
          <a:p>
            <a:r>
              <a:rPr lang="en-IN" sz="2400" dirty="0"/>
              <a:t>import </a:t>
            </a:r>
            <a:r>
              <a:rPr lang="en-IN" sz="2400" dirty="0" err="1"/>
              <a:t>mysql.connector</a:t>
            </a:r>
            <a:r>
              <a:rPr lang="en-IN" sz="2400" dirty="0"/>
              <a:t> </a:t>
            </a:r>
          </a:p>
          <a:p>
            <a:r>
              <a:rPr lang="en-IN" sz="2400" dirty="0" err="1"/>
              <a:t>db_connection</a:t>
            </a:r>
            <a:r>
              <a:rPr lang="en-IN" sz="2400" dirty="0"/>
              <a:t> = </a:t>
            </a:r>
            <a:r>
              <a:rPr lang="en-IN" sz="2400" dirty="0" err="1"/>
              <a:t>mysql.connector.connect</a:t>
            </a:r>
            <a:r>
              <a:rPr lang="en-IN" sz="2400" dirty="0"/>
              <a:t>( host="</a:t>
            </a:r>
            <a:r>
              <a:rPr lang="en-IN" sz="2400" dirty="0" err="1"/>
              <a:t>localhost</a:t>
            </a:r>
            <a:r>
              <a:rPr lang="en-IN" sz="2400" dirty="0"/>
              <a:t>", user="root", </a:t>
            </a:r>
            <a:r>
              <a:rPr lang="en-IN" sz="2400" dirty="0" err="1"/>
              <a:t>passwd</a:t>
            </a:r>
            <a:r>
              <a:rPr lang="en-IN" sz="2400" dirty="0"/>
              <a:t>="root", database="</a:t>
            </a:r>
            <a:r>
              <a:rPr lang="en-IN" sz="2400" dirty="0" err="1"/>
              <a:t>my_first_db</a:t>
            </a:r>
            <a:r>
              <a:rPr lang="en-IN" sz="2400" dirty="0"/>
              <a:t>" ) </a:t>
            </a:r>
            <a:r>
              <a:rPr lang="en-IN" sz="2400" dirty="0" err="1"/>
              <a:t>db_cursor</a:t>
            </a:r>
            <a:r>
              <a:rPr lang="en-IN" sz="2400" dirty="0"/>
              <a:t> = </a:t>
            </a:r>
            <a:r>
              <a:rPr lang="en-IN" sz="2400" dirty="0" err="1"/>
              <a:t>db_connection.cursor</a:t>
            </a:r>
            <a:r>
              <a:rPr lang="en-IN" sz="2400" dirty="0"/>
              <a:t>() </a:t>
            </a:r>
          </a:p>
          <a:p>
            <a:r>
              <a:rPr lang="en-IN" sz="2400" dirty="0" err="1"/>
              <a:t>student_sql_query</a:t>
            </a:r>
            <a:r>
              <a:rPr lang="en-IN" sz="2400" dirty="0"/>
              <a:t> = "INSERT INTO student(</a:t>
            </a:r>
            <a:r>
              <a:rPr lang="en-IN" sz="2400" dirty="0" err="1"/>
              <a:t>id,name</a:t>
            </a:r>
            <a:r>
              <a:rPr lang="en-IN" sz="2400" dirty="0"/>
              <a:t>) VALUES(01, 'John')“</a:t>
            </a:r>
          </a:p>
          <a:p>
            <a:r>
              <a:rPr lang="en-IN" sz="2400" dirty="0"/>
              <a:t> </a:t>
            </a:r>
            <a:r>
              <a:rPr lang="en-IN" sz="2400" dirty="0" err="1"/>
              <a:t>employee_sql_query</a:t>
            </a:r>
            <a:r>
              <a:rPr lang="en-IN" sz="2400" dirty="0"/>
              <a:t> = " INSERT INTO employee (id, name, salary) VALUES (01, 'John', 10000)“</a:t>
            </a:r>
          </a:p>
          <a:p>
            <a:r>
              <a:rPr lang="en-IN" sz="2400" dirty="0"/>
              <a:t> #Execute cursor and pass query as well as student data </a:t>
            </a:r>
            <a:r>
              <a:rPr lang="en-IN" sz="2400" dirty="0" err="1"/>
              <a:t>db_cursor.execute</a:t>
            </a:r>
            <a:r>
              <a:rPr lang="en-IN" sz="2400" dirty="0"/>
              <a:t>(</a:t>
            </a:r>
            <a:r>
              <a:rPr lang="en-IN" sz="2400" dirty="0" err="1"/>
              <a:t>student_sql_query</a:t>
            </a:r>
            <a:r>
              <a:rPr lang="en-IN" sz="2400" dirty="0"/>
              <a:t>) </a:t>
            </a:r>
          </a:p>
          <a:p>
            <a:r>
              <a:rPr lang="en-IN" sz="2400" dirty="0"/>
              <a:t>#Execute cursor and pass query of employee and data of employee </a:t>
            </a:r>
            <a:r>
              <a:rPr lang="en-IN" sz="2400" dirty="0" err="1"/>
              <a:t>db_cursor.execute</a:t>
            </a:r>
            <a:r>
              <a:rPr lang="en-IN" sz="2400" dirty="0"/>
              <a:t>(</a:t>
            </a:r>
            <a:r>
              <a:rPr lang="en-IN" sz="2400" dirty="0" err="1"/>
              <a:t>employee_sql_query</a:t>
            </a:r>
            <a:r>
              <a:rPr lang="en-IN" sz="2400" dirty="0"/>
              <a:t>) </a:t>
            </a:r>
            <a:r>
              <a:rPr lang="en-IN" sz="2400" dirty="0" err="1"/>
              <a:t>db_connection.commit</a:t>
            </a:r>
            <a:r>
              <a:rPr lang="en-IN" sz="2400" dirty="0"/>
              <a:t>() </a:t>
            </a:r>
          </a:p>
          <a:p>
            <a:r>
              <a:rPr lang="en-IN" sz="2400" dirty="0"/>
              <a:t>print(</a:t>
            </a:r>
            <a:r>
              <a:rPr lang="en-IN" sz="2400" dirty="0" err="1"/>
              <a:t>db_cursor.rowcount</a:t>
            </a:r>
            <a:r>
              <a:rPr lang="en-IN" sz="2400" dirty="0"/>
              <a:t>, "Record Inserted")</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sz="3100" dirty="0"/>
              <a:t>Python </a:t>
            </a:r>
            <a:r>
              <a:rPr lang="en-IN" sz="3100" dirty="0" err="1"/>
              <a:t>MySQL</a:t>
            </a:r>
            <a:r>
              <a:rPr lang="en-IN" sz="3100" dirty="0"/>
              <a:t> Select From</a:t>
            </a:r>
            <a:br>
              <a:rPr lang="en-IN" dirty="0"/>
            </a:br>
            <a:endParaRPr lang="en-IN" dirty="0"/>
          </a:p>
        </p:txBody>
      </p:sp>
      <p:sp>
        <p:nvSpPr>
          <p:cNvPr id="3" name="Content Placeholder 2"/>
          <p:cNvSpPr>
            <a:spLocks noGrp="1"/>
          </p:cNvSpPr>
          <p:nvPr>
            <p:ph idx="1"/>
          </p:nvPr>
        </p:nvSpPr>
        <p:spPr>
          <a:xfrm>
            <a:off x="457200" y="642918"/>
            <a:ext cx="8229600" cy="5483245"/>
          </a:xfrm>
        </p:spPr>
        <p:txBody>
          <a:bodyPr>
            <a:normAutofit fontScale="77500" lnSpcReduction="20000"/>
          </a:bodyPr>
          <a:lstStyle/>
          <a:p>
            <a:r>
              <a:rPr lang="en-IN" sz="2400" dirty="0"/>
              <a:t>Select From a Table</a:t>
            </a:r>
          </a:p>
          <a:p>
            <a:r>
              <a:rPr lang="en-IN" sz="2400" dirty="0"/>
              <a:t>To select from a table in </a:t>
            </a:r>
            <a:r>
              <a:rPr lang="en-IN" sz="2400" dirty="0" err="1"/>
              <a:t>MySQL</a:t>
            </a:r>
            <a:r>
              <a:rPr lang="en-IN" sz="2400" dirty="0"/>
              <a:t>, use the "SELECT" statement:</a:t>
            </a:r>
          </a:p>
          <a:p>
            <a:r>
              <a:rPr lang="en-IN" sz="2400" dirty="0"/>
              <a:t>import </a:t>
            </a:r>
            <a:r>
              <a:rPr lang="en-IN" sz="2400" dirty="0" err="1"/>
              <a:t>mysql.connector</a:t>
            </a:r>
            <a:br>
              <a:rPr lang="en-IN" sz="2400" dirty="0"/>
            </a:br>
            <a:br>
              <a:rPr lang="en-IN" sz="2400" dirty="0"/>
            </a:br>
            <a:r>
              <a:rPr lang="en-IN" sz="2400" dirty="0" err="1"/>
              <a:t>mydb</a:t>
            </a:r>
            <a:r>
              <a:rPr lang="en-IN" sz="2400" dirty="0"/>
              <a:t> = </a:t>
            </a:r>
            <a:r>
              <a:rPr lang="en-IN" sz="2400" dirty="0" err="1"/>
              <a:t>mysql.connector.connect</a:t>
            </a:r>
            <a:r>
              <a:rPr lang="en-IN" sz="2400" dirty="0"/>
              <a:t>(</a:t>
            </a:r>
            <a:br>
              <a:rPr lang="en-IN" sz="2400" dirty="0"/>
            </a:br>
            <a:r>
              <a:rPr lang="en-IN" sz="2400" dirty="0"/>
              <a:t>  host="</a:t>
            </a:r>
            <a:r>
              <a:rPr lang="en-IN" sz="2400" dirty="0" err="1"/>
              <a:t>localhost</a:t>
            </a:r>
            <a:r>
              <a:rPr lang="en-IN" sz="2400" dirty="0"/>
              <a:t>",</a:t>
            </a:r>
            <a:br>
              <a:rPr lang="en-IN" sz="2400" dirty="0"/>
            </a:br>
            <a:r>
              <a:rPr lang="en-IN" sz="2400" dirty="0"/>
              <a:t>  user="</a:t>
            </a:r>
            <a:r>
              <a:rPr lang="en-IN" sz="2400" i="1" dirty="0" err="1"/>
              <a:t>yourusername</a:t>
            </a:r>
            <a:r>
              <a:rPr lang="en-IN" sz="2400" dirty="0"/>
              <a:t>",</a:t>
            </a:r>
            <a:br>
              <a:rPr lang="en-IN" sz="2400" dirty="0"/>
            </a:br>
            <a:r>
              <a:rPr lang="en-IN" sz="2400" dirty="0"/>
              <a:t>  password="</a:t>
            </a:r>
            <a:r>
              <a:rPr lang="en-IN" sz="2400" i="1" dirty="0" err="1"/>
              <a:t>yourpassword</a:t>
            </a:r>
            <a:r>
              <a:rPr lang="en-IN" sz="2400" dirty="0"/>
              <a:t>",</a:t>
            </a:r>
            <a:br>
              <a:rPr lang="en-IN" sz="2400" dirty="0"/>
            </a:br>
            <a:r>
              <a:rPr lang="en-IN" sz="2400" dirty="0"/>
              <a:t>  database="</a:t>
            </a:r>
            <a:r>
              <a:rPr lang="en-IN" sz="2400" dirty="0" err="1"/>
              <a:t>mydatabase</a:t>
            </a:r>
            <a:r>
              <a:rPr lang="en-IN" sz="2400" dirty="0"/>
              <a:t>"</a:t>
            </a:r>
            <a:br>
              <a:rPr lang="en-IN" sz="2400" dirty="0"/>
            </a:br>
            <a:r>
              <a:rPr lang="en-IN" sz="2400" dirty="0"/>
              <a:t>)</a:t>
            </a:r>
            <a:br>
              <a:rPr lang="en-IN" sz="2400" dirty="0"/>
            </a:br>
            <a:br>
              <a:rPr lang="en-IN" sz="2400" dirty="0"/>
            </a:br>
            <a:r>
              <a:rPr lang="en-IN" sz="2400" dirty="0" err="1"/>
              <a:t>mycursor</a:t>
            </a:r>
            <a:r>
              <a:rPr lang="en-IN" sz="2400" dirty="0"/>
              <a:t> = </a:t>
            </a:r>
            <a:r>
              <a:rPr lang="en-IN" sz="2400" dirty="0" err="1"/>
              <a:t>mydb.cursor</a:t>
            </a:r>
            <a:r>
              <a:rPr lang="en-IN" sz="2400" dirty="0"/>
              <a:t>()</a:t>
            </a:r>
            <a:br>
              <a:rPr lang="en-IN" sz="2400" dirty="0"/>
            </a:br>
            <a:br>
              <a:rPr lang="en-IN" sz="2400" dirty="0"/>
            </a:br>
            <a:r>
              <a:rPr lang="en-IN" sz="2400" dirty="0" err="1"/>
              <a:t>mycursor.execute</a:t>
            </a:r>
            <a:r>
              <a:rPr lang="en-IN" sz="2400" dirty="0"/>
              <a:t>("SELECT * FROM customers")</a:t>
            </a:r>
            <a:br>
              <a:rPr lang="en-IN" sz="2400" dirty="0"/>
            </a:br>
            <a:br>
              <a:rPr lang="en-IN" sz="2400" dirty="0"/>
            </a:br>
            <a:r>
              <a:rPr lang="en-IN" sz="2400" dirty="0" err="1"/>
              <a:t>myresult</a:t>
            </a:r>
            <a:r>
              <a:rPr lang="en-IN" sz="2400" dirty="0"/>
              <a:t> = </a:t>
            </a:r>
            <a:r>
              <a:rPr lang="en-IN" sz="2400" dirty="0" err="1"/>
              <a:t>mycursor.fetchall</a:t>
            </a:r>
            <a:r>
              <a:rPr lang="en-IN" sz="2400" dirty="0"/>
              <a:t>()</a:t>
            </a:r>
            <a:br>
              <a:rPr lang="en-IN" sz="2400" dirty="0"/>
            </a:br>
            <a:br>
              <a:rPr lang="en-IN" sz="2400" dirty="0"/>
            </a:br>
            <a:r>
              <a:rPr lang="en-IN" sz="2400" dirty="0"/>
              <a:t>for x in </a:t>
            </a:r>
            <a:r>
              <a:rPr lang="en-IN" sz="2400" dirty="0" err="1"/>
              <a:t>myresult</a:t>
            </a:r>
            <a:r>
              <a:rPr lang="en-IN" sz="2400" dirty="0"/>
              <a:t>:</a:t>
            </a:r>
            <a:br>
              <a:rPr lang="en-IN" sz="2400" dirty="0"/>
            </a:br>
            <a:r>
              <a:rPr lang="en-IN" sz="2400" dirty="0"/>
              <a:t>  print(x)</a:t>
            </a:r>
            <a:br>
              <a:rPr lang="en-IN" sz="2400" dirty="0"/>
            </a:br>
            <a:endParaRPr lang="en-IN" sz="2400" dirty="0"/>
          </a:p>
          <a:p>
            <a:br>
              <a:rPr lang="en-IN" sz="2400" dirty="0"/>
            </a:br>
            <a:endParaRPr lang="en-IN" sz="2400"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b="1" dirty="0"/>
              <a:t>Raising Exceptions in Python</a:t>
            </a:r>
            <a:br>
              <a:rPr lang="en-IN" b="1" dirty="0"/>
            </a:br>
            <a:endParaRPr lang="en-IN" dirty="0"/>
          </a:p>
        </p:txBody>
      </p:sp>
      <p:sp>
        <p:nvSpPr>
          <p:cNvPr id="3" name="Content Placeholder 2"/>
          <p:cNvSpPr>
            <a:spLocks noGrp="1"/>
          </p:cNvSpPr>
          <p:nvPr>
            <p:ph idx="1"/>
          </p:nvPr>
        </p:nvSpPr>
        <p:spPr>
          <a:xfrm>
            <a:off x="457200" y="571480"/>
            <a:ext cx="8229600" cy="6072230"/>
          </a:xfrm>
        </p:spPr>
        <p:txBody>
          <a:bodyPr>
            <a:normAutofit/>
          </a:bodyPr>
          <a:lstStyle/>
          <a:p>
            <a:r>
              <a:rPr lang="en-IN" dirty="0"/>
              <a:t>In Python programming, exceptions are raised when errors occur at runtime. We can also manually raise exceptions using the raise keyword.</a:t>
            </a:r>
          </a:p>
          <a:p>
            <a:r>
              <a:rPr lang="en-IN" dirty="0"/>
              <a:t>We can optionally pass values to the exception to clarify why that exception was raised.</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a:t>Python </a:t>
            </a:r>
            <a:r>
              <a:rPr lang="en-IN" dirty="0" err="1"/>
              <a:t>MySQL</a:t>
            </a:r>
            <a:r>
              <a:rPr lang="en-IN" dirty="0"/>
              <a:t> Where</a:t>
            </a:r>
            <a:br>
              <a:rPr lang="en-IN" dirty="0"/>
            </a:br>
            <a:endParaRPr lang="en-IN" dirty="0"/>
          </a:p>
        </p:txBody>
      </p:sp>
      <p:sp>
        <p:nvSpPr>
          <p:cNvPr id="3" name="Content Placeholder 2"/>
          <p:cNvSpPr>
            <a:spLocks noGrp="1"/>
          </p:cNvSpPr>
          <p:nvPr>
            <p:ph idx="1"/>
          </p:nvPr>
        </p:nvSpPr>
        <p:spPr>
          <a:xfrm>
            <a:off x="457200" y="500042"/>
            <a:ext cx="8229600" cy="5626121"/>
          </a:xfrm>
        </p:spPr>
        <p:txBody>
          <a:bodyPr>
            <a:normAutofit fontScale="85000" lnSpcReduction="20000"/>
          </a:bodyPr>
          <a:lstStyle/>
          <a:p>
            <a:r>
              <a:rPr lang="en-IN" sz="2400" dirty="0"/>
              <a:t>When selecting records from a table, you can filter the selection by using the "WHERE" statement:</a:t>
            </a:r>
          </a:p>
          <a:p>
            <a:r>
              <a:rPr lang="en-IN" sz="2400" dirty="0"/>
              <a:t>import </a:t>
            </a:r>
            <a:r>
              <a:rPr lang="en-IN" sz="2400" dirty="0" err="1"/>
              <a:t>mysql.connector</a:t>
            </a:r>
            <a:br>
              <a:rPr lang="en-IN" sz="2400" dirty="0"/>
            </a:br>
            <a:br>
              <a:rPr lang="en-IN" sz="2400" dirty="0"/>
            </a:br>
            <a:r>
              <a:rPr lang="en-IN" sz="2400" dirty="0" err="1"/>
              <a:t>mydb</a:t>
            </a:r>
            <a:r>
              <a:rPr lang="en-IN" sz="2400" dirty="0"/>
              <a:t> = </a:t>
            </a:r>
            <a:r>
              <a:rPr lang="en-IN" sz="2400" dirty="0" err="1"/>
              <a:t>mysql.connector.connect</a:t>
            </a:r>
            <a:r>
              <a:rPr lang="en-IN" sz="2400" dirty="0"/>
              <a:t>(</a:t>
            </a:r>
            <a:br>
              <a:rPr lang="en-IN" sz="2400" dirty="0"/>
            </a:br>
            <a:r>
              <a:rPr lang="en-IN" sz="2400" dirty="0"/>
              <a:t>  host="</a:t>
            </a:r>
            <a:r>
              <a:rPr lang="en-IN" sz="2400" dirty="0" err="1"/>
              <a:t>localhost</a:t>
            </a:r>
            <a:r>
              <a:rPr lang="en-IN" sz="2400" dirty="0"/>
              <a:t>",</a:t>
            </a:r>
            <a:br>
              <a:rPr lang="en-IN" sz="2400" dirty="0"/>
            </a:br>
            <a:r>
              <a:rPr lang="en-IN" sz="2400" dirty="0"/>
              <a:t>  user="</a:t>
            </a:r>
            <a:r>
              <a:rPr lang="en-IN" sz="2400" i="1" dirty="0" err="1"/>
              <a:t>yourusername</a:t>
            </a:r>
            <a:r>
              <a:rPr lang="en-IN" sz="2400" dirty="0"/>
              <a:t>",</a:t>
            </a:r>
            <a:br>
              <a:rPr lang="en-IN" sz="2400" dirty="0"/>
            </a:br>
            <a:r>
              <a:rPr lang="en-IN" sz="2400" dirty="0"/>
              <a:t>  password="</a:t>
            </a:r>
            <a:r>
              <a:rPr lang="en-IN" sz="2400" i="1" dirty="0" err="1"/>
              <a:t>yourpassword</a:t>
            </a:r>
            <a:r>
              <a:rPr lang="en-IN" sz="2400" dirty="0"/>
              <a:t>",</a:t>
            </a:r>
            <a:br>
              <a:rPr lang="en-IN" sz="2400" dirty="0"/>
            </a:br>
            <a:r>
              <a:rPr lang="en-IN" sz="2400" dirty="0"/>
              <a:t>  database="</a:t>
            </a:r>
            <a:r>
              <a:rPr lang="en-IN" sz="2400" dirty="0" err="1"/>
              <a:t>mydatabase</a:t>
            </a:r>
            <a:r>
              <a:rPr lang="en-IN" sz="2400" dirty="0"/>
              <a:t>"</a:t>
            </a:r>
            <a:br>
              <a:rPr lang="en-IN" sz="2400" dirty="0"/>
            </a:br>
            <a:r>
              <a:rPr lang="en-IN" sz="2400" dirty="0"/>
              <a:t>)</a:t>
            </a:r>
            <a:br>
              <a:rPr lang="en-IN" sz="2400" dirty="0"/>
            </a:br>
            <a:br>
              <a:rPr lang="en-IN" sz="2400" dirty="0"/>
            </a:br>
            <a:r>
              <a:rPr lang="en-IN" sz="2400" dirty="0" err="1"/>
              <a:t>mycursor</a:t>
            </a:r>
            <a:r>
              <a:rPr lang="en-IN" sz="2400" dirty="0"/>
              <a:t> = </a:t>
            </a:r>
            <a:r>
              <a:rPr lang="en-IN" sz="2400" dirty="0" err="1"/>
              <a:t>mydb.cursor</a:t>
            </a:r>
            <a:r>
              <a:rPr lang="en-IN" sz="2400" dirty="0"/>
              <a:t>()</a:t>
            </a:r>
            <a:br>
              <a:rPr lang="en-IN" sz="2400" dirty="0"/>
            </a:br>
            <a:br>
              <a:rPr lang="en-IN" sz="2400" dirty="0"/>
            </a:br>
            <a:r>
              <a:rPr lang="en-IN" sz="2400" dirty="0" err="1"/>
              <a:t>sql</a:t>
            </a:r>
            <a:r>
              <a:rPr lang="en-IN" sz="2400" dirty="0"/>
              <a:t> = "SELECT * FROM customers WHERE address ='Park Lane 38'"</a:t>
            </a:r>
            <a:br>
              <a:rPr lang="en-IN" sz="2400" dirty="0"/>
            </a:br>
            <a:br>
              <a:rPr lang="en-IN" sz="2400" dirty="0"/>
            </a:br>
            <a:r>
              <a:rPr lang="en-IN" sz="2400" dirty="0" err="1"/>
              <a:t>mycursor.execute</a:t>
            </a:r>
            <a:r>
              <a:rPr lang="en-IN" sz="2400" dirty="0"/>
              <a:t>(</a:t>
            </a:r>
            <a:r>
              <a:rPr lang="en-IN" sz="2400" dirty="0" err="1"/>
              <a:t>sql</a:t>
            </a:r>
            <a:r>
              <a:rPr lang="en-IN" sz="2400" dirty="0"/>
              <a:t>)</a:t>
            </a:r>
            <a:br>
              <a:rPr lang="en-IN" sz="2400" dirty="0"/>
            </a:br>
            <a:br>
              <a:rPr lang="en-IN" sz="2400" dirty="0"/>
            </a:br>
            <a:r>
              <a:rPr lang="en-IN" sz="2400" dirty="0" err="1"/>
              <a:t>myresult</a:t>
            </a:r>
            <a:r>
              <a:rPr lang="en-IN" sz="2400" dirty="0"/>
              <a:t> = </a:t>
            </a:r>
            <a:r>
              <a:rPr lang="en-IN" sz="2400" dirty="0" err="1"/>
              <a:t>mycursor.fetchall</a:t>
            </a:r>
            <a:r>
              <a:rPr lang="en-IN" sz="2400" dirty="0"/>
              <a:t>()</a:t>
            </a:r>
            <a:br>
              <a:rPr lang="en-IN" sz="2400" dirty="0"/>
            </a:br>
            <a:br>
              <a:rPr lang="en-IN" sz="2400" dirty="0"/>
            </a:br>
            <a:r>
              <a:rPr lang="en-IN" sz="2400" dirty="0"/>
              <a:t>for x in </a:t>
            </a:r>
            <a:r>
              <a:rPr lang="en-IN" sz="2400" dirty="0" err="1"/>
              <a:t>myresult</a:t>
            </a:r>
            <a:r>
              <a:rPr lang="en-IN" sz="2400" dirty="0"/>
              <a:t>:</a:t>
            </a:r>
            <a:br>
              <a:rPr lang="en-IN" sz="2400" dirty="0"/>
            </a:br>
            <a:r>
              <a:rPr lang="en-IN" sz="2400" dirty="0"/>
              <a:t>  print(x)</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br>
              <a:rPr lang="en-IN" dirty="0"/>
            </a:br>
            <a:r>
              <a:rPr lang="en-IN" dirty="0"/>
              <a:t>Python </a:t>
            </a:r>
            <a:r>
              <a:rPr lang="en-IN" dirty="0" err="1"/>
              <a:t>MySQL</a:t>
            </a:r>
            <a:r>
              <a:rPr lang="en-IN" dirty="0"/>
              <a:t> Delete From By</a:t>
            </a:r>
            <a:br>
              <a:rPr lang="en-IN" dirty="0"/>
            </a:br>
            <a:endParaRPr lang="en-IN" dirty="0"/>
          </a:p>
        </p:txBody>
      </p:sp>
      <p:sp>
        <p:nvSpPr>
          <p:cNvPr id="3" name="Content Placeholder 2"/>
          <p:cNvSpPr>
            <a:spLocks noGrp="1"/>
          </p:cNvSpPr>
          <p:nvPr>
            <p:ph idx="1"/>
          </p:nvPr>
        </p:nvSpPr>
        <p:spPr>
          <a:xfrm>
            <a:off x="457200" y="642918"/>
            <a:ext cx="8229600" cy="5483245"/>
          </a:xfrm>
        </p:spPr>
        <p:txBody>
          <a:bodyPr>
            <a:normAutofit fontScale="70000" lnSpcReduction="20000"/>
          </a:bodyPr>
          <a:lstStyle/>
          <a:p>
            <a:r>
              <a:rPr lang="en-IN" dirty="0"/>
              <a:t>Delete Record</a:t>
            </a:r>
          </a:p>
          <a:p>
            <a:br>
              <a:rPr lang="en-IN" dirty="0"/>
            </a:br>
            <a:r>
              <a:rPr lang="en-IN" dirty="0" err="1"/>
              <a:t>mydb</a:t>
            </a:r>
            <a:r>
              <a:rPr lang="en-IN" dirty="0"/>
              <a:t> = </a:t>
            </a:r>
            <a:r>
              <a:rPr lang="en-IN" dirty="0" err="1"/>
              <a:t>mysql.connector.connect</a:t>
            </a:r>
            <a:r>
              <a:rPr lang="en-IN" dirty="0"/>
              <a:t>(</a:t>
            </a:r>
            <a:br>
              <a:rPr lang="en-IN" dirty="0"/>
            </a:br>
            <a:r>
              <a:rPr lang="en-IN" dirty="0"/>
              <a:t>  host="</a:t>
            </a:r>
            <a:r>
              <a:rPr lang="en-IN" dirty="0" err="1"/>
              <a:t>localhost</a:t>
            </a:r>
            <a:r>
              <a:rPr lang="en-IN" dirty="0"/>
              <a:t>",</a:t>
            </a:r>
            <a:br>
              <a:rPr lang="en-IN" dirty="0"/>
            </a:br>
            <a:r>
              <a:rPr lang="en-IN" dirty="0"/>
              <a:t>  user="</a:t>
            </a:r>
            <a:r>
              <a:rPr lang="en-IN" i="1" dirty="0" err="1"/>
              <a:t>yourusername</a:t>
            </a:r>
            <a:r>
              <a:rPr lang="en-IN" dirty="0"/>
              <a:t>",</a:t>
            </a:r>
            <a:br>
              <a:rPr lang="en-IN" dirty="0"/>
            </a:br>
            <a:r>
              <a:rPr lang="en-IN" dirty="0"/>
              <a:t>  password="</a:t>
            </a:r>
            <a:r>
              <a:rPr lang="en-IN" i="1" dirty="0" err="1"/>
              <a:t>yourpassword</a:t>
            </a:r>
            <a:r>
              <a:rPr lang="en-IN" dirty="0"/>
              <a:t>",</a:t>
            </a:r>
            <a:br>
              <a:rPr lang="en-IN" dirty="0"/>
            </a:br>
            <a:r>
              <a:rPr lang="en-IN" dirty="0"/>
              <a:t>  database="</a:t>
            </a:r>
            <a:r>
              <a:rPr lang="en-IN" dirty="0" err="1"/>
              <a:t>mydatabase</a:t>
            </a:r>
            <a:r>
              <a:rPr lang="en-IN" dirty="0"/>
              <a:t>"</a:t>
            </a:r>
            <a:br>
              <a:rPr lang="en-IN" dirty="0"/>
            </a:br>
            <a:r>
              <a:rPr lang="en-IN" dirty="0"/>
              <a:t>)</a:t>
            </a:r>
            <a:br>
              <a:rPr lang="en-IN" dirty="0"/>
            </a:br>
            <a:br>
              <a:rPr lang="en-IN" dirty="0"/>
            </a:br>
            <a:r>
              <a:rPr lang="en-IN" dirty="0" err="1"/>
              <a:t>mycursor</a:t>
            </a:r>
            <a:r>
              <a:rPr lang="en-IN" dirty="0"/>
              <a:t> = </a:t>
            </a:r>
            <a:r>
              <a:rPr lang="en-IN" dirty="0" err="1"/>
              <a:t>mydb.cursor</a:t>
            </a:r>
            <a:r>
              <a:rPr lang="en-IN" dirty="0"/>
              <a:t>()</a:t>
            </a:r>
            <a:br>
              <a:rPr lang="en-IN" dirty="0"/>
            </a:br>
            <a:br>
              <a:rPr lang="en-IN" dirty="0"/>
            </a:br>
            <a:r>
              <a:rPr lang="en-IN" dirty="0" err="1"/>
              <a:t>sql</a:t>
            </a:r>
            <a:r>
              <a:rPr lang="en-IN" dirty="0"/>
              <a:t> = "DELETE FROM customers WHERE address = 'Mountain 21'"</a:t>
            </a:r>
            <a:br>
              <a:rPr lang="en-IN" dirty="0"/>
            </a:br>
            <a:br>
              <a:rPr lang="en-IN" dirty="0"/>
            </a:br>
            <a:r>
              <a:rPr lang="en-IN" dirty="0" err="1"/>
              <a:t>mycursor.execute</a:t>
            </a:r>
            <a:r>
              <a:rPr lang="en-IN" dirty="0"/>
              <a:t>(</a:t>
            </a:r>
            <a:r>
              <a:rPr lang="en-IN" dirty="0" err="1"/>
              <a:t>sql</a:t>
            </a:r>
            <a:r>
              <a:rPr lang="en-IN" dirty="0"/>
              <a:t>)</a:t>
            </a:r>
            <a:br>
              <a:rPr lang="en-IN" dirty="0"/>
            </a:br>
            <a:br>
              <a:rPr lang="en-IN" dirty="0"/>
            </a:br>
            <a:r>
              <a:rPr lang="en-IN" dirty="0" err="1"/>
              <a:t>mydb.commit</a:t>
            </a:r>
            <a:r>
              <a:rPr lang="en-IN" dirty="0"/>
              <a:t>()</a:t>
            </a:r>
            <a:br>
              <a:rPr lang="en-IN" dirty="0"/>
            </a:br>
            <a:br>
              <a:rPr lang="en-IN" dirty="0"/>
            </a:br>
            <a:r>
              <a:rPr lang="en-IN" dirty="0"/>
              <a:t>print(</a:t>
            </a:r>
            <a:r>
              <a:rPr lang="en-IN" dirty="0" err="1"/>
              <a:t>mycursor.rowcount</a:t>
            </a:r>
            <a:r>
              <a:rPr lang="en-IN" dirty="0"/>
              <a:t>, "record(s) deleted")</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dirty="0"/>
              <a:t>Python </a:t>
            </a:r>
            <a:r>
              <a:rPr lang="en-IN" dirty="0" err="1"/>
              <a:t>MySQL</a:t>
            </a:r>
            <a:r>
              <a:rPr lang="en-IN" dirty="0"/>
              <a:t> Drop Table</a:t>
            </a:r>
            <a:br>
              <a:rPr lang="en-IN" dirty="0"/>
            </a:br>
            <a:endParaRPr lang="en-IN" dirty="0"/>
          </a:p>
        </p:txBody>
      </p:sp>
      <p:sp>
        <p:nvSpPr>
          <p:cNvPr id="3" name="Content Placeholder 2"/>
          <p:cNvSpPr>
            <a:spLocks noGrp="1"/>
          </p:cNvSpPr>
          <p:nvPr>
            <p:ph idx="1"/>
          </p:nvPr>
        </p:nvSpPr>
        <p:spPr>
          <a:xfrm>
            <a:off x="457200" y="285728"/>
            <a:ext cx="8229600" cy="5840435"/>
          </a:xfrm>
        </p:spPr>
        <p:txBody>
          <a:bodyPr>
            <a:normAutofit fontScale="85000" lnSpcReduction="20000"/>
          </a:bodyPr>
          <a:lstStyle/>
          <a:p>
            <a:r>
              <a:rPr lang="en-IN" dirty="0"/>
              <a:t>import </a:t>
            </a:r>
            <a:r>
              <a:rPr lang="en-IN" dirty="0" err="1"/>
              <a:t>mysql.connector</a:t>
            </a:r>
            <a:br>
              <a:rPr lang="en-IN" dirty="0"/>
            </a:br>
            <a:br>
              <a:rPr lang="en-IN" dirty="0"/>
            </a:br>
            <a:r>
              <a:rPr lang="en-IN" dirty="0" err="1"/>
              <a:t>mydb</a:t>
            </a:r>
            <a:r>
              <a:rPr lang="en-IN" dirty="0"/>
              <a:t> = </a:t>
            </a:r>
            <a:r>
              <a:rPr lang="en-IN" dirty="0" err="1"/>
              <a:t>mysql.connector.connect</a:t>
            </a:r>
            <a:r>
              <a:rPr lang="en-IN" dirty="0"/>
              <a:t>(</a:t>
            </a:r>
            <a:br>
              <a:rPr lang="en-IN" dirty="0"/>
            </a:br>
            <a:r>
              <a:rPr lang="en-IN" dirty="0"/>
              <a:t>  host="</a:t>
            </a:r>
            <a:r>
              <a:rPr lang="en-IN" dirty="0" err="1"/>
              <a:t>localhost</a:t>
            </a:r>
            <a:r>
              <a:rPr lang="en-IN" dirty="0"/>
              <a:t>",</a:t>
            </a:r>
            <a:br>
              <a:rPr lang="en-IN" dirty="0"/>
            </a:br>
            <a:r>
              <a:rPr lang="en-IN" dirty="0"/>
              <a:t>  user="</a:t>
            </a:r>
            <a:r>
              <a:rPr lang="en-IN" i="1" dirty="0" err="1"/>
              <a:t>yourusername</a:t>
            </a:r>
            <a:r>
              <a:rPr lang="en-IN" dirty="0"/>
              <a:t>",</a:t>
            </a:r>
            <a:br>
              <a:rPr lang="en-IN" dirty="0"/>
            </a:br>
            <a:r>
              <a:rPr lang="en-IN" dirty="0"/>
              <a:t>  password="</a:t>
            </a:r>
            <a:r>
              <a:rPr lang="en-IN" i="1" dirty="0" err="1"/>
              <a:t>yourpassword</a:t>
            </a:r>
            <a:r>
              <a:rPr lang="en-IN" dirty="0"/>
              <a:t>",</a:t>
            </a:r>
            <a:br>
              <a:rPr lang="en-IN" dirty="0"/>
            </a:br>
            <a:r>
              <a:rPr lang="en-IN" dirty="0"/>
              <a:t>  database="</a:t>
            </a:r>
            <a:r>
              <a:rPr lang="en-IN" dirty="0" err="1"/>
              <a:t>mydatabase</a:t>
            </a:r>
            <a:r>
              <a:rPr lang="en-IN" dirty="0"/>
              <a:t>"</a:t>
            </a:r>
            <a:br>
              <a:rPr lang="en-IN" dirty="0"/>
            </a:br>
            <a:r>
              <a:rPr lang="en-IN" dirty="0"/>
              <a:t>)</a:t>
            </a:r>
            <a:br>
              <a:rPr lang="en-IN" dirty="0"/>
            </a:br>
            <a:br>
              <a:rPr lang="en-IN" dirty="0"/>
            </a:br>
            <a:r>
              <a:rPr lang="en-IN" dirty="0" err="1"/>
              <a:t>mycursor</a:t>
            </a:r>
            <a:r>
              <a:rPr lang="en-IN" dirty="0"/>
              <a:t> = </a:t>
            </a:r>
            <a:r>
              <a:rPr lang="en-IN" dirty="0" err="1"/>
              <a:t>mydb.cursor</a:t>
            </a:r>
            <a:r>
              <a:rPr lang="en-IN" dirty="0"/>
              <a:t>()</a:t>
            </a:r>
            <a:br>
              <a:rPr lang="en-IN" dirty="0"/>
            </a:br>
            <a:br>
              <a:rPr lang="en-IN" dirty="0"/>
            </a:br>
            <a:r>
              <a:rPr lang="en-IN" dirty="0" err="1"/>
              <a:t>sql</a:t>
            </a:r>
            <a:r>
              <a:rPr lang="en-IN" dirty="0"/>
              <a:t> = "DROP TABLE customers"</a:t>
            </a:r>
            <a:br>
              <a:rPr lang="en-IN" dirty="0"/>
            </a:br>
            <a:br>
              <a:rPr lang="en-IN" dirty="0"/>
            </a:br>
            <a:r>
              <a:rPr lang="en-IN" dirty="0" err="1"/>
              <a:t>mycursor.execute</a:t>
            </a:r>
            <a:r>
              <a:rPr lang="en-IN" dirty="0"/>
              <a:t>(</a:t>
            </a:r>
            <a:r>
              <a:rPr lang="en-IN" dirty="0" err="1"/>
              <a:t>sql</a:t>
            </a:r>
            <a:r>
              <a:rPr lang="en-IN" dirty="0"/>
              <a:t>)</a:t>
            </a:r>
          </a:p>
          <a:p>
            <a:br>
              <a:rPr lang="en-IN" dirty="0"/>
            </a:br>
            <a:endParaRPr lang="en-IN"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a:t>Python </a:t>
            </a:r>
            <a:r>
              <a:rPr lang="en-IN" dirty="0" err="1"/>
              <a:t>MySQL</a:t>
            </a:r>
            <a:r>
              <a:rPr lang="en-IN" dirty="0"/>
              <a:t> Update Table</a:t>
            </a:r>
            <a:br>
              <a:rPr lang="en-IN" dirty="0"/>
            </a:br>
            <a:endParaRPr lang="en-IN" dirty="0"/>
          </a:p>
        </p:txBody>
      </p:sp>
      <p:sp>
        <p:nvSpPr>
          <p:cNvPr id="3" name="Content Placeholder 2"/>
          <p:cNvSpPr>
            <a:spLocks noGrp="1"/>
          </p:cNvSpPr>
          <p:nvPr>
            <p:ph idx="1"/>
          </p:nvPr>
        </p:nvSpPr>
        <p:spPr>
          <a:xfrm>
            <a:off x="457200" y="642918"/>
            <a:ext cx="8229600" cy="5483245"/>
          </a:xfrm>
        </p:spPr>
        <p:txBody>
          <a:bodyPr>
            <a:normAutofit fontScale="70000" lnSpcReduction="20000"/>
          </a:bodyPr>
          <a:lstStyle/>
          <a:p>
            <a:r>
              <a:rPr lang="en-IN" dirty="0"/>
              <a:t>import </a:t>
            </a:r>
            <a:r>
              <a:rPr lang="en-IN" dirty="0" err="1"/>
              <a:t>mysql.connector</a:t>
            </a:r>
            <a:br>
              <a:rPr lang="en-IN" dirty="0"/>
            </a:br>
            <a:br>
              <a:rPr lang="en-IN" dirty="0"/>
            </a:br>
            <a:r>
              <a:rPr lang="en-IN" dirty="0" err="1"/>
              <a:t>mydb</a:t>
            </a:r>
            <a:r>
              <a:rPr lang="en-IN" dirty="0"/>
              <a:t> = </a:t>
            </a:r>
            <a:r>
              <a:rPr lang="en-IN" dirty="0" err="1"/>
              <a:t>mysql.connector.connect</a:t>
            </a:r>
            <a:r>
              <a:rPr lang="en-IN" dirty="0"/>
              <a:t>(</a:t>
            </a:r>
            <a:br>
              <a:rPr lang="en-IN" dirty="0"/>
            </a:br>
            <a:r>
              <a:rPr lang="en-IN" dirty="0"/>
              <a:t>  host="</a:t>
            </a:r>
            <a:r>
              <a:rPr lang="en-IN" dirty="0" err="1"/>
              <a:t>localhost</a:t>
            </a:r>
            <a:r>
              <a:rPr lang="en-IN" dirty="0"/>
              <a:t>",</a:t>
            </a:r>
            <a:br>
              <a:rPr lang="en-IN" dirty="0"/>
            </a:br>
            <a:r>
              <a:rPr lang="en-IN" dirty="0"/>
              <a:t>  user="</a:t>
            </a:r>
            <a:r>
              <a:rPr lang="en-IN" i="1" dirty="0" err="1"/>
              <a:t>yourusername</a:t>
            </a:r>
            <a:r>
              <a:rPr lang="en-IN" dirty="0"/>
              <a:t>",</a:t>
            </a:r>
            <a:br>
              <a:rPr lang="en-IN" dirty="0"/>
            </a:br>
            <a:r>
              <a:rPr lang="en-IN" dirty="0"/>
              <a:t>  password="</a:t>
            </a:r>
            <a:r>
              <a:rPr lang="en-IN" i="1" dirty="0" err="1"/>
              <a:t>yourpassword</a:t>
            </a:r>
            <a:r>
              <a:rPr lang="en-IN" dirty="0"/>
              <a:t>",</a:t>
            </a:r>
            <a:br>
              <a:rPr lang="en-IN" dirty="0"/>
            </a:br>
            <a:r>
              <a:rPr lang="en-IN" dirty="0"/>
              <a:t>  database="</a:t>
            </a:r>
            <a:r>
              <a:rPr lang="en-IN" dirty="0" err="1"/>
              <a:t>mydatabase</a:t>
            </a:r>
            <a:r>
              <a:rPr lang="en-IN" dirty="0"/>
              <a:t>"</a:t>
            </a:r>
            <a:br>
              <a:rPr lang="en-IN" dirty="0"/>
            </a:br>
            <a:r>
              <a:rPr lang="en-IN" dirty="0"/>
              <a:t>)</a:t>
            </a:r>
            <a:br>
              <a:rPr lang="en-IN" dirty="0"/>
            </a:br>
            <a:br>
              <a:rPr lang="en-IN" dirty="0"/>
            </a:br>
            <a:r>
              <a:rPr lang="en-IN" dirty="0" err="1"/>
              <a:t>mycursor</a:t>
            </a:r>
            <a:r>
              <a:rPr lang="en-IN" dirty="0"/>
              <a:t> = </a:t>
            </a:r>
            <a:r>
              <a:rPr lang="en-IN" dirty="0" err="1"/>
              <a:t>mydb.cursor</a:t>
            </a:r>
            <a:r>
              <a:rPr lang="en-IN" dirty="0"/>
              <a:t>()</a:t>
            </a:r>
            <a:br>
              <a:rPr lang="en-IN" dirty="0"/>
            </a:br>
            <a:br>
              <a:rPr lang="en-IN" dirty="0"/>
            </a:br>
            <a:r>
              <a:rPr lang="en-IN" dirty="0" err="1"/>
              <a:t>sql</a:t>
            </a:r>
            <a:r>
              <a:rPr lang="en-IN" dirty="0"/>
              <a:t> = "UPDATE customers SET address = 'Canyon 123' WHERE address = 'Valley 345'"</a:t>
            </a:r>
            <a:br>
              <a:rPr lang="en-IN" dirty="0"/>
            </a:br>
            <a:br>
              <a:rPr lang="en-IN" dirty="0"/>
            </a:br>
            <a:r>
              <a:rPr lang="en-IN" dirty="0" err="1"/>
              <a:t>mycursor.execute</a:t>
            </a:r>
            <a:r>
              <a:rPr lang="en-IN" dirty="0"/>
              <a:t>(</a:t>
            </a:r>
            <a:r>
              <a:rPr lang="en-IN" dirty="0" err="1"/>
              <a:t>sql</a:t>
            </a:r>
            <a:r>
              <a:rPr lang="en-IN" dirty="0"/>
              <a:t>)</a:t>
            </a:r>
            <a:br>
              <a:rPr lang="en-IN" dirty="0"/>
            </a:br>
            <a:br>
              <a:rPr lang="en-IN" dirty="0"/>
            </a:br>
            <a:r>
              <a:rPr lang="en-IN" dirty="0" err="1"/>
              <a:t>mydb.commit</a:t>
            </a:r>
            <a:r>
              <a:rPr lang="en-IN" dirty="0"/>
              <a:t>()</a:t>
            </a:r>
            <a:br>
              <a:rPr lang="en-IN" dirty="0"/>
            </a:br>
            <a:br>
              <a:rPr lang="en-IN" dirty="0"/>
            </a:br>
            <a:r>
              <a:rPr lang="en-IN" dirty="0"/>
              <a:t>print(</a:t>
            </a:r>
            <a:r>
              <a:rPr lang="en-IN" dirty="0" err="1"/>
              <a:t>mycursor.rowcount</a:t>
            </a:r>
            <a:r>
              <a:rPr lang="en-IN" dirty="0"/>
              <a:t>, "record(s) affected")</a:t>
            </a:r>
          </a:p>
          <a:p>
            <a:pPr>
              <a:buNone/>
            </a:pPr>
            <a:endParaRPr lang="en-IN" dirty="0"/>
          </a:p>
          <a:p>
            <a:pPr>
              <a:buNone/>
            </a:pPr>
            <a:endParaRPr lang="en-IN"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D76F-D8E2-4861-A995-868A5EBE291B}"/>
              </a:ext>
            </a:extLst>
          </p:cNvPr>
          <p:cNvSpPr>
            <a:spLocks noGrp="1"/>
          </p:cNvSpPr>
          <p:nvPr>
            <p:ph type="title"/>
          </p:nvPr>
        </p:nvSpPr>
        <p:spPr>
          <a:xfrm>
            <a:off x="457200" y="274638"/>
            <a:ext cx="8229600" cy="274042"/>
          </a:xfrm>
        </p:spPr>
        <p:txBody>
          <a:bodyPr>
            <a:normAutofit fontScale="90000"/>
          </a:bodyPr>
          <a:lstStyle/>
          <a:p>
            <a:r>
              <a:rPr lang="en-US" dirty="0"/>
              <a:t>sqlite3</a:t>
            </a:r>
            <a:endParaRPr lang="en-IN" dirty="0"/>
          </a:p>
        </p:txBody>
      </p:sp>
      <p:sp>
        <p:nvSpPr>
          <p:cNvPr id="3" name="Content Placeholder 2">
            <a:extLst>
              <a:ext uri="{FF2B5EF4-FFF2-40B4-BE49-F238E27FC236}">
                <a16:creationId xmlns:a16="http://schemas.microsoft.com/office/drawing/2014/main" id="{5C2B9EEC-D1AE-4BB4-83D9-E73A90B2C4A4}"/>
              </a:ext>
            </a:extLst>
          </p:cNvPr>
          <p:cNvSpPr>
            <a:spLocks noGrp="1"/>
          </p:cNvSpPr>
          <p:nvPr>
            <p:ph idx="1"/>
          </p:nvPr>
        </p:nvSpPr>
        <p:spPr>
          <a:xfrm>
            <a:off x="457200" y="620688"/>
            <a:ext cx="8229600" cy="6237312"/>
          </a:xfrm>
        </p:spPr>
        <p:txBody>
          <a:bodyPr>
            <a:normAutofit fontScale="77500" lnSpcReduction="20000"/>
          </a:bodyPr>
          <a:lstStyle/>
          <a:p>
            <a:r>
              <a:rPr lang="en-IN" dirty="0"/>
              <a:t>import sqlite3</a:t>
            </a:r>
          </a:p>
          <a:p>
            <a:endParaRPr lang="en-IN" dirty="0"/>
          </a:p>
          <a:p>
            <a:r>
              <a:rPr lang="en-IN" dirty="0"/>
              <a:t>conn=sqlite3.connect('</a:t>
            </a:r>
            <a:r>
              <a:rPr lang="en-IN" dirty="0" err="1"/>
              <a:t>department.db</a:t>
            </a:r>
            <a:r>
              <a:rPr lang="en-IN" dirty="0"/>
              <a:t>')</a:t>
            </a:r>
          </a:p>
          <a:p>
            <a:r>
              <a:rPr lang="en-IN" dirty="0"/>
              <a:t>print("Opened database successfully")</a:t>
            </a:r>
          </a:p>
          <a:p>
            <a:endParaRPr lang="en-IN" dirty="0"/>
          </a:p>
          <a:p>
            <a:r>
              <a:rPr lang="en-IN" dirty="0"/>
              <a:t>#conn.execute('create table depts(</a:t>
            </a:r>
            <a:r>
              <a:rPr lang="en-IN" dirty="0" err="1"/>
              <a:t>dept_id</a:t>
            </a:r>
            <a:r>
              <a:rPr lang="en-IN" dirty="0"/>
              <a:t> integer primary key </a:t>
            </a:r>
            <a:r>
              <a:rPr lang="en-IN" dirty="0" err="1"/>
              <a:t>autoincrement,dept_name</a:t>
            </a:r>
            <a:r>
              <a:rPr lang="en-IN" dirty="0"/>
              <a:t> varchar(30))');</a:t>
            </a:r>
          </a:p>
          <a:p>
            <a:r>
              <a:rPr lang="en-IN" dirty="0" err="1"/>
              <a:t>conn.execute</a:t>
            </a:r>
            <a:r>
              <a:rPr lang="en-IN" dirty="0"/>
              <a:t>('create table emp(</a:t>
            </a:r>
            <a:r>
              <a:rPr lang="en-IN" dirty="0" err="1"/>
              <a:t>emp_id</a:t>
            </a:r>
            <a:r>
              <a:rPr lang="en-IN" dirty="0"/>
              <a:t> integer primary key autoincrement,\</a:t>
            </a:r>
          </a:p>
          <a:p>
            <a:r>
              <a:rPr lang="en-IN" dirty="0"/>
              <a:t>             </a:t>
            </a:r>
            <a:r>
              <a:rPr lang="en-IN" dirty="0" err="1"/>
              <a:t>last_name</a:t>
            </a:r>
            <a:r>
              <a:rPr lang="en-IN" dirty="0"/>
              <a:t> varchar not null,\</a:t>
            </a:r>
          </a:p>
          <a:p>
            <a:r>
              <a:rPr lang="en-IN" dirty="0"/>
              <a:t>             </a:t>
            </a:r>
            <a:r>
              <a:rPr lang="en-IN" dirty="0" err="1"/>
              <a:t>first_name</a:t>
            </a:r>
            <a:r>
              <a:rPr lang="en-IN" dirty="0"/>
              <a:t> varchar,\</a:t>
            </a:r>
          </a:p>
          <a:p>
            <a:r>
              <a:rPr lang="en-IN" dirty="0"/>
              <a:t>             </a:t>
            </a:r>
            <a:r>
              <a:rPr lang="en-IN" dirty="0" err="1"/>
              <a:t>dept_id</a:t>
            </a:r>
            <a:r>
              <a:rPr lang="en-IN" dirty="0"/>
              <a:t> integer,\</a:t>
            </a:r>
          </a:p>
          <a:p>
            <a:r>
              <a:rPr lang="en-IN" dirty="0"/>
              <a:t>             constraint </a:t>
            </a:r>
            <a:r>
              <a:rPr lang="en-IN" dirty="0" err="1"/>
              <a:t>fk_dept</a:t>
            </a:r>
            <a:r>
              <a:rPr lang="en-IN" dirty="0"/>
              <a:t>\</a:t>
            </a:r>
          </a:p>
          <a:p>
            <a:r>
              <a:rPr lang="en-IN" dirty="0"/>
              <a:t>             foreign key(</a:t>
            </a:r>
            <a:r>
              <a:rPr lang="en-IN" dirty="0" err="1"/>
              <a:t>dept_id</a:t>
            </a:r>
            <a:r>
              <a:rPr lang="en-IN" dirty="0"/>
              <a:t>)\</a:t>
            </a:r>
          </a:p>
          <a:p>
            <a:r>
              <a:rPr lang="en-IN" dirty="0"/>
              <a:t>             references dept(</a:t>
            </a:r>
            <a:r>
              <a:rPr lang="en-IN" dirty="0" err="1"/>
              <a:t>dept_id</a:t>
            </a:r>
            <a:r>
              <a:rPr lang="en-IN" dirty="0"/>
              <a:t>))')</a:t>
            </a:r>
          </a:p>
          <a:p>
            <a:r>
              <a:rPr lang="en-IN" dirty="0" err="1"/>
              <a:t>conn.close</a:t>
            </a:r>
            <a:r>
              <a:rPr lang="en-IN" dirty="0"/>
              <a:t>()</a:t>
            </a:r>
          </a:p>
        </p:txBody>
      </p:sp>
    </p:spTree>
    <p:extLst>
      <p:ext uri="{BB962C8B-B14F-4D97-AF65-F5344CB8AC3E}">
        <p14:creationId xmlns:p14="http://schemas.microsoft.com/office/powerpoint/2010/main" val="324231940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6D86-69A7-472C-B449-24113EC00323}"/>
              </a:ext>
            </a:extLst>
          </p:cNvPr>
          <p:cNvSpPr>
            <a:spLocks noGrp="1"/>
          </p:cNvSpPr>
          <p:nvPr>
            <p:ph type="title"/>
          </p:nvPr>
        </p:nvSpPr>
        <p:spPr>
          <a:xfrm>
            <a:off x="457200" y="274638"/>
            <a:ext cx="8229600" cy="457199"/>
          </a:xfrm>
        </p:spPr>
        <p:txBody>
          <a:bodyPr>
            <a:normAutofit fontScale="90000"/>
          </a:bodyPr>
          <a:lstStyle/>
          <a:p>
            <a:r>
              <a:rPr lang="en-US" dirty="0"/>
              <a:t>insert</a:t>
            </a:r>
            <a:endParaRPr lang="en-IN" dirty="0"/>
          </a:p>
        </p:txBody>
      </p:sp>
      <p:sp>
        <p:nvSpPr>
          <p:cNvPr id="3" name="Content Placeholder 2">
            <a:extLst>
              <a:ext uri="{FF2B5EF4-FFF2-40B4-BE49-F238E27FC236}">
                <a16:creationId xmlns:a16="http://schemas.microsoft.com/office/drawing/2014/main" id="{F8347ADD-1A60-449A-890B-44919014CA1D}"/>
              </a:ext>
            </a:extLst>
          </p:cNvPr>
          <p:cNvSpPr>
            <a:spLocks noGrp="1"/>
          </p:cNvSpPr>
          <p:nvPr>
            <p:ph idx="1"/>
          </p:nvPr>
        </p:nvSpPr>
        <p:spPr>
          <a:xfrm>
            <a:off x="457200" y="908720"/>
            <a:ext cx="8229600" cy="5217443"/>
          </a:xfrm>
        </p:spPr>
        <p:txBody>
          <a:bodyPr>
            <a:normAutofit fontScale="92500" lnSpcReduction="10000"/>
          </a:bodyPr>
          <a:lstStyle/>
          <a:p>
            <a:r>
              <a:rPr lang="en-IN" dirty="0"/>
              <a:t>conn=sqlite3.connect('</a:t>
            </a:r>
            <a:r>
              <a:rPr lang="en-IN" dirty="0" err="1"/>
              <a:t>department.db</a:t>
            </a:r>
            <a:r>
              <a:rPr lang="en-IN" dirty="0"/>
              <a:t>')</a:t>
            </a:r>
          </a:p>
          <a:p>
            <a:r>
              <a:rPr lang="en-IN" dirty="0"/>
              <a:t>cursor=</a:t>
            </a:r>
            <a:r>
              <a:rPr lang="en-IN" dirty="0" err="1"/>
              <a:t>conn.cursor</a:t>
            </a:r>
            <a:r>
              <a:rPr lang="en-IN" dirty="0"/>
              <a:t>()</a:t>
            </a:r>
          </a:p>
          <a:p>
            <a:r>
              <a:rPr lang="en-IN" dirty="0"/>
              <a:t>print("Opened database successfully")</a:t>
            </a:r>
          </a:p>
          <a:p>
            <a:r>
              <a:rPr lang="en-IN" dirty="0" err="1"/>
              <a:t>sql</a:t>
            </a:r>
            <a:r>
              <a:rPr lang="en-IN" dirty="0"/>
              <a:t>="""insert into depts(</a:t>
            </a:r>
            <a:r>
              <a:rPr lang="en-IN" dirty="0" err="1"/>
              <a:t>dept_name</a:t>
            </a:r>
            <a:r>
              <a:rPr lang="en-IN" dirty="0"/>
              <a:t>)values('Support')"""</a:t>
            </a:r>
          </a:p>
          <a:p>
            <a:r>
              <a:rPr lang="en-IN" dirty="0"/>
              <a:t>r=</a:t>
            </a:r>
            <a:r>
              <a:rPr lang="en-IN" dirty="0" err="1"/>
              <a:t>cursor.execute</a:t>
            </a:r>
            <a:r>
              <a:rPr lang="en-IN" dirty="0"/>
              <a:t>(</a:t>
            </a:r>
            <a:r>
              <a:rPr lang="en-IN" dirty="0" err="1"/>
              <a:t>sql</a:t>
            </a:r>
            <a:r>
              <a:rPr lang="en-IN" dirty="0"/>
              <a:t>)</a:t>
            </a:r>
          </a:p>
          <a:p>
            <a:endParaRPr lang="en-IN" dirty="0"/>
          </a:p>
          <a:p>
            <a:r>
              <a:rPr lang="en-IN" dirty="0" err="1"/>
              <a:t>conn.commit</a:t>
            </a:r>
            <a:r>
              <a:rPr lang="en-IN" dirty="0"/>
              <a:t>()</a:t>
            </a:r>
          </a:p>
          <a:p>
            <a:endParaRPr lang="en-IN" dirty="0"/>
          </a:p>
          <a:p>
            <a:r>
              <a:rPr lang="en-IN" dirty="0" err="1"/>
              <a:t>cursor.close</a:t>
            </a:r>
            <a:r>
              <a:rPr lang="en-IN" dirty="0"/>
              <a:t>()</a:t>
            </a:r>
          </a:p>
        </p:txBody>
      </p:sp>
    </p:spTree>
    <p:extLst>
      <p:ext uri="{BB962C8B-B14F-4D97-AF65-F5344CB8AC3E}">
        <p14:creationId xmlns:p14="http://schemas.microsoft.com/office/powerpoint/2010/main" val="78626214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err="1"/>
              <a:t>Tkinter</a:t>
            </a:r>
            <a:endParaRPr lang="en-IN" dirty="0"/>
          </a:p>
        </p:txBody>
      </p:sp>
      <p:sp>
        <p:nvSpPr>
          <p:cNvPr id="3" name="Content Placeholder 2"/>
          <p:cNvSpPr>
            <a:spLocks noGrp="1"/>
          </p:cNvSpPr>
          <p:nvPr>
            <p:ph idx="1"/>
          </p:nvPr>
        </p:nvSpPr>
        <p:spPr>
          <a:xfrm>
            <a:off x="457200" y="785794"/>
            <a:ext cx="8229600" cy="6215106"/>
          </a:xfrm>
        </p:spPr>
        <p:txBody>
          <a:bodyPr>
            <a:normAutofit/>
          </a:bodyPr>
          <a:lstStyle/>
          <a:p>
            <a:r>
              <a:rPr lang="en-IN" sz="2000" b="1" dirty="0"/>
              <a:t>Graphical User Interface(GUI)</a:t>
            </a:r>
            <a:r>
              <a:rPr lang="en-IN" sz="2000" dirty="0"/>
              <a:t> is a form of user interface which allows users to interact with computers through visual indicators using items such as icons, menus, windows, etc. </a:t>
            </a:r>
          </a:p>
          <a:p>
            <a:r>
              <a:rPr lang="en-IN" sz="2000" dirty="0"/>
              <a:t>It has advantages over the Command Line Interface(CLI) where users interact with computers by writing commands using keyboard only and whose usage is more difficult than GUI.    </a:t>
            </a:r>
          </a:p>
          <a:p>
            <a:r>
              <a:rPr lang="en-IN" sz="2000" b="1" dirty="0" err="1"/>
              <a:t>Tkinter</a:t>
            </a:r>
            <a:r>
              <a:rPr lang="en-IN" sz="2000" dirty="0"/>
              <a:t> is the inbuilt python module that is used to create GUI applications.</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Widgets</a:t>
            </a:r>
          </a:p>
        </p:txBody>
      </p:sp>
      <p:sp>
        <p:nvSpPr>
          <p:cNvPr id="3" name="Content Placeholder 2"/>
          <p:cNvSpPr>
            <a:spLocks noGrp="1"/>
          </p:cNvSpPr>
          <p:nvPr>
            <p:ph idx="1"/>
          </p:nvPr>
        </p:nvSpPr>
        <p:spPr>
          <a:xfrm>
            <a:off x="457200" y="714356"/>
            <a:ext cx="8229600" cy="5857916"/>
          </a:xfrm>
        </p:spPr>
        <p:txBody>
          <a:bodyPr>
            <a:normAutofit/>
          </a:bodyPr>
          <a:lstStyle/>
          <a:p>
            <a:r>
              <a:rPr lang="en-IN" sz="2000" b="1" dirty="0"/>
              <a:t>Widgets</a:t>
            </a:r>
            <a:r>
              <a:rPr lang="en-IN" sz="2000" dirty="0"/>
              <a:t> in </a:t>
            </a:r>
            <a:r>
              <a:rPr lang="en-IN" sz="2000" dirty="0" err="1"/>
              <a:t>Tkinter</a:t>
            </a:r>
            <a:r>
              <a:rPr lang="en-IN" sz="2000" dirty="0"/>
              <a:t> are the elements of GUI application which provides various controls (such as Labels, Buttons, </a:t>
            </a:r>
            <a:r>
              <a:rPr lang="en-IN" sz="2000" dirty="0" err="1"/>
              <a:t>ComboBoxes</a:t>
            </a:r>
            <a:r>
              <a:rPr lang="en-IN" sz="2000" dirty="0"/>
              <a:t>, </a:t>
            </a:r>
            <a:r>
              <a:rPr lang="en-IN" sz="2000" dirty="0" err="1"/>
              <a:t>CheckBoxes</a:t>
            </a:r>
            <a:r>
              <a:rPr lang="en-IN" sz="2000" dirty="0"/>
              <a:t>, </a:t>
            </a:r>
            <a:r>
              <a:rPr lang="en-IN" sz="2000" dirty="0" err="1"/>
              <a:t>MenuBars</a:t>
            </a:r>
            <a:r>
              <a:rPr lang="en-IN" sz="2000" dirty="0"/>
              <a:t>, </a:t>
            </a:r>
            <a:r>
              <a:rPr lang="en-IN" sz="2000" dirty="0" err="1"/>
              <a:t>RadioButtons</a:t>
            </a:r>
            <a:r>
              <a:rPr lang="en-IN" sz="2000" dirty="0"/>
              <a:t> and many more) to users to interact with the application.</a:t>
            </a:r>
          </a:p>
          <a:p>
            <a:endParaRPr lang="en-IN" sz="2000" dirty="0"/>
          </a:p>
          <a:p>
            <a:endParaRPr lang="en-IN" sz="2000" dirty="0"/>
          </a:p>
          <a:p>
            <a:r>
              <a:rPr lang="en-IN" sz="2000" dirty="0"/>
              <a:t>import the </a:t>
            </a:r>
            <a:r>
              <a:rPr lang="en-IN" sz="2000" dirty="0" err="1"/>
              <a:t>Tkinter</a:t>
            </a:r>
            <a:r>
              <a:rPr lang="en-IN" sz="2000" dirty="0"/>
              <a:t> module.</a:t>
            </a:r>
          </a:p>
          <a:p>
            <a:r>
              <a:rPr lang="en-IN" sz="2000" dirty="0"/>
              <a:t>Create the main application window.</a:t>
            </a:r>
          </a:p>
          <a:p>
            <a:r>
              <a:rPr lang="en-IN" sz="2000" dirty="0"/>
              <a:t>Add the widgets like labels, buttons, frames, etc. to the window.</a:t>
            </a:r>
          </a:p>
          <a:p>
            <a:r>
              <a:rPr lang="en-IN" sz="2000" dirty="0"/>
              <a:t>Call the main event loop so that the actions can take place on the user's computer screen.</a:t>
            </a:r>
          </a:p>
          <a:p>
            <a:endParaRPr lang="en-IN" sz="20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example</a:t>
            </a:r>
          </a:p>
        </p:txBody>
      </p:sp>
      <p:sp>
        <p:nvSpPr>
          <p:cNvPr id="3" name="Content Placeholder 2"/>
          <p:cNvSpPr>
            <a:spLocks noGrp="1"/>
          </p:cNvSpPr>
          <p:nvPr>
            <p:ph idx="1"/>
          </p:nvPr>
        </p:nvSpPr>
        <p:spPr>
          <a:xfrm>
            <a:off x="457200" y="857232"/>
            <a:ext cx="8229600" cy="5786478"/>
          </a:xfrm>
        </p:spPr>
        <p:txBody>
          <a:bodyPr/>
          <a:lstStyle/>
          <a:p>
            <a:r>
              <a:rPr lang="en-IN" b="1" dirty="0"/>
              <a:t>from</a:t>
            </a:r>
            <a:r>
              <a:rPr lang="en-IN" dirty="0"/>
              <a:t> </a:t>
            </a:r>
            <a:r>
              <a:rPr lang="en-IN" dirty="0" err="1"/>
              <a:t>tkinter</a:t>
            </a:r>
            <a:r>
              <a:rPr lang="en-IN" dirty="0"/>
              <a:t> </a:t>
            </a:r>
            <a:r>
              <a:rPr lang="en-IN" b="1" dirty="0"/>
              <a:t>import</a:t>
            </a:r>
            <a:r>
              <a:rPr lang="en-IN" dirty="0"/>
              <a:t> *  </a:t>
            </a:r>
          </a:p>
          <a:p>
            <a:r>
              <a:rPr lang="en-IN" dirty="0"/>
              <a:t>#creating the application main window.   </a:t>
            </a:r>
          </a:p>
          <a:p>
            <a:r>
              <a:rPr lang="en-IN" dirty="0"/>
              <a:t>top = </a:t>
            </a:r>
            <a:r>
              <a:rPr lang="en-IN" dirty="0" err="1"/>
              <a:t>Tk</a:t>
            </a:r>
            <a:r>
              <a:rPr lang="en-IN" dirty="0"/>
              <a:t>()  </a:t>
            </a:r>
          </a:p>
          <a:p>
            <a:pPr fontAlgn="base"/>
            <a:r>
              <a:rPr lang="en-IN" dirty="0"/>
              <a:t>#calling </a:t>
            </a:r>
            <a:r>
              <a:rPr lang="en-IN" dirty="0" err="1"/>
              <a:t>mainloop</a:t>
            </a:r>
            <a:r>
              <a:rPr lang="en-IN" dirty="0"/>
              <a:t> method which is used </a:t>
            </a:r>
          </a:p>
          <a:p>
            <a:pPr fontAlgn="base"/>
            <a:r>
              <a:rPr lang="en-IN" dirty="0"/>
              <a:t># when your application is ready to run </a:t>
            </a:r>
          </a:p>
          <a:p>
            <a:pPr fontAlgn="base"/>
            <a:r>
              <a:rPr lang="en-IN" dirty="0"/>
              <a:t># and it tells the code to keep displaying </a:t>
            </a:r>
          </a:p>
          <a:p>
            <a:r>
              <a:rPr lang="en-IN" dirty="0"/>
              <a:t>  </a:t>
            </a:r>
          </a:p>
          <a:p>
            <a:r>
              <a:rPr lang="en-IN" dirty="0" err="1"/>
              <a:t>top.mainloop</a:t>
            </a:r>
            <a:r>
              <a:rPr lang="en-IN" dirty="0"/>
              <a:t>()  </a:t>
            </a:r>
          </a:p>
          <a:p>
            <a:endParaRPr lang="en-IN"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br>
              <a:rPr lang="en-IN" dirty="0"/>
            </a:br>
            <a:r>
              <a:rPr lang="en-IN" dirty="0" err="1"/>
              <a:t>Tkinter</a:t>
            </a:r>
            <a:r>
              <a:rPr lang="en-IN" dirty="0"/>
              <a:t> Geometry</a:t>
            </a:r>
            <a:br>
              <a:rPr lang="en-IN" dirty="0"/>
            </a:br>
            <a:endParaRPr lang="en-IN" dirty="0"/>
          </a:p>
        </p:txBody>
      </p:sp>
      <p:sp>
        <p:nvSpPr>
          <p:cNvPr id="3" name="Content Placeholder 2"/>
          <p:cNvSpPr>
            <a:spLocks noGrp="1"/>
          </p:cNvSpPr>
          <p:nvPr>
            <p:ph idx="1"/>
          </p:nvPr>
        </p:nvSpPr>
        <p:spPr>
          <a:xfrm>
            <a:off x="457200" y="571480"/>
            <a:ext cx="8229600" cy="5554683"/>
          </a:xfrm>
        </p:spPr>
        <p:txBody>
          <a:bodyPr/>
          <a:lstStyle/>
          <a:p>
            <a:r>
              <a:rPr lang="en-IN" dirty="0"/>
              <a:t>The </a:t>
            </a:r>
            <a:r>
              <a:rPr lang="en-IN" dirty="0" err="1"/>
              <a:t>Tkinter</a:t>
            </a:r>
            <a:r>
              <a:rPr lang="en-IN" dirty="0"/>
              <a:t> geometry specifies the method by using which, the widgets are represented on display. The python </a:t>
            </a:r>
            <a:r>
              <a:rPr lang="en-IN" dirty="0" err="1"/>
              <a:t>Tkinter</a:t>
            </a:r>
            <a:r>
              <a:rPr lang="en-IN" dirty="0"/>
              <a:t> provides the following geometry methods.</a:t>
            </a:r>
          </a:p>
          <a:p>
            <a:r>
              <a:rPr lang="en-IN" dirty="0"/>
              <a:t>The pack() method</a:t>
            </a:r>
          </a:p>
          <a:p>
            <a:r>
              <a:rPr lang="en-IN" dirty="0"/>
              <a:t>The grid() method</a:t>
            </a:r>
          </a:p>
          <a:p>
            <a:r>
              <a:rPr lang="en-IN" dirty="0"/>
              <a:t>The place() method</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try:</a:t>
            </a:r>
          </a:p>
          <a:p>
            <a:r>
              <a:rPr lang="en-IN" dirty="0"/>
              <a:t>    a=</a:t>
            </a:r>
            <a:r>
              <a:rPr lang="en-IN" dirty="0" err="1"/>
              <a:t>int</a:t>
            </a:r>
            <a:r>
              <a:rPr lang="en-IN" dirty="0"/>
              <a:t>(input("Enter a positive integer:"))</a:t>
            </a:r>
          </a:p>
          <a:p>
            <a:r>
              <a:rPr lang="en-IN" dirty="0"/>
              <a:t>    if a&lt;=0:</a:t>
            </a:r>
          </a:p>
          <a:p>
            <a:r>
              <a:rPr lang="en-IN" dirty="0"/>
              <a:t>        raise </a:t>
            </a:r>
            <a:r>
              <a:rPr lang="en-IN" dirty="0" err="1"/>
              <a:t>ValueError</a:t>
            </a:r>
            <a:r>
              <a:rPr lang="en-IN" dirty="0"/>
              <a:t>("That is not a positive number")</a:t>
            </a:r>
          </a:p>
          <a:p>
            <a:r>
              <a:rPr lang="en-IN" dirty="0"/>
              <a:t>except </a:t>
            </a:r>
            <a:r>
              <a:rPr lang="en-IN" dirty="0" err="1"/>
              <a:t>ValueError</a:t>
            </a:r>
            <a:r>
              <a:rPr lang="en-IN" dirty="0"/>
              <a:t> as </a:t>
            </a:r>
            <a:r>
              <a:rPr lang="en-IN" dirty="0" err="1"/>
              <a:t>ve</a:t>
            </a:r>
            <a:r>
              <a:rPr lang="en-IN" dirty="0"/>
              <a:t>:</a:t>
            </a:r>
          </a:p>
          <a:p>
            <a:r>
              <a:rPr lang="en-IN" dirty="0"/>
              <a:t>    print(</a:t>
            </a:r>
            <a:r>
              <a:rPr lang="en-IN" dirty="0" err="1"/>
              <a:t>ve</a:t>
            </a:r>
            <a:r>
              <a:rPr lang="en-IN" dirty="0"/>
              <a:t>)</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00042"/>
          </a:xfrm>
        </p:spPr>
        <p:txBody>
          <a:bodyPr>
            <a:normAutofit fontScale="90000"/>
          </a:bodyPr>
          <a:lstStyle/>
          <a:p>
            <a:br>
              <a:rPr lang="en-IN" dirty="0"/>
            </a:br>
            <a:r>
              <a:rPr lang="en-IN" dirty="0" err="1"/>
              <a:t>Tkinter</a:t>
            </a:r>
            <a:r>
              <a:rPr lang="en-IN" dirty="0"/>
              <a:t> pack() method</a:t>
            </a:r>
            <a:br>
              <a:rPr lang="en-IN" dirty="0"/>
            </a:br>
            <a:endParaRPr lang="en-IN" dirty="0"/>
          </a:p>
        </p:txBody>
      </p:sp>
      <p:sp>
        <p:nvSpPr>
          <p:cNvPr id="3" name="Content Placeholder 2"/>
          <p:cNvSpPr>
            <a:spLocks noGrp="1"/>
          </p:cNvSpPr>
          <p:nvPr>
            <p:ph idx="1"/>
          </p:nvPr>
        </p:nvSpPr>
        <p:spPr>
          <a:xfrm>
            <a:off x="457200" y="428604"/>
            <a:ext cx="8229600" cy="5697559"/>
          </a:xfrm>
        </p:spPr>
        <p:txBody>
          <a:bodyPr>
            <a:normAutofit fontScale="92500"/>
          </a:bodyPr>
          <a:lstStyle/>
          <a:p>
            <a:r>
              <a:rPr lang="en-IN" sz="2400" dirty="0"/>
              <a:t>The pack() widget is used to organize widget in the block. The positions widgets added to the python application using the pack() method can be controlled by using the various options specified in the method call.</a:t>
            </a:r>
          </a:p>
          <a:p>
            <a:r>
              <a:rPr lang="en-IN" sz="2400" dirty="0"/>
              <a:t>syntax</a:t>
            </a:r>
          </a:p>
          <a:p>
            <a:r>
              <a:rPr lang="en-IN" sz="2400" dirty="0" err="1"/>
              <a:t>widget.pack</a:t>
            </a:r>
            <a:r>
              <a:rPr lang="en-IN" sz="2400" dirty="0"/>
              <a:t>(options)  </a:t>
            </a:r>
          </a:p>
          <a:p>
            <a:endParaRPr lang="en-IN" sz="2400" dirty="0"/>
          </a:p>
          <a:p>
            <a:r>
              <a:rPr lang="en-IN" sz="2400" dirty="0"/>
              <a:t>A list of possible options that can be passed in pack() is given below.</a:t>
            </a:r>
          </a:p>
          <a:p>
            <a:r>
              <a:rPr lang="en-IN" sz="2400" b="1" dirty="0"/>
              <a:t>expand:</a:t>
            </a:r>
            <a:r>
              <a:rPr lang="en-IN" sz="2400" dirty="0"/>
              <a:t> If the expand is set to true, the widget expands to fill any space.</a:t>
            </a:r>
          </a:p>
          <a:p>
            <a:r>
              <a:rPr lang="en-IN" sz="2400" b="1" dirty="0"/>
              <a:t>Fill:</a:t>
            </a:r>
            <a:r>
              <a:rPr lang="en-IN" sz="2400" dirty="0"/>
              <a:t> By default, the fill is set to NONE. However, we can set it to X or Y to determine whether the widget contains any extra space.</a:t>
            </a:r>
          </a:p>
          <a:p>
            <a:r>
              <a:rPr lang="en-IN" sz="2400" b="1" dirty="0"/>
              <a:t>size:</a:t>
            </a:r>
            <a:r>
              <a:rPr lang="en-IN" sz="2400" dirty="0"/>
              <a:t> it represents the side of the parent to which the widget is to be placed on the window.</a:t>
            </a:r>
          </a:p>
          <a:p>
            <a:endParaRPr lang="en-IN" sz="24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Example</a:t>
            </a:r>
          </a:p>
        </p:txBody>
      </p:sp>
      <p:sp>
        <p:nvSpPr>
          <p:cNvPr id="3" name="Content Placeholder 2"/>
          <p:cNvSpPr>
            <a:spLocks noGrp="1"/>
          </p:cNvSpPr>
          <p:nvPr>
            <p:ph idx="1"/>
          </p:nvPr>
        </p:nvSpPr>
        <p:spPr>
          <a:xfrm>
            <a:off x="457200" y="714356"/>
            <a:ext cx="8229600" cy="5929354"/>
          </a:xfrm>
        </p:spPr>
        <p:txBody>
          <a:bodyPr>
            <a:normAutofit fontScale="85000" lnSpcReduction="10000"/>
          </a:bodyPr>
          <a:lstStyle/>
          <a:p>
            <a:r>
              <a:rPr lang="en-IN" b="1" dirty="0"/>
              <a:t>from</a:t>
            </a:r>
            <a:r>
              <a:rPr lang="en-IN" dirty="0"/>
              <a:t> </a:t>
            </a:r>
            <a:r>
              <a:rPr lang="en-IN" dirty="0" err="1"/>
              <a:t>tkinter</a:t>
            </a:r>
            <a:r>
              <a:rPr lang="en-IN" dirty="0"/>
              <a:t> </a:t>
            </a:r>
            <a:r>
              <a:rPr lang="en-IN" b="1" dirty="0"/>
              <a:t>import</a:t>
            </a:r>
            <a:r>
              <a:rPr lang="en-IN" dirty="0"/>
              <a:t> *  </a:t>
            </a:r>
          </a:p>
          <a:p>
            <a:r>
              <a:rPr lang="en-IN" dirty="0"/>
              <a:t>parent = </a:t>
            </a:r>
            <a:r>
              <a:rPr lang="en-IN" dirty="0" err="1"/>
              <a:t>Tk</a:t>
            </a:r>
            <a:r>
              <a:rPr lang="en-IN" dirty="0"/>
              <a:t>()  </a:t>
            </a:r>
          </a:p>
          <a:p>
            <a:r>
              <a:rPr lang="en-IN" dirty="0" err="1"/>
              <a:t>redbutton</a:t>
            </a:r>
            <a:r>
              <a:rPr lang="en-IN" dirty="0"/>
              <a:t> = Button(parent, text = "Red", </a:t>
            </a:r>
            <a:r>
              <a:rPr lang="en-IN" dirty="0" err="1"/>
              <a:t>fg</a:t>
            </a:r>
            <a:r>
              <a:rPr lang="en-IN" dirty="0"/>
              <a:t> = "red")  </a:t>
            </a:r>
          </a:p>
          <a:p>
            <a:r>
              <a:rPr lang="en-IN" dirty="0" err="1"/>
              <a:t>redbutton.pack</a:t>
            </a:r>
            <a:r>
              <a:rPr lang="en-IN" dirty="0"/>
              <a:t>( side = LEFT)  </a:t>
            </a:r>
          </a:p>
          <a:p>
            <a:r>
              <a:rPr lang="en-IN" dirty="0" err="1"/>
              <a:t>greenbutton</a:t>
            </a:r>
            <a:r>
              <a:rPr lang="en-IN" dirty="0"/>
              <a:t> = Button(parent, text = "Black", </a:t>
            </a:r>
            <a:r>
              <a:rPr lang="en-IN" dirty="0" err="1"/>
              <a:t>fg</a:t>
            </a:r>
            <a:r>
              <a:rPr lang="en-IN" dirty="0"/>
              <a:t> = "black")  </a:t>
            </a:r>
          </a:p>
          <a:p>
            <a:r>
              <a:rPr lang="en-IN" dirty="0" err="1"/>
              <a:t>greenbutton.pack</a:t>
            </a:r>
            <a:r>
              <a:rPr lang="en-IN" dirty="0"/>
              <a:t>( side = RIGHT )  </a:t>
            </a:r>
          </a:p>
          <a:p>
            <a:r>
              <a:rPr lang="en-IN" dirty="0" err="1"/>
              <a:t>bluebutton</a:t>
            </a:r>
            <a:r>
              <a:rPr lang="en-IN" dirty="0"/>
              <a:t> = Button(parent, text = "Blue", </a:t>
            </a:r>
            <a:r>
              <a:rPr lang="en-IN" dirty="0" err="1"/>
              <a:t>fg</a:t>
            </a:r>
            <a:r>
              <a:rPr lang="en-IN" dirty="0"/>
              <a:t> = "blue")  </a:t>
            </a:r>
          </a:p>
          <a:p>
            <a:r>
              <a:rPr lang="en-IN" dirty="0" err="1"/>
              <a:t>bluebutton.pack</a:t>
            </a:r>
            <a:r>
              <a:rPr lang="en-IN" dirty="0"/>
              <a:t>( side = TOP )  </a:t>
            </a:r>
          </a:p>
          <a:p>
            <a:r>
              <a:rPr lang="en-IN" dirty="0" err="1"/>
              <a:t>blackbutton</a:t>
            </a:r>
            <a:r>
              <a:rPr lang="en-IN" dirty="0"/>
              <a:t> = Button(parent, text = "Green", </a:t>
            </a:r>
            <a:r>
              <a:rPr lang="en-IN" dirty="0" err="1"/>
              <a:t>fg</a:t>
            </a:r>
            <a:r>
              <a:rPr lang="en-IN" dirty="0"/>
              <a:t> = "red")  </a:t>
            </a:r>
          </a:p>
          <a:p>
            <a:r>
              <a:rPr lang="en-IN" dirty="0" err="1"/>
              <a:t>blackbutton.pack</a:t>
            </a:r>
            <a:r>
              <a:rPr lang="en-IN" dirty="0"/>
              <a:t>( side = BOTTOM)  </a:t>
            </a:r>
          </a:p>
          <a:p>
            <a:r>
              <a:rPr lang="en-IN" dirty="0" err="1"/>
              <a:t>parent.mainloop</a:t>
            </a:r>
            <a:r>
              <a:rPr lang="en-IN" dirty="0"/>
              <a:t>()  </a:t>
            </a:r>
          </a:p>
          <a:p>
            <a:endParaRPr lang="en-IN"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err="1"/>
              <a:t>Tkinter</a:t>
            </a:r>
            <a:r>
              <a:rPr lang="en-IN" dirty="0"/>
              <a:t> grid() method</a:t>
            </a:r>
            <a:br>
              <a:rPr lang="en-IN" dirty="0"/>
            </a:br>
            <a:endParaRPr lang="en-IN" dirty="0"/>
          </a:p>
        </p:txBody>
      </p:sp>
      <p:sp>
        <p:nvSpPr>
          <p:cNvPr id="3" name="Content Placeholder 2"/>
          <p:cNvSpPr>
            <a:spLocks noGrp="1"/>
          </p:cNvSpPr>
          <p:nvPr>
            <p:ph idx="1"/>
          </p:nvPr>
        </p:nvSpPr>
        <p:spPr>
          <a:xfrm>
            <a:off x="457200" y="642918"/>
            <a:ext cx="8229600" cy="5483245"/>
          </a:xfrm>
        </p:spPr>
        <p:txBody>
          <a:bodyPr>
            <a:normAutofit fontScale="85000" lnSpcReduction="10000"/>
          </a:bodyPr>
          <a:lstStyle/>
          <a:p>
            <a:r>
              <a:rPr lang="en-IN" sz="1800" dirty="0"/>
              <a:t>The grid() geometry manager organizes the widgets in the tabular form. We can specify the rows and columns as the options in the method call. We can also specify the column span (width) or </a:t>
            </a:r>
            <a:r>
              <a:rPr lang="en-IN" sz="1800" dirty="0" err="1"/>
              <a:t>rowspan</a:t>
            </a:r>
            <a:r>
              <a:rPr lang="en-IN" sz="1800" dirty="0"/>
              <a:t>(height) of a widget.</a:t>
            </a:r>
          </a:p>
          <a:p>
            <a:r>
              <a:rPr lang="en-IN" sz="1800" dirty="0"/>
              <a:t>Syntax</a:t>
            </a:r>
          </a:p>
          <a:p>
            <a:r>
              <a:rPr lang="en-IN" sz="1800" dirty="0" err="1"/>
              <a:t>widget.grid</a:t>
            </a:r>
            <a:r>
              <a:rPr lang="en-IN" sz="1800" dirty="0"/>
              <a:t>(options)  </a:t>
            </a:r>
          </a:p>
          <a:p>
            <a:r>
              <a:rPr lang="en-IN" sz="1800" dirty="0"/>
              <a:t>A list of possible options that can be passed inside the grid() method is given below.</a:t>
            </a:r>
          </a:p>
          <a:p>
            <a:r>
              <a:rPr lang="en-IN" sz="1800" b="1" dirty="0"/>
              <a:t>Column</a:t>
            </a:r>
            <a:br>
              <a:rPr lang="en-IN" sz="1800" dirty="0"/>
            </a:br>
            <a:r>
              <a:rPr lang="en-IN" sz="1800" dirty="0"/>
              <a:t>The column number in which the widget is to be placed. The leftmost column is represented by 0.</a:t>
            </a:r>
          </a:p>
          <a:p>
            <a:r>
              <a:rPr lang="en-IN" sz="1800" b="1" dirty="0" err="1"/>
              <a:t>Columnspan</a:t>
            </a:r>
            <a:br>
              <a:rPr lang="en-IN" sz="1800" dirty="0"/>
            </a:br>
            <a:r>
              <a:rPr lang="en-IN" sz="1800" dirty="0"/>
              <a:t>The width of the widget. It represents the number of columns up to which, the column is expanded.</a:t>
            </a:r>
          </a:p>
          <a:p>
            <a:r>
              <a:rPr lang="en-IN" sz="1800" b="1" dirty="0" err="1"/>
              <a:t>ipadx</a:t>
            </a:r>
            <a:r>
              <a:rPr lang="en-IN" sz="1800" b="1" dirty="0"/>
              <a:t>, </a:t>
            </a:r>
            <a:r>
              <a:rPr lang="en-IN" sz="1800" b="1" dirty="0" err="1"/>
              <a:t>ipady</a:t>
            </a:r>
            <a:br>
              <a:rPr lang="en-IN" sz="1800" dirty="0"/>
            </a:br>
            <a:r>
              <a:rPr lang="en-IN" sz="1800" dirty="0"/>
              <a:t>It represents the number of pixels to pad the widget inside the widget's border.</a:t>
            </a:r>
          </a:p>
          <a:p>
            <a:r>
              <a:rPr lang="en-IN" sz="1800" b="1" dirty="0" err="1"/>
              <a:t>padx</a:t>
            </a:r>
            <a:r>
              <a:rPr lang="en-IN" sz="1800" b="1" dirty="0"/>
              <a:t>, </a:t>
            </a:r>
            <a:r>
              <a:rPr lang="en-IN" sz="1800" b="1" dirty="0" err="1"/>
              <a:t>pady</a:t>
            </a:r>
            <a:br>
              <a:rPr lang="en-IN" sz="1800" dirty="0"/>
            </a:br>
            <a:r>
              <a:rPr lang="en-IN" sz="1800" dirty="0"/>
              <a:t>It represents the number of pixels to pad the widget outside the widget's border.</a:t>
            </a:r>
          </a:p>
          <a:p>
            <a:r>
              <a:rPr lang="en-IN" sz="1800" b="1" dirty="0"/>
              <a:t>row</a:t>
            </a:r>
            <a:br>
              <a:rPr lang="en-IN" sz="1800" dirty="0"/>
            </a:br>
            <a:r>
              <a:rPr lang="en-IN" sz="1800" dirty="0"/>
              <a:t>The row number in which the widget is to be placed. The topmost row is represented by 0.</a:t>
            </a:r>
          </a:p>
          <a:p>
            <a:r>
              <a:rPr lang="en-IN" sz="1800" b="1" dirty="0" err="1"/>
              <a:t>rowspan</a:t>
            </a:r>
            <a:br>
              <a:rPr lang="en-IN" sz="1800" dirty="0"/>
            </a:br>
            <a:r>
              <a:rPr lang="en-IN" sz="1800" dirty="0"/>
              <a:t>The height of the widget, i.e. the number of the row up to which the widget is expanded.</a:t>
            </a:r>
          </a:p>
          <a:p>
            <a:r>
              <a:rPr lang="en-IN" sz="1800" b="1" dirty="0"/>
              <a:t>Sticky</a:t>
            </a:r>
            <a:br>
              <a:rPr lang="en-IN" sz="1800" dirty="0"/>
            </a:br>
            <a:r>
              <a:rPr lang="en-IN" sz="1800" dirty="0"/>
              <a:t>If the cell is larger than a widget, then sticky is used to specify the position of the widget inside the cell. It may be the concatenation of the sticky letters representing the position of the widget. It may be N, E, W, S, NE, NW, NS, EW, ES.</a:t>
            </a:r>
          </a:p>
          <a:p>
            <a:endParaRPr lang="en-IN" sz="18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Example</a:t>
            </a:r>
          </a:p>
        </p:txBody>
      </p:sp>
      <p:sp>
        <p:nvSpPr>
          <p:cNvPr id="3" name="Content Placeholder 2"/>
          <p:cNvSpPr>
            <a:spLocks noGrp="1"/>
          </p:cNvSpPr>
          <p:nvPr>
            <p:ph idx="1"/>
          </p:nvPr>
        </p:nvSpPr>
        <p:spPr>
          <a:xfrm>
            <a:off x="457200" y="714356"/>
            <a:ext cx="8229600" cy="6143644"/>
          </a:xfrm>
        </p:spPr>
        <p:txBody>
          <a:bodyPr>
            <a:normAutofit lnSpcReduction="10000"/>
          </a:bodyPr>
          <a:lstStyle/>
          <a:p>
            <a:r>
              <a:rPr lang="en-IN" dirty="0"/>
              <a:t>from </a:t>
            </a:r>
            <a:r>
              <a:rPr lang="en-IN" dirty="0" err="1"/>
              <a:t>tkinter</a:t>
            </a:r>
            <a:r>
              <a:rPr lang="en-IN" dirty="0"/>
              <a:t> import *</a:t>
            </a:r>
          </a:p>
          <a:p>
            <a:endParaRPr lang="en-IN" dirty="0"/>
          </a:p>
          <a:p>
            <a:r>
              <a:rPr lang="en-IN" dirty="0"/>
              <a:t>parent=</a:t>
            </a:r>
            <a:r>
              <a:rPr lang="en-IN" dirty="0" err="1"/>
              <a:t>Tk</a:t>
            </a:r>
            <a:r>
              <a:rPr lang="en-IN" dirty="0"/>
              <a:t>()</a:t>
            </a:r>
          </a:p>
          <a:p>
            <a:r>
              <a:rPr lang="en-IN" dirty="0"/>
              <a:t>name=Label(</a:t>
            </a:r>
            <a:r>
              <a:rPr lang="en-IN" dirty="0" err="1"/>
              <a:t>parent,text</a:t>
            </a:r>
            <a:r>
              <a:rPr lang="en-IN" dirty="0"/>
              <a:t>="Name").grid(row=0,column=0)</a:t>
            </a:r>
          </a:p>
          <a:p>
            <a:r>
              <a:rPr lang="en-IN" dirty="0"/>
              <a:t>e1=Entry(parent).grid(row=0,column=1)</a:t>
            </a:r>
          </a:p>
          <a:p>
            <a:r>
              <a:rPr lang="en-IN" dirty="0"/>
              <a:t>password=Label(</a:t>
            </a:r>
            <a:r>
              <a:rPr lang="en-IN" dirty="0" err="1"/>
              <a:t>parent,text</a:t>
            </a:r>
            <a:r>
              <a:rPr lang="en-IN" dirty="0"/>
              <a:t>="password").grid(row=1,column=0)</a:t>
            </a:r>
          </a:p>
          <a:p>
            <a:r>
              <a:rPr lang="en-IN" dirty="0"/>
              <a:t>e2=Entry(parent).grid(row=1,column=1)</a:t>
            </a:r>
          </a:p>
          <a:p>
            <a:r>
              <a:rPr lang="en-IN" dirty="0"/>
              <a:t>submit=Button(</a:t>
            </a:r>
            <a:r>
              <a:rPr lang="en-IN" dirty="0" err="1"/>
              <a:t>parent,text</a:t>
            </a:r>
            <a:r>
              <a:rPr lang="en-IN" dirty="0"/>
              <a:t>="Submit").grid(row=2,column=0)</a:t>
            </a:r>
          </a:p>
          <a:p>
            <a:r>
              <a:rPr lang="en-IN" dirty="0" err="1"/>
              <a:t>parent.mainloop</a:t>
            </a:r>
            <a:r>
              <a:rPr lang="en-IN" dirty="0"/>
              <a:t>()</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Place() method</a:t>
            </a:r>
          </a:p>
        </p:txBody>
      </p:sp>
      <p:sp>
        <p:nvSpPr>
          <p:cNvPr id="3" name="Content Placeholder 2"/>
          <p:cNvSpPr>
            <a:spLocks noGrp="1"/>
          </p:cNvSpPr>
          <p:nvPr>
            <p:ph idx="1"/>
          </p:nvPr>
        </p:nvSpPr>
        <p:spPr>
          <a:xfrm>
            <a:off x="457200" y="714356"/>
            <a:ext cx="8229600" cy="6143644"/>
          </a:xfrm>
        </p:spPr>
        <p:txBody>
          <a:bodyPr/>
          <a:lstStyle/>
          <a:p>
            <a:r>
              <a:rPr lang="en-IN" dirty="0"/>
              <a:t>The place() geometry manager organizes the widgets to the specific x and y coordinates.</a:t>
            </a:r>
          </a:p>
          <a:p>
            <a:r>
              <a:rPr lang="en-IN" dirty="0"/>
              <a:t>Syntax</a:t>
            </a:r>
          </a:p>
          <a:p>
            <a:r>
              <a:rPr lang="en-IN" dirty="0" err="1"/>
              <a:t>widget.place</a:t>
            </a:r>
            <a:r>
              <a:rPr lang="en-IN" dirty="0"/>
              <a:t>(options)  </a:t>
            </a:r>
          </a:p>
          <a:p>
            <a:r>
              <a:rPr lang="en-IN" dirty="0"/>
              <a:t>A list of possible options is given below.</a:t>
            </a:r>
          </a:p>
          <a:p>
            <a:r>
              <a:rPr lang="en-IN" b="1" dirty="0"/>
              <a:t>x, y:</a:t>
            </a:r>
            <a:r>
              <a:rPr lang="en-IN" dirty="0"/>
              <a:t> It refers to the horizontal and vertical offset in the pixels.</a:t>
            </a:r>
          </a:p>
          <a:p>
            <a:endParaRPr lang="en-IN"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Examples</a:t>
            </a:r>
          </a:p>
        </p:txBody>
      </p:sp>
      <p:sp>
        <p:nvSpPr>
          <p:cNvPr id="3" name="Content Placeholder 2"/>
          <p:cNvSpPr>
            <a:spLocks noGrp="1"/>
          </p:cNvSpPr>
          <p:nvPr>
            <p:ph idx="1"/>
          </p:nvPr>
        </p:nvSpPr>
        <p:spPr>
          <a:xfrm>
            <a:off x="457200" y="714356"/>
            <a:ext cx="8229600" cy="6143644"/>
          </a:xfrm>
        </p:spPr>
        <p:txBody>
          <a:bodyPr/>
          <a:lstStyle/>
          <a:p>
            <a:r>
              <a:rPr lang="en-IN" dirty="0"/>
              <a:t>from </a:t>
            </a:r>
            <a:r>
              <a:rPr lang="en-IN" dirty="0" err="1"/>
              <a:t>tkinter</a:t>
            </a:r>
            <a:r>
              <a:rPr lang="en-IN" dirty="0"/>
              <a:t> import *</a:t>
            </a:r>
          </a:p>
          <a:p>
            <a:endParaRPr lang="en-IN" dirty="0"/>
          </a:p>
          <a:p>
            <a:r>
              <a:rPr lang="en-IN" dirty="0"/>
              <a:t>parent=</a:t>
            </a:r>
            <a:r>
              <a:rPr lang="en-IN" dirty="0" err="1"/>
              <a:t>Tk</a:t>
            </a:r>
            <a:r>
              <a:rPr lang="en-IN" dirty="0"/>
              <a:t>()</a:t>
            </a:r>
          </a:p>
          <a:p>
            <a:r>
              <a:rPr lang="en-IN" dirty="0"/>
              <a:t>name=Label(</a:t>
            </a:r>
            <a:r>
              <a:rPr lang="en-IN" dirty="0" err="1"/>
              <a:t>parent,text</a:t>
            </a:r>
            <a:r>
              <a:rPr lang="en-IN" dirty="0"/>
              <a:t>="Name").place(x=30,y=50)</a:t>
            </a:r>
          </a:p>
          <a:p>
            <a:r>
              <a:rPr lang="en-IN" dirty="0"/>
              <a:t>email=Label(</a:t>
            </a:r>
            <a:r>
              <a:rPr lang="en-IN" dirty="0" err="1"/>
              <a:t>parent,text</a:t>
            </a:r>
            <a:r>
              <a:rPr lang="en-IN" dirty="0"/>
              <a:t>="Email").place(x=10,y=150)</a:t>
            </a:r>
          </a:p>
          <a:p>
            <a:r>
              <a:rPr lang="en-IN" dirty="0"/>
              <a:t>e1=Entry(parent).place(x=80,y=50)</a:t>
            </a:r>
          </a:p>
          <a:p>
            <a:r>
              <a:rPr lang="en-IN" dirty="0" err="1"/>
              <a:t>parent.mainloop</a:t>
            </a:r>
            <a:r>
              <a:rPr lang="en-IN" dirty="0"/>
              <a:t>()</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err="1"/>
              <a:t>Tkinter</a:t>
            </a:r>
            <a:r>
              <a:rPr lang="en-IN" dirty="0"/>
              <a:t> Button</a:t>
            </a:r>
          </a:p>
        </p:txBody>
      </p:sp>
      <p:sp>
        <p:nvSpPr>
          <p:cNvPr id="3" name="Content Placeholder 2"/>
          <p:cNvSpPr>
            <a:spLocks noGrp="1"/>
          </p:cNvSpPr>
          <p:nvPr>
            <p:ph idx="1"/>
          </p:nvPr>
        </p:nvSpPr>
        <p:spPr>
          <a:xfrm>
            <a:off x="457200" y="785794"/>
            <a:ext cx="8229600" cy="6072206"/>
          </a:xfrm>
        </p:spPr>
        <p:txBody>
          <a:bodyPr/>
          <a:lstStyle/>
          <a:p>
            <a:r>
              <a:rPr lang="en-IN" dirty="0"/>
              <a:t>The button widget is used to add various types of buttons to the python application.</a:t>
            </a:r>
          </a:p>
          <a:p>
            <a:r>
              <a:rPr lang="en-IN" dirty="0"/>
              <a:t>We can also associate a method or function with a button which is called when the button is pressed.</a:t>
            </a:r>
          </a:p>
          <a:p>
            <a:r>
              <a:rPr lang="en-IN" dirty="0"/>
              <a:t>Syntax</a:t>
            </a:r>
          </a:p>
          <a:p>
            <a:r>
              <a:rPr lang="en-IN" dirty="0"/>
              <a:t>W = Button(parent, options)   </a:t>
            </a:r>
          </a:p>
          <a:p>
            <a:endParaRPr lang="en-IN"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Example</a:t>
            </a:r>
          </a:p>
        </p:txBody>
      </p:sp>
      <p:sp>
        <p:nvSpPr>
          <p:cNvPr id="3" name="Content Placeholder 2"/>
          <p:cNvSpPr>
            <a:spLocks noGrp="1"/>
          </p:cNvSpPr>
          <p:nvPr>
            <p:ph idx="1"/>
          </p:nvPr>
        </p:nvSpPr>
        <p:spPr>
          <a:xfrm>
            <a:off x="457200" y="714356"/>
            <a:ext cx="8229600" cy="6143644"/>
          </a:xfrm>
        </p:spPr>
        <p:txBody>
          <a:bodyPr/>
          <a:lstStyle/>
          <a:p>
            <a:r>
              <a:rPr lang="en-IN" dirty="0"/>
              <a:t>from </a:t>
            </a:r>
            <a:r>
              <a:rPr lang="en-IN" dirty="0" err="1"/>
              <a:t>tkinter</a:t>
            </a:r>
            <a:r>
              <a:rPr lang="en-IN" dirty="0"/>
              <a:t> import *</a:t>
            </a:r>
          </a:p>
          <a:p>
            <a:endParaRPr lang="en-IN" dirty="0"/>
          </a:p>
          <a:p>
            <a:r>
              <a:rPr lang="en-IN" dirty="0"/>
              <a:t>parent=</a:t>
            </a:r>
            <a:r>
              <a:rPr lang="en-IN" dirty="0" err="1"/>
              <a:t>Tk</a:t>
            </a:r>
            <a:r>
              <a:rPr lang="en-IN" dirty="0"/>
              <a:t>()</a:t>
            </a:r>
          </a:p>
          <a:p>
            <a:endParaRPr lang="en-IN" dirty="0"/>
          </a:p>
          <a:p>
            <a:r>
              <a:rPr lang="en-IN" dirty="0"/>
              <a:t>b=Button(</a:t>
            </a:r>
            <a:r>
              <a:rPr lang="en-IN" dirty="0" err="1"/>
              <a:t>parent,text</a:t>
            </a:r>
            <a:r>
              <a:rPr lang="en-IN" dirty="0"/>
              <a:t>="Simple").place(x=30,y=90)</a:t>
            </a:r>
          </a:p>
          <a:p>
            <a:endParaRPr lang="en-IN" dirty="0"/>
          </a:p>
          <a:p>
            <a:r>
              <a:rPr lang="en-IN" dirty="0" err="1"/>
              <a:t>parent.mainloop</a:t>
            </a:r>
            <a:r>
              <a:rPr lang="en-IN" dirty="0"/>
              <a:t>()</a:t>
            </a:r>
          </a:p>
          <a:p>
            <a:endParaRPr lang="en-IN"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Button Event</a:t>
            </a:r>
          </a:p>
        </p:txBody>
      </p:sp>
      <p:sp>
        <p:nvSpPr>
          <p:cNvPr id="3" name="Content Placeholder 2"/>
          <p:cNvSpPr>
            <a:spLocks noGrp="1"/>
          </p:cNvSpPr>
          <p:nvPr>
            <p:ph idx="1"/>
          </p:nvPr>
        </p:nvSpPr>
        <p:spPr>
          <a:xfrm>
            <a:off x="457200" y="785794"/>
            <a:ext cx="8229600" cy="6072206"/>
          </a:xfrm>
        </p:spPr>
        <p:txBody>
          <a:bodyPr>
            <a:normAutofit fontScale="85000" lnSpcReduction="10000"/>
          </a:bodyPr>
          <a:lstStyle/>
          <a:p>
            <a:r>
              <a:rPr lang="en-IN" dirty="0"/>
              <a:t>from </a:t>
            </a:r>
            <a:r>
              <a:rPr lang="en-IN" dirty="0" err="1"/>
              <a:t>tkinter</a:t>
            </a:r>
            <a:r>
              <a:rPr lang="en-IN" dirty="0"/>
              <a:t> import *</a:t>
            </a:r>
          </a:p>
          <a:p>
            <a:r>
              <a:rPr lang="en-IN" dirty="0"/>
              <a:t>from </a:t>
            </a:r>
            <a:r>
              <a:rPr lang="en-IN" dirty="0" err="1"/>
              <a:t>tkinter</a:t>
            </a:r>
            <a:r>
              <a:rPr lang="en-IN" dirty="0"/>
              <a:t> import </a:t>
            </a:r>
            <a:r>
              <a:rPr lang="en-IN" dirty="0" err="1"/>
              <a:t>messagebox</a:t>
            </a:r>
            <a:endParaRPr lang="en-IN" dirty="0"/>
          </a:p>
          <a:p>
            <a:endParaRPr lang="en-IN" dirty="0"/>
          </a:p>
          <a:p>
            <a:r>
              <a:rPr lang="en-IN" dirty="0"/>
              <a:t>parent=</a:t>
            </a:r>
            <a:r>
              <a:rPr lang="en-IN" dirty="0" err="1"/>
              <a:t>Tk</a:t>
            </a:r>
            <a:r>
              <a:rPr lang="en-IN" dirty="0"/>
              <a:t>()</a:t>
            </a:r>
          </a:p>
          <a:p>
            <a:endParaRPr lang="en-IN" dirty="0"/>
          </a:p>
          <a:p>
            <a:r>
              <a:rPr lang="en-IN" dirty="0"/>
              <a:t>def fun():</a:t>
            </a:r>
          </a:p>
          <a:p>
            <a:r>
              <a:rPr lang="en-IN" dirty="0"/>
              <a:t>    </a:t>
            </a:r>
            <a:r>
              <a:rPr lang="en-IN" dirty="0" err="1"/>
              <a:t>messagebox.showinfo</a:t>
            </a:r>
            <a:r>
              <a:rPr lang="en-IN" dirty="0"/>
              <a:t>("</a:t>
            </a:r>
            <a:r>
              <a:rPr lang="en-IN" dirty="0" err="1"/>
              <a:t>Hello","Red</a:t>
            </a:r>
            <a:r>
              <a:rPr lang="en-IN" dirty="0"/>
              <a:t> Button clicked")</a:t>
            </a:r>
          </a:p>
          <a:p>
            <a:endParaRPr lang="en-IN" dirty="0"/>
          </a:p>
          <a:p>
            <a:r>
              <a:rPr lang="en-IN" dirty="0"/>
              <a:t>b1=Button(</a:t>
            </a:r>
            <a:r>
              <a:rPr lang="en-IN" dirty="0" err="1"/>
              <a:t>parent,text</a:t>
            </a:r>
            <a:r>
              <a:rPr lang="en-IN" dirty="0"/>
              <a:t>="</a:t>
            </a:r>
            <a:r>
              <a:rPr lang="en-IN" dirty="0" err="1"/>
              <a:t>Red",command</a:t>
            </a:r>
            <a:r>
              <a:rPr lang="en-IN" dirty="0"/>
              <a:t>=</a:t>
            </a:r>
            <a:r>
              <a:rPr lang="en-IN" dirty="0" err="1"/>
              <a:t>fun,activeforeground</a:t>
            </a:r>
            <a:r>
              <a:rPr lang="en-IN" dirty="0"/>
              <a:t>="</a:t>
            </a:r>
            <a:r>
              <a:rPr lang="en-IN" dirty="0" err="1"/>
              <a:t>red",activebackground</a:t>
            </a:r>
            <a:r>
              <a:rPr lang="en-IN" dirty="0"/>
              <a:t>="</a:t>
            </a:r>
            <a:r>
              <a:rPr lang="en-IN" dirty="0" err="1"/>
              <a:t>pink",pady</a:t>
            </a:r>
            <a:r>
              <a:rPr lang="en-IN" dirty="0"/>
              <a:t>=10).place(x=30,y=90)</a:t>
            </a:r>
          </a:p>
          <a:p>
            <a:endParaRPr lang="en-IN" dirty="0"/>
          </a:p>
          <a:p>
            <a:r>
              <a:rPr lang="en-IN" dirty="0" err="1"/>
              <a:t>parent.mainloop</a:t>
            </a:r>
            <a:r>
              <a:rPr lang="en-IN"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br>
              <a:rPr lang="en-IN" b="1" dirty="0"/>
            </a:br>
            <a:r>
              <a:rPr lang="en-IN" b="1" dirty="0"/>
              <a:t>Python try with else clause</a:t>
            </a:r>
            <a:br>
              <a:rPr lang="en-IN" b="1" dirty="0"/>
            </a:br>
            <a:endParaRPr lang="en-IN" dirty="0"/>
          </a:p>
        </p:txBody>
      </p:sp>
      <p:sp>
        <p:nvSpPr>
          <p:cNvPr id="3" name="Content Placeholder 2"/>
          <p:cNvSpPr>
            <a:spLocks noGrp="1"/>
          </p:cNvSpPr>
          <p:nvPr>
            <p:ph idx="1"/>
          </p:nvPr>
        </p:nvSpPr>
        <p:spPr>
          <a:xfrm>
            <a:off x="457200" y="785794"/>
            <a:ext cx="8229600" cy="5786478"/>
          </a:xfrm>
        </p:spPr>
        <p:txBody>
          <a:bodyPr/>
          <a:lstStyle/>
          <a:p>
            <a:r>
              <a:rPr lang="en-IN" dirty="0"/>
              <a:t>In some situations, you might want to run a certain block of code if the code block inside try ran without any errors. For these cases, you can use the optional else keyword with the try statement.</a:t>
            </a:r>
          </a:p>
          <a:p>
            <a:r>
              <a:rPr lang="en-IN" b="1" dirty="0"/>
              <a:t>Note</a:t>
            </a:r>
            <a:r>
              <a:rPr lang="en-IN" dirty="0"/>
              <a:t>: Exceptions in the else clause are not handled by the preceding except clauses.</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br>
              <a:rPr lang="en-IN" dirty="0"/>
            </a:br>
            <a:r>
              <a:rPr lang="en-IN" dirty="0" err="1"/>
              <a:t>Tkinter</a:t>
            </a:r>
            <a:r>
              <a:rPr lang="en-IN" dirty="0"/>
              <a:t> </a:t>
            </a:r>
            <a:r>
              <a:rPr lang="en-IN" dirty="0" err="1"/>
              <a:t>Checkbutton</a:t>
            </a:r>
            <a:br>
              <a:rPr lang="en-IN" dirty="0"/>
            </a:br>
            <a:endParaRPr lang="en-IN" dirty="0"/>
          </a:p>
        </p:txBody>
      </p:sp>
      <p:sp>
        <p:nvSpPr>
          <p:cNvPr id="3" name="Content Placeholder 2"/>
          <p:cNvSpPr>
            <a:spLocks noGrp="1"/>
          </p:cNvSpPr>
          <p:nvPr>
            <p:ph idx="1"/>
          </p:nvPr>
        </p:nvSpPr>
        <p:spPr>
          <a:xfrm>
            <a:off x="457200" y="714356"/>
            <a:ext cx="8229600" cy="6143644"/>
          </a:xfrm>
        </p:spPr>
        <p:txBody>
          <a:bodyPr>
            <a:normAutofit/>
          </a:bodyPr>
          <a:lstStyle/>
          <a:p>
            <a:r>
              <a:rPr lang="en-IN" sz="2000" dirty="0"/>
              <a:t>The </a:t>
            </a:r>
            <a:r>
              <a:rPr lang="en-IN" sz="2000" dirty="0" err="1"/>
              <a:t>Checkbutton</a:t>
            </a:r>
            <a:r>
              <a:rPr lang="en-IN" sz="2000" dirty="0"/>
              <a:t> is used to track the user's choices provided to the application. In other words, we can say that </a:t>
            </a:r>
            <a:r>
              <a:rPr lang="en-IN" sz="2000" dirty="0" err="1"/>
              <a:t>Checkbutton</a:t>
            </a:r>
            <a:r>
              <a:rPr lang="en-IN" sz="2000" dirty="0"/>
              <a:t> is used to implement the on/off selections.</a:t>
            </a:r>
          </a:p>
          <a:p>
            <a:r>
              <a:rPr lang="en-IN" sz="2000" dirty="0"/>
              <a:t>The </a:t>
            </a:r>
            <a:r>
              <a:rPr lang="en-IN" sz="2000" dirty="0" err="1"/>
              <a:t>Checkbutton</a:t>
            </a:r>
            <a:r>
              <a:rPr lang="en-IN" sz="2000" dirty="0"/>
              <a:t> can contain the text or images. The </a:t>
            </a:r>
            <a:r>
              <a:rPr lang="en-IN" sz="2000" dirty="0" err="1"/>
              <a:t>Checkbutton</a:t>
            </a:r>
            <a:r>
              <a:rPr lang="en-IN" sz="2000" dirty="0"/>
              <a:t> is mostly used to provide many choices to the user among which, the user needs to choose the one. It generally implements many of many selections.</a:t>
            </a:r>
          </a:p>
          <a:p>
            <a:r>
              <a:rPr lang="en-IN" sz="2000" dirty="0"/>
              <a:t>Syntax</a:t>
            </a:r>
          </a:p>
          <a:p>
            <a:r>
              <a:rPr lang="en-IN" sz="2000" dirty="0"/>
              <a:t>w = </a:t>
            </a:r>
            <a:r>
              <a:rPr lang="en-IN" sz="2000" dirty="0" err="1"/>
              <a:t>checkbutton</a:t>
            </a:r>
            <a:r>
              <a:rPr lang="en-IN" sz="2000" dirty="0"/>
              <a:t>(master, options)  </a:t>
            </a:r>
          </a:p>
          <a:p>
            <a:r>
              <a:rPr lang="en-IN" sz="2000" dirty="0" err="1"/>
              <a:t>Offvalue</a:t>
            </a:r>
            <a:r>
              <a:rPr lang="en-IN" sz="2000" dirty="0" err="1">
                <a:sym typeface="Wingdings" pitchFamily="2" charset="2"/>
              </a:rPr>
              <a:t></a:t>
            </a:r>
            <a:r>
              <a:rPr lang="en-IN" sz="2000" dirty="0" err="1"/>
              <a:t>The</a:t>
            </a:r>
            <a:r>
              <a:rPr lang="en-IN" sz="2000" dirty="0"/>
              <a:t> associated control variable is set to 0 by default if the button is unchecked. We can change the state of an unchecked variable to some other one.</a:t>
            </a:r>
          </a:p>
          <a:p>
            <a:r>
              <a:rPr lang="en-IN" sz="2000" dirty="0" err="1"/>
              <a:t>Onvalue</a:t>
            </a:r>
            <a:r>
              <a:rPr lang="en-IN" sz="2000" dirty="0" err="1">
                <a:sym typeface="Wingdings" pitchFamily="2" charset="2"/>
              </a:rPr>
              <a:t></a:t>
            </a:r>
            <a:r>
              <a:rPr lang="en-IN" sz="2000" dirty="0" err="1"/>
              <a:t>The</a:t>
            </a:r>
            <a:r>
              <a:rPr lang="en-IN" sz="2000" dirty="0"/>
              <a:t> associated control variable is set to 1 by default if the button is checked. We can change the state of the checked variable to some other one.</a:t>
            </a:r>
          </a:p>
          <a:p>
            <a:r>
              <a:rPr lang="en-IN" sz="2000" dirty="0" err="1"/>
              <a:t>Variable</a:t>
            </a:r>
            <a:r>
              <a:rPr lang="en-IN" sz="2000" dirty="0" err="1">
                <a:sym typeface="Wingdings" pitchFamily="2" charset="2"/>
              </a:rPr>
              <a:t></a:t>
            </a:r>
            <a:r>
              <a:rPr lang="en-IN" sz="2000" dirty="0" err="1"/>
              <a:t>It</a:t>
            </a:r>
            <a:r>
              <a:rPr lang="en-IN" sz="2000" dirty="0"/>
              <a:t> represents the associated variable that tracks the state of the </a:t>
            </a:r>
            <a:r>
              <a:rPr lang="en-IN" sz="2000" dirty="0" err="1"/>
              <a:t>checkbutton</a:t>
            </a:r>
            <a:r>
              <a:rPr lang="en-IN" sz="2000" dirty="0"/>
              <a:t>.</a:t>
            </a:r>
          </a:p>
          <a:p>
            <a:endParaRPr lang="en-IN" sz="20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0000" lnSpcReduction="20000"/>
          </a:bodyPr>
          <a:lstStyle/>
          <a:p>
            <a:r>
              <a:rPr lang="en-IN" dirty="0"/>
              <a:t>from </a:t>
            </a:r>
            <a:r>
              <a:rPr lang="en-IN" dirty="0" err="1"/>
              <a:t>tkinter</a:t>
            </a:r>
            <a:r>
              <a:rPr lang="en-IN" dirty="0"/>
              <a:t> import *</a:t>
            </a:r>
          </a:p>
          <a:p>
            <a:r>
              <a:rPr lang="en-IN" dirty="0"/>
              <a:t>from </a:t>
            </a:r>
            <a:r>
              <a:rPr lang="en-IN" dirty="0" err="1"/>
              <a:t>tkinter</a:t>
            </a:r>
            <a:r>
              <a:rPr lang="en-IN" dirty="0"/>
              <a:t> import </a:t>
            </a:r>
            <a:r>
              <a:rPr lang="en-IN" dirty="0" err="1"/>
              <a:t>messagebox</a:t>
            </a:r>
            <a:endParaRPr lang="en-IN" dirty="0"/>
          </a:p>
          <a:p>
            <a:endParaRPr lang="en-IN" dirty="0"/>
          </a:p>
          <a:p>
            <a:r>
              <a:rPr lang="en-IN" dirty="0"/>
              <a:t>parent=</a:t>
            </a:r>
            <a:r>
              <a:rPr lang="en-IN" dirty="0" err="1"/>
              <a:t>Tk</a:t>
            </a:r>
            <a:r>
              <a:rPr lang="en-IN" dirty="0"/>
              <a:t>()</a:t>
            </a:r>
          </a:p>
          <a:p>
            <a:endParaRPr lang="en-IN" dirty="0"/>
          </a:p>
          <a:p>
            <a:r>
              <a:rPr lang="en-IN" dirty="0"/>
              <a:t>checkvar1=</a:t>
            </a:r>
            <a:r>
              <a:rPr lang="en-IN" dirty="0" err="1"/>
              <a:t>IntVar</a:t>
            </a:r>
            <a:r>
              <a:rPr lang="en-IN" dirty="0"/>
              <a:t>()</a:t>
            </a:r>
          </a:p>
          <a:p>
            <a:r>
              <a:rPr lang="en-IN" dirty="0"/>
              <a:t>checkvar2=</a:t>
            </a:r>
            <a:r>
              <a:rPr lang="en-IN" dirty="0" err="1"/>
              <a:t>IntVar</a:t>
            </a:r>
            <a:r>
              <a:rPr lang="en-IN" dirty="0"/>
              <a:t>()</a:t>
            </a:r>
          </a:p>
          <a:p>
            <a:endParaRPr lang="en-IN" dirty="0"/>
          </a:p>
          <a:p>
            <a:endParaRPr lang="en-IN" dirty="0"/>
          </a:p>
          <a:p>
            <a:r>
              <a:rPr lang="en-IN" dirty="0"/>
              <a:t>chkbtn1=</a:t>
            </a:r>
            <a:r>
              <a:rPr lang="en-IN" dirty="0" err="1"/>
              <a:t>Checkbutton</a:t>
            </a:r>
            <a:r>
              <a:rPr lang="en-IN" dirty="0"/>
              <a:t>(</a:t>
            </a:r>
            <a:r>
              <a:rPr lang="en-IN" dirty="0" err="1"/>
              <a:t>parent,text</a:t>
            </a:r>
            <a:r>
              <a:rPr lang="en-IN" dirty="0"/>
              <a:t>="</a:t>
            </a:r>
            <a:r>
              <a:rPr lang="en-IN" dirty="0" err="1"/>
              <a:t>C",variable</a:t>
            </a:r>
            <a:r>
              <a:rPr lang="en-IN" dirty="0"/>
              <a:t>=checkvar1,onvalue=1,offvalue=0,height=2,width=10).grid(row=0,column=0)</a:t>
            </a:r>
          </a:p>
          <a:p>
            <a:r>
              <a:rPr lang="en-IN" dirty="0"/>
              <a:t>chkbtn1=</a:t>
            </a:r>
            <a:r>
              <a:rPr lang="en-IN" dirty="0" err="1"/>
              <a:t>Checkbutton</a:t>
            </a:r>
            <a:r>
              <a:rPr lang="en-IN" dirty="0"/>
              <a:t>(</a:t>
            </a:r>
            <a:r>
              <a:rPr lang="en-IN" dirty="0" err="1"/>
              <a:t>parent,text</a:t>
            </a:r>
            <a:r>
              <a:rPr lang="en-IN" dirty="0"/>
              <a:t>="C++",variable=checkvar2,onvalue=1,offvalue=0,height=2,width=10).grid(row=0,column=1)</a:t>
            </a:r>
          </a:p>
          <a:p>
            <a:endParaRPr lang="en-IN" dirty="0"/>
          </a:p>
          <a:p>
            <a:endParaRPr lang="en-IN" dirty="0"/>
          </a:p>
          <a:p>
            <a:endParaRPr lang="en-IN" dirty="0"/>
          </a:p>
          <a:p>
            <a:r>
              <a:rPr lang="en-IN" dirty="0" err="1"/>
              <a:t>parent.mainloop</a:t>
            </a:r>
            <a:r>
              <a:rPr lang="en-IN" dirty="0"/>
              <a:t>()</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br>
              <a:rPr lang="en-IN" dirty="0"/>
            </a:br>
            <a:r>
              <a:rPr lang="en-IN" dirty="0" err="1"/>
              <a:t>Tkinter</a:t>
            </a:r>
            <a:r>
              <a:rPr lang="en-IN" dirty="0"/>
              <a:t> Entry</a:t>
            </a:r>
            <a:br>
              <a:rPr lang="en-IN" dirty="0"/>
            </a:br>
            <a:endParaRPr lang="en-IN" dirty="0"/>
          </a:p>
        </p:txBody>
      </p:sp>
      <p:sp>
        <p:nvSpPr>
          <p:cNvPr id="3" name="Content Placeholder 2"/>
          <p:cNvSpPr>
            <a:spLocks noGrp="1"/>
          </p:cNvSpPr>
          <p:nvPr>
            <p:ph idx="1"/>
          </p:nvPr>
        </p:nvSpPr>
        <p:spPr>
          <a:xfrm>
            <a:off x="457200" y="714356"/>
            <a:ext cx="8229600" cy="6143644"/>
          </a:xfrm>
        </p:spPr>
        <p:txBody>
          <a:bodyPr/>
          <a:lstStyle/>
          <a:p>
            <a:r>
              <a:rPr lang="en-IN" sz="2000" dirty="0"/>
              <a:t>The Entry widget is used to </a:t>
            </a:r>
            <a:r>
              <a:rPr lang="en-IN" sz="2000" dirty="0" err="1"/>
              <a:t>provde</a:t>
            </a:r>
            <a:r>
              <a:rPr lang="en-IN" sz="2000" dirty="0"/>
              <a:t> the single line text-box to the user to accept a value from the user. We can use the Entry widget to accept the text strings from the user. It can only be used for one line of text from the user. For multiple lines of text, we must use the text widget.</a:t>
            </a:r>
          </a:p>
          <a:p>
            <a:r>
              <a:rPr lang="en-IN" sz="2000" dirty="0"/>
              <a:t>The syntax to use the Entry widget is given below.</a:t>
            </a:r>
          </a:p>
          <a:p>
            <a:r>
              <a:rPr lang="en-IN" sz="2000" dirty="0"/>
              <a:t>w = Entry (parent, options)   </a:t>
            </a:r>
          </a:p>
          <a:p>
            <a:r>
              <a:rPr lang="en-IN" sz="2000" dirty="0"/>
              <a:t>from </a:t>
            </a:r>
            <a:r>
              <a:rPr lang="en-IN" sz="2000" dirty="0" err="1"/>
              <a:t>tkinter</a:t>
            </a:r>
            <a:r>
              <a:rPr lang="en-IN" sz="2000" dirty="0"/>
              <a:t> import *</a:t>
            </a:r>
          </a:p>
          <a:p>
            <a:r>
              <a:rPr lang="en-IN" sz="2000" dirty="0"/>
              <a:t>from </a:t>
            </a:r>
            <a:r>
              <a:rPr lang="en-IN" sz="2000" dirty="0" err="1"/>
              <a:t>tkinter</a:t>
            </a:r>
            <a:r>
              <a:rPr lang="en-IN" sz="2000" dirty="0"/>
              <a:t> import </a:t>
            </a:r>
            <a:r>
              <a:rPr lang="en-IN" sz="2000" dirty="0" err="1"/>
              <a:t>messagebox</a:t>
            </a:r>
            <a:endParaRPr lang="en-IN" sz="2000" dirty="0"/>
          </a:p>
          <a:p>
            <a:endParaRPr lang="en-IN" sz="2000" dirty="0"/>
          </a:p>
          <a:p>
            <a:r>
              <a:rPr lang="en-IN" sz="2000" dirty="0"/>
              <a:t>parent=</a:t>
            </a:r>
            <a:r>
              <a:rPr lang="en-IN" sz="2000" dirty="0" err="1"/>
              <a:t>Tk</a:t>
            </a:r>
            <a:r>
              <a:rPr lang="en-IN" sz="2000" dirty="0"/>
              <a:t>()</a:t>
            </a:r>
          </a:p>
          <a:p>
            <a:endParaRPr lang="en-IN" sz="2000" dirty="0"/>
          </a:p>
          <a:p>
            <a:r>
              <a:rPr lang="en-IN" sz="2000" dirty="0"/>
              <a:t>name=Label(</a:t>
            </a:r>
            <a:r>
              <a:rPr lang="en-IN" sz="2000" dirty="0" err="1"/>
              <a:t>parent,text</a:t>
            </a:r>
            <a:r>
              <a:rPr lang="en-IN" sz="2000" dirty="0"/>
              <a:t>="Name").place(x=30,y=50)</a:t>
            </a:r>
          </a:p>
          <a:p>
            <a:r>
              <a:rPr lang="en-IN" sz="2000" dirty="0"/>
              <a:t>e1=Entry(parent).place(x=80,y=50)</a:t>
            </a:r>
          </a:p>
          <a:p>
            <a:endParaRPr lang="en-IN" sz="2000" dirty="0"/>
          </a:p>
          <a:p>
            <a:r>
              <a:rPr lang="en-IN" sz="2000" dirty="0" err="1"/>
              <a:t>parent.mainloop</a:t>
            </a:r>
            <a:r>
              <a:rPr lang="en-IN" sz="2000" dirty="0"/>
              <a:t>()</a:t>
            </a:r>
          </a:p>
          <a:p>
            <a:endParaRPr lang="en-IN"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Example</a:t>
            </a:r>
          </a:p>
        </p:txBody>
      </p:sp>
      <p:sp>
        <p:nvSpPr>
          <p:cNvPr id="3" name="Content Placeholder 2"/>
          <p:cNvSpPr>
            <a:spLocks noGrp="1"/>
          </p:cNvSpPr>
          <p:nvPr>
            <p:ph idx="1"/>
          </p:nvPr>
        </p:nvSpPr>
        <p:spPr>
          <a:xfrm>
            <a:off x="457200" y="1000108"/>
            <a:ext cx="8229600" cy="5857892"/>
          </a:xfrm>
        </p:spPr>
        <p:txBody>
          <a:bodyPr>
            <a:normAutofit fontScale="40000" lnSpcReduction="20000"/>
          </a:bodyPr>
          <a:lstStyle/>
          <a:p>
            <a:r>
              <a:rPr lang="en-IN" dirty="0"/>
              <a:t>from </a:t>
            </a:r>
            <a:r>
              <a:rPr lang="en-IN" dirty="0" err="1"/>
              <a:t>tkinter</a:t>
            </a:r>
            <a:r>
              <a:rPr lang="en-IN" dirty="0"/>
              <a:t> import *</a:t>
            </a:r>
          </a:p>
          <a:p>
            <a:r>
              <a:rPr lang="en-IN" dirty="0"/>
              <a:t>from </a:t>
            </a:r>
            <a:r>
              <a:rPr lang="en-IN" dirty="0" err="1"/>
              <a:t>tkinter.messagebox</a:t>
            </a:r>
            <a:r>
              <a:rPr lang="en-IN" dirty="0"/>
              <a:t> import *</a:t>
            </a:r>
          </a:p>
          <a:p>
            <a:endParaRPr lang="en-IN" dirty="0"/>
          </a:p>
          <a:p>
            <a:r>
              <a:rPr lang="en-IN" dirty="0"/>
              <a:t>def </a:t>
            </a:r>
            <a:r>
              <a:rPr lang="en-IN" dirty="0" err="1"/>
              <a:t>show_answer</a:t>
            </a:r>
            <a:r>
              <a:rPr lang="en-IN" dirty="0"/>
              <a:t>():</a:t>
            </a:r>
          </a:p>
          <a:p>
            <a:r>
              <a:rPr lang="en-IN" dirty="0"/>
              <a:t>    </a:t>
            </a:r>
            <a:r>
              <a:rPr lang="en-IN" dirty="0" err="1"/>
              <a:t>Ans</a:t>
            </a:r>
            <a:r>
              <a:rPr lang="en-IN" dirty="0"/>
              <a:t> = </a:t>
            </a:r>
            <a:r>
              <a:rPr lang="en-IN" dirty="0" err="1"/>
              <a:t>int</a:t>
            </a:r>
            <a:r>
              <a:rPr lang="en-IN" dirty="0"/>
              <a:t>(num1.get()) + </a:t>
            </a:r>
            <a:r>
              <a:rPr lang="en-IN" dirty="0" err="1"/>
              <a:t>int</a:t>
            </a:r>
            <a:r>
              <a:rPr lang="en-IN" dirty="0"/>
              <a:t>(num2.get())</a:t>
            </a:r>
          </a:p>
          <a:p>
            <a:r>
              <a:rPr lang="en-IN" dirty="0"/>
              <a:t>    </a:t>
            </a:r>
            <a:r>
              <a:rPr lang="en-IN" dirty="0" err="1"/>
              <a:t>blank.insert</a:t>
            </a:r>
            <a:r>
              <a:rPr lang="en-IN" dirty="0"/>
              <a:t>(0, </a:t>
            </a:r>
            <a:r>
              <a:rPr lang="en-IN" dirty="0" err="1"/>
              <a:t>Ans</a:t>
            </a:r>
            <a:r>
              <a:rPr lang="en-IN" dirty="0"/>
              <a:t>)</a:t>
            </a:r>
          </a:p>
          <a:p>
            <a:endParaRPr lang="en-IN" dirty="0"/>
          </a:p>
          <a:p>
            <a:endParaRPr lang="en-IN" dirty="0"/>
          </a:p>
          <a:p>
            <a:r>
              <a:rPr lang="en-IN" dirty="0"/>
              <a:t>main = </a:t>
            </a:r>
            <a:r>
              <a:rPr lang="en-IN" dirty="0" err="1"/>
              <a:t>Tk</a:t>
            </a:r>
            <a:r>
              <a:rPr lang="en-IN" dirty="0"/>
              <a:t>()</a:t>
            </a:r>
          </a:p>
          <a:p>
            <a:r>
              <a:rPr lang="en-IN" dirty="0"/>
              <a:t>Label(main, text = "Enter Num 1:").grid(row=0)</a:t>
            </a:r>
          </a:p>
          <a:p>
            <a:r>
              <a:rPr lang="en-IN" dirty="0"/>
              <a:t>Label(main, text = "Enter Num 2:").grid(row=1)</a:t>
            </a:r>
          </a:p>
          <a:p>
            <a:r>
              <a:rPr lang="en-IN" dirty="0"/>
              <a:t>Label(main, text = "The Sum is:").grid(row=2)</a:t>
            </a:r>
          </a:p>
          <a:p>
            <a:endParaRPr lang="en-IN" dirty="0"/>
          </a:p>
          <a:p>
            <a:endParaRPr lang="en-IN" dirty="0"/>
          </a:p>
          <a:p>
            <a:r>
              <a:rPr lang="en-IN" dirty="0"/>
              <a:t>num1 = Entry(main)</a:t>
            </a:r>
          </a:p>
          <a:p>
            <a:r>
              <a:rPr lang="en-IN" dirty="0"/>
              <a:t>num2 = Entry(main)</a:t>
            </a:r>
          </a:p>
          <a:p>
            <a:r>
              <a:rPr lang="en-IN" dirty="0"/>
              <a:t>blank = Entry(main)</a:t>
            </a:r>
          </a:p>
          <a:p>
            <a:endParaRPr lang="en-IN" dirty="0"/>
          </a:p>
          <a:p>
            <a:endParaRPr lang="en-IN" dirty="0"/>
          </a:p>
          <a:p>
            <a:r>
              <a:rPr lang="en-IN" dirty="0"/>
              <a:t>num1.grid(row=0, column=1)</a:t>
            </a:r>
          </a:p>
          <a:p>
            <a:r>
              <a:rPr lang="en-IN" dirty="0"/>
              <a:t>num2.grid(row=1, column=1)</a:t>
            </a:r>
          </a:p>
          <a:p>
            <a:r>
              <a:rPr lang="en-IN" dirty="0" err="1"/>
              <a:t>blank.grid</a:t>
            </a:r>
            <a:r>
              <a:rPr lang="en-IN" dirty="0"/>
              <a:t>(row=2, column=1)</a:t>
            </a:r>
          </a:p>
          <a:p>
            <a:endParaRPr lang="en-IN" dirty="0"/>
          </a:p>
          <a:p>
            <a:endParaRPr lang="en-IN" dirty="0"/>
          </a:p>
          <a:p>
            <a:endParaRPr lang="en-IN" dirty="0"/>
          </a:p>
          <a:p>
            <a:r>
              <a:rPr lang="en-IN" dirty="0"/>
              <a:t>Button(main, text='Show', command=</a:t>
            </a:r>
            <a:r>
              <a:rPr lang="en-IN" dirty="0" err="1"/>
              <a:t>show_answer</a:t>
            </a:r>
            <a:r>
              <a:rPr lang="en-IN" dirty="0"/>
              <a:t>).grid(row=4, column=1)</a:t>
            </a:r>
          </a:p>
          <a:p>
            <a:endParaRPr lang="en-IN" dirty="0"/>
          </a:p>
          <a:p>
            <a:r>
              <a:rPr lang="en-IN" dirty="0" err="1"/>
              <a:t>mainloop</a:t>
            </a:r>
            <a:r>
              <a:rPr lang="en-IN" dirty="0"/>
              <a:t>()</a:t>
            </a:r>
          </a:p>
          <a:p>
            <a:endParaRPr lang="en-IN"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err="1"/>
              <a:t>RadioButton</a:t>
            </a:r>
            <a:endParaRPr lang="en-IN" dirty="0"/>
          </a:p>
        </p:txBody>
      </p:sp>
      <p:sp>
        <p:nvSpPr>
          <p:cNvPr id="3" name="Content Placeholder 2"/>
          <p:cNvSpPr>
            <a:spLocks noGrp="1"/>
          </p:cNvSpPr>
          <p:nvPr>
            <p:ph idx="1"/>
          </p:nvPr>
        </p:nvSpPr>
        <p:spPr>
          <a:xfrm>
            <a:off x="457200" y="714356"/>
            <a:ext cx="8229600" cy="6143644"/>
          </a:xfrm>
        </p:spPr>
        <p:txBody>
          <a:bodyPr>
            <a:normAutofit fontScale="62500" lnSpcReduction="20000"/>
          </a:bodyPr>
          <a:lstStyle/>
          <a:p>
            <a:r>
              <a:rPr lang="en-IN" sz="2000" dirty="0"/>
              <a:t>The </a:t>
            </a:r>
            <a:r>
              <a:rPr lang="en-IN" sz="2000" dirty="0" err="1"/>
              <a:t>Radiobutton</a:t>
            </a:r>
            <a:r>
              <a:rPr lang="en-IN" sz="2000" dirty="0"/>
              <a:t> widget is used to implement one-of-many selection in the python application.</a:t>
            </a:r>
          </a:p>
          <a:p>
            <a:r>
              <a:rPr lang="en-IN" sz="2000" dirty="0"/>
              <a:t> It shows multiple choices to the user out of which, the user can select only one out of them. We can associate different methods with each of the </a:t>
            </a:r>
            <a:r>
              <a:rPr lang="en-IN" sz="2000" dirty="0" err="1"/>
              <a:t>radiobutton</a:t>
            </a:r>
            <a:r>
              <a:rPr lang="en-IN" sz="2000" dirty="0"/>
              <a:t>.</a:t>
            </a:r>
          </a:p>
          <a:p>
            <a:endParaRPr lang="en-IN" sz="2000" dirty="0"/>
          </a:p>
          <a:p>
            <a:r>
              <a:rPr lang="en-IN" sz="2000" dirty="0"/>
              <a:t>from </a:t>
            </a:r>
            <a:r>
              <a:rPr lang="en-IN" sz="2000" dirty="0" err="1"/>
              <a:t>tkinter</a:t>
            </a:r>
            <a:r>
              <a:rPr lang="en-IN" sz="2000" dirty="0"/>
              <a:t> import *  </a:t>
            </a:r>
          </a:p>
          <a:p>
            <a:r>
              <a:rPr lang="en-IN" sz="2000" dirty="0"/>
              <a:t>  </a:t>
            </a:r>
          </a:p>
          <a:p>
            <a:r>
              <a:rPr lang="en-IN" sz="2000" dirty="0"/>
              <a:t>def selection():  </a:t>
            </a:r>
          </a:p>
          <a:p>
            <a:r>
              <a:rPr lang="en-IN" sz="2000" dirty="0"/>
              <a:t>   selection = "You selected the option " + str(</a:t>
            </a:r>
            <a:r>
              <a:rPr lang="en-IN" sz="2000" dirty="0" err="1"/>
              <a:t>radio.get</a:t>
            </a:r>
            <a:r>
              <a:rPr lang="en-IN" sz="2000" dirty="0"/>
              <a:t>())  </a:t>
            </a:r>
          </a:p>
          <a:p>
            <a:r>
              <a:rPr lang="en-IN" sz="2000" dirty="0"/>
              <a:t>   </a:t>
            </a:r>
            <a:r>
              <a:rPr lang="en-IN" sz="2000" dirty="0" err="1"/>
              <a:t>label.config</a:t>
            </a:r>
            <a:r>
              <a:rPr lang="en-IN" sz="2000" dirty="0"/>
              <a:t>(text = selection)  </a:t>
            </a:r>
          </a:p>
          <a:p>
            <a:r>
              <a:rPr lang="en-IN" sz="2000" dirty="0"/>
              <a:t>  </a:t>
            </a:r>
          </a:p>
          <a:p>
            <a:r>
              <a:rPr lang="en-IN" sz="2000" dirty="0"/>
              <a:t>top = Tk()  </a:t>
            </a:r>
          </a:p>
          <a:p>
            <a:r>
              <a:rPr lang="en-IN" sz="2000" dirty="0" err="1"/>
              <a:t>top.geometry</a:t>
            </a:r>
            <a:r>
              <a:rPr lang="en-IN" sz="2000" dirty="0"/>
              <a:t>("300x150")  </a:t>
            </a:r>
          </a:p>
          <a:p>
            <a:r>
              <a:rPr lang="en-IN" sz="2000" dirty="0"/>
              <a:t>radio = </a:t>
            </a:r>
            <a:r>
              <a:rPr lang="en-IN" sz="2000" dirty="0" err="1"/>
              <a:t>IntVar</a:t>
            </a:r>
            <a:r>
              <a:rPr lang="en-IN" sz="2000" dirty="0"/>
              <a:t>()  </a:t>
            </a:r>
          </a:p>
          <a:p>
            <a:r>
              <a:rPr lang="en-IN" sz="2000" dirty="0" err="1"/>
              <a:t>lbl</a:t>
            </a:r>
            <a:r>
              <a:rPr lang="en-IN" sz="2000" dirty="0"/>
              <a:t> = Label(text = "Favourite programming language:")  </a:t>
            </a:r>
          </a:p>
          <a:p>
            <a:r>
              <a:rPr lang="en-IN" sz="2000" dirty="0" err="1"/>
              <a:t>lbl.pack</a:t>
            </a:r>
            <a:r>
              <a:rPr lang="en-IN" sz="2000" dirty="0"/>
              <a:t>()  </a:t>
            </a:r>
          </a:p>
          <a:p>
            <a:r>
              <a:rPr lang="en-IN" sz="2000" dirty="0"/>
              <a:t>R1 = </a:t>
            </a:r>
            <a:r>
              <a:rPr lang="en-IN" sz="2000" dirty="0" err="1"/>
              <a:t>Radiobutton</a:t>
            </a:r>
            <a:r>
              <a:rPr lang="en-IN" sz="2000" dirty="0"/>
              <a:t>(top, text="C", variable=radio, value=1,  </a:t>
            </a:r>
          </a:p>
          <a:p>
            <a:r>
              <a:rPr lang="en-IN" sz="2000" dirty="0"/>
              <a:t>                  command=selection)  </a:t>
            </a:r>
          </a:p>
          <a:p>
            <a:r>
              <a:rPr lang="en-IN" sz="2000" dirty="0"/>
              <a:t>R1.pack( anchor = W )  </a:t>
            </a:r>
          </a:p>
          <a:p>
            <a:r>
              <a:rPr lang="en-IN" sz="2000" dirty="0"/>
              <a:t>  </a:t>
            </a:r>
          </a:p>
          <a:p>
            <a:r>
              <a:rPr lang="en-IN" sz="2000" dirty="0"/>
              <a:t>R2 = </a:t>
            </a:r>
            <a:r>
              <a:rPr lang="en-IN" sz="2000" dirty="0" err="1"/>
              <a:t>Radiobutton</a:t>
            </a:r>
            <a:r>
              <a:rPr lang="en-IN" sz="2000" dirty="0"/>
              <a:t>(top, text="C++", variable=radio, value=2,  </a:t>
            </a:r>
          </a:p>
          <a:p>
            <a:r>
              <a:rPr lang="en-IN" sz="2000" dirty="0"/>
              <a:t>                  command=selection)  </a:t>
            </a:r>
          </a:p>
          <a:p>
            <a:r>
              <a:rPr lang="en-IN" sz="2000" dirty="0"/>
              <a:t>R2.pack( anchor = W )  </a:t>
            </a:r>
          </a:p>
          <a:p>
            <a:r>
              <a:rPr lang="en-IN" sz="2000" dirty="0"/>
              <a:t>  </a:t>
            </a:r>
          </a:p>
          <a:p>
            <a:r>
              <a:rPr lang="en-IN" sz="2000" dirty="0"/>
              <a:t>R3 = </a:t>
            </a:r>
            <a:r>
              <a:rPr lang="en-IN" sz="2000" dirty="0" err="1"/>
              <a:t>Radiobutton</a:t>
            </a:r>
            <a:r>
              <a:rPr lang="en-IN" sz="2000" dirty="0"/>
              <a:t>(top, text="Java", variable=radio, value=3,  </a:t>
            </a:r>
          </a:p>
          <a:p>
            <a:r>
              <a:rPr lang="en-IN" sz="2000" dirty="0"/>
              <a:t>                  command=selection)  </a:t>
            </a:r>
          </a:p>
          <a:p>
            <a:r>
              <a:rPr lang="en-IN" sz="2000" dirty="0"/>
              <a:t>R3.pack( anchor = W)  </a:t>
            </a:r>
          </a:p>
          <a:p>
            <a:r>
              <a:rPr lang="en-IN" sz="2000" dirty="0"/>
              <a:t>  </a:t>
            </a:r>
          </a:p>
          <a:p>
            <a:r>
              <a:rPr lang="en-IN" sz="2000" dirty="0"/>
              <a:t>label = Label(top)  </a:t>
            </a:r>
          </a:p>
          <a:p>
            <a:r>
              <a:rPr lang="en-IN" sz="2000" dirty="0" err="1"/>
              <a:t>label.pack</a:t>
            </a:r>
            <a:r>
              <a:rPr lang="en-IN" sz="2000" dirty="0"/>
              <a:t>()  </a:t>
            </a:r>
          </a:p>
          <a:p>
            <a:r>
              <a:rPr lang="en-IN" sz="2000" dirty="0" err="1"/>
              <a:t>top.mainloop</a:t>
            </a:r>
            <a:r>
              <a:rPr lang="en-IN" sz="2000" dirty="0"/>
              <a:t>() </a:t>
            </a:r>
          </a:p>
          <a:p>
            <a:endParaRPr lang="en-IN" sz="2000" dirty="0"/>
          </a:p>
          <a:p>
            <a:endParaRPr lang="en-IN" sz="2000"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0120F-CD27-48A1-92A5-DA85E4623524}"/>
              </a:ext>
            </a:extLst>
          </p:cNvPr>
          <p:cNvSpPr>
            <a:spLocks noGrp="1"/>
          </p:cNvSpPr>
          <p:nvPr>
            <p:ph idx="1"/>
          </p:nvPr>
        </p:nvSpPr>
        <p:spPr>
          <a:xfrm>
            <a:off x="457200" y="188640"/>
            <a:ext cx="8229600" cy="5937523"/>
          </a:xfrm>
        </p:spPr>
        <p:txBody>
          <a:bodyPr>
            <a:normAutofit fontScale="62500" lnSpcReduction="20000"/>
          </a:bodyPr>
          <a:lstStyle/>
          <a:p>
            <a:r>
              <a:rPr lang="en-IN" dirty="0"/>
              <a:t>def change():</a:t>
            </a:r>
          </a:p>
          <a:p>
            <a:r>
              <a:rPr lang="en-IN" dirty="0"/>
              <a:t>    print(</a:t>
            </a:r>
            <a:r>
              <a:rPr lang="en-IN" dirty="0" err="1"/>
              <a:t>var.get</a:t>
            </a:r>
            <a:r>
              <a:rPr lang="en-IN" dirty="0"/>
              <a:t>())</a:t>
            </a:r>
          </a:p>
          <a:p>
            <a:endParaRPr lang="en-IN" dirty="0"/>
          </a:p>
          <a:p>
            <a:r>
              <a:rPr lang="en-IN" dirty="0"/>
              <a:t>stations='WAAL','WSKG','WSQX','WNBF'</a:t>
            </a:r>
          </a:p>
          <a:p>
            <a:endParaRPr lang="en-IN" dirty="0"/>
          </a:p>
          <a:p>
            <a:r>
              <a:rPr lang="en-IN" dirty="0"/>
              <a:t>root=</a:t>
            </a:r>
            <a:r>
              <a:rPr lang="en-IN" dirty="0" err="1"/>
              <a:t>tkinter.Tk</a:t>
            </a:r>
            <a:r>
              <a:rPr lang="en-IN" dirty="0"/>
              <a:t>()</a:t>
            </a:r>
          </a:p>
          <a:p>
            <a:r>
              <a:rPr lang="en-IN" dirty="0"/>
              <a:t>var=</a:t>
            </a:r>
            <a:r>
              <a:rPr lang="en-IN" dirty="0" err="1"/>
              <a:t>tkinter.StringVar</a:t>
            </a:r>
            <a:r>
              <a:rPr lang="en-IN" dirty="0"/>
              <a:t>()</a:t>
            </a:r>
          </a:p>
          <a:p>
            <a:endParaRPr lang="en-IN" dirty="0"/>
          </a:p>
          <a:p>
            <a:endParaRPr lang="en-IN" dirty="0"/>
          </a:p>
          <a:p>
            <a:r>
              <a:rPr lang="en-IN" dirty="0"/>
              <a:t>for </a:t>
            </a:r>
            <a:r>
              <a:rPr lang="en-IN" dirty="0" err="1"/>
              <a:t>i</a:t>
            </a:r>
            <a:r>
              <a:rPr lang="en-IN" dirty="0"/>
              <a:t> in stations:</a:t>
            </a:r>
          </a:p>
          <a:p>
            <a:r>
              <a:rPr lang="en-IN" dirty="0"/>
              <a:t>    r=</a:t>
            </a:r>
            <a:r>
              <a:rPr lang="en-IN" dirty="0" err="1"/>
              <a:t>tkinter.Radiobutton</a:t>
            </a:r>
            <a:r>
              <a:rPr lang="en-IN" dirty="0"/>
              <a:t>(</a:t>
            </a:r>
            <a:r>
              <a:rPr lang="en-IN" dirty="0" err="1"/>
              <a:t>root,text</a:t>
            </a:r>
            <a:r>
              <a:rPr lang="en-IN" dirty="0"/>
              <a:t>=</a:t>
            </a:r>
            <a:r>
              <a:rPr lang="en-IN" dirty="0" err="1"/>
              <a:t>i,variable</a:t>
            </a:r>
            <a:r>
              <a:rPr lang="en-IN" dirty="0"/>
              <a:t>=</a:t>
            </a:r>
            <a:r>
              <a:rPr lang="en-IN" dirty="0" err="1"/>
              <a:t>var,value</a:t>
            </a:r>
            <a:r>
              <a:rPr lang="en-IN" dirty="0"/>
              <a:t>=</a:t>
            </a:r>
            <a:r>
              <a:rPr lang="en-IN" dirty="0" err="1"/>
              <a:t>i</a:t>
            </a:r>
            <a:r>
              <a:rPr lang="en-IN" dirty="0"/>
              <a:t>)</a:t>
            </a:r>
          </a:p>
          <a:p>
            <a:r>
              <a:rPr lang="en-IN" dirty="0"/>
              <a:t>    </a:t>
            </a:r>
            <a:r>
              <a:rPr lang="en-IN" dirty="0" err="1"/>
              <a:t>r.pack</a:t>
            </a:r>
            <a:r>
              <a:rPr lang="en-IN" dirty="0"/>
              <a:t>(side='top')</a:t>
            </a:r>
          </a:p>
          <a:p>
            <a:endParaRPr lang="en-IN" dirty="0"/>
          </a:p>
          <a:p>
            <a:endParaRPr lang="en-IN" dirty="0"/>
          </a:p>
          <a:p>
            <a:endParaRPr lang="en-IN" dirty="0"/>
          </a:p>
          <a:p>
            <a:r>
              <a:rPr lang="en-IN" dirty="0"/>
              <a:t>b=</a:t>
            </a:r>
            <a:r>
              <a:rPr lang="en-IN" dirty="0" err="1"/>
              <a:t>tkinter.Button</a:t>
            </a:r>
            <a:r>
              <a:rPr lang="en-IN" dirty="0"/>
              <a:t>(</a:t>
            </a:r>
            <a:r>
              <a:rPr lang="en-IN" dirty="0" err="1"/>
              <a:t>root,text</a:t>
            </a:r>
            <a:r>
              <a:rPr lang="en-IN" dirty="0"/>
              <a:t>="</a:t>
            </a:r>
            <a:r>
              <a:rPr lang="en-IN" dirty="0" err="1"/>
              <a:t>New",command</a:t>
            </a:r>
            <a:r>
              <a:rPr lang="en-IN" dirty="0"/>
              <a:t>=change)</a:t>
            </a:r>
          </a:p>
          <a:p>
            <a:r>
              <a:rPr lang="en-IN" dirty="0" err="1"/>
              <a:t>b.pack</a:t>
            </a:r>
            <a:r>
              <a:rPr lang="en-IN" dirty="0"/>
              <a:t>(</a:t>
            </a:r>
            <a:r>
              <a:rPr lang="en-IN" dirty="0" err="1"/>
              <a:t>pady</a:t>
            </a:r>
            <a:r>
              <a:rPr lang="en-IN" dirty="0"/>
              <a:t>=10)</a:t>
            </a:r>
          </a:p>
          <a:p>
            <a:r>
              <a:rPr lang="en-IN" dirty="0" err="1"/>
              <a:t>var.set</a:t>
            </a:r>
            <a:r>
              <a:rPr lang="en-IN" dirty="0"/>
              <a:t>('WAAL')</a:t>
            </a:r>
          </a:p>
        </p:txBody>
      </p:sp>
    </p:spTree>
    <p:extLst>
      <p:ext uri="{BB962C8B-B14F-4D97-AF65-F5344CB8AC3E}">
        <p14:creationId xmlns:p14="http://schemas.microsoft.com/office/powerpoint/2010/main" val="279670129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01D6-63A6-46C5-9559-A735B59E83C7}"/>
              </a:ext>
            </a:extLst>
          </p:cNvPr>
          <p:cNvSpPr>
            <a:spLocks noGrp="1"/>
          </p:cNvSpPr>
          <p:nvPr>
            <p:ph type="title"/>
          </p:nvPr>
        </p:nvSpPr>
        <p:spPr>
          <a:xfrm>
            <a:off x="457200" y="274638"/>
            <a:ext cx="8229600" cy="562074"/>
          </a:xfrm>
        </p:spPr>
        <p:txBody>
          <a:bodyPr>
            <a:normAutofit fontScale="90000"/>
          </a:bodyPr>
          <a:lstStyle/>
          <a:p>
            <a:r>
              <a:rPr lang="en-US"/>
              <a:t>Spinner</a:t>
            </a:r>
            <a:endParaRPr lang="en-IN" dirty="0"/>
          </a:p>
        </p:txBody>
      </p:sp>
      <p:sp>
        <p:nvSpPr>
          <p:cNvPr id="3" name="Content Placeholder 2">
            <a:extLst>
              <a:ext uri="{FF2B5EF4-FFF2-40B4-BE49-F238E27FC236}">
                <a16:creationId xmlns:a16="http://schemas.microsoft.com/office/drawing/2014/main" id="{51266976-2760-4028-B94F-1112B505AC40}"/>
              </a:ext>
            </a:extLst>
          </p:cNvPr>
          <p:cNvSpPr>
            <a:spLocks noGrp="1"/>
          </p:cNvSpPr>
          <p:nvPr>
            <p:ph idx="1"/>
          </p:nvPr>
        </p:nvSpPr>
        <p:spPr/>
        <p:txBody>
          <a:bodyPr>
            <a:normAutofit fontScale="77500" lnSpcReduction="20000"/>
          </a:bodyPr>
          <a:lstStyle/>
          <a:p>
            <a:r>
              <a:rPr lang="en-IN" dirty="0"/>
              <a:t>import </a:t>
            </a:r>
            <a:r>
              <a:rPr lang="en-IN" dirty="0" err="1"/>
              <a:t>tkinter</a:t>
            </a:r>
            <a:endParaRPr lang="en-IN" dirty="0"/>
          </a:p>
          <a:p>
            <a:r>
              <a:rPr lang="en-IN" dirty="0"/>
              <a:t>import sys</a:t>
            </a:r>
          </a:p>
          <a:p>
            <a:r>
              <a:rPr lang="en-IN" dirty="0"/>
              <a:t>from </a:t>
            </a:r>
            <a:r>
              <a:rPr lang="en-IN" dirty="0" err="1"/>
              <a:t>tkinter</a:t>
            </a:r>
            <a:r>
              <a:rPr lang="en-IN" dirty="0"/>
              <a:t> import </a:t>
            </a:r>
            <a:r>
              <a:rPr lang="en-IN" dirty="0" err="1"/>
              <a:t>messagebox</a:t>
            </a:r>
            <a:endParaRPr lang="en-IN" dirty="0"/>
          </a:p>
          <a:p>
            <a:endParaRPr lang="en-IN" dirty="0"/>
          </a:p>
          <a:p>
            <a:r>
              <a:rPr lang="en-IN" dirty="0"/>
              <a:t>root=</a:t>
            </a:r>
            <a:r>
              <a:rPr lang="en-IN" dirty="0" err="1"/>
              <a:t>tkinter.Tk</a:t>
            </a:r>
            <a:r>
              <a:rPr lang="en-IN" dirty="0"/>
              <a:t>()</a:t>
            </a:r>
          </a:p>
          <a:p>
            <a:endParaRPr lang="en-IN" dirty="0"/>
          </a:p>
          <a:p>
            <a:r>
              <a:rPr lang="en-IN" dirty="0"/>
              <a:t>w=</a:t>
            </a:r>
            <a:r>
              <a:rPr lang="en-IN" dirty="0" err="1"/>
              <a:t>tkinter.Scale</a:t>
            </a:r>
            <a:r>
              <a:rPr lang="en-IN" dirty="0"/>
              <a:t>(</a:t>
            </a:r>
            <a:r>
              <a:rPr lang="en-IN" dirty="0" err="1"/>
              <a:t>root,from</a:t>
            </a:r>
            <a:r>
              <a:rPr lang="en-IN" dirty="0"/>
              <a:t>_=0,to=42)</a:t>
            </a:r>
          </a:p>
          <a:p>
            <a:r>
              <a:rPr lang="en-IN" dirty="0" err="1"/>
              <a:t>w.pack</a:t>
            </a:r>
            <a:r>
              <a:rPr lang="en-IN" dirty="0"/>
              <a:t>()</a:t>
            </a:r>
          </a:p>
          <a:p>
            <a:r>
              <a:rPr lang="en-IN" dirty="0"/>
              <a:t>w2=</a:t>
            </a:r>
            <a:r>
              <a:rPr lang="en-IN" dirty="0" err="1"/>
              <a:t>tkinter.Scale</a:t>
            </a:r>
            <a:r>
              <a:rPr lang="en-IN" dirty="0"/>
              <a:t>(</a:t>
            </a:r>
            <a:r>
              <a:rPr lang="en-IN" dirty="0" err="1"/>
              <a:t>root,from</a:t>
            </a:r>
            <a:r>
              <a:rPr lang="en-IN" dirty="0"/>
              <a:t>_=0,to=200,orient='horizontal')</a:t>
            </a:r>
          </a:p>
          <a:p>
            <a:r>
              <a:rPr lang="en-IN" dirty="0"/>
              <a:t>w2.pack()</a:t>
            </a:r>
          </a:p>
          <a:p>
            <a:r>
              <a:rPr lang="en-IN" dirty="0" err="1"/>
              <a:t>root.mainloop</a:t>
            </a:r>
            <a:r>
              <a:rPr lang="en-IN" dirty="0"/>
              <a:t>()</a:t>
            </a:r>
          </a:p>
        </p:txBody>
      </p:sp>
    </p:spTree>
    <p:extLst>
      <p:ext uri="{BB962C8B-B14F-4D97-AF65-F5344CB8AC3E}">
        <p14:creationId xmlns:p14="http://schemas.microsoft.com/office/powerpoint/2010/main" val="292209517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IN" dirty="0" err="1"/>
              <a:t>messagebox</a:t>
            </a:r>
            <a:endParaRPr lang="en-IN" dirty="0"/>
          </a:p>
        </p:txBody>
      </p:sp>
      <p:sp>
        <p:nvSpPr>
          <p:cNvPr id="3" name="Content Placeholder 2"/>
          <p:cNvSpPr>
            <a:spLocks noGrp="1"/>
          </p:cNvSpPr>
          <p:nvPr>
            <p:ph idx="1"/>
          </p:nvPr>
        </p:nvSpPr>
        <p:spPr>
          <a:xfrm>
            <a:off x="457200" y="642918"/>
            <a:ext cx="8229600" cy="6000792"/>
          </a:xfrm>
        </p:spPr>
        <p:txBody>
          <a:bodyPr/>
          <a:lstStyle/>
          <a:p>
            <a:r>
              <a:rPr lang="en-IN" dirty="0" err="1"/>
              <a:t>showwarning</a:t>
            </a:r>
            <a:r>
              <a:rPr lang="en-IN" dirty="0"/>
              <a:t>()</a:t>
            </a:r>
          </a:p>
          <a:p>
            <a:r>
              <a:rPr lang="en-IN" dirty="0"/>
              <a:t>This method is used to display the warning to the user. Consider the following example.</a:t>
            </a:r>
          </a:p>
          <a:p>
            <a:endParaRPr lang="en-IN" dirty="0"/>
          </a:p>
          <a:p>
            <a:r>
              <a:rPr lang="en-IN" dirty="0"/>
              <a:t>parent=</a:t>
            </a:r>
            <a:r>
              <a:rPr lang="en-IN" dirty="0" err="1"/>
              <a:t>Tk</a:t>
            </a:r>
            <a:r>
              <a:rPr lang="en-IN" dirty="0"/>
              <a:t>()</a:t>
            </a:r>
          </a:p>
          <a:p>
            <a:r>
              <a:rPr lang="en-IN" dirty="0" err="1"/>
              <a:t>messagebox.showwarning</a:t>
            </a:r>
            <a:r>
              <a:rPr lang="en-IN" dirty="0"/>
              <a:t>("</a:t>
            </a:r>
            <a:r>
              <a:rPr lang="en-IN" dirty="0" err="1"/>
              <a:t>warning","Warning</a:t>
            </a:r>
            <a:r>
              <a:rPr lang="en-IN" dirty="0"/>
              <a:t>")</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428628"/>
          </a:xfrm>
        </p:spPr>
        <p:txBody>
          <a:bodyPr>
            <a:normAutofit fontScale="90000"/>
          </a:bodyPr>
          <a:lstStyle/>
          <a:p>
            <a:br>
              <a:rPr lang="en-IN" dirty="0"/>
            </a:br>
            <a:r>
              <a:rPr lang="en-IN" dirty="0" err="1"/>
              <a:t>showerror</a:t>
            </a:r>
            <a:r>
              <a:rPr lang="en-IN" dirty="0"/>
              <a:t>()</a:t>
            </a:r>
            <a:br>
              <a:rPr lang="en-IN" dirty="0"/>
            </a:br>
            <a:endParaRPr lang="en-IN" dirty="0"/>
          </a:p>
        </p:txBody>
      </p:sp>
      <p:sp>
        <p:nvSpPr>
          <p:cNvPr id="3" name="Content Placeholder 2"/>
          <p:cNvSpPr>
            <a:spLocks noGrp="1"/>
          </p:cNvSpPr>
          <p:nvPr>
            <p:ph idx="1"/>
          </p:nvPr>
        </p:nvSpPr>
        <p:spPr>
          <a:xfrm>
            <a:off x="457200" y="785794"/>
            <a:ext cx="8229600" cy="6072206"/>
          </a:xfrm>
        </p:spPr>
        <p:txBody>
          <a:bodyPr/>
          <a:lstStyle/>
          <a:p>
            <a:r>
              <a:rPr lang="en-IN" dirty="0"/>
              <a:t>This method is used to display the error message to the user. </a:t>
            </a:r>
          </a:p>
          <a:p>
            <a:r>
              <a:rPr lang="en-IN" dirty="0" err="1"/>
              <a:t>messagebox.showerror</a:t>
            </a:r>
            <a:r>
              <a:rPr lang="en-IN" dirty="0"/>
              <a:t>("</a:t>
            </a:r>
            <a:r>
              <a:rPr lang="en-IN" dirty="0" err="1"/>
              <a:t>error","Error</a:t>
            </a:r>
            <a:r>
              <a:rPr lang="en-IN" dirty="0"/>
              <a:t>")  </a:t>
            </a:r>
          </a:p>
          <a:p>
            <a:endParaRPr lang="en-IN" dirty="0"/>
          </a:p>
          <a:p>
            <a:r>
              <a:rPr lang="en-IN" dirty="0" err="1"/>
              <a:t>askquestion</a:t>
            </a:r>
            <a:r>
              <a:rPr lang="en-IN" dirty="0"/>
              <a:t>()</a:t>
            </a:r>
          </a:p>
          <a:p>
            <a:r>
              <a:rPr lang="en-IN" dirty="0" err="1"/>
              <a:t>messagebox.askquestion</a:t>
            </a:r>
            <a:r>
              <a:rPr lang="en-IN" dirty="0"/>
              <a:t>("</a:t>
            </a:r>
            <a:r>
              <a:rPr lang="en-IN" dirty="0" err="1"/>
              <a:t>Confirm","Are</a:t>
            </a:r>
            <a:r>
              <a:rPr lang="en-IN" dirty="0"/>
              <a:t> you sure?")  </a:t>
            </a:r>
          </a:p>
          <a:p>
            <a:endParaRPr lang="en-IN" dirty="0"/>
          </a:p>
          <a:p>
            <a:endParaRPr lang="en-IN"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6845-F354-4847-806E-D5B04B8D4A61}"/>
              </a:ext>
            </a:extLst>
          </p:cNvPr>
          <p:cNvSpPr>
            <a:spLocks noGrp="1"/>
          </p:cNvSpPr>
          <p:nvPr>
            <p:ph type="title"/>
          </p:nvPr>
        </p:nvSpPr>
        <p:spPr>
          <a:xfrm>
            <a:off x="457200" y="274638"/>
            <a:ext cx="8229600" cy="457199"/>
          </a:xfrm>
        </p:spPr>
        <p:txBody>
          <a:bodyPr>
            <a:normAutofit fontScale="90000"/>
          </a:bodyPr>
          <a:lstStyle/>
          <a:p>
            <a:r>
              <a:rPr lang="en-US" dirty="0"/>
              <a:t>Scrollbar</a:t>
            </a:r>
            <a:endParaRPr lang="en-IN" dirty="0"/>
          </a:p>
        </p:txBody>
      </p:sp>
      <p:sp>
        <p:nvSpPr>
          <p:cNvPr id="3" name="Content Placeholder 2">
            <a:extLst>
              <a:ext uri="{FF2B5EF4-FFF2-40B4-BE49-F238E27FC236}">
                <a16:creationId xmlns:a16="http://schemas.microsoft.com/office/drawing/2014/main" id="{4FE2F227-C47F-4F73-9725-1B54B6F8B14E}"/>
              </a:ext>
            </a:extLst>
          </p:cNvPr>
          <p:cNvSpPr>
            <a:spLocks noGrp="1"/>
          </p:cNvSpPr>
          <p:nvPr>
            <p:ph idx="1"/>
          </p:nvPr>
        </p:nvSpPr>
        <p:spPr/>
        <p:txBody>
          <a:bodyPr>
            <a:normAutofit fontScale="70000" lnSpcReduction="20000"/>
          </a:bodyPr>
          <a:lstStyle/>
          <a:p>
            <a:r>
              <a:rPr lang="en-IN" dirty="0"/>
              <a:t>from </a:t>
            </a:r>
            <a:r>
              <a:rPr lang="en-IN" dirty="0" err="1"/>
              <a:t>tkinter</a:t>
            </a:r>
            <a:r>
              <a:rPr lang="en-IN" dirty="0"/>
              <a:t> import *</a:t>
            </a:r>
          </a:p>
          <a:p>
            <a:endParaRPr lang="en-IN" dirty="0"/>
          </a:p>
          <a:p>
            <a:r>
              <a:rPr lang="en-IN" dirty="0"/>
              <a:t>root=Tk()</a:t>
            </a:r>
          </a:p>
          <a:p>
            <a:endParaRPr lang="en-IN" dirty="0"/>
          </a:p>
          <a:p>
            <a:r>
              <a:rPr lang="en-IN" dirty="0" err="1"/>
              <a:t>sc</a:t>
            </a:r>
            <a:r>
              <a:rPr lang="en-IN" dirty="0"/>
              <a:t>=Scrollbar(root)</a:t>
            </a:r>
          </a:p>
          <a:p>
            <a:r>
              <a:rPr lang="en-IN" dirty="0" err="1"/>
              <a:t>sc.pack</a:t>
            </a:r>
            <a:r>
              <a:rPr lang="en-IN" dirty="0"/>
              <a:t>(side='</a:t>
            </a:r>
            <a:r>
              <a:rPr lang="en-IN" dirty="0" err="1"/>
              <a:t>left',fill</a:t>
            </a:r>
            <a:r>
              <a:rPr lang="en-IN" dirty="0"/>
              <a:t>=Y)</a:t>
            </a:r>
          </a:p>
          <a:p>
            <a:r>
              <a:rPr lang="en-IN" dirty="0"/>
              <a:t>l=</a:t>
            </a:r>
            <a:r>
              <a:rPr lang="en-IN" dirty="0" err="1"/>
              <a:t>Listbox</a:t>
            </a:r>
            <a:r>
              <a:rPr lang="en-IN" dirty="0"/>
              <a:t>(</a:t>
            </a:r>
            <a:r>
              <a:rPr lang="en-IN" dirty="0" err="1"/>
              <a:t>root,yscrollcommand</a:t>
            </a:r>
            <a:r>
              <a:rPr lang="en-IN" dirty="0"/>
              <a:t>=</a:t>
            </a:r>
            <a:r>
              <a:rPr lang="en-IN" dirty="0" err="1"/>
              <a:t>sc.set</a:t>
            </a:r>
            <a:r>
              <a:rPr lang="en-IN" dirty="0"/>
              <a:t>)</a:t>
            </a:r>
          </a:p>
          <a:p>
            <a:r>
              <a:rPr lang="en-IN" dirty="0"/>
              <a:t>for </a:t>
            </a:r>
            <a:r>
              <a:rPr lang="en-IN" dirty="0" err="1"/>
              <a:t>i</a:t>
            </a:r>
            <a:r>
              <a:rPr lang="en-IN" dirty="0"/>
              <a:t> in range(1,26):</a:t>
            </a:r>
          </a:p>
          <a:p>
            <a:r>
              <a:rPr lang="en-IN" dirty="0"/>
              <a:t>  </a:t>
            </a:r>
            <a:r>
              <a:rPr lang="en-IN" dirty="0" err="1"/>
              <a:t>l.insert</a:t>
            </a:r>
            <a:r>
              <a:rPr lang="en-IN" dirty="0"/>
              <a:t>('end',</a:t>
            </a:r>
            <a:r>
              <a:rPr lang="en-IN" dirty="0" err="1"/>
              <a:t>i</a:t>
            </a:r>
            <a:r>
              <a:rPr lang="en-IN" dirty="0"/>
              <a:t>)</a:t>
            </a:r>
          </a:p>
          <a:p>
            <a:endParaRPr lang="en-IN" dirty="0"/>
          </a:p>
          <a:p>
            <a:r>
              <a:rPr lang="en-IN" dirty="0" err="1"/>
              <a:t>l.pack</a:t>
            </a:r>
            <a:r>
              <a:rPr lang="en-IN" dirty="0"/>
              <a:t>(side='</a:t>
            </a:r>
            <a:r>
              <a:rPr lang="en-IN" dirty="0" err="1"/>
              <a:t>left',fill</a:t>
            </a:r>
            <a:r>
              <a:rPr lang="en-IN" dirty="0"/>
              <a:t>=BOTH)</a:t>
            </a:r>
          </a:p>
          <a:p>
            <a:r>
              <a:rPr lang="en-IN" dirty="0" err="1"/>
              <a:t>sc.config</a:t>
            </a:r>
            <a:r>
              <a:rPr lang="en-IN" dirty="0"/>
              <a:t>(command=</a:t>
            </a:r>
            <a:r>
              <a:rPr lang="en-IN" dirty="0" err="1"/>
              <a:t>l.yview</a:t>
            </a:r>
            <a:r>
              <a:rPr lang="en-IN" dirty="0"/>
              <a:t>)</a:t>
            </a:r>
          </a:p>
          <a:p>
            <a:r>
              <a:rPr lang="en-IN" dirty="0" err="1"/>
              <a:t>root.mainloop</a:t>
            </a:r>
            <a:r>
              <a:rPr lang="en-IN" dirty="0"/>
              <a:t>()</a:t>
            </a:r>
          </a:p>
        </p:txBody>
      </p:sp>
    </p:spTree>
    <p:extLst>
      <p:ext uri="{BB962C8B-B14F-4D97-AF65-F5344CB8AC3E}">
        <p14:creationId xmlns:p14="http://schemas.microsoft.com/office/powerpoint/2010/main" val="89452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dirty="0"/>
              <a:t>def foo9():</a:t>
            </a:r>
          </a:p>
          <a:p>
            <a:r>
              <a:rPr lang="en-IN" dirty="0"/>
              <a:t>    try:</a:t>
            </a:r>
          </a:p>
          <a:p>
            <a:r>
              <a:rPr lang="en-IN" dirty="0"/>
              <a:t>        1+0</a:t>
            </a:r>
          </a:p>
          <a:p>
            <a:r>
              <a:rPr lang="en-IN" dirty="0"/>
              <a:t>    except:</a:t>
            </a:r>
          </a:p>
          <a:p>
            <a:r>
              <a:rPr lang="en-IN" dirty="0"/>
              <a:t>        print("caught exception")</a:t>
            </a:r>
          </a:p>
          <a:p>
            <a:r>
              <a:rPr lang="en-IN" dirty="0"/>
              <a:t>    else:</a:t>
            </a:r>
          </a:p>
          <a:p>
            <a:r>
              <a:rPr lang="en-IN" dirty="0"/>
              <a:t>        print("no exception raised")</a:t>
            </a:r>
          </a:p>
          <a:p>
            <a:endParaRPr lang="en-IN" dirty="0"/>
          </a:p>
          <a:p>
            <a:endParaRPr lang="en-IN" dirty="0"/>
          </a:p>
          <a:p>
            <a:endParaRPr lang="en-IN" dirty="0"/>
          </a:p>
          <a:p>
            <a:r>
              <a:rPr lang="en-IN" dirty="0"/>
              <a:t>foo9()</a:t>
            </a:r>
          </a:p>
          <a:p>
            <a:endParaRPr lang="en-IN"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Background </a:t>
            </a:r>
            <a:r>
              <a:rPr lang="en-IN" dirty="0" err="1"/>
              <a:t>Color</a:t>
            </a:r>
            <a:endParaRPr lang="en-IN" dirty="0"/>
          </a:p>
        </p:txBody>
      </p:sp>
      <p:sp>
        <p:nvSpPr>
          <p:cNvPr id="3" name="Content Placeholder 2"/>
          <p:cNvSpPr>
            <a:spLocks noGrp="1"/>
          </p:cNvSpPr>
          <p:nvPr>
            <p:ph idx="1"/>
          </p:nvPr>
        </p:nvSpPr>
        <p:spPr>
          <a:xfrm>
            <a:off x="457200" y="714356"/>
            <a:ext cx="8229600" cy="5411807"/>
          </a:xfrm>
        </p:spPr>
        <p:txBody>
          <a:bodyPr>
            <a:normAutofit fontScale="92500" lnSpcReduction="10000"/>
          </a:bodyPr>
          <a:lstStyle/>
          <a:p>
            <a:r>
              <a:rPr lang="en-IN" dirty="0" err="1"/>
              <a:t>root.configure</a:t>
            </a:r>
            <a:r>
              <a:rPr lang="en-IN" dirty="0"/>
              <a:t>(background="red")</a:t>
            </a:r>
          </a:p>
          <a:p>
            <a:endParaRPr lang="en-IN" dirty="0"/>
          </a:p>
          <a:p>
            <a:r>
              <a:rPr lang="en-IN" dirty="0"/>
              <a:t>Adding Image:</a:t>
            </a:r>
          </a:p>
          <a:p>
            <a:r>
              <a:rPr lang="en-IN" dirty="0"/>
              <a:t>logo=</a:t>
            </a:r>
            <a:r>
              <a:rPr lang="en-IN" dirty="0" err="1"/>
              <a:t>PhotoImage</a:t>
            </a:r>
            <a:r>
              <a:rPr lang="en-IN" dirty="0"/>
              <a:t>(file="C://Users//lenovo//Desktop//student.png")</a:t>
            </a:r>
          </a:p>
          <a:p>
            <a:r>
              <a:rPr lang="en-IN" dirty="0"/>
              <a:t> w=Label(</a:t>
            </a:r>
            <a:r>
              <a:rPr lang="en-IN" dirty="0" err="1"/>
              <a:t>MainFrame,image</a:t>
            </a:r>
            <a:r>
              <a:rPr lang="en-IN" dirty="0"/>
              <a:t>=logo).pack(side="left")</a:t>
            </a:r>
          </a:p>
          <a:p>
            <a:r>
              <a:rPr lang="en-IN" dirty="0"/>
              <a:t>logo=</a:t>
            </a:r>
            <a:r>
              <a:rPr lang="en-IN" dirty="0" err="1"/>
              <a:t>PhotoImage</a:t>
            </a:r>
            <a:r>
              <a:rPr lang="en-IN" dirty="0"/>
              <a:t>(file="D:\\pik8.png",width="200",height="200")</a:t>
            </a:r>
          </a:p>
          <a:p>
            <a:r>
              <a:rPr lang="en-IN" dirty="0"/>
              <a:t>w=Label(</a:t>
            </a:r>
            <a:r>
              <a:rPr lang="en-IN" dirty="0" err="1"/>
              <a:t>root,image</a:t>
            </a:r>
            <a:r>
              <a:rPr lang="en-IN" dirty="0"/>
              <a:t>=logo).pack(side="left")</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5702-A384-47EF-9CF7-309B3307D173}"/>
              </a:ext>
            </a:extLst>
          </p:cNvPr>
          <p:cNvSpPr>
            <a:spLocks noGrp="1"/>
          </p:cNvSpPr>
          <p:nvPr>
            <p:ph type="title"/>
          </p:nvPr>
        </p:nvSpPr>
        <p:spPr>
          <a:xfrm>
            <a:off x="457200" y="274638"/>
            <a:ext cx="8229600" cy="457199"/>
          </a:xfrm>
        </p:spPr>
        <p:txBody>
          <a:bodyPr>
            <a:normAutofit fontScale="90000"/>
          </a:bodyPr>
          <a:lstStyle/>
          <a:p>
            <a:r>
              <a:rPr lang="en-US" dirty="0"/>
              <a:t>Canvas</a:t>
            </a:r>
            <a:endParaRPr lang="en-IN" dirty="0"/>
          </a:p>
        </p:txBody>
      </p:sp>
      <p:sp>
        <p:nvSpPr>
          <p:cNvPr id="3" name="Content Placeholder 2">
            <a:extLst>
              <a:ext uri="{FF2B5EF4-FFF2-40B4-BE49-F238E27FC236}">
                <a16:creationId xmlns:a16="http://schemas.microsoft.com/office/drawing/2014/main" id="{EC62E9E7-D629-4253-9B8B-D16AAE030A2C}"/>
              </a:ext>
            </a:extLst>
          </p:cNvPr>
          <p:cNvSpPr>
            <a:spLocks noGrp="1"/>
          </p:cNvSpPr>
          <p:nvPr>
            <p:ph idx="1"/>
          </p:nvPr>
        </p:nvSpPr>
        <p:spPr>
          <a:xfrm>
            <a:off x="457200" y="731838"/>
            <a:ext cx="8229600" cy="5394326"/>
          </a:xfrm>
        </p:spPr>
        <p:txBody>
          <a:bodyPr>
            <a:normAutofit/>
          </a:bodyPr>
          <a:lstStyle/>
          <a:p>
            <a:r>
              <a:rPr lang="en-US" sz="2400" b="0" i="0" dirty="0">
                <a:solidFill>
                  <a:srgbClr val="273239"/>
                </a:solidFill>
                <a:effectLst/>
                <a:latin typeface="urw-din"/>
              </a:rPr>
              <a:t>The Canvas widget lets us display various graphics on the application. It can be used to draw simple shapes to complicated graphs. We can also display various kinds of custom widgets according to our needs.</a:t>
            </a:r>
          </a:p>
          <a:p>
            <a:r>
              <a:rPr lang="en-US" sz="2400" dirty="0"/>
              <a:t>C = Canvas(root, height, width, bd, </a:t>
            </a:r>
            <a:r>
              <a:rPr lang="en-US" sz="2400" dirty="0" err="1"/>
              <a:t>bg</a:t>
            </a:r>
            <a:r>
              <a:rPr lang="en-US" sz="2400" dirty="0"/>
              <a:t>, ..)</a:t>
            </a:r>
          </a:p>
          <a:p>
            <a:endParaRPr lang="en-US" sz="2400" dirty="0"/>
          </a:p>
          <a:p>
            <a:r>
              <a:rPr lang="en-IN" sz="1400" b="1" i="0" dirty="0">
                <a:solidFill>
                  <a:srgbClr val="273239"/>
                </a:solidFill>
                <a:effectLst/>
                <a:latin typeface="urw-din"/>
              </a:rPr>
              <a:t>Creating an Oval</a:t>
            </a:r>
            <a:r>
              <a:rPr lang="en-IN" sz="1400" b="0" i="0" dirty="0">
                <a:solidFill>
                  <a:srgbClr val="273239"/>
                </a:solidFill>
                <a:effectLst/>
                <a:latin typeface="urw-din"/>
              </a:rPr>
              <a:t> </a:t>
            </a:r>
          </a:p>
          <a:p>
            <a:pPr lvl="1"/>
            <a:r>
              <a:rPr lang="en-IN" sz="2000" dirty="0"/>
              <a:t>oval = </a:t>
            </a:r>
            <a:r>
              <a:rPr lang="en-IN" sz="2000" dirty="0" err="1"/>
              <a:t>C.create_oval</a:t>
            </a:r>
            <a:r>
              <a:rPr lang="en-IN" sz="2000" dirty="0"/>
              <a:t>(x0, y0, x1, y1, options)</a:t>
            </a:r>
            <a:endParaRPr lang="en-US" sz="2000" dirty="0"/>
          </a:p>
          <a:p>
            <a:r>
              <a:rPr lang="en-IN" sz="1400" b="1" i="0" dirty="0">
                <a:solidFill>
                  <a:srgbClr val="273239"/>
                </a:solidFill>
                <a:effectLst/>
                <a:latin typeface="urw-din"/>
              </a:rPr>
              <a:t>Creating an arc</a:t>
            </a:r>
            <a:r>
              <a:rPr lang="en-IN" sz="1400" b="0" i="0" dirty="0">
                <a:solidFill>
                  <a:srgbClr val="273239"/>
                </a:solidFill>
                <a:effectLst/>
                <a:latin typeface="urw-din"/>
              </a:rPr>
              <a:t> </a:t>
            </a:r>
          </a:p>
          <a:p>
            <a:pPr lvl="1"/>
            <a:r>
              <a:rPr lang="en-US" sz="2000" dirty="0"/>
              <a:t> arc = </a:t>
            </a:r>
            <a:r>
              <a:rPr lang="en-US" sz="2000" dirty="0" err="1"/>
              <a:t>C.create_arc</a:t>
            </a:r>
            <a:r>
              <a:rPr lang="en-US" sz="2000" dirty="0"/>
              <a:t>(20, 50, 190, 240, start=0, extent=110, fill="red")</a:t>
            </a:r>
          </a:p>
          <a:p>
            <a:endParaRPr lang="en-IN" sz="2400" dirty="0"/>
          </a:p>
        </p:txBody>
      </p:sp>
    </p:spTree>
    <p:extLst>
      <p:ext uri="{BB962C8B-B14F-4D97-AF65-F5344CB8AC3E}">
        <p14:creationId xmlns:p14="http://schemas.microsoft.com/office/powerpoint/2010/main" val="5500409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126D0-84AD-4A5B-AA17-910B0E1C2B67}"/>
              </a:ext>
            </a:extLst>
          </p:cNvPr>
          <p:cNvSpPr>
            <a:spLocks noGrp="1"/>
          </p:cNvSpPr>
          <p:nvPr>
            <p:ph idx="1"/>
          </p:nvPr>
        </p:nvSpPr>
        <p:spPr/>
        <p:txBody>
          <a:bodyPr>
            <a:normAutofit fontScale="92500"/>
          </a:bodyPr>
          <a:lstStyle/>
          <a:p>
            <a:r>
              <a:rPr lang="en-IN" dirty="0"/>
              <a:t>c=Canvas(</a:t>
            </a:r>
            <a:r>
              <a:rPr lang="en-IN" dirty="0" err="1"/>
              <a:t>root,bg</a:t>
            </a:r>
            <a:r>
              <a:rPr lang="en-IN" dirty="0"/>
              <a:t>="</a:t>
            </a:r>
            <a:r>
              <a:rPr lang="en-IN" dirty="0" err="1"/>
              <a:t>yellow",height</a:t>
            </a:r>
            <a:r>
              <a:rPr lang="en-IN" dirty="0"/>
              <a:t>=250,width=300)</a:t>
            </a:r>
          </a:p>
          <a:p>
            <a:r>
              <a:rPr lang="en-IN" dirty="0"/>
              <a:t>line=</a:t>
            </a:r>
            <a:r>
              <a:rPr lang="en-IN" dirty="0" err="1"/>
              <a:t>c.create_line</a:t>
            </a:r>
            <a:r>
              <a:rPr lang="en-IN" dirty="0"/>
              <a:t>(108,120,320,40,fill="green")</a:t>
            </a:r>
          </a:p>
          <a:p>
            <a:r>
              <a:rPr lang="en-IN" dirty="0"/>
              <a:t>arc=</a:t>
            </a:r>
            <a:r>
              <a:rPr lang="en-IN" dirty="0" err="1"/>
              <a:t>c.create_arc</a:t>
            </a:r>
            <a:r>
              <a:rPr lang="en-IN" dirty="0"/>
              <a:t>(180,150,80,210,start=0,extent=220,fill="red")</a:t>
            </a:r>
          </a:p>
          <a:p>
            <a:r>
              <a:rPr lang="en-IN" dirty="0"/>
              <a:t>oval=</a:t>
            </a:r>
            <a:r>
              <a:rPr lang="en-IN" dirty="0" err="1"/>
              <a:t>c.create_oval</a:t>
            </a:r>
            <a:r>
              <a:rPr lang="en-IN" dirty="0"/>
              <a:t>(80,30,140,150,fill="blue")</a:t>
            </a:r>
          </a:p>
          <a:p>
            <a:r>
              <a:rPr lang="en-IN" dirty="0" err="1"/>
              <a:t>c.pack</a:t>
            </a:r>
            <a:r>
              <a:rPr lang="en-IN" dirty="0"/>
              <a:t>()</a:t>
            </a:r>
          </a:p>
          <a:p>
            <a:r>
              <a:rPr lang="en-IN" dirty="0" err="1"/>
              <a:t>root.mainloop</a:t>
            </a:r>
            <a:r>
              <a:rPr lang="en-IN" dirty="0"/>
              <a:t>()</a:t>
            </a:r>
          </a:p>
        </p:txBody>
      </p:sp>
    </p:spTree>
    <p:extLst>
      <p:ext uri="{BB962C8B-B14F-4D97-AF65-F5344CB8AC3E}">
        <p14:creationId xmlns:p14="http://schemas.microsoft.com/office/powerpoint/2010/main" val="168263343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F46C-B81F-4683-B87A-D6F87E48F61F}"/>
              </a:ext>
            </a:extLst>
          </p:cNvPr>
          <p:cNvSpPr>
            <a:spLocks noGrp="1"/>
          </p:cNvSpPr>
          <p:nvPr>
            <p:ph type="title"/>
          </p:nvPr>
        </p:nvSpPr>
        <p:spPr>
          <a:xfrm>
            <a:off x="457200" y="274638"/>
            <a:ext cx="8229600" cy="346050"/>
          </a:xfrm>
        </p:spPr>
        <p:txBody>
          <a:bodyPr>
            <a:normAutofit fontScale="90000"/>
          </a:bodyPr>
          <a:lstStyle/>
          <a:p>
            <a:r>
              <a:rPr lang="en-US" dirty="0" err="1"/>
              <a:t>Tkinter</a:t>
            </a:r>
            <a:r>
              <a:rPr lang="en-US" dirty="0"/>
              <a:t> Frame</a:t>
            </a:r>
            <a:endParaRPr lang="en-IN" dirty="0"/>
          </a:p>
        </p:txBody>
      </p:sp>
      <p:sp>
        <p:nvSpPr>
          <p:cNvPr id="3" name="Content Placeholder 2">
            <a:extLst>
              <a:ext uri="{FF2B5EF4-FFF2-40B4-BE49-F238E27FC236}">
                <a16:creationId xmlns:a16="http://schemas.microsoft.com/office/drawing/2014/main" id="{070DF219-0CBE-46F0-9631-642064862E9B}"/>
              </a:ext>
            </a:extLst>
          </p:cNvPr>
          <p:cNvSpPr>
            <a:spLocks noGrp="1"/>
          </p:cNvSpPr>
          <p:nvPr>
            <p:ph idx="1"/>
          </p:nvPr>
        </p:nvSpPr>
        <p:spPr>
          <a:xfrm>
            <a:off x="457200" y="764704"/>
            <a:ext cx="8229600" cy="5361459"/>
          </a:xfrm>
        </p:spPr>
        <p:txBody>
          <a:bodyPr>
            <a:normAutofit lnSpcReduction="10000"/>
          </a:bodyPr>
          <a:lstStyle/>
          <a:p>
            <a:r>
              <a:rPr lang="en-US" sz="1800" b="0" i="0" dirty="0">
                <a:solidFill>
                  <a:srgbClr val="333333"/>
                </a:solidFill>
                <a:effectLst/>
                <a:latin typeface="Inter-Regular"/>
              </a:rPr>
              <a:t>Python </a:t>
            </a:r>
            <a:r>
              <a:rPr lang="en-US" sz="1800" b="0" i="0" dirty="0" err="1">
                <a:solidFill>
                  <a:srgbClr val="333333"/>
                </a:solidFill>
                <a:effectLst/>
                <a:latin typeface="Inter-Regular"/>
              </a:rPr>
              <a:t>Tkinter</a:t>
            </a:r>
            <a:r>
              <a:rPr lang="en-US" sz="1800" b="0" i="0" dirty="0">
                <a:solidFill>
                  <a:srgbClr val="333333"/>
                </a:solidFill>
                <a:effectLst/>
                <a:latin typeface="Inter-Regular"/>
              </a:rPr>
              <a:t> Frame widget is used to organize the group of widgets. It acts like a container which can be used to hold the other widgets. The rectangular areas of the screen are used to organize the widgets to the python application.</a:t>
            </a:r>
          </a:p>
          <a:p>
            <a:pPr algn="just">
              <a:buFont typeface="+mj-lt"/>
              <a:buAutoNum type="arabicPeriod"/>
            </a:pPr>
            <a:r>
              <a:rPr lang="en-IN" sz="1100" b="0" i="0" dirty="0">
                <a:solidFill>
                  <a:srgbClr val="000000"/>
                </a:solidFill>
                <a:effectLst/>
                <a:latin typeface="Inter-Regular"/>
              </a:rPr>
              <a:t>top = Tk()  </a:t>
            </a:r>
          </a:p>
          <a:p>
            <a:pPr algn="just">
              <a:buFont typeface="+mj-lt"/>
              <a:buAutoNum type="arabicPeriod"/>
            </a:pPr>
            <a:r>
              <a:rPr lang="en-IN" sz="1100" b="0" i="0" dirty="0" err="1">
                <a:solidFill>
                  <a:srgbClr val="000000"/>
                </a:solidFill>
                <a:effectLst/>
                <a:latin typeface="Inter-Regular"/>
              </a:rPr>
              <a:t>top.geometry</a:t>
            </a:r>
            <a:r>
              <a:rPr lang="en-IN" sz="1100" b="0" i="0" dirty="0">
                <a:solidFill>
                  <a:srgbClr val="000000"/>
                </a:solidFill>
                <a:effectLst/>
                <a:latin typeface="Inter-Regular"/>
              </a:rPr>
              <a:t>(</a:t>
            </a:r>
            <a:r>
              <a:rPr lang="en-IN" sz="1100" b="0" i="0" dirty="0">
                <a:solidFill>
                  <a:srgbClr val="0000FF"/>
                </a:solidFill>
                <a:effectLst/>
                <a:latin typeface="Inter-Regular"/>
              </a:rPr>
              <a:t>"140x100"</a:t>
            </a:r>
            <a:r>
              <a:rPr lang="en-IN" sz="1100" b="0" i="0" dirty="0">
                <a:solidFill>
                  <a:srgbClr val="000000"/>
                </a:solidFill>
                <a:effectLst/>
                <a:latin typeface="Inter-Regular"/>
              </a:rPr>
              <a:t>)  </a:t>
            </a:r>
          </a:p>
          <a:p>
            <a:pPr algn="just">
              <a:buFont typeface="+mj-lt"/>
              <a:buAutoNum type="arabicPeriod"/>
            </a:pPr>
            <a:r>
              <a:rPr lang="en-IN" sz="1100" b="0" i="0" dirty="0">
                <a:solidFill>
                  <a:srgbClr val="000000"/>
                </a:solidFill>
                <a:effectLst/>
                <a:latin typeface="Inter-Regular"/>
              </a:rPr>
              <a:t>frame = Frame(top)  </a:t>
            </a:r>
          </a:p>
          <a:p>
            <a:pPr algn="just">
              <a:buFont typeface="+mj-lt"/>
              <a:buAutoNum type="arabicPeriod"/>
            </a:pPr>
            <a:r>
              <a:rPr lang="en-IN" sz="1100" b="0" i="0" dirty="0" err="1">
                <a:solidFill>
                  <a:srgbClr val="000000"/>
                </a:solidFill>
                <a:effectLst/>
                <a:latin typeface="Inter-Regular"/>
              </a:rPr>
              <a:t>frame.pack</a:t>
            </a:r>
            <a:r>
              <a:rPr lang="en-IN" sz="1100" b="0" i="0" dirty="0">
                <a:solidFill>
                  <a:srgbClr val="000000"/>
                </a:solidFill>
                <a:effectLst/>
                <a:latin typeface="Inter-Regular"/>
              </a:rPr>
              <a:t>()  </a:t>
            </a:r>
          </a:p>
          <a:p>
            <a:pPr algn="just">
              <a:buFont typeface="+mj-lt"/>
              <a:buAutoNum type="arabicPeriod"/>
            </a:pPr>
            <a:r>
              <a:rPr lang="en-IN" sz="1100" b="0" i="0" dirty="0">
                <a:solidFill>
                  <a:srgbClr val="000000"/>
                </a:solidFill>
                <a:effectLst/>
                <a:latin typeface="Inter-Regular"/>
              </a:rPr>
              <a:t>  </a:t>
            </a:r>
          </a:p>
          <a:p>
            <a:pPr algn="just">
              <a:buFont typeface="+mj-lt"/>
              <a:buAutoNum type="arabicPeriod"/>
            </a:pPr>
            <a:r>
              <a:rPr lang="en-IN" sz="1100" b="0" i="0" dirty="0" err="1">
                <a:solidFill>
                  <a:srgbClr val="000000"/>
                </a:solidFill>
                <a:effectLst/>
                <a:latin typeface="Inter-Regular"/>
              </a:rPr>
              <a:t>leftframe</a:t>
            </a:r>
            <a:r>
              <a:rPr lang="en-IN" sz="1100" b="0" i="0" dirty="0">
                <a:solidFill>
                  <a:srgbClr val="000000"/>
                </a:solidFill>
                <a:effectLst/>
                <a:latin typeface="Inter-Regular"/>
              </a:rPr>
              <a:t> = Frame(top)  </a:t>
            </a:r>
          </a:p>
          <a:p>
            <a:pPr algn="just">
              <a:buFont typeface="+mj-lt"/>
              <a:buAutoNum type="arabicPeriod"/>
            </a:pPr>
            <a:r>
              <a:rPr lang="en-IN" sz="1100" b="0" i="0" dirty="0" err="1">
                <a:solidFill>
                  <a:srgbClr val="000000"/>
                </a:solidFill>
                <a:effectLst/>
                <a:latin typeface="Inter-Regular"/>
              </a:rPr>
              <a:t>leftframe.pack</a:t>
            </a:r>
            <a:r>
              <a:rPr lang="en-IN" sz="1100" b="0" i="0" dirty="0">
                <a:solidFill>
                  <a:srgbClr val="000000"/>
                </a:solidFill>
                <a:effectLst/>
                <a:latin typeface="Inter-Regular"/>
              </a:rPr>
              <a:t>(side = LEFT)  </a:t>
            </a:r>
          </a:p>
          <a:p>
            <a:pPr algn="just">
              <a:buFont typeface="+mj-lt"/>
              <a:buAutoNum type="arabicPeriod"/>
            </a:pPr>
            <a:r>
              <a:rPr lang="en-IN" sz="1100" b="0" i="0" dirty="0">
                <a:solidFill>
                  <a:srgbClr val="000000"/>
                </a:solidFill>
                <a:effectLst/>
                <a:latin typeface="Inter-Regular"/>
              </a:rPr>
              <a:t>  </a:t>
            </a:r>
          </a:p>
          <a:p>
            <a:pPr algn="just">
              <a:buFont typeface="+mj-lt"/>
              <a:buAutoNum type="arabicPeriod"/>
            </a:pPr>
            <a:r>
              <a:rPr lang="en-IN" sz="1100" b="0" i="0" dirty="0" err="1">
                <a:solidFill>
                  <a:srgbClr val="000000"/>
                </a:solidFill>
                <a:effectLst/>
                <a:latin typeface="Inter-Regular"/>
              </a:rPr>
              <a:t>rightframe</a:t>
            </a:r>
            <a:r>
              <a:rPr lang="en-IN" sz="1100" b="0" i="0" dirty="0">
                <a:solidFill>
                  <a:srgbClr val="000000"/>
                </a:solidFill>
                <a:effectLst/>
                <a:latin typeface="Inter-Regular"/>
              </a:rPr>
              <a:t> = Frame(top)  </a:t>
            </a:r>
          </a:p>
          <a:p>
            <a:pPr algn="just">
              <a:buFont typeface="+mj-lt"/>
              <a:buAutoNum type="arabicPeriod"/>
            </a:pPr>
            <a:r>
              <a:rPr lang="en-IN" sz="1100" b="0" i="0" dirty="0" err="1">
                <a:solidFill>
                  <a:srgbClr val="000000"/>
                </a:solidFill>
                <a:effectLst/>
                <a:latin typeface="Inter-Regular"/>
              </a:rPr>
              <a:t>rightframe.pack</a:t>
            </a:r>
            <a:r>
              <a:rPr lang="en-IN" sz="1100" b="0" i="0" dirty="0">
                <a:solidFill>
                  <a:srgbClr val="000000"/>
                </a:solidFill>
                <a:effectLst/>
                <a:latin typeface="Inter-Regular"/>
              </a:rPr>
              <a:t>(side = RIGHT)  </a:t>
            </a:r>
          </a:p>
          <a:p>
            <a:pPr algn="just">
              <a:buFont typeface="+mj-lt"/>
              <a:buAutoNum type="arabicPeriod"/>
            </a:pPr>
            <a:r>
              <a:rPr lang="en-IN" sz="1100" b="0" i="0" dirty="0">
                <a:solidFill>
                  <a:srgbClr val="000000"/>
                </a:solidFill>
                <a:effectLst/>
                <a:latin typeface="Inter-Regular"/>
              </a:rPr>
              <a:t>  </a:t>
            </a:r>
          </a:p>
          <a:p>
            <a:pPr algn="just">
              <a:buFont typeface="+mj-lt"/>
              <a:buAutoNum type="arabicPeriod"/>
            </a:pPr>
            <a:r>
              <a:rPr lang="en-IN" sz="1100" b="0" i="0" dirty="0">
                <a:solidFill>
                  <a:srgbClr val="000000"/>
                </a:solidFill>
                <a:effectLst/>
                <a:latin typeface="Inter-Regular"/>
              </a:rPr>
              <a:t>btn1 = Button(frame, text=</a:t>
            </a:r>
            <a:r>
              <a:rPr lang="en-IN" sz="1100" b="0" i="0" dirty="0">
                <a:solidFill>
                  <a:srgbClr val="0000FF"/>
                </a:solidFill>
                <a:effectLst/>
                <a:latin typeface="Inter-Regular"/>
              </a:rPr>
              <a:t>"Submit"</a:t>
            </a:r>
            <a:r>
              <a:rPr lang="en-IN" sz="1100" b="0" i="0" dirty="0">
                <a:solidFill>
                  <a:srgbClr val="000000"/>
                </a:solidFill>
                <a:effectLst/>
                <a:latin typeface="Inter-Regular"/>
              </a:rPr>
              <a:t>, </a:t>
            </a:r>
            <a:r>
              <a:rPr lang="en-IN" sz="1100" b="0" i="0" dirty="0" err="1">
                <a:solidFill>
                  <a:srgbClr val="000000"/>
                </a:solidFill>
                <a:effectLst/>
                <a:latin typeface="Inter-Regular"/>
              </a:rPr>
              <a:t>fg</a:t>
            </a:r>
            <a:r>
              <a:rPr lang="en-IN" sz="1100" b="0" i="0" dirty="0">
                <a:solidFill>
                  <a:srgbClr val="000000"/>
                </a:solidFill>
                <a:effectLst/>
                <a:latin typeface="Inter-Regular"/>
              </a:rPr>
              <a:t>=</a:t>
            </a:r>
            <a:r>
              <a:rPr lang="en-IN" sz="1100" b="0" i="0" dirty="0">
                <a:solidFill>
                  <a:srgbClr val="0000FF"/>
                </a:solidFill>
                <a:effectLst/>
                <a:latin typeface="Inter-Regular"/>
              </a:rPr>
              <a:t>"red"</a:t>
            </a:r>
            <a:r>
              <a:rPr lang="en-IN" sz="1100" b="0" i="0" dirty="0">
                <a:solidFill>
                  <a:srgbClr val="000000"/>
                </a:solidFill>
                <a:effectLst/>
                <a:latin typeface="Inter-Regular"/>
              </a:rPr>
              <a:t>,</a:t>
            </a:r>
            <a:r>
              <a:rPr lang="en-IN" sz="1100" b="0" i="0" dirty="0" err="1">
                <a:solidFill>
                  <a:srgbClr val="000000"/>
                </a:solidFill>
                <a:effectLst/>
                <a:latin typeface="Inter-Regular"/>
              </a:rPr>
              <a:t>activebackground</a:t>
            </a:r>
            <a:r>
              <a:rPr lang="en-IN" sz="1100" b="0" i="0" dirty="0">
                <a:solidFill>
                  <a:srgbClr val="000000"/>
                </a:solidFill>
                <a:effectLst/>
                <a:latin typeface="Inter-Regular"/>
              </a:rPr>
              <a:t> = </a:t>
            </a:r>
            <a:r>
              <a:rPr lang="en-IN" sz="1100" b="0" i="0" dirty="0">
                <a:solidFill>
                  <a:srgbClr val="0000FF"/>
                </a:solidFill>
                <a:effectLst/>
                <a:latin typeface="Inter-Regular"/>
              </a:rPr>
              <a:t>"red"</a:t>
            </a:r>
            <a:r>
              <a:rPr lang="en-IN" sz="1100" b="0" i="0" dirty="0">
                <a:solidFill>
                  <a:srgbClr val="000000"/>
                </a:solidFill>
                <a:effectLst/>
                <a:latin typeface="Inter-Regular"/>
              </a:rPr>
              <a:t>)  </a:t>
            </a:r>
          </a:p>
          <a:p>
            <a:pPr algn="just">
              <a:buFont typeface="+mj-lt"/>
              <a:buAutoNum type="arabicPeriod"/>
            </a:pPr>
            <a:r>
              <a:rPr lang="en-IN" sz="1100" b="0" i="0" dirty="0">
                <a:solidFill>
                  <a:srgbClr val="000000"/>
                </a:solidFill>
                <a:effectLst/>
                <a:latin typeface="Inter-Regular"/>
              </a:rPr>
              <a:t>btn1.pack(side = LEFT)  </a:t>
            </a:r>
          </a:p>
          <a:p>
            <a:pPr algn="just">
              <a:buFont typeface="+mj-lt"/>
              <a:buAutoNum type="arabicPeriod"/>
            </a:pPr>
            <a:r>
              <a:rPr lang="en-IN" sz="1100" b="0" i="0" dirty="0">
                <a:solidFill>
                  <a:srgbClr val="000000"/>
                </a:solidFill>
                <a:effectLst/>
                <a:latin typeface="Inter-Regular"/>
              </a:rPr>
              <a:t>  </a:t>
            </a:r>
          </a:p>
          <a:p>
            <a:pPr algn="just">
              <a:buFont typeface="+mj-lt"/>
              <a:buAutoNum type="arabicPeriod"/>
            </a:pPr>
            <a:r>
              <a:rPr lang="en-IN" sz="1100" b="0" i="0" dirty="0">
                <a:solidFill>
                  <a:srgbClr val="000000"/>
                </a:solidFill>
                <a:effectLst/>
                <a:latin typeface="Inter-Regular"/>
              </a:rPr>
              <a:t>btn2 = Button(frame, text=</a:t>
            </a:r>
            <a:r>
              <a:rPr lang="en-IN" sz="1100" b="0" i="0" dirty="0">
                <a:solidFill>
                  <a:srgbClr val="0000FF"/>
                </a:solidFill>
                <a:effectLst/>
                <a:latin typeface="Inter-Regular"/>
              </a:rPr>
              <a:t>"Remove"</a:t>
            </a:r>
            <a:r>
              <a:rPr lang="en-IN" sz="1100" b="0" i="0" dirty="0">
                <a:solidFill>
                  <a:srgbClr val="000000"/>
                </a:solidFill>
                <a:effectLst/>
                <a:latin typeface="Inter-Regular"/>
              </a:rPr>
              <a:t>, </a:t>
            </a:r>
            <a:r>
              <a:rPr lang="en-IN" sz="1100" b="0" i="0" dirty="0" err="1">
                <a:solidFill>
                  <a:srgbClr val="000000"/>
                </a:solidFill>
                <a:effectLst/>
                <a:latin typeface="Inter-Regular"/>
              </a:rPr>
              <a:t>fg</a:t>
            </a:r>
            <a:r>
              <a:rPr lang="en-IN" sz="1100" b="0" i="0" dirty="0">
                <a:solidFill>
                  <a:srgbClr val="000000"/>
                </a:solidFill>
                <a:effectLst/>
                <a:latin typeface="Inter-Regular"/>
              </a:rPr>
              <a:t>=</a:t>
            </a:r>
            <a:r>
              <a:rPr lang="en-IN" sz="1100" b="0" i="0" dirty="0">
                <a:solidFill>
                  <a:srgbClr val="0000FF"/>
                </a:solidFill>
                <a:effectLst/>
                <a:latin typeface="Inter-Regular"/>
              </a:rPr>
              <a:t>"brown"</a:t>
            </a:r>
            <a:r>
              <a:rPr lang="en-IN" sz="1100" b="0" i="0" dirty="0">
                <a:solidFill>
                  <a:srgbClr val="000000"/>
                </a:solidFill>
                <a:effectLst/>
                <a:latin typeface="Inter-Regular"/>
              </a:rPr>
              <a:t>, </a:t>
            </a:r>
            <a:r>
              <a:rPr lang="en-IN" sz="1100" b="0" i="0" dirty="0" err="1">
                <a:solidFill>
                  <a:srgbClr val="000000"/>
                </a:solidFill>
                <a:effectLst/>
                <a:latin typeface="Inter-Regular"/>
              </a:rPr>
              <a:t>activebackground</a:t>
            </a:r>
            <a:r>
              <a:rPr lang="en-IN" sz="1100" b="0" i="0" dirty="0">
                <a:solidFill>
                  <a:srgbClr val="000000"/>
                </a:solidFill>
                <a:effectLst/>
                <a:latin typeface="Inter-Regular"/>
              </a:rPr>
              <a:t> = </a:t>
            </a:r>
            <a:r>
              <a:rPr lang="en-IN" sz="1100" b="0" i="0" dirty="0">
                <a:solidFill>
                  <a:srgbClr val="0000FF"/>
                </a:solidFill>
                <a:effectLst/>
                <a:latin typeface="Inter-Regular"/>
              </a:rPr>
              <a:t>"brown"</a:t>
            </a:r>
            <a:r>
              <a:rPr lang="en-IN" sz="1100" b="0" i="0" dirty="0">
                <a:solidFill>
                  <a:srgbClr val="000000"/>
                </a:solidFill>
                <a:effectLst/>
                <a:latin typeface="Inter-Regular"/>
              </a:rPr>
              <a:t>)  </a:t>
            </a:r>
          </a:p>
          <a:p>
            <a:pPr algn="just">
              <a:buFont typeface="+mj-lt"/>
              <a:buAutoNum type="arabicPeriod"/>
            </a:pPr>
            <a:r>
              <a:rPr lang="en-IN" sz="1100" b="0" i="0" dirty="0">
                <a:solidFill>
                  <a:srgbClr val="000000"/>
                </a:solidFill>
                <a:effectLst/>
                <a:latin typeface="Inter-Regular"/>
              </a:rPr>
              <a:t>btn2.pack(side = RIGHT)  </a:t>
            </a:r>
          </a:p>
          <a:p>
            <a:pPr algn="just">
              <a:buFont typeface="+mj-lt"/>
              <a:buAutoNum type="arabicPeriod"/>
            </a:pPr>
            <a:r>
              <a:rPr lang="en-IN" sz="1100" b="0" i="0" dirty="0">
                <a:solidFill>
                  <a:srgbClr val="000000"/>
                </a:solidFill>
                <a:effectLst/>
                <a:latin typeface="Inter-Regular"/>
              </a:rPr>
              <a:t>  </a:t>
            </a:r>
          </a:p>
          <a:p>
            <a:pPr algn="just">
              <a:buFont typeface="+mj-lt"/>
              <a:buAutoNum type="arabicPeriod"/>
            </a:pPr>
            <a:r>
              <a:rPr lang="en-IN" sz="1100" b="0" i="0" dirty="0">
                <a:solidFill>
                  <a:srgbClr val="000000"/>
                </a:solidFill>
                <a:effectLst/>
                <a:latin typeface="Inter-Regular"/>
              </a:rPr>
              <a:t>btn3 = Button(</a:t>
            </a:r>
            <a:r>
              <a:rPr lang="en-IN" sz="1100" b="0" i="0" dirty="0" err="1">
                <a:solidFill>
                  <a:srgbClr val="000000"/>
                </a:solidFill>
                <a:effectLst/>
                <a:latin typeface="Inter-Regular"/>
              </a:rPr>
              <a:t>rightframe</a:t>
            </a:r>
            <a:r>
              <a:rPr lang="en-IN" sz="1100" b="0" i="0" dirty="0">
                <a:solidFill>
                  <a:srgbClr val="000000"/>
                </a:solidFill>
                <a:effectLst/>
                <a:latin typeface="Inter-Regular"/>
              </a:rPr>
              <a:t>, text=</a:t>
            </a:r>
            <a:r>
              <a:rPr lang="en-IN" sz="1100" b="0" i="0" dirty="0">
                <a:solidFill>
                  <a:srgbClr val="0000FF"/>
                </a:solidFill>
                <a:effectLst/>
                <a:latin typeface="Inter-Regular"/>
              </a:rPr>
              <a:t>"Add"</a:t>
            </a:r>
            <a:r>
              <a:rPr lang="en-IN" sz="1100" b="0" i="0" dirty="0">
                <a:solidFill>
                  <a:srgbClr val="000000"/>
                </a:solidFill>
                <a:effectLst/>
                <a:latin typeface="Inter-Regular"/>
              </a:rPr>
              <a:t>, </a:t>
            </a:r>
            <a:r>
              <a:rPr lang="en-IN" sz="1100" b="0" i="0" dirty="0" err="1">
                <a:solidFill>
                  <a:srgbClr val="000000"/>
                </a:solidFill>
                <a:effectLst/>
                <a:latin typeface="Inter-Regular"/>
              </a:rPr>
              <a:t>fg</a:t>
            </a:r>
            <a:r>
              <a:rPr lang="en-IN" sz="1100" b="0" i="0" dirty="0">
                <a:solidFill>
                  <a:srgbClr val="000000"/>
                </a:solidFill>
                <a:effectLst/>
                <a:latin typeface="Inter-Regular"/>
              </a:rPr>
              <a:t>=</a:t>
            </a:r>
            <a:r>
              <a:rPr lang="en-IN" sz="1100" b="0" i="0" dirty="0">
                <a:solidFill>
                  <a:srgbClr val="0000FF"/>
                </a:solidFill>
                <a:effectLst/>
                <a:latin typeface="Inter-Regular"/>
              </a:rPr>
              <a:t>"blue"</a:t>
            </a:r>
            <a:r>
              <a:rPr lang="en-IN" sz="1100" b="0" i="0" dirty="0">
                <a:solidFill>
                  <a:srgbClr val="000000"/>
                </a:solidFill>
                <a:effectLst/>
                <a:latin typeface="Inter-Regular"/>
              </a:rPr>
              <a:t>, </a:t>
            </a:r>
            <a:r>
              <a:rPr lang="en-IN" sz="1100" b="0" i="0" dirty="0" err="1">
                <a:solidFill>
                  <a:srgbClr val="000000"/>
                </a:solidFill>
                <a:effectLst/>
                <a:latin typeface="Inter-Regular"/>
              </a:rPr>
              <a:t>activebackground</a:t>
            </a:r>
            <a:r>
              <a:rPr lang="en-IN" sz="1100" b="0" i="0" dirty="0">
                <a:solidFill>
                  <a:srgbClr val="000000"/>
                </a:solidFill>
                <a:effectLst/>
                <a:latin typeface="Inter-Regular"/>
              </a:rPr>
              <a:t> = </a:t>
            </a:r>
            <a:r>
              <a:rPr lang="en-IN" sz="1100" b="0" i="0" dirty="0">
                <a:solidFill>
                  <a:srgbClr val="0000FF"/>
                </a:solidFill>
                <a:effectLst/>
                <a:latin typeface="Inter-Regular"/>
              </a:rPr>
              <a:t>"blue"</a:t>
            </a:r>
            <a:r>
              <a:rPr lang="en-IN" sz="1100" b="0" i="0" dirty="0">
                <a:solidFill>
                  <a:srgbClr val="000000"/>
                </a:solidFill>
                <a:effectLst/>
                <a:latin typeface="Inter-Regular"/>
              </a:rPr>
              <a:t>)  </a:t>
            </a:r>
          </a:p>
          <a:p>
            <a:pPr algn="just">
              <a:buFont typeface="+mj-lt"/>
              <a:buAutoNum type="arabicPeriod"/>
            </a:pPr>
            <a:r>
              <a:rPr lang="en-IN" sz="1100" b="0" i="0" dirty="0">
                <a:solidFill>
                  <a:srgbClr val="000000"/>
                </a:solidFill>
                <a:effectLst/>
                <a:latin typeface="Inter-Regular"/>
              </a:rPr>
              <a:t>btn3.pack(side = LEFT)  </a:t>
            </a:r>
          </a:p>
          <a:p>
            <a:pPr algn="just">
              <a:buFont typeface="+mj-lt"/>
              <a:buAutoNum type="arabicPeriod"/>
            </a:pPr>
            <a:r>
              <a:rPr lang="en-IN" sz="1100" b="0" i="0" dirty="0">
                <a:solidFill>
                  <a:srgbClr val="000000"/>
                </a:solidFill>
                <a:effectLst/>
                <a:latin typeface="Inter-Regular"/>
              </a:rPr>
              <a:t>  </a:t>
            </a:r>
          </a:p>
          <a:p>
            <a:pPr algn="just">
              <a:buFont typeface="+mj-lt"/>
              <a:buAutoNum type="arabicPeriod"/>
            </a:pPr>
            <a:r>
              <a:rPr lang="en-IN" sz="1100" b="0" i="0" dirty="0">
                <a:solidFill>
                  <a:srgbClr val="000000"/>
                </a:solidFill>
                <a:effectLst/>
                <a:latin typeface="Inter-Regular"/>
              </a:rPr>
              <a:t>btn4 = Button(</a:t>
            </a:r>
            <a:r>
              <a:rPr lang="en-IN" sz="1100" b="0" i="0" dirty="0" err="1">
                <a:solidFill>
                  <a:srgbClr val="000000"/>
                </a:solidFill>
                <a:effectLst/>
                <a:latin typeface="Inter-Regular"/>
              </a:rPr>
              <a:t>leftframe</a:t>
            </a:r>
            <a:r>
              <a:rPr lang="en-IN" sz="1100" b="0" i="0" dirty="0">
                <a:solidFill>
                  <a:srgbClr val="000000"/>
                </a:solidFill>
                <a:effectLst/>
                <a:latin typeface="Inter-Regular"/>
              </a:rPr>
              <a:t>, text=</a:t>
            </a:r>
            <a:r>
              <a:rPr lang="en-IN" sz="1100" b="0" i="0" dirty="0">
                <a:solidFill>
                  <a:srgbClr val="0000FF"/>
                </a:solidFill>
                <a:effectLst/>
                <a:latin typeface="Inter-Regular"/>
              </a:rPr>
              <a:t>"Modify"</a:t>
            </a:r>
            <a:r>
              <a:rPr lang="en-IN" sz="1100" b="0" i="0" dirty="0">
                <a:solidFill>
                  <a:srgbClr val="000000"/>
                </a:solidFill>
                <a:effectLst/>
                <a:latin typeface="Inter-Regular"/>
              </a:rPr>
              <a:t>, </a:t>
            </a:r>
            <a:r>
              <a:rPr lang="en-IN" sz="1100" b="0" i="0" dirty="0" err="1">
                <a:solidFill>
                  <a:srgbClr val="000000"/>
                </a:solidFill>
                <a:effectLst/>
                <a:latin typeface="Inter-Regular"/>
              </a:rPr>
              <a:t>fg</a:t>
            </a:r>
            <a:r>
              <a:rPr lang="en-IN" sz="1100" b="0" i="0" dirty="0">
                <a:solidFill>
                  <a:srgbClr val="000000"/>
                </a:solidFill>
                <a:effectLst/>
                <a:latin typeface="Inter-Regular"/>
              </a:rPr>
              <a:t>=</a:t>
            </a:r>
            <a:r>
              <a:rPr lang="en-IN" sz="1100" b="0" i="0" dirty="0">
                <a:solidFill>
                  <a:srgbClr val="0000FF"/>
                </a:solidFill>
                <a:effectLst/>
                <a:latin typeface="Inter-Regular"/>
              </a:rPr>
              <a:t>"black"</a:t>
            </a:r>
            <a:r>
              <a:rPr lang="en-IN" sz="1100" b="0" i="0" dirty="0">
                <a:solidFill>
                  <a:srgbClr val="000000"/>
                </a:solidFill>
                <a:effectLst/>
                <a:latin typeface="Inter-Regular"/>
              </a:rPr>
              <a:t>, </a:t>
            </a:r>
            <a:r>
              <a:rPr lang="en-IN" sz="1100" b="0" i="0" dirty="0" err="1">
                <a:solidFill>
                  <a:srgbClr val="000000"/>
                </a:solidFill>
                <a:effectLst/>
                <a:latin typeface="Inter-Regular"/>
              </a:rPr>
              <a:t>activebackground</a:t>
            </a:r>
            <a:r>
              <a:rPr lang="en-IN" sz="1100" b="0" i="0" dirty="0">
                <a:solidFill>
                  <a:srgbClr val="000000"/>
                </a:solidFill>
                <a:effectLst/>
                <a:latin typeface="Inter-Regular"/>
              </a:rPr>
              <a:t> = </a:t>
            </a:r>
            <a:r>
              <a:rPr lang="en-IN" sz="1100" b="0" i="0" dirty="0">
                <a:solidFill>
                  <a:srgbClr val="0000FF"/>
                </a:solidFill>
                <a:effectLst/>
                <a:latin typeface="Inter-Regular"/>
              </a:rPr>
              <a:t>"white"</a:t>
            </a:r>
            <a:r>
              <a:rPr lang="en-IN" sz="1100" b="0" i="0" dirty="0">
                <a:solidFill>
                  <a:srgbClr val="000000"/>
                </a:solidFill>
                <a:effectLst/>
                <a:latin typeface="Inter-Regular"/>
              </a:rPr>
              <a:t>)  </a:t>
            </a:r>
          </a:p>
          <a:p>
            <a:pPr algn="just">
              <a:buFont typeface="+mj-lt"/>
              <a:buAutoNum type="arabicPeriod"/>
            </a:pPr>
            <a:r>
              <a:rPr lang="en-IN" sz="1100" b="0" i="0" dirty="0">
                <a:solidFill>
                  <a:srgbClr val="000000"/>
                </a:solidFill>
                <a:effectLst/>
                <a:latin typeface="Inter-Regular"/>
              </a:rPr>
              <a:t>btn4.pack(side = RIGHT)  </a:t>
            </a:r>
          </a:p>
          <a:p>
            <a:pPr algn="just">
              <a:buFont typeface="+mj-lt"/>
              <a:buAutoNum type="arabicPeriod"/>
            </a:pPr>
            <a:r>
              <a:rPr lang="en-IN" sz="1100" b="0" i="0" dirty="0">
                <a:solidFill>
                  <a:srgbClr val="000000"/>
                </a:solidFill>
                <a:effectLst/>
                <a:latin typeface="Inter-Regular"/>
              </a:rPr>
              <a:t>  </a:t>
            </a:r>
          </a:p>
          <a:p>
            <a:pPr algn="just">
              <a:buFont typeface="+mj-lt"/>
              <a:buAutoNum type="arabicPeriod"/>
            </a:pPr>
            <a:r>
              <a:rPr lang="en-IN" sz="1100" b="0" i="0" dirty="0" err="1">
                <a:solidFill>
                  <a:srgbClr val="000000"/>
                </a:solidFill>
                <a:effectLst/>
                <a:latin typeface="Inter-Regular"/>
              </a:rPr>
              <a:t>top.mainloop</a:t>
            </a:r>
            <a:r>
              <a:rPr lang="en-IN" sz="1100" b="0" i="0" dirty="0">
                <a:solidFill>
                  <a:srgbClr val="000000"/>
                </a:solidFill>
                <a:effectLst/>
                <a:latin typeface="Inter-Regular"/>
              </a:rPr>
              <a:t>()  </a:t>
            </a:r>
          </a:p>
          <a:p>
            <a:endParaRPr lang="en-IN" sz="1800" dirty="0"/>
          </a:p>
        </p:txBody>
      </p:sp>
    </p:spTree>
    <p:extLst>
      <p:ext uri="{BB962C8B-B14F-4D97-AF65-F5344CB8AC3E}">
        <p14:creationId xmlns:p14="http://schemas.microsoft.com/office/powerpoint/2010/main" val="414493970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5382-419C-4FA5-95FE-B4CF21D8DC2A}"/>
              </a:ext>
            </a:extLst>
          </p:cNvPr>
          <p:cNvSpPr>
            <a:spLocks noGrp="1"/>
          </p:cNvSpPr>
          <p:nvPr>
            <p:ph type="title"/>
          </p:nvPr>
        </p:nvSpPr>
        <p:spPr>
          <a:xfrm>
            <a:off x="457200" y="274638"/>
            <a:ext cx="8229600" cy="457199"/>
          </a:xfrm>
        </p:spPr>
        <p:txBody>
          <a:bodyPr>
            <a:normAutofit fontScale="90000"/>
          </a:bodyPr>
          <a:lstStyle/>
          <a:p>
            <a:endParaRPr lang="en-IN" dirty="0"/>
          </a:p>
        </p:txBody>
      </p:sp>
      <p:sp>
        <p:nvSpPr>
          <p:cNvPr id="4" name="Rectangle 1">
            <a:extLst>
              <a:ext uri="{FF2B5EF4-FFF2-40B4-BE49-F238E27FC236}">
                <a16:creationId xmlns:a16="http://schemas.microsoft.com/office/drawing/2014/main" id="{0B354329-F0CA-4E06-86CD-47049A534A7F}"/>
              </a:ext>
            </a:extLst>
          </p:cNvPr>
          <p:cNvSpPr>
            <a:spLocks noGrp="1" noChangeArrowheads="1"/>
          </p:cNvSpPr>
          <p:nvPr>
            <p:ph idx="1"/>
          </p:nvPr>
        </p:nvSpPr>
        <p:spPr bwMode="auto">
          <a:xfrm>
            <a:off x="457200" y="2149421"/>
            <a:ext cx="261242991" cy="2808401"/>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6D9EF"/>
                </a:solidFill>
                <a:effectLst/>
                <a:latin typeface="Courier New" panose="02070309020205020404" pitchFamily="49" charset="0"/>
              </a:rPr>
              <a:t>from</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tkinter</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66D9EF"/>
                </a:solidFill>
                <a:effectLst/>
                <a:latin typeface="Courier New" panose="02070309020205020404" pitchFamily="49" charset="0"/>
              </a:rPr>
              <a:t>import</a:t>
            </a:r>
            <a:r>
              <a:rPr kumimoji="0" lang="en-US" altLang="en-US" sz="1000" b="0" i="0" u="none" strike="noStrike" cap="none" normalizeH="0" baseline="0" dirty="0">
                <a:ln>
                  <a:noFill/>
                </a:ln>
                <a:solidFill>
                  <a:srgbClr val="F8F8F2"/>
                </a:solidFill>
                <a:effectLst/>
                <a:latin typeface="Courier New" panose="02070309020205020404" pitchFamily="49" charset="0"/>
              </a:rPr>
              <a:t> * win = Tk() </a:t>
            </a:r>
            <a:r>
              <a:rPr kumimoji="0" lang="en-US" altLang="en-US" sz="1000" b="0" i="0" u="none" strike="noStrike" cap="none" normalizeH="0" baseline="0" dirty="0">
                <a:ln>
                  <a:noFill/>
                </a:ln>
                <a:solidFill>
                  <a:srgbClr val="708090"/>
                </a:solidFill>
                <a:effectLst/>
                <a:latin typeface="Courier New" panose="02070309020205020404" pitchFamily="49" charset="0"/>
              </a:rPr>
              <a:t># This is to create a basic window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win.geometry</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"312x324"</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this is for the size of the window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F8F8F2"/>
                </a:solidFill>
                <a:effectLst/>
                <a:latin typeface="Courier New" panose="02070309020205020404" pitchFamily="49" charset="0"/>
              </a:rPr>
              <a:t>win.resizable</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this is to prevent from resizing the window</a:t>
            </a:r>
            <a:r>
              <a:rPr kumimoji="0" lang="en-US" altLang="en-US" sz="1000" b="0" i="0" u="none" strike="noStrike" cap="none" normalizeH="0" baseline="0" dirty="0">
                <a:ln>
                  <a:noFill/>
                </a:ln>
                <a:solidFill>
                  <a:srgbClr val="F8F8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F8F8F2"/>
                </a:solidFill>
                <a:effectLst/>
                <a:latin typeface="Courier New" panose="02070309020205020404" pitchFamily="49" charset="0"/>
              </a:rPr>
              <a:t>win.title</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"Calculator"</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###################Starting with functions ####################</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a:t>
            </a:r>
            <a:r>
              <a:rPr kumimoji="0" lang="en-US" altLang="en-US" sz="1000" b="0" i="0" u="none" strike="noStrike" cap="none" normalizeH="0" baseline="0" dirty="0" err="1">
                <a:ln>
                  <a:noFill/>
                </a:ln>
                <a:solidFill>
                  <a:srgbClr val="708090"/>
                </a:solidFill>
                <a:effectLst/>
                <a:latin typeface="Courier New" panose="02070309020205020404" pitchFamily="49" charset="0"/>
              </a:rPr>
              <a:t>btn_click</a:t>
            </a:r>
            <a:r>
              <a:rPr kumimoji="0" lang="en-US" altLang="en-US" sz="1000" b="0" i="0" u="none" strike="noStrike" cap="none" normalizeH="0" baseline="0" dirty="0">
                <a:ln>
                  <a:noFill/>
                </a:ln>
                <a:solidFill>
                  <a:srgbClr val="708090"/>
                </a:solidFill>
                <a:effectLst/>
                <a:latin typeface="Courier New" panose="02070309020205020404" pitchFamily="49" charset="0"/>
              </a:rPr>
              <a:t>' function : # This Function continuously updates the # input field whenever you enters a number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66D9EF"/>
                </a:solidFill>
                <a:effectLst/>
                <a:latin typeface="Courier New" panose="02070309020205020404" pitchFamily="49" charset="0"/>
              </a:rPr>
              <a:t>def</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E6DB74"/>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(item):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6D9EF"/>
                </a:solidFill>
                <a:effectLst/>
                <a:latin typeface="Courier New" panose="02070309020205020404" pitchFamily="49" charset="0"/>
              </a:rPr>
              <a:t>global</a:t>
            </a:r>
            <a:r>
              <a:rPr kumimoji="0" lang="en-US" altLang="en-US" sz="1000" b="0" i="0" u="none" strike="noStrike" cap="none" normalizeH="0" baseline="0" dirty="0">
                <a:ln>
                  <a:noFill/>
                </a:ln>
                <a:solidFill>
                  <a:srgbClr val="F8F8F2"/>
                </a:solidFill>
                <a:effectLst/>
                <a:latin typeface="Courier New" panose="02070309020205020404" pitchFamily="49" charset="0"/>
              </a:rPr>
              <a:t> expression </a:t>
            </a:r>
            <a:r>
              <a:rPr kumimoji="0" lang="en-US" altLang="en-US" sz="1000" b="0" i="0" u="none" strike="noStrike" cap="none" normalizeH="0" baseline="0" dirty="0" err="1">
                <a:ln>
                  <a:noFill/>
                </a:ln>
                <a:solidFill>
                  <a:srgbClr val="F8F8F2"/>
                </a:solidFill>
                <a:effectLst/>
                <a:latin typeface="Courier New" panose="02070309020205020404" pitchFamily="49" charset="0"/>
              </a:rPr>
              <a:t>expression</a:t>
            </a:r>
            <a:r>
              <a:rPr kumimoji="0" lang="en-US" altLang="en-US" sz="1000" b="0" i="0" u="none" strike="noStrike" cap="none" normalizeH="0" baseline="0" dirty="0">
                <a:ln>
                  <a:noFill/>
                </a:ln>
                <a:solidFill>
                  <a:srgbClr val="F8F8F2"/>
                </a:solidFill>
                <a:effectLst/>
                <a:latin typeface="Courier New" panose="02070309020205020404" pitchFamily="49" charset="0"/>
              </a:rPr>
              <a:t> = expression + </a:t>
            </a:r>
            <a:r>
              <a:rPr kumimoji="0" lang="en-US" altLang="en-US" sz="1000" b="0" i="0" u="none" strike="noStrike" cap="none" normalizeH="0" baseline="0" dirty="0">
                <a:ln>
                  <a:noFill/>
                </a:ln>
                <a:solidFill>
                  <a:srgbClr val="A6E22E"/>
                </a:solidFill>
                <a:effectLst/>
                <a:latin typeface="Courier New" panose="02070309020205020404" pitchFamily="49" charset="0"/>
              </a:rPr>
              <a:t>str</a:t>
            </a:r>
            <a:r>
              <a:rPr kumimoji="0" lang="en-US" altLang="en-US" sz="1000" b="0" i="0" u="none" strike="noStrike" cap="none" normalizeH="0" baseline="0" dirty="0">
                <a:ln>
                  <a:noFill/>
                </a:ln>
                <a:solidFill>
                  <a:srgbClr val="F8F8F2"/>
                </a:solidFill>
                <a:effectLst/>
                <a:latin typeface="Courier New" panose="02070309020205020404" pitchFamily="49" charset="0"/>
              </a:rPr>
              <a:t>(item) </a:t>
            </a:r>
            <a:r>
              <a:rPr kumimoji="0" lang="en-US" altLang="en-US" sz="1000" b="0" i="0" u="none" strike="noStrike" cap="none" normalizeH="0" baseline="0" dirty="0" err="1">
                <a:ln>
                  <a:noFill/>
                </a:ln>
                <a:solidFill>
                  <a:srgbClr val="F8F8F2"/>
                </a:solidFill>
                <a:effectLst/>
                <a:latin typeface="Courier New" panose="02070309020205020404" pitchFamily="49" charset="0"/>
              </a:rPr>
              <a:t>input_text.</a:t>
            </a:r>
            <a:r>
              <a:rPr kumimoji="0" lang="en-US" altLang="en-US" sz="1000" b="0" i="0" u="none" strike="noStrike" cap="none" normalizeH="0" baseline="0" dirty="0" err="1">
                <a:ln>
                  <a:noFill/>
                </a:ln>
                <a:solidFill>
                  <a:srgbClr val="A6E22E"/>
                </a:solidFill>
                <a:effectLst/>
                <a:latin typeface="Courier New" panose="02070309020205020404" pitchFamily="49" charset="0"/>
              </a:rPr>
              <a:t>set</a:t>
            </a:r>
            <a:r>
              <a:rPr kumimoji="0" lang="en-US" altLang="en-US" sz="1000" b="0" i="0" u="none" strike="noStrike" cap="none" normalizeH="0" baseline="0" dirty="0">
                <a:ln>
                  <a:noFill/>
                </a:ln>
                <a:solidFill>
                  <a:srgbClr val="F8F8F2"/>
                </a:solidFill>
                <a:effectLst/>
                <a:latin typeface="Courier New" panose="02070309020205020404" pitchFamily="49" charset="0"/>
              </a:rPr>
              <a:t>(expression) </a:t>
            </a:r>
            <a:r>
              <a:rPr kumimoji="0" lang="en-US" altLang="en-US" sz="1000" b="0" i="0" u="none" strike="noStrike" cap="none" normalizeH="0" baseline="0" dirty="0">
                <a:ln>
                  <a:noFill/>
                </a:ln>
                <a:solidFill>
                  <a:srgbClr val="708090"/>
                </a:solidFill>
                <a:effectLst/>
                <a:latin typeface="Courier New" panose="02070309020205020404" pitchFamily="49" charset="0"/>
              </a:rPr>
              <a:t># '</a:t>
            </a:r>
            <a:r>
              <a:rPr kumimoji="0" lang="en-US" altLang="en-US" sz="1000" b="0" i="0" u="none" strike="noStrike" cap="none" normalizeH="0" baseline="0" dirty="0" err="1">
                <a:ln>
                  <a:noFill/>
                </a:ln>
                <a:solidFill>
                  <a:srgbClr val="708090"/>
                </a:solidFill>
                <a:effectLst/>
                <a:latin typeface="Courier New" panose="02070309020205020404" pitchFamily="49" charset="0"/>
              </a:rPr>
              <a:t>bt_clear</a:t>
            </a:r>
            <a:r>
              <a:rPr kumimoji="0" lang="en-US" altLang="en-US" sz="1000" b="0" i="0" u="none" strike="noStrike" cap="none" normalizeH="0" baseline="0" dirty="0">
                <a:ln>
                  <a:noFill/>
                </a:ln>
                <a:solidFill>
                  <a:srgbClr val="708090"/>
                </a:solidFill>
                <a:effectLst/>
                <a:latin typeface="Courier New" panose="02070309020205020404" pitchFamily="49" charset="0"/>
              </a:rPr>
              <a:t>' function :This is used to clear # the input field</a:t>
            </a:r>
            <a:r>
              <a:rPr kumimoji="0" lang="en-US" altLang="en-US" sz="1000" b="0" i="0" u="none" strike="noStrike" cap="none" normalizeH="0" baseline="0" dirty="0">
                <a:ln>
                  <a:noFill/>
                </a:ln>
                <a:solidFill>
                  <a:srgbClr val="F8F8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6D9EF"/>
                </a:solidFill>
                <a:effectLst/>
                <a:latin typeface="Courier New" panose="02070309020205020404" pitchFamily="49" charset="0"/>
              </a:rPr>
              <a:t>def</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E6DB74"/>
                </a:solidFill>
                <a:effectLst/>
                <a:latin typeface="Courier New" panose="02070309020205020404" pitchFamily="49" charset="0"/>
              </a:rPr>
              <a:t>bt_clear</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66D9EF"/>
                </a:solidFill>
                <a:effectLst/>
                <a:latin typeface="Courier New" panose="02070309020205020404" pitchFamily="49" charset="0"/>
              </a:rPr>
              <a:t>global</a:t>
            </a:r>
            <a:r>
              <a:rPr kumimoji="0" lang="en-US" altLang="en-US" sz="1000" b="0" i="0" u="none" strike="noStrike" cap="none" normalizeH="0" baseline="0" dirty="0">
                <a:ln>
                  <a:noFill/>
                </a:ln>
                <a:solidFill>
                  <a:srgbClr val="F8F8F2"/>
                </a:solidFill>
                <a:effectLst/>
                <a:latin typeface="Courier New" panose="02070309020205020404" pitchFamily="49" charset="0"/>
              </a:rPr>
              <a:t> expression </a:t>
            </a:r>
            <a:r>
              <a:rPr kumimoji="0" lang="en-US" altLang="en-US" sz="1000" b="0" i="0" u="none" strike="noStrike" cap="none" normalizeH="0" baseline="0" dirty="0" err="1">
                <a:ln>
                  <a:noFill/>
                </a:ln>
                <a:solidFill>
                  <a:srgbClr val="F8F8F2"/>
                </a:solidFill>
                <a:effectLst/>
                <a:latin typeface="Courier New" panose="02070309020205020404" pitchFamily="49" charset="0"/>
              </a:rPr>
              <a:t>expression</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input_text.</a:t>
            </a:r>
            <a:r>
              <a:rPr kumimoji="0" lang="en-US" altLang="en-US" sz="1000" b="0" i="0" u="none" strike="noStrike" cap="none" normalizeH="0" baseline="0" dirty="0" err="1">
                <a:ln>
                  <a:noFill/>
                </a:ln>
                <a:solidFill>
                  <a:srgbClr val="A6E22E"/>
                </a:solidFill>
                <a:effectLst/>
                <a:latin typeface="Courier New" panose="02070309020205020404" pitchFamily="49" charset="0"/>
              </a:rPr>
              <a:t>set</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a:t>
            </a:r>
            <a:r>
              <a:rPr kumimoji="0" lang="en-US" altLang="en-US" sz="1000" b="0" i="0" u="none" strike="noStrike" cap="none" normalizeH="0" baseline="0" dirty="0" err="1">
                <a:ln>
                  <a:noFill/>
                </a:ln>
                <a:solidFill>
                  <a:srgbClr val="708090"/>
                </a:solidFill>
                <a:effectLst/>
                <a:latin typeface="Courier New" panose="02070309020205020404" pitchFamily="49" charset="0"/>
              </a:rPr>
              <a:t>bt_equal':This</a:t>
            </a:r>
            <a:r>
              <a:rPr kumimoji="0" lang="en-US" altLang="en-US" sz="1000" b="0" i="0" u="none" strike="noStrike" cap="none" normalizeH="0" baseline="0" dirty="0">
                <a:ln>
                  <a:noFill/>
                </a:ln>
                <a:solidFill>
                  <a:srgbClr val="708090"/>
                </a:solidFill>
                <a:effectLst/>
                <a:latin typeface="Courier New" panose="02070309020205020404" pitchFamily="49" charset="0"/>
              </a:rPr>
              <a:t> method calculates the expression # present in input field</a:t>
            </a:r>
            <a:r>
              <a:rPr kumimoji="0" lang="en-US" altLang="en-US" sz="1000" b="0" i="0" u="none" strike="noStrike" cap="none" normalizeH="0" baseline="0" dirty="0">
                <a:ln>
                  <a:noFill/>
                </a:ln>
                <a:solidFill>
                  <a:srgbClr val="F8F8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F8F8F2"/>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6D9EF"/>
                </a:solidFill>
                <a:effectLst/>
                <a:latin typeface="Courier New" panose="02070309020205020404" pitchFamily="49" charset="0"/>
              </a:rPr>
              <a:t>def</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E6DB74"/>
                </a:solidFill>
                <a:effectLst/>
                <a:latin typeface="Courier New" panose="02070309020205020404" pitchFamily="49" charset="0"/>
              </a:rPr>
              <a:t>bt_equal</a:t>
            </a:r>
            <a:r>
              <a:rPr kumimoji="0" lang="en-US" altLang="en-US" sz="1000" b="0" i="0" u="none" strike="noStrike" cap="none" normalizeH="0" baseline="0" dirty="0">
                <a:ln>
                  <a:noFill/>
                </a:ln>
                <a:solidFill>
                  <a:srgbClr val="F8F8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6D9EF"/>
                </a:solidFill>
                <a:effectLst/>
                <a:latin typeface="Courier New" panose="02070309020205020404" pitchFamily="49" charset="0"/>
              </a:rPr>
              <a:t>global</a:t>
            </a:r>
            <a:r>
              <a:rPr kumimoji="0" lang="en-US" altLang="en-US" sz="1000" b="0" i="0" u="none" strike="noStrike" cap="none" normalizeH="0" baseline="0" dirty="0">
                <a:ln>
                  <a:noFill/>
                </a:ln>
                <a:solidFill>
                  <a:srgbClr val="F8F8F2"/>
                </a:solidFill>
                <a:effectLst/>
                <a:latin typeface="Courier New" panose="02070309020205020404" pitchFamily="49" charset="0"/>
              </a:rPr>
              <a:t> expression result = </a:t>
            </a:r>
            <a:r>
              <a:rPr kumimoji="0" lang="en-US" altLang="en-US" sz="1000" b="0" i="0" u="none" strike="noStrike" cap="none" normalizeH="0" baseline="0" dirty="0">
                <a:ln>
                  <a:noFill/>
                </a:ln>
                <a:solidFill>
                  <a:srgbClr val="A6E22E"/>
                </a:solidFill>
                <a:effectLst/>
                <a:latin typeface="Courier New" panose="02070309020205020404" pitchFamily="49" charset="0"/>
              </a:rPr>
              <a:t>str</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eval</a:t>
            </a:r>
            <a:r>
              <a:rPr kumimoji="0" lang="en-US" altLang="en-US" sz="1000" b="0" i="0" u="none" strike="noStrike" cap="none" normalizeH="0" baseline="0" dirty="0">
                <a:ln>
                  <a:noFill/>
                </a:ln>
                <a:solidFill>
                  <a:srgbClr val="F8F8F2"/>
                </a:solidFill>
                <a:effectLst/>
                <a:latin typeface="Courier New" panose="02070309020205020404" pitchFamily="49" charset="0"/>
              </a:rPr>
              <a:t>(expression)) </a:t>
            </a:r>
            <a:r>
              <a:rPr kumimoji="0" lang="en-US" altLang="en-US" sz="1000" b="0" i="0" u="none" strike="noStrike" cap="none" normalizeH="0" baseline="0" dirty="0">
                <a:ln>
                  <a:noFill/>
                </a:ln>
                <a:solidFill>
                  <a:srgbClr val="708090"/>
                </a:solidFill>
                <a:effectLst/>
                <a:latin typeface="Courier New" panose="02070309020205020404" pitchFamily="49" charset="0"/>
              </a:rPr>
              <a:t># '</a:t>
            </a:r>
            <a:r>
              <a:rPr kumimoji="0" lang="en-US" altLang="en-US" sz="1000" b="0" i="0" u="none" strike="noStrike" cap="none" normalizeH="0" baseline="0" dirty="0" err="1">
                <a:ln>
                  <a:noFill/>
                </a:ln>
                <a:solidFill>
                  <a:srgbClr val="708090"/>
                </a:solidFill>
                <a:effectLst/>
                <a:latin typeface="Courier New" panose="02070309020205020404" pitchFamily="49" charset="0"/>
              </a:rPr>
              <a:t>eval':This</a:t>
            </a:r>
            <a:r>
              <a:rPr kumimoji="0" lang="en-US" altLang="en-US" sz="1000" b="0" i="0" u="none" strike="noStrike" cap="none" normalizeH="0" baseline="0" dirty="0">
                <a:ln>
                  <a:noFill/>
                </a:ln>
                <a:solidFill>
                  <a:srgbClr val="708090"/>
                </a:solidFill>
                <a:effectLst/>
                <a:latin typeface="Courier New" panose="02070309020205020404" pitchFamily="49" charset="0"/>
              </a:rPr>
              <a:t> function is used to evaluates the string expression directly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input_text.</a:t>
            </a:r>
            <a:r>
              <a:rPr kumimoji="0" lang="en-US" altLang="en-US" sz="1000" b="0" i="0" u="none" strike="noStrike" cap="none" normalizeH="0" baseline="0" dirty="0" err="1">
                <a:ln>
                  <a:noFill/>
                </a:ln>
                <a:solidFill>
                  <a:srgbClr val="A6E22E"/>
                </a:solidFill>
                <a:effectLst/>
                <a:latin typeface="Courier New" panose="02070309020205020404" pitchFamily="49" charset="0"/>
              </a:rPr>
              <a:t>set</a:t>
            </a:r>
            <a:r>
              <a:rPr kumimoji="0" lang="en-US" altLang="en-US" sz="1000" b="0" i="0" u="none" strike="noStrike" cap="none" normalizeH="0" baseline="0" dirty="0">
                <a:ln>
                  <a:noFill/>
                </a:ln>
                <a:solidFill>
                  <a:srgbClr val="F8F8F2"/>
                </a:solidFill>
                <a:effectLst/>
                <a:latin typeface="Courier New" panose="02070309020205020404" pitchFamily="49" charset="0"/>
              </a:rPr>
              <a:t>(result) expression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expression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a:t>
            </a:r>
            <a:r>
              <a:rPr kumimoji="0" lang="en-US" altLang="en-US" sz="1000" b="0" i="0" u="none" strike="noStrike" cap="none" normalizeH="0" baseline="0" dirty="0" err="1">
                <a:ln>
                  <a:noFill/>
                </a:ln>
                <a:solidFill>
                  <a:srgbClr val="708090"/>
                </a:solidFill>
                <a:effectLst/>
                <a:latin typeface="Courier New" panose="02070309020205020404" pitchFamily="49" charset="0"/>
              </a:rPr>
              <a:t>StringVar</a:t>
            </a:r>
            <a:r>
              <a:rPr kumimoji="0" lang="en-US" altLang="en-US" sz="1000" b="0" i="0" u="none" strike="noStrike" cap="none" normalizeH="0" baseline="0" dirty="0">
                <a:ln>
                  <a:noFill/>
                </a:ln>
                <a:solidFill>
                  <a:srgbClr val="708090"/>
                </a:solidFill>
                <a:effectLst/>
                <a:latin typeface="Courier New" panose="02070309020205020404" pitchFamily="49" charset="0"/>
              </a:rPr>
              <a:t>()' :It is used to get the instance of input field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input_text</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err="1">
                <a:ln>
                  <a:noFill/>
                </a:ln>
                <a:solidFill>
                  <a:srgbClr val="F8F8F2"/>
                </a:solidFill>
                <a:effectLst/>
                <a:latin typeface="Courier New" panose="02070309020205020404" pitchFamily="49" charset="0"/>
              </a:rPr>
              <a:t>StringVar</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Let us creating a frame for the input field</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input_frame</a:t>
            </a:r>
            <a:r>
              <a:rPr kumimoji="0" lang="en-US" altLang="en-US" sz="1000" b="0" i="0" u="none" strike="noStrike" cap="none" normalizeH="0" baseline="0" dirty="0">
                <a:ln>
                  <a:noFill/>
                </a:ln>
                <a:solidFill>
                  <a:srgbClr val="F8F8F2"/>
                </a:solidFill>
                <a:effectLst/>
                <a:latin typeface="Courier New" panose="02070309020205020404" pitchFamily="49" charset="0"/>
              </a:rPr>
              <a:t> = Frame(win, width=</a:t>
            </a:r>
            <a:r>
              <a:rPr kumimoji="0" lang="en-US" altLang="en-US" sz="1000" b="0" i="0" u="none" strike="noStrike" cap="none" normalizeH="0" baseline="0" dirty="0">
                <a:ln>
                  <a:noFill/>
                </a:ln>
                <a:solidFill>
                  <a:srgbClr val="AE81FF"/>
                </a:solidFill>
                <a:effectLst/>
                <a:latin typeface="Courier New" panose="02070309020205020404" pitchFamily="49" charset="0"/>
              </a:rPr>
              <a:t>312</a:t>
            </a:r>
            <a:r>
              <a:rPr kumimoji="0" lang="en-US" altLang="en-US" sz="1000" b="0" i="0" u="none" strike="noStrike" cap="none" normalizeH="0" baseline="0" dirty="0">
                <a:ln>
                  <a:noFill/>
                </a:ln>
                <a:solidFill>
                  <a:srgbClr val="F8F8F2"/>
                </a:solidFill>
                <a:effectLst/>
                <a:latin typeface="Courier New" panose="02070309020205020404" pitchFamily="49" charset="0"/>
              </a:rPr>
              <a:t>, height=</a:t>
            </a:r>
            <a:r>
              <a:rPr kumimoji="0" lang="en-US" altLang="en-US" sz="1000" b="0" i="0" u="none" strike="noStrike" cap="none" normalizeH="0" baseline="0" dirty="0">
                <a:ln>
                  <a:noFill/>
                </a:ln>
                <a:solidFill>
                  <a:srgbClr val="AE81FF"/>
                </a:solidFill>
                <a:effectLst/>
                <a:latin typeface="Courier New" panose="02070309020205020404" pitchFamily="49" charset="0"/>
              </a:rPr>
              <a:t>50</a:t>
            </a:r>
            <a:r>
              <a:rPr kumimoji="0" lang="en-US" altLang="en-US" sz="1000" b="0" i="0" u="none" strike="noStrike" cap="none" normalizeH="0" baseline="0" dirty="0">
                <a:ln>
                  <a:noFill/>
                </a:ln>
                <a:solidFill>
                  <a:srgbClr val="F8F8F2"/>
                </a:solidFill>
                <a:effectLst/>
                <a:latin typeface="Courier New" panose="02070309020205020404" pitchFamily="49" charset="0"/>
              </a:rPr>
              <a:t>, bd=</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highlightbackground</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highlightcolor</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highlightthickness</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F8F8F2"/>
                </a:solidFill>
                <a:effectLst/>
                <a:latin typeface="Courier New" panose="02070309020205020404" pitchFamily="49" charset="0"/>
              </a:rPr>
              <a:t>input_frame.pack</a:t>
            </a:r>
            <a:r>
              <a:rPr kumimoji="0" lang="en-US" altLang="en-US" sz="1000" b="0" i="0" u="none" strike="noStrike" cap="none" normalizeH="0" baseline="0" dirty="0">
                <a:ln>
                  <a:noFill/>
                </a:ln>
                <a:solidFill>
                  <a:srgbClr val="F8F8F2"/>
                </a:solidFill>
                <a:effectLst/>
                <a:latin typeface="Courier New" panose="02070309020205020404" pitchFamily="49" charset="0"/>
              </a:rPr>
              <a:t>(side=TOP) </a:t>
            </a:r>
            <a:r>
              <a:rPr kumimoji="0" lang="en-US" altLang="en-US" sz="1000" b="0" i="0" u="none" strike="noStrike" cap="none" normalizeH="0" baseline="0" dirty="0">
                <a:ln>
                  <a:noFill/>
                </a:ln>
                <a:solidFill>
                  <a:srgbClr val="708090"/>
                </a:solidFill>
                <a:effectLst/>
                <a:latin typeface="Courier New" panose="02070309020205020404" pitchFamily="49" charset="0"/>
              </a:rPr>
              <a:t>#Let us create a input field inside the 'Frame’</a:t>
            </a:r>
            <a:r>
              <a:rPr kumimoji="0" lang="en-US" altLang="en-US" sz="1000" b="0" i="0" u="none" strike="noStrike" cap="none" normalizeH="0" baseline="0" dirty="0">
                <a:ln>
                  <a:noFill/>
                </a:ln>
                <a:solidFill>
                  <a:srgbClr val="F8F8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F8F8F2"/>
                </a:solidFill>
                <a:effectLst/>
                <a:latin typeface="Courier New" panose="02070309020205020404" pitchFamily="49" charset="0"/>
              </a:rPr>
              <a:t>input_field</a:t>
            </a:r>
            <a:r>
              <a:rPr kumimoji="0" lang="en-US" altLang="en-US" sz="1000" b="0" i="0" u="none" strike="noStrike" cap="none" normalizeH="0" baseline="0" dirty="0">
                <a:ln>
                  <a:noFill/>
                </a:ln>
                <a:solidFill>
                  <a:srgbClr val="F8F8F2"/>
                </a:solidFill>
                <a:effectLst/>
                <a:latin typeface="Courier New" panose="02070309020205020404" pitchFamily="49" charset="0"/>
              </a:rPr>
              <a:t> = Entry(</a:t>
            </a:r>
            <a:r>
              <a:rPr kumimoji="0" lang="en-US" altLang="en-US" sz="1000" b="0" i="0" u="none" strike="noStrike" cap="none" normalizeH="0" baseline="0" dirty="0" err="1">
                <a:ln>
                  <a:noFill/>
                </a:ln>
                <a:solidFill>
                  <a:srgbClr val="F8F8F2"/>
                </a:solidFill>
                <a:effectLst/>
                <a:latin typeface="Courier New" panose="02070309020205020404" pitchFamily="49" charset="0"/>
              </a:rPr>
              <a:t>input_frame</a:t>
            </a:r>
            <a:r>
              <a:rPr kumimoji="0" lang="en-US" altLang="en-US" sz="1000" b="0" i="0" u="none" strike="noStrike" cap="none" normalizeH="0" baseline="0" dirty="0">
                <a:ln>
                  <a:noFill/>
                </a:ln>
                <a:solidFill>
                  <a:srgbClr val="F8F8F2"/>
                </a:solidFill>
                <a:effectLst/>
                <a:latin typeface="Courier New" panose="02070309020205020404" pitchFamily="49" charset="0"/>
              </a:rPr>
              <a:t>, font=(</a:t>
            </a:r>
            <a:r>
              <a:rPr kumimoji="0" lang="en-US" altLang="en-US" sz="1000" b="0" i="0" u="none" strike="noStrike" cap="none" normalizeH="0" baseline="0" dirty="0">
                <a:ln>
                  <a:noFill/>
                </a:ln>
                <a:solidFill>
                  <a:srgbClr val="A6E22E"/>
                </a:solidFill>
                <a:effectLst/>
                <a:latin typeface="Courier New" panose="02070309020205020404" pitchFamily="49" charset="0"/>
              </a:rPr>
              <a:t>'arial'</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AE81FF"/>
                </a:solidFill>
                <a:effectLst/>
                <a:latin typeface="Courier New" panose="02070309020205020404" pitchFamily="49" charset="0"/>
              </a:rPr>
              <a:t>18</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A6E22E"/>
                </a:solidFill>
                <a:effectLst/>
                <a:latin typeface="Courier New" panose="02070309020205020404" pitchFamily="49" charset="0"/>
              </a:rPr>
              <a:t>'bold'</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textvariable</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err="1">
                <a:ln>
                  <a:noFill/>
                </a:ln>
                <a:solidFill>
                  <a:srgbClr val="F8F8F2"/>
                </a:solidFill>
                <a:effectLst/>
                <a:latin typeface="Courier New" panose="02070309020205020404" pitchFamily="49" charset="0"/>
              </a:rPr>
              <a:t>input_text</a:t>
            </a:r>
            <a:r>
              <a:rPr kumimoji="0" lang="en-US" altLang="en-US" sz="1000" b="0" i="0" u="none" strike="noStrike" cap="none" normalizeH="0" baseline="0" dirty="0">
                <a:ln>
                  <a:noFill/>
                </a:ln>
                <a:solidFill>
                  <a:srgbClr val="F8F8F2"/>
                </a:solidFill>
                <a:effectLst/>
                <a:latin typeface="Courier New" panose="02070309020205020404" pitchFamily="49" charset="0"/>
              </a:rPr>
              <a:t>, width=</a:t>
            </a:r>
            <a:r>
              <a:rPr kumimoji="0" lang="en-US" altLang="en-US" sz="1000" b="0" i="0" u="none" strike="noStrike" cap="none" normalizeH="0" baseline="0" dirty="0">
                <a:ln>
                  <a:noFill/>
                </a:ln>
                <a:solidFill>
                  <a:srgbClr val="AE81FF"/>
                </a:solidFill>
                <a:effectLst/>
                <a:latin typeface="Courier New" panose="02070309020205020404" pitchFamily="49" charset="0"/>
              </a:rPr>
              <a:t>50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eee</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bd=</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justify=RIGHT)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input_field.grid</a:t>
            </a:r>
            <a:r>
              <a:rPr kumimoji="0" lang="en-US" altLang="en-US" sz="1000" b="0" i="0" u="none" strike="noStrike" cap="none" normalizeH="0" baseline="0" dirty="0">
                <a:ln>
                  <a:noFill/>
                </a:ln>
                <a:solidFill>
                  <a:srgbClr val="F8F8F2"/>
                </a:solidFill>
                <a:effectLst/>
                <a:latin typeface="Courier New" panose="02070309020205020404" pitchFamily="49" charset="0"/>
              </a:rPr>
              <a:t>(row=</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column=</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input_field.pack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err="1">
                <a:ln>
                  <a:noFill/>
                </a:ln>
                <a:solidFill>
                  <a:srgbClr val="F8F8F2"/>
                </a:solidFill>
                <a:effectLst/>
                <a:latin typeface="Courier New" panose="02070309020205020404" pitchFamily="49" charset="0"/>
              </a:rPr>
              <a:t>ipady</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a:t>
            </a:r>
            <a:r>
              <a:rPr kumimoji="0" lang="en-US" altLang="en-US" sz="1000" b="0" i="0" u="none" strike="noStrike" cap="none" normalizeH="0" baseline="0" dirty="0" err="1">
                <a:ln>
                  <a:noFill/>
                </a:ln>
                <a:solidFill>
                  <a:srgbClr val="708090"/>
                </a:solidFill>
                <a:effectLst/>
                <a:latin typeface="Courier New" panose="02070309020205020404" pitchFamily="49" charset="0"/>
              </a:rPr>
              <a:t>ipady</a:t>
            </a:r>
            <a:r>
              <a:rPr kumimoji="0" lang="en-US" altLang="en-US" sz="1000" b="0" i="0" u="none" strike="noStrike" cap="none" normalizeH="0" baseline="0" dirty="0">
                <a:ln>
                  <a:noFill/>
                </a:ln>
                <a:solidFill>
                  <a:srgbClr val="708090"/>
                </a:solidFill>
                <a:effectLst/>
                <a:latin typeface="Courier New" panose="02070309020205020404" pitchFamily="49" charset="0"/>
              </a:rPr>
              <a:t>' is internal padding to increase the height of input field</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#Let us creating another 'Frame' for the button below the '</a:t>
            </a:r>
            <a:r>
              <a:rPr kumimoji="0" lang="en-US" altLang="en-US" sz="1000" b="0" i="0" u="none" strike="noStrike" cap="none" normalizeH="0" baseline="0" dirty="0" err="1">
                <a:ln>
                  <a:noFill/>
                </a:ln>
                <a:solidFill>
                  <a:srgbClr val="708090"/>
                </a:solidFill>
                <a:effectLst/>
                <a:latin typeface="Courier New" panose="02070309020205020404" pitchFamily="49" charset="0"/>
              </a:rPr>
              <a:t>input_frame</a:t>
            </a:r>
            <a:r>
              <a:rPr kumimoji="0" lang="en-US" altLang="en-US" sz="1000" b="0" i="0" u="none" strike="noStrike" cap="none" normalizeH="0" baseline="0" dirty="0">
                <a:ln>
                  <a:noFill/>
                </a:ln>
                <a:solidFill>
                  <a:srgbClr val="708090"/>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 Frame(win, width=</a:t>
            </a:r>
            <a:r>
              <a:rPr kumimoji="0" lang="en-US" altLang="en-US" sz="1000" b="0" i="0" u="none" strike="noStrike" cap="none" normalizeH="0" baseline="0" dirty="0">
                <a:ln>
                  <a:noFill/>
                </a:ln>
                <a:solidFill>
                  <a:srgbClr val="AE81FF"/>
                </a:solidFill>
                <a:effectLst/>
                <a:latin typeface="Courier New" panose="02070309020205020404" pitchFamily="49" charset="0"/>
              </a:rPr>
              <a:t>312</a:t>
            </a:r>
            <a:r>
              <a:rPr kumimoji="0" lang="en-US" altLang="en-US" sz="1000" b="0" i="0" u="none" strike="noStrike" cap="none" normalizeH="0" baseline="0" dirty="0">
                <a:ln>
                  <a:noFill/>
                </a:ln>
                <a:solidFill>
                  <a:srgbClr val="F8F8F2"/>
                </a:solidFill>
                <a:effectLst/>
                <a:latin typeface="Courier New" panose="02070309020205020404" pitchFamily="49" charset="0"/>
              </a:rPr>
              <a:t>, height=</a:t>
            </a:r>
            <a:r>
              <a:rPr kumimoji="0" lang="en-US" altLang="en-US" sz="1000" b="0" i="0" u="none" strike="noStrike" cap="none" normalizeH="0" baseline="0" dirty="0">
                <a:ln>
                  <a:noFill/>
                </a:ln>
                <a:solidFill>
                  <a:srgbClr val="AE81FF"/>
                </a:solidFill>
                <a:effectLst/>
                <a:latin typeface="Courier New" panose="02070309020205020404" pitchFamily="49" charset="0"/>
              </a:rPr>
              <a:t>272.5</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"grey"</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btns_frame.pack</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first row</a:t>
            </a:r>
            <a:r>
              <a:rPr kumimoji="0" lang="en-US" altLang="en-US" sz="1000" b="0" i="0" u="none" strike="noStrike" cap="none" normalizeH="0" baseline="0" dirty="0">
                <a:ln>
                  <a:noFill/>
                </a:ln>
                <a:solidFill>
                  <a:srgbClr val="F8F8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8F8F2"/>
                </a:solidFill>
                <a:effectLst/>
                <a:latin typeface="Courier New" panose="02070309020205020404" pitchFamily="49" charset="0"/>
              </a:rPr>
              <a:t>clear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"C"</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32</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eee</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bt_clear</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columnspan</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divide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eee</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second row</a:t>
            </a:r>
            <a:r>
              <a:rPr kumimoji="0" lang="en-US" altLang="en-US" sz="1000" b="0" i="0" u="none" strike="noStrike" cap="none" normalizeH="0" baseline="0" dirty="0">
                <a:ln>
                  <a:noFill/>
                </a:ln>
                <a:solidFill>
                  <a:srgbClr val="F8F8F2"/>
                </a:solidFill>
                <a:effectLst/>
                <a:latin typeface="Courier New" panose="02070309020205020404" pitchFamily="49" charset="0"/>
              </a:rPr>
              <a:t> seven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"7"</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fff</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7</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eight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"8"</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fff</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8</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nine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"9"</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fff</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9</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multiply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eee</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third row</a:t>
            </a:r>
            <a:r>
              <a:rPr kumimoji="0" lang="en-US" altLang="en-US" sz="1000" b="0" i="0" u="none" strike="noStrike" cap="none" normalizeH="0" baseline="0" dirty="0">
                <a:ln>
                  <a:noFill/>
                </a:ln>
                <a:solidFill>
                  <a:srgbClr val="F8F8F2"/>
                </a:solidFill>
                <a:effectLst/>
                <a:latin typeface="Courier New" panose="02070309020205020404" pitchFamily="49" charset="0"/>
              </a:rPr>
              <a:t> four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"4"</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fff</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4</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five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"5"</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fff</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5</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six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"6"</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fff</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6</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minus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eee</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fourth row</a:t>
            </a:r>
            <a:r>
              <a:rPr kumimoji="0" lang="en-US" altLang="en-US" sz="1000" b="0" i="0" u="none" strike="noStrike" cap="none" normalizeH="0" baseline="0" dirty="0">
                <a:ln>
                  <a:noFill/>
                </a:ln>
                <a:solidFill>
                  <a:srgbClr val="F8F8F2"/>
                </a:solidFill>
                <a:effectLst/>
                <a:latin typeface="Courier New" panose="02070309020205020404" pitchFamily="49" charset="0"/>
              </a:rPr>
              <a:t> one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fff</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two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fff</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three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fff</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plus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eee</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708090"/>
                </a:solidFill>
                <a:effectLst/>
                <a:latin typeface="Courier New" panose="02070309020205020404" pitchFamily="49" charset="0"/>
              </a:rPr>
              <a:t># fourth row</a:t>
            </a:r>
            <a:r>
              <a:rPr kumimoji="0" lang="en-US" altLang="en-US" sz="1000" b="0" i="0" u="none" strike="noStrike" cap="none" normalizeH="0" baseline="0" dirty="0">
                <a:ln>
                  <a:noFill/>
                </a:ln>
                <a:solidFill>
                  <a:srgbClr val="F8F8F2"/>
                </a:solidFill>
                <a:effectLst/>
                <a:latin typeface="Courier New" panose="02070309020205020404" pitchFamily="49" charset="0"/>
              </a:rPr>
              <a:t> zero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21</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fff</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4</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columnspan</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point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eee</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btn_click</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4</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2</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equals = Button(</a:t>
            </a:r>
            <a:r>
              <a:rPr kumimoji="0" lang="en-US" altLang="en-US" sz="1000" b="0" i="0" u="none" strike="noStrike" cap="none" normalizeH="0" baseline="0" dirty="0" err="1">
                <a:ln>
                  <a:noFill/>
                </a:ln>
                <a:solidFill>
                  <a:srgbClr val="F8F8F2"/>
                </a:solidFill>
                <a:effectLst/>
                <a:latin typeface="Courier New" panose="02070309020205020404" pitchFamily="49" charset="0"/>
              </a:rPr>
              <a:t>btns_frame</a:t>
            </a:r>
            <a:r>
              <a:rPr kumimoji="0" lang="en-US" altLang="en-US" sz="1000" b="0" i="0" u="none" strike="noStrike" cap="none" normalizeH="0" baseline="0" dirty="0">
                <a:ln>
                  <a:noFill/>
                </a:ln>
                <a:solidFill>
                  <a:srgbClr val="F8F8F2"/>
                </a:solidFill>
                <a:effectLst/>
                <a:latin typeface="Courier New" panose="02070309020205020404" pitchFamily="49" charset="0"/>
              </a:rPr>
              <a:t>, text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fg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"black"</a:t>
            </a:r>
            <a:r>
              <a:rPr kumimoji="0" lang="en-US" altLang="en-US" sz="1000" b="0" i="0" u="none" strike="noStrike" cap="none" normalizeH="0" baseline="0" dirty="0">
                <a:ln>
                  <a:noFill/>
                </a:ln>
                <a:solidFill>
                  <a:srgbClr val="F8F8F2"/>
                </a:solidFill>
                <a:effectLst/>
                <a:latin typeface="Courier New" panose="02070309020205020404" pitchFamily="49" charset="0"/>
              </a:rPr>
              <a:t>, width = </a:t>
            </a:r>
            <a:r>
              <a:rPr kumimoji="0" lang="en-US" altLang="en-US" sz="1000" b="0" i="0" u="none" strike="noStrike" cap="none" normalizeH="0" baseline="0" dirty="0">
                <a:ln>
                  <a:noFill/>
                </a:ln>
                <a:solidFill>
                  <a:srgbClr val="AE81FF"/>
                </a:solidFill>
                <a:effectLst/>
                <a:latin typeface="Courier New" panose="02070309020205020404" pitchFamily="49" charset="0"/>
              </a:rPr>
              <a:t>10</a:t>
            </a:r>
            <a:r>
              <a:rPr kumimoji="0" lang="en-US" altLang="en-US" sz="1000" b="0" i="0" u="none" strike="noStrike" cap="none" normalizeH="0" baseline="0" dirty="0">
                <a:ln>
                  <a:noFill/>
                </a:ln>
                <a:solidFill>
                  <a:srgbClr val="F8F8F2"/>
                </a:solidFill>
                <a:effectLst/>
                <a:latin typeface="Courier New" panose="02070309020205020404" pitchFamily="49" charset="0"/>
              </a:rPr>
              <a:t>, height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bd = </a:t>
            </a:r>
            <a:r>
              <a:rPr kumimoji="0" lang="en-US" altLang="en-US" sz="1000" b="0" i="0" u="none" strike="noStrike" cap="none" normalizeH="0" baseline="0" dirty="0">
                <a:ln>
                  <a:noFill/>
                </a:ln>
                <a:solidFill>
                  <a:srgbClr val="AE81FF"/>
                </a:solidFill>
                <a:effectLst/>
                <a:latin typeface="Courier New" panose="02070309020205020404" pitchFamily="49" charset="0"/>
              </a:rPr>
              <a:t>0</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bg</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err="1">
                <a:ln>
                  <a:noFill/>
                </a:ln>
                <a:solidFill>
                  <a:srgbClr val="A6E22E"/>
                </a:solidFill>
                <a:effectLst/>
                <a:latin typeface="Courier New" panose="02070309020205020404" pitchFamily="49" charset="0"/>
              </a:rPr>
              <a:t>eee</a:t>
            </a:r>
            <a:r>
              <a:rPr kumimoji="0" lang="en-US" altLang="en-US" sz="1000" b="0" i="0" u="none" strike="noStrike" cap="none" normalizeH="0" baseline="0" dirty="0">
                <a:ln>
                  <a:noFill/>
                </a:ln>
                <a:solidFill>
                  <a:srgbClr val="A6E22E"/>
                </a:solidFill>
                <a:effectLst/>
                <a:latin typeface="Courier New" panose="02070309020205020404" pitchFamily="49"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cursor = </a:t>
            </a:r>
            <a:r>
              <a:rPr kumimoji="0" lang="en-US" altLang="en-US" sz="1000" b="0" i="0" u="none" strike="noStrike" cap="none" normalizeH="0" baseline="0" dirty="0">
                <a:ln>
                  <a:noFill/>
                </a:ln>
                <a:solidFill>
                  <a:srgbClr val="A6E22E"/>
                </a:solidFill>
                <a:effectLst/>
                <a:latin typeface="Courier New" panose="02070309020205020404" pitchFamily="49" charset="0"/>
              </a:rPr>
              <a:t>"hand2"</a:t>
            </a:r>
            <a:r>
              <a:rPr kumimoji="0" lang="en-US" altLang="en-US" sz="1000" b="0" i="0" u="none" strike="noStrike" cap="none" normalizeH="0" baseline="0" dirty="0">
                <a:ln>
                  <a:noFill/>
                </a:ln>
                <a:solidFill>
                  <a:srgbClr val="F8F8F2"/>
                </a:solidFill>
                <a:effectLst/>
                <a:latin typeface="Courier New" panose="02070309020205020404" pitchFamily="49" charset="0"/>
              </a:rPr>
              <a:t>, command = </a:t>
            </a:r>
            <a:r>
              <a:rPr kumimoji="0" lang="en-US" altLang="en-US" sz="1000" b="0" i="0" u="none" strike="noStrike" cap="none" normalizeH="0" baseline="0" dirty="0">
                <a:ln>
                  <a:noFill/>
                </a:ln>
                <a:solidFill>
                  <a:srgbClr val="66D9EF"/>
                </a:solidFill>
                <a:effectLst/>
                <a:latin typeface="Courier New" panose="02070309020205020404" pitchFamily="49" charset="0"/>
              </a:rPr>
              <a:t>lambda</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bt_equal</a:t>
            </a:r>
            <a:r>
              <a:rPr kumimoji="0" lang="en-US" altLang="en-US" sz="1000" b="0" i="0" u="none" strike="noStrike" cap="none" normalizeH="0" baseline="0" dirty="0">
                <a:ln>
                  <a:noFill/>
                </a:ln>
                <a:solidFill>
                  <a:srgbClr val="F8F8F2"/>
                </a:solidFill>
                <a:effectLst/>
                <a:latin typeface="Courier New" panose="02070309020205020404" pitchFamily="49" charset="0"/>
              </a:rPr>
              <a:t>()).grid(row = </a:t>
            </a:r>
            <a:r>
              <a:rPr kumimoji="0" lang="en-US" altLang="en-US" sz="1000" b="0" i="0" u="none" strike="noStrike" cap="none" normalizeH="0" baseline="0" dirty="0">
                <a:ln>
                  <a:noFill/>
                </a:ln>
                <a:solidFill>
                  <a:srgbClr val="AE81FF"/>
                </a:solidFill>
                <a:effectLst/>
                <a:latin typeface="Courier New" panose="02070309020205020404" pitchFamily="49" charset="0"/>
              </a:rPr>
              <a:t>4</a:t>
            </a:r>
            <a:r>
              <a:rPr kumimoji="0" lang="en-US" altLang="en-US" sz="1000" b="0" i="0" u="none" strike="noStrike" cap="none" normalizeH="0" baseline="0" dirty="0">
                <a:ln>
                  <a:noFill/>
                </a:ln>
                <a:solidFill>
                  <a:srgbClr val="F8F8F2"/>
                </a:solidFill>
                <a:effectLst/>
                <a:latin typeface="Courier New" panose="02070309020205020404" pitchFamily="49" charset="0"/>
              </a:rPr>
              <a:t>, column = </a:t>
            </a:r>
            <a:r>
              <a:rPr kumimoji="0" lang="en-US" altLang="en-US" sz="1000" b="0" i="0" u="none" strike="noStrike" cap="none" normalizeH="0" baseline="0" dirty="0">
                <a:ln>
                  <a:noFill/>
                </a:ln>
                <a:solidFill>
                  <a:srgbClr val="AE81FF"/>
                </a:solidFill>
                <a:effectLst/>
                <a:latin typeface="Courier New" panose="02070309020205020404" pitchFamily="49" charset="0"/>
              </a:rPr>
              <a:t>3</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padx</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pady</a:t>
            </a:r>
            <a:r>
              <a:rPr kumimoji="0" lang="en-US" altLang="en-US" sz="1000" b="0" i="0" u="none" strike="noStrike" cap="none" normalizeH="0" baseline="0" dirty="0">
                <a:ln>
                  <a:noFill/>
                </a:ln>
                <a:solidFill>
                  <a:srgbClr val="F8F8F2"/>
                </a:solidFill>
                <a:effectLst/>
                <a:latin typeface="Courier New" panose="02070309020205020404" pitchFamily="49" charset="0"/>
              </a:rPr>
              <a:t> =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err="1">
                <a:ln>
                  <a:noFill/>
                </a:ln>
                <a:solidFill>
                  <a:srgbClr val="F8F8F2"/>
                </a:solidFill>
                <a:effectLst/>
                <a:latin typeface="Courier New" panose="02070309020205020404" pitchFamily="49" charset="0"/>
              </a:rPr>
              <a:t>win.mainloop</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097784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dirty="0"/>
              <a:t>Socket Programming in Python</a:t>
            </a:r>
            <a:br>
              <a:rPr lang="en-IN" dirty="0"/>
            </a:br>
            <a:endParaRPr lang="en-IN" dirty="0"/>
          </a:p>
        </p:txBody>
      </p:sp>
      <p:sp>
        <p:nvSpPr>
          <p:cNvPr id="3" name="Content Placeholder 2"/>
          <p:cNvSpPr>
            <a:spLocks noGrp="1"/>
          </p:cNvSpPr>
          <p:nvPr>
            <p:ph idx="1"/>
          </p:nvPr>
        </p:nvSpPr>
        <p:spPr>
          <a:xfrm>
            <a:off x="457200" y="214290"/>
            <a:ext cx="8229600" cy="6643710"/>
          </a:xfrm>
        </p:spPr>
        <p:txBody>
          <a:bodyPr/>
          <a:lstStyle/>
          <a:p>
            <a:r>
              <a:rPr lang="en-IN" dirty="0"/>
              <a:t>Socket programming is a way of connecting two nodes on a network to communicate with each other. </a:t>
            </a:r>
          </a:p>
          <a:p>
            <a:r>
              <a:rPr lang="en-IN" dirty="0"/>
              <a:t>One socket(node) listens on a particular port at an IP, while other socket reaches out to the other to form a connection. Server forms the listener socket while client reaches out to the server.</a:t>
            </a:r>
            <a:br>
              <a:rPr lang="en-IN" dirty="0"/>
            </a:br>
            <a:r>
              <a:rPr lang="en-IN" dirty="0"/>
              <a:t>They are the real backbones behind web browsing. In simpler terms there is a server and a client.</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00858"/>
          </a:xfrm>
        </p:spPr>
        <p:txBody>
          <a:bodyPr>
            <a:normAutofit/>
          </a:bodyPr>
          <a:lstStyle/>
          <a:p>
            <a:r>
              <a:rPr lang="en-IN" sz="2400" dirty="0"/>
              <a:t>Socket programming is started by importing the socket library and making a simple socket.</a:t>
            </a:r>
          </a:p>
          <a:p>
            <a:r>
              <a:rPr lang="en-IN" sz="2400" dirty="0"/>
              <a:t>import socket </a:t>
            </a:r>
          </a:p>
          <a:p>
            <a:r>
              <a:rPr lang="en-IN" sz="2400" dirty="0"/>
              <a:t>s = </a:t>
            </a:r>
            <a:r>
              <a:rPr lang="en-IN" sz="2400" dirty="0" err="1"/>
              <a:t>socket.socket</a:t>
            </a:r>
            <a:r>
              <a:rPr lang="en-IN" sz="2400" dirty="0"/>
              <a:t>(</a:t>
            </a:r>
            <a:r>
              <a:rPr lang="en-IN" sz="2400" dirty="0" err="1"/>
              <a:t>socket.AF_INET</a:t>
            </a:r>
            <a:r>
              <a:rPr lang="en-IN" sz="2400" dirty="0"/>
              <a:t>, </a:t>
            </a:r>
            <a:r>
              <a:rPr lang="en-IN" sz="2400" dirty="0" err="1"/>
              <a:t>socket.SOCK_STREAM</a:t>
            </a:r>
            <a:r>
              <a:rPr lang="en-IN" sz="2400" dirty="0"/>
              <a:t>)</a:t>
            </a:r>
          </a:p>
          <a:p>
            <a:r>
              <a:rPr lang="en-IN" sz="2000" dirty="0"/>
              <a:t>Here we made a socket instance and passed it two parameters. The first parameter is </a:t>
            </a:r>
            <a:r>
              <a:rPr lang="en-IN" sz="2000" b="1" dirty="0"/>
              <a:t>AF_INET</a:t>
            </a:r>
            <a:r>
              <a:rPr lang="en-IN" sz="2000" dirty="0"/>
              <a:t> and the second one is </a:t>
            </a:r>
            <a:r>
              <a:rPr lang="en-IN" sz="2000" b="1" dirty="0"/>
              <a:t>SOCK_STREAM</a:t>
            </a:r>
            <a:r>
              <a:rPr lang="en-IN" sz="2000" dirty="0"/>
              <a:t>. AF_INET refers to the address family ipv4. The SOCK_STREAM means connection oriented TCP protocol</a:t>
            </a:r>
            <a:r>
              <a:rPr lang="en-IN" dirty="0"/>
              <a:t>.</a:t>
            </a:r>
          </a:p>
          <a:p>
            <a:r>
              <a:rPr lang="en-IN" sz="2400" dirty="0"/>
              <a:t>Now we can connect to a server using this socket.</a:t>
            </a:r>
          </a:p>
          <a:p>
            <a:r>
              <a:rPr lang="en-IN" sz="2400" b="1" dirty="0"/>
              <a:t>Connecting to a server:</a:t>
            </a:r>
          </a:p>
          <a:p>
            <a:r>
              <a:rPr lang="en-IN" sz="2400" dirty="0"/>
              <a:t>Note that if any error occurs during the creation of a socket then a </a:t>
            </a:r>
            <a:r>
              <a:rPr lang="en-IN" sz="2400" dirty="0" err="1"/>
              <a:t>socket.error</a:t>
            </a:r>
            <a:r>
              <a:rPr lang="en-IN" sz="2400" dirty="0"/>
              <a:t> is thrown and we can only connect to a server by knowing it’s </a:t>
            </a:r>
            <a:r>
              <a:rPr lang="en-IN" sz="2400" dirty="0" err="1"/>
              <a:t>ip</a:t>
            </a:r>
            <a:r>
              <a:rPr lang="en-IN" sz="2400" dirty="0"/>
              <a:t>. You can find the </a:t>
            </a:r>
            <a:r>
              <a:rPr lang="en-IN" sz="2400" dirty="0" err="1"/>
              <a:t>ip</a:t>
            </a:r>
            <a:r>
              <a:rPr lang="en-IN" sz="2400" dirty="0"/>
              <a:t> of the server by using this :</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0000" lnSpcReduction="20000"/>
          </a:bodyPr>
          <a:lstStyle/>
          <a:p>
            <a:r>
              <a:rPr lang="sv-SE" dirty="0"/>
              <a:t>import socket</a:t>
            </a:r>
          </a:p>
          <a:p>
            <a:r>
              <a:rPr lang="sv-SE" dirty="0"/>
              <a:t>import sys</a:t>
            </a:r>
          </a:p>
          <a:p>
            <a:endParaRPr lang="sv-SE" dirty="0"/>
          </a:p>
          <a:p>
            <a:r>
              <a:rPr lang="sv-SE" dirty="0"/>
              <a:t>try:</a:t>
            </a:r>
          </a:p>
          <a:p>
            <a:r>
              <a:rPr lang="sv-SE" dirty="0"/>
              <a:t>    s=socket.socket(socket.AF_INET,socket.SOCK_STREAM)</a:t>
            </a:r>
          </a:p>
          <a:p>
            <a:r>
              <a:rPr lang="sv-SE" dirty="0"/>
              <a:t>    print("Socket Successfully created")</a:t>
            </a:r>
          </a:p>
          <a:p>
            <a:r>
              <a:rPr lang="sv-SE" dirty="0"/>
              <a:t>except socket.error as err:</a:t>
            </a:r>
          </a:p>
          <a:p>
            <a:r>
              <a:rPr lang="sv-SE" dirty="0"/>
              <a:t>    print("socket creation failed with error %s" %(err))</a:t>
            </a:r>
          </a:p>
          <a:p>
            <a:endParaRPr lang="sv-SE" dirty="0"/>
          </a:p>
          <a:p>
            <a:endParaRPr lang="sv-SE" dirty="0"/>
          </a:p>
          <a:p>
            <a:r>
              <a:rPr lang="sv-SE" dirty="0"/>
              <a:t>port=80</a:t>
            </a:r>
          </a:p>
          <a:p>
            <a:r>
              <a:rPr lang="sv-SE" dirty="0"/>
              <a:t>try:</a:t>
            </a:r>
          </a:p>
          <a:p>
            <a:r>
              <a:rPr lang="sv-SE" dirty="0"/>
              <a:t>    host_ip=socket.gethostbyname('www.google.com')</a:t>
            </a:r>
          </a:p>
          <a:p>
            <a:r>
              <a:rPr lang="sv-SE" dirty="0"/>
              <a:t>except socket.gaierror:</a:t>
            </a:r>
          </a:p>
          <a:p>
            <a:r>
              <a:rPr lang="sv-SE" dirty="0"/>
              <a:t>    print("there was an error resolving the host")</a:t>
            </a:r>
          </a:p>
          <a:p>
            <a:r>
              <a:rPr lang="sv-SE" dirty="0"/>
              <a:t>    sys.exit()</a:t>
            </a:r>
          </a:p>
          <a:p>
            <a:endParaRPr lang="sv-SE" dirty="0"/>
          </a:p>
          <a:p>
            <a:r>
              <a:rPr lang="sv-SE" dirty="0"/>
              <a:t>s.connect((host_ip,port))</a:t>
            </a:r>
          </a:p>
          <a:p>
            <a:r>
              <a:rPr lang="sv-SE" dirty="0"/>
              <a:t>print("the socket has successfully connected to google\</a:t>
            </a:r>
          </a:p>
          <a:p>
            <a:r>
              <a:rPr lang="sv-SE" dirty="0"/>
              <a:t>on port == %s" %(host_ip))</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715148"/>
          </a:xfrm>
        </p:spPr>
        <p:txBody>
          <a:bodyPr/>
          <a:lstStyle/>
          <a:p>
            <a:pPr fontAlgn="base"/>
            <a:r>
              <a:rPr lang="en-IN" dirty="0"/>
              <a:t>First of all we made a socket.</a:t>
            </a:r>
          </a:p>
          <a:p>
            <a:pPr fontAlgn="base"/>
            <a:r>
              <a:rPr lang="en-IN" dirty="0"/>
              <a:t>Then we resolved </a:t>
            </a:r>
            <a:r>
              <a:rPr lang="en-IN" dirty="0" err="1"/>
              <a:t>google’s</a:t>
            </a:r>
            <a:r>
              <a:rPr lang="en-IN" dirty="0"/>
              <a:t> </a:t>
            </a:r>
            <a:r>
              <a:rPr lang="en-IN" dirty="0" err="1"/>
              <a:t>ip</a:t>
            </a:r>
            <a:r>
              <a:rPr lang="en-IN" dirty="0"/>
              <a:t> and lastly we connected to </a:t>
            </a:r>
            <a:r>
              <a:rPr lang="en-IN" dirty="0" err="1"/>
              <a:t>google</a:t>
            </a:r>
            <a:r>
              <a:rPr lang="en-IN" dirty="0"/>
              <a:t>.</a:t>
            </a:r>
          </a:p>
          <a:p>
            <a:pPr fontAlgn="base"/>
            <a:r>
              <a:rPr lang="en-IN" dirty="0"/>
              <a:t>Now we need to know how can we send some data through a socket.</a:t>
            </a:r>
          </a:p>
          <a:p>
            <a:pPr fontAlgn="base"/>
            <a:r>
              <a:rPr lang="en-IN" dirty="0"/>
              <a:t>For sending data the socket library has a </a:t>
            </a:r>
            <a:r>
              <a:rPr lang="en-IN" i="1" dirty="0" err="1"/>
              <a:t>sendall</a:t>
            </a:r>
            <a:r>
              <a:rPr lang="en-IN" dirty="0"/>
              <a:t> function. This function allows you to send data to a server to which the socket is connected and server can also send data to the client using this function.</a:t>
            </a:r>
          </a:p>
          <a:p>
            <a:endParaRPr lang="en-IN"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b="1" dirty="0"/>
              <a:t>A simple server-client program :</a:t>
            </a:r>
            <a:endParaRPr lang="en-IN" dirty="0"/>
          </a:p>
        </p:txBody>
      </p:sp>
      <p:sp>
        <p:nvSpPr>
          <p:cNvPr id="3" name="Content Placeholder 2"/>
          <p:cNvSpPr>
            <a:spLocks noGrp="1"/>
          </p:cNvSpPr>
          <p:nvPr>
            <p:ph idx="1"/>
          </p:nvPr>
        </p:nvSpPr>
        <p:spPr>
          <a:xfrm>
            <a:off x="457200" y="714356"/>
            <a:ext cx="8229600" cy="6143644"/>
          </a:xfrm>
        </p:spPr>
        <p:txBody>
          <a:bodyPr/>
          <a:lstStyle/>
          <a:p>
            <a:r>
              <a:rPr lang="en-IN" b="1" dirty="0"/>
              <a:t>Server :</a:t>
            </a:r>
          </a:p>
          <a:p>
            <a:r>
              <a:rPr lang="en-IN" sz="2400" dirty="0"/>
              <a:t>A server has a bind() method which binds it to a specific </a:t>
            </a:r>
            <a:r>
              <a:rPr lang="en-IN" sz="2400" dirty="0" err="1"/>
              <a:t>ip</a:t>
            </a:r>
            <a:r>
              <a:rPr lang="en-IN" sz="2400" dirty="0"/>
              <a:t> and port so that it can listen to incoming requests on that </a:t>
            </a:r>
            <a:r>
              <a:rPr lang="en-IN" sz="2400" dirty="0" err="1"/>
              <a:t>ip</a:t>
            </a:r>
            <a:r>
              <a:rPr lang="en-IN" sz="2400" dirty="0"/>
              <a:t> and port.</a:t>
            </a:r>
          </a:p>
          <a:p>
            <a:r>
              <a:rPr lang="en-IN" sz="2400" dirty="0"/>
              <a:t>A server has a listen() method which puts the server into listen mode. This allows the server to listen to incoming connections. </a:t>
            </a:r>
          </a:p>
          <a:p>
            <a:r>
              <a:rPr lang="en-IN" sz="2400" dirty="0"/>
              <a:t>And last a server has an accept() and close() method. The accept method initiates a connection with the client and the close method closes the connection with the client.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Try and except clause</a:t>
            </a:r>
          </a:p>
          <a:p>
            <a:r>
              <a:rPr lang="en-IN" dirty="0"/>
              <a:t>Built-in </a:t>
            </a:r>
            <a:r>
              <a:rPr lang="en-IN" dirty="0" err="1"/>
              <a:t>exceptions</a:t>
            </a:r>
            <a:r>
              <a:rPr lang="en-IN" dirty="0" err="1">
                <a:sym typeface="Wingdings" pitchFamily="2" charset="2"/>
              </a:rPr>
              <a:t>io</a:t>
            </a:r>
            <a:r>
              <a:rPr lang="en-IN" dirty="0">
                <a:sym typeface="Wingdings" pitchFamily="2" charset="2"/>
              </a:rPr>
              <a:t> exceptions,</a:t>
            </a:r>
          </a:p>
          <a:p>
            <a:r>
              <a:rPr lang="en-IN" dirty="0">
                <a:sym typeface="Wingdings" pitchFamily="2" charset="2"/>
              </a:rPr>
              <a:t>Raising exceptions</a:t>
            </a:r>
          </a:p>
          <a:p>
            <a:r>
              <a:rPr lang="en-IN" dirty="0">
                <a:sym typeface="Wingdings" pitchFamily="2" charset="2"/>
              </a:rPr>
              <a:t>Defining your own exceptions</a:t>
            </a:r>
          </a:p>
          <a:p>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br>
              <a:rPr lang="en-IN" b="1" dirty="0"/>
            </a:br>
            <a:r>
              <a:rPr lang="en-IN" b="1" dirty="0"/>
              <a:t>Creating Custom Exceptions</a:t>
            </a:r>
            <a:br>
              <a:rPr lang="en-IN" b="1" dirty="0"/>
            </a:br>
            <a:endParaRPr lang="en-IN" dirty="0"/>
          </a:p>
        </p:txBody>
      </p:sp>
      <p:sp>
        <p:nvSpPr>
          <p:cNvPr id="3" name="Content Placeholder 2"/>
          <p:cNvSpPr>
            <a:spLocks noGrp="1"/>
          </p:cNvSpPr>
          <p:nvPr>
            <p:ph idx="1"/>
          </p:nvPr>
        </p:nvSpPr>
        <p:spPr>
          <a:xfrm>
            <a:off x="457200" y="928670"/>
            <a:ext cx="8229600" cy="5643602"/>
          </a:xfrm>
        </p:spPr>
        <p:txBody>
          <a:bodyPr/>
          <a:lstStyle/>
          <a:p>
            <a:r>
              <a:rPr lang="en-IN" dirty="0"/>
              <a:t>In Python, users can define custom exceptions by creating a new class. </a:t>
            </a:r>
          </a:p>
          <a:p>
            <a:r>
              <a:rPr lang="en-IN" dirty="0"/>
              <a:t>This exception class has to be derived, either directly or indirectly, from the built-in Exception class. Most of the built-in exceptions are also derived from this class.</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dirty="0"/>
              <a:t>Server.py</a:t>
            </a:r>
          </a:p>
        </p:txBody>
      </p:sp>
      <p:sp>
        <p:nvSpPr>
          <p:cNvPr id="3" name="Content Placeholder 2"/>
          <p:cNvSpPr>
            <a:spLocks noGrp="1"/>
          </p:cNvSpPr>
          <p:nvPr>
            <p:ph idx="1"/>
          </p:nvPr>
        </p:nvSpPr>
        <p:spPr>
          <a:xfrm>
            <a:off x="457200" y="642918"/>
            <a:ext cx="8229600" cy="6000792"/>
          </a:xfrm>
        </p:spPr>
        <p:txBody>
          <a:bodyPr>
            <a:normAutofit fontScale="47500" lnSpcReduction="20000"/>
          </a:bodyPr>
          <a:lstStyle/>
          <a:p>
            <a:r>
              <a:rPr lang="en-IN" dirty="0"/>
              <a:t>import socket</a:t>
            </a:r>
          </a:p>
          <a:p>
            <a:endParaRPr lang="en-IN" dirty="0"/>
          </a:p>
          <a:p>
            <a:endParaRPr lang="en-IN" dirty="0"/>
          </a:p>
          <a:p>
            <a:r>
              <a:rPr lang="en-IN" dirty="0"/>
              <a:t>def </a:t>
            </a:r>
            <a:r>
              <a:rPr lang="en-IN" dirty="0" err="1"/>
              <a:t>server_program</a:t>
            </a:r>
            <a:r>
              <a:rPr lang="en-IN" dirty="0"/>
              <a:t>():</a:t>
            </a:r>
          </a:p>
          <a:p>
            <a:r>
              <a:rPr lang="en-IN" dirty="0"/>
              <a:t>    host=</a:t>
            </a:r>
            <a:r>
              <a:rPr lang="en-IN" dirty="0" err="1"/>
              <a:t>socket.gethostname</a:t>
            </a:r>
            <a:r>
              <a:rPr lang="en-IN" dirty="0"/>
              <a:t>()</a:t>
            </a:r>
          </a:p>
          <a:p>
            <a:r>
              <a:rPr lang="en-IN" dirty="0"/>
              <a:t>    port=5000</a:t>
            </a:r>
          </a:p>
          <a:p>
            <a:endParaRPr lang="en-IN" dirty="0"/>
          </a:p>
          <a:p>
            <a:r>
              <a:rPr lang="en-IN" dirty="0"/>
              <a:t>    </a:t>
            </a:r>
            <a:r>
              <a:rPr lang="en-IN" dirty="0" err="1"/>
              <a:t>server_socket</a:t>
            </a:r>
            <a:r>
              <a:rPr lang="en-IN" dirty="0"/>
              <a:t>=</a:t>
            </a:r>
            <a:r>
              <a:rPr lang="en-IN" dirty="0" err="1"/>
              <a:t>socket.socket</a:t>
            </a:r>
            <a:r>
              <a:rPr lang="en-IN" dirty="0"/>
              <a:t>()</a:t>
            </a:r>
          </a:p>
          <a:p>
            <a:r>
              <a:rPr lang="en-IN" dirty="0"/>
              <a:t>    </a:t>
            </a:r>
            <a:r>
              <a:rPr lang="en-IN" dirty="0" err="1"/>
              <a:t>server_socket.bind</a:t>
            </a:r>
            <a:r>
              <a:rPr lang="en-IN" dirty="0"/>
              <a:t>((</a:t>
            </a:r>
            <a:r>
              <a:rPr lang="en-IN" dirty="0" err="1"/>
              <a:t>host,port</a:t>
            </a:r>
            <a:r>
              <a:rPr lang="en-IN" dirty="0"/>
              <a:t>))</a:t>
            </a:r>
          </a:p>
          <a:p>
            <a:endParaRPr lang="en-IN" dirty="0"/>
          </a:p>
          <a:p>
            <a:endParaRPr lang="en-IN" dirty="0"/>
          </a:p>
          <a:p>
            <a:r>
              <a:rPr lang="en-IN" dirty="0"/>
              <a:t>    </a:t>
            </a:r>
            <a:r>
              <a:rPr lang="en-IN" dirty="0" err="1"/>
              <a:t>server_socket.listen</a:t>
            </a:r>
            <a:r>
              <a:rPr lang="en-IN" dirty="0"/>
              <a:t>(2)</a:t>
            </a:r>
          </a:p>
          <a:p>
            <a:endParaRPr lang="en-IN" dirty="0"/>
          </a:p>
          <a:p>
            <a:r>
              <a:rPr lang="en-IN" dirty="0"/>
              <a:t>    </a:t>
            </a:r>
            <a:r>
              <a:rPr lang="en-IN" dirty="0" err="1"/>
              <a:t>conn,address</a:t>
            </a:r>
            <a:r>
              <a:rPr lang="en-IN" dirty="0"/>
              <a:t>=</a:t>
            </a:r>
            <a:r>
              <a:rPr lang="en-IN" dirty="0" err="1"/>
              <a:t>server_socket.accept</a:t>
            </a:r>
            <a:r>
              <a:rPr lang="en-IN" dirty="0"/>
              <a:t>()</a:t>
            </a:r>
          </a:p>
          <a:p>
            <a:r>
              <a:rPr lang="en-IN" dirty="0"/>
              <a:t>    print("Connection from "+ </a:t>
            </a:r>
            <a:r>
              <a:rPr lang="en-IN" dirty="0" err="1"/>
              <a:t>str</a:t>
            </a:r>
            <a:r>
              <a:rPr lang="en-IN" dirty="0"/>
              <a:t>(address))</a:t>
            </a:r>
          </a:p>
          <a:p>
            <a:r>
              <a:rPr lang="en-IN" dirty="0"/>
              <a:t>    while True:</a:t>
            </a:r>
          </a:p>
          <a:p>
            <a:r>
              <a:rPr lang="en-IN" dirty="0"/>
              <a:t>        data=</a:t>
            </a:r>
            <a:r>
              <a:rPr lang="en-IN" dirty="0" err="1"/>
              <a:t>conn.recv</a:t>
            </a:r>
            <a:r>
              <a:rPr lang="en-IN" dirty="0"/>
              <a:t>(1024).decode()</a:t>
            </a:r>
          </a:p>
          <a:p>
            <a:r>
              <a:rPr lang="en-IN" dirty="0"/>
              <a:t>        if not data:</a:t>
            </a:r>
          </a:p>
          <a:p>
            <a:r>
              <a:rPr lang="en-IN" dirty="0"/>
              <a:t>            break</a:t>
            </a:r>
          </a:p>
          <a:p>
            <a:r>
              <a:rPr lang="en-IN" dirty="0"/>
              <a:t>        print("from connected user:"+</a:t>
            </a:r>
            <a:r>
              <a:rPr lang="en-IN" dirty="0" err="1"/>
              <a:t>str</a:t>
            </a:r>
            <a:r>
              <a:rPr lang="en-IN" dirty="0"/>
              <a:t>(data))</a:t>
            </a:r>
          </a:p>
          <a:p>
            <a:r>
              <a:rPr lang="en-IN" dirty="0"/>
              <a:t>        </a:t>
            </a:r>
            <a:r>
              <a:rPr lang="en-IN" dirty="0" err="1"/>
              <a:t>conn.send</a:t>
            </a:r>
            <a:r>
              <a:rPr lang="en-IN" dirty="0"/>
              <a:t>(</a:t>
            </a:r>
            <a:r>
              <a:rPr lang="en-IN" dirty="0" err="1"/>
              <a:t>data.encode</a:t>
            </a:r>
            <a:r>
              <a:rPr lang="en-IN" dirty="0"/>
              <a:t>())</a:t>
            </a:r>
          </a:p>
          <a:p>
            <a:r>
              <a:rPr lang="en-IN" dirty="0"/>
              <a:t>    </a:t>
            </a:r>
            <a:r>
              <a:rPr lang="en-IN" dirty="0" err="1"/>
              <a:t>conn.close</a:t>
            </a:r>
            <a:r>
              <a:rPr lang="en-IN" dirty="0"/>
              <a:t>()</a:t>
            </a:r>
          </a:p>
          <a:p>
            <a:endParaRPr lang="en-IN" dirty="0"/>
          </a:p>
          <a:p>
            <a:endParaRPr lang="en-IN" dirty="0"/>
          </a:p>
          <a:p>
            <a:r>
              <a:rPr lang="en-IN" dirty="0" err="1"/>
              <a:t>server_program</a:t>
            </a:r>
            <a:r>
              <a:rPr lang="en-IN" dirty="0"/>
              <a:t>()</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a:t>Client.py</a:t>
            </a:r>
          </a:p>
        </p:txBody>
      </p:sp>
      <p:sp>
        <p:nvSpPr>
          <p:cNvPr id="3" name="Content Placeholder 2"/>
          <p:cNvSpPr>
            <a:spLocks noGrp="1"/>
          </p:cNvSpPr>
          <p:nvPr>
            <p:ph idx="1"/>
          </p:nvPr>
        </p:nvSpPr>
        <p:spPr>
          <a:xfrm>
            <a:off x="457200" y="642918"/>
            <a:ext cx="8229600" cy="6072230"/>
          </a:xfrm>
        </p:spPr>
        <p:txBody>
          <a:bodyPr>
            <a:normAutofit fontScale="55000" lnSpcReduction="20000"/>
          </a:bodyPr>
          <a:lstStyle/>
          <a:p>
            <a:r>
              <a:rPr lang="en-IN" dirty="0"/>
              <a:t>import socket</a:t>
            </a:r>
          </a:p>
          <a:p>
            <a:endParaRPr lang="en-IN" dirty="0"/>
          </a:p>
          <a:p>
            <a:endParaRPr lang="en-IN" dirty="0"/>
          </a:p>
          <a:p>
            <a:r>
              <a:rPr lang="en-IN" dirty="0"/>
              <a:t>def </a:t>
            </a:r>
            <a:r>
              <a:rPr lang="en-IN" dirty="0" err="1"/>
              <a:t>client_program</a:t>
            </a:r>
            <a:r>
              <a:rPr lang="en-IN" dirty="0"/>
              <a:t>():</a:t>
            </a:r>
          </a:p>
          <a:p>
            <a:r>
              <a:rPr lang="en-IN" dirty="0"/>
              <a:t>    host=</a:t>
            </a:r>
            <a:r>
              <a:rPr lang="en-IN" dirty="0" err="1"/>
              <a:t>socket.gethostname</a:t>
            </a:r>
            <a:r>
              <a:rPr lang="en-IN" dirty="0"/>
              <a:t>()</a:t>
            </a:r>
          </a:p>
          <a:p>
            <a:r>
              <a:rPr lang="en-IN" dirty="0"/>
              <a:t>    port=5000</a:t>
            </a:r>
          </a:p>
          <a:p>
            <a:endParaRPr lang="en-IN" dirty="0"/>
          </a:p>
          <a:p>
            <a:r>
              <a:rPr lang="en-IN" dirty="0"/>
              <a:t>    </a:t>
            </a:r>
            <a:r>
              <a:rPr lang="en-IN" dirty="0" err="1"/>
              <a:t>client_socket</a:t>
            </a:r>
            <a:r>
              <a:rPr lang="en-IN" dirty="0"/>
              <a:t>=</a:t>
            </a:r>
            <a:r>
              <a:rPr lang="en-IN" dirty="0" err="1"/>
              <a:t>socket.socket</a:t>
            </a:r>
            <a:r>
              <a:rPr lang="en-IN" dirty="0"/>
              <a:t>()</a:t>
            </a:r>
          </a:p>
          <a:p>
            <a:r>
              <a:rPr lang="en-IN" dirty="0"/>
              <a:t>    </a:t>
            </a:r>
            <a:r>
              <a:rPr lang="en-IN" dirty="0" err="1"/>
              <a:t>client_socket.connect</a:t>
            </a:r>
            <a:r>
              <a:rPr lang="en-IN" dirty="0"/>
              <a:t>((</a:t>
            </a:r>
            <a:r>
              <a:rPr lang="en-IN" dirty="0" err="1"/>
              <a:t>host,port</a:t>
            </a:r>
            <a:r>
              <a:rPr lang="en-IN" dirty="0"/>
              <a:t>))</a:t>
            </a:r>
          </a:p>
          <a:p>
            <a:endParaRPr lang="en-IN" dirty="0"/>
          </a:p>
          <a:p>
            <a:r>
              <a:rPr lang="en-IN" dirty="0"/>
              <a:t>    message=input("-&gt;")</a:t>
            </a:r>
          </a:p>
          <a:p>
            <a:r>
              <a:rPr lang="en-IN" dirty="0"/>
              <a:t>    while </a:t>
            </a:r>
            <a:r>
              <a:rPr lang="en-IN" dirty="0" err="1"/>
              <a:t>message.lower</a:t>
            </a:r>
            <a:r>
              <a:rPr lang="en-IN" dirty="0"/>
              <a:t>().strip() !='bye':</a:t>
            </a:r>
          </a:p>
          <a:p>
            <a:r>
              <a:rPr lang="en-IN" dirty="0"/>
              <a:t>        </a:t>
            </a:r>
            <a:r>
              <a:rPr lang="en-IN" dirty="0" err="1"/>
              <a:t>client_socket.send</a:t>
            </a:r>
            <a:r>
              <a:rPr lang="en-IN" dirty="0"/>
              <a:t>(</a:t>
            </a:r>
            <a:r>
              <a:rPr lang="en-IN" dirty="0" err="1"/>
              <a:t>message.encode</a:t>
            </a:r>
            <a:r>
              <a:rPr lang="en-IN" dirty="0"/>
              <a:t>())</a:t>
            </a:r>
          </a:p>
          <a:p>
            <a:r>
              <a:rPr lang="en-IN" dirty="0"/>
              <a:t>        data=</a:t>
            </a:r>
            <a:r>
              <a:rPr lang="en-IN" dirty="0" err="1"/>
              <a:t>client_socket.recv</a:t>
            </a:r>
            <a:r>
              <a:rPr lang="en-IN" dirty="0"/>
              <a:t>(1024).decode()</a:t>
            </a:r>
          </a:p>
          <a:p>
            <a:endParaRPr lang="en-IN" dirty="0"/>
          </a:p>
          <a:p>
            <a:r>
              <a:rPr lang="en-IN" dirty="0"/>
              <a:t>        print("</a:t>
            </a:r>
            <a:r>
              <a:rPr lang="en-IN" dirty="0" err="1"/>
              <a:t>Recieved</a:t>
            </a:r>
            <a:r>
              <a:rPr lang="en-IN" dirty="0"/>
              <a:t> from server:"+data)</a:t>
            </a:r>
          </a:p>
          <a:p>
            <a:r>
              <a:rPr lang="en-IN" dirty="0"/>
              <a:t>        message=input("-&gt;")</a:t>
            </a:r>
          </a:p>
          <a:p>
            <a:r>
              <a:rPr lang="en-IN" dirty="0"/>
              <a:t>    </a:t>
            </a:r>
            <a:r>
              <a:rPr lang="en-IN" dirty="0" err="1"/>
              <a:t>client_socket.close</a:t>
            </a:r>
            <a:r>
              <a:rPr lang="en-IN" dirty="0"/>
              <a:t>()</a:t>
            </a:r>
          </a:p>
          <a:p>
            <a:endParaRPr lang="en-IN" dirty="0"/>
          </a:p>
          <a:p>
            <a:endParaRPr lang="en-IN" dirty="0"/>
          </a:p>
          <a:p>
            <a:r>
              <a:rPr lang="en-IN" dirty="0" err="1"/>
              <a:t>client_program</a:t>
            </a:r>
            <a:r>
              <a:rPr lang="en-IN" dirty="0"/>
              <a:t>()</a:t>
            </a:r>
          </a:p>
          <a:p>
            <a:endParaRPr lang="en-IN"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D81F-7E18-41DF-999F-A09B92F13E9D}"/>
              </a:ext>
            </a:extLst>
          </p:cNvPr>
          <p:cNvSpPr>
            <a:spLocks noGrp="1"/>
          </p:cNvSpPr>
          <p:nvPr>
            <p:ph type="title"/>
          </p:nvPr>
        </p:nvSpPr>
        <p:spPr>
          <a:xfrm>
            <a:off x="457200" y="274638"/>
            <a:ext cx="8229600" cy="418058"/>
          </a:xfrm>
        </p:spPr>
        <p:txBody>
          <a:bodyPr>
            <a:normAutofit fontScale="90000"/>
          </a:bodyPr>
          <a:lstStyle/>
          <a:p>
            <a:r>
              <a:rPr lang="en-US" dirty="0"/>
              <a:t>XML</a:t>
            </a:r>
            <a:endParaRPr lang="en-IN" dirty="0"/>
          </a:p>
        </p:txBody>
      </p:sp>
      <p:sp>
        <p:nvSpPr>
          <p:cNvPr id="3" name="Content Placeholder 2">
            <a:extLst>
              <a:ext uri="{FF2B5EF4-FFF2-40B4-BE49-F238E27FC236}">
                <a16:creationId xmlns:a16="http://schemas.microsoft.com/office/drawing/2014/main" id="{0AE709E8-2720-4C1E-8EBF-18B8B5952444}"/>
              </a:ext>
            </a:extLst>
          </p:cNvPr>
          <p:cNvSpPr>
            <a:spLocks noGrp="1"/>
          </p:cNvSpPr>
          <p:nvPr>
            <p:ph idx="1"/>
          </p:nvPr>
        </p:nvSpPr>
        <p:spPr>
          <a:xfrm>
            <a:off x="457200" y="908720"/>
            <a:ext cx="8229600" cy="5217443"/>
          </a:xfrm>
        </p:spPr>
        <p:txBody>
          <a:bodyPr>
            <a:normAutofit/>
          </a:bodyPr>
          <a:lstStyle/>
          <a:p>
            <a:r>
              <a:rPr lang="en-US" sz="2400" b="0" i="0" dirty="0">
                <a:solidFill>
                  <a:srgbClr val="000000"/>
                </a:solidFill>
                <a:effectLst/>
                <a:latin typeface="Arial" panose="020B0604020202020204" pitchFamily="34" charset="0"/>
              </a:rPr>
              <a:t>XML is a portable, open source language that allows programmers to develop applications that can be read by other applications, regardless of operating system and/or developmental language.</a:t>
            </a:r>
          </a:p>
          <a:p>
            <a:r>
              <a:rPr lang="en-US" sz="2000" b="0" i="0" dirty="0">
                <a:solidFill>
                  <a:srgbClr val="000000"/>
                </a:solidFill>
                <a:effectLst/>
                <a:latin typeface="Arial" panose="020B0604020202020204" pitchFamily="34" charset="0"/>
              </a:rPr>
              <a:t>The Extensible Markup Language (XML) is a markup language much like HTML or SGML. This is recommended by the World Wide Web Consortium and available as an open standard.</a:t>
            </a:r>
          </a:p>
          <a:p>
            <a:r>
              <a:rPr lang="en-US" sz="2000" b="0" i="0" dirty="0">
                <a:solidFill>
                  <a:srgbClr val="000000"/>
                </a:solidFill>
                <a:effectLst/>
                <a:latin typeface="Arial" panose="020B0604020202020204" pitchFamily="34" charset="0"/>
              </a:rPr>
              <a:t>XML is extremely useful for keeping track of small to medium amounts of data without requiring a SQL-based backbone.</a:t>
            </a:r>
            <a:endParaRPr lang="en-IN" sz="2000" dirty="0"/>
          </a:p>
        </p:txBody>
      </p:sp>
    </p:spTree>
    <p:extLst>
      <p:ext uri="{BB962C8B-B14F-4D97-AF65-F5344CB8AC3E}">
        <p14:creationId xmlns:p14="http://schemas.microsoft.com/office/powerpoint/2010/main" val="90192090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9CAB-6A6E-41A9-911E-022614E6DC40}"/>
              </a:ext>
            </a:extLst>
          </p:cNvPr>
          <p:cNvSpPr>
            <a:spLocks noGrp="1"/>
          </p:cNvSpPr>
          <p:nvPr>
            <p:ph type="title"/>
          </p:nvPr>
        </p:nvSpPr>
        <p:spPr>
          <a:xfrm>
            <a:off x="457200" y="274638"/>
            <a:ext cx="8229600" cy="457199"/>
          </a:xfrm>
        </p:spPr>
        <p:txBody>
          <a:bodyPr>
            <a:normAutofit fontScale="90000"/>
          </a:bodyPr>
          <a:lstStyle/>
          <a:p>
            <a:r>
              <a:rPr lang="en-US" b="0" i="0" dirty="0">
                <a:effectLst/>
                <a:latin typeface="Arial" panose="020B0604020202020204" pitchFamily="34" charset="0"/>
              </a:rPr>
              <a:t>XML Parser Architectures and APIs</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D429C04-59C2-4258-B7B5-781065A127DB}"/>
              </a:ext>
            </a:extLst>
          </p:cNvPr>
          <p:cNvSpPr>
            <a:spLocks noGrp="1"/>
          </p:cNvSpPr>
          <p:nvPr>
            <p:ph idx="1"/>
          </p:nvPr>
        </p:nvSpPr>
        <p:spPr>
          <a:xfrm>
            <a:off x="457200" y="548680"/>
            <a:ext cx="8229600" cy="5577483"/>
          </a:xfrm>
        </p:spPr>
        <p:txBody>
          <a:bodyPr>
            <a:normAutofit fontScale="92500"/>
          </a:bodyPr>
          <a:lstStyle/>
          <a:p>
            <a:r>
              <a:rPr lang="en-US" sz="2000" b="0" i="0" dirty="0">
                <a:solidFill>
                  <a:srgbClr val="000000"/>
                </a:solidFill>
                <a:effectLst/>
                <a:latin typeface="Arial" panose="020B0604020202020204" pitchFamily="34" charset="0"/>
              </a:rPr>
              <a:t>The Python standard library provides a minimal but useful set of interfaces to work with XML.</a:t>
            </a:r>
          </a:p>
          <a:p>
            <a:r>
              <a:rPr lang="en-US" sz="2000" b="0" i="0" dirty="0">
                <a:solidFill>
                  <a:srgbClr val="000000"/>
                </a:solidFill>
                <a:effectLst/>
                <a:latin typeface="Arial" panose="020B0604020202020204" pitchFamily="34" charset="0"/>
              </a:rPr>
              <a:t>The two most basic and broadly used APIs to XML data are the SAX and DOM interfaces.</a:t>
            </a:r>
          </a:p>
          <a:p>
            <a:r>
              <a:rPr lang="en-US" sz="1800" b="1" i="0" dirty="0">
                <a:solidFill>
                  <a:srgbClr val="000000"/>
                </a:solidFill>
                <a:effectLst/>
                <a:latin typeface="Arial" panose="020B0604020202020204" pitchFamily="34" charset="0"/>
              </a:rPr>
              <a:t>Simple API for XML (SAX)</a:t>
            </a:r>
            <a:r>
              <a:rPr lang="en-US" sz="1800" b="0" i="0" dirty="0">
                <a:solidFill>
                  <a:srgbClr val="000000"/>
                </a:solidFill>
                <a:effectLst/>
                <a:latin typeface="Arial" panose="020B0604020202020204" pitchFamily="34" charset="0"/>
              </a:rPr>
              <a:t> − Here, you register callbacks for events of interest and then let the parser proceed through the document. This is useful when your documents are large or you have memory limitations, it parses the file as it reads it from disk and the entire file is never stored in memory.</a:t>
            </a:r>
          </a:p>
          <a:p>
            <a:r>
              <a:rPr lang="en-US" sz="2400" b="1" i="0" dirty="0">
                <a:solidFill>
                  <a:srgbClr val="000000"/>
                </a:solidFill>
                <a:effectLst/>
                <a:latin typeface="Arial" panose="020B0604020202020204" pitchFamily="34" charset="0"/>
              </a:rPr>
              <a:t>Document Object Model (DOM) API</a:t>
            </a:r>
            <a:r>
              <a:rPr lang="en-US" sz="2400" b="0" i="0" dirty="0">
                <a:solidFill>
                  <a:srgbClr val="000000"/>
                </a:solidFill>
                <a:effectLst/>
                <a:latin typeface="Arial" panose="020B0604020202020204" pitchFamily="34" charset="0"/>
              </a:rPr>
              <a:t> − This is a World Wide Web Consortium recommendation wherein the entire file is read into memory and stored in a hierarchical (tree-based) form to represent all the features of an XML document.</a:t>
            </a:r>
          </a:p>
          <a:p>
            <a:endParaRPr lang="en-US" sz="2400" dirty="0">
              <a:solidFill>
                <a:srgbClr val="000000"/>
              </a:solidFill>
              <a:latin typeface="Arial" panose="020B0604020202020204" pitchFamily="34" charset="0"/>
            </a:endParaRPr>
          </a:p>
          <a:p>
            <a:pPr algn="just"/>
            <a:r>
              <a:rPr lang="en-US" sz="1400" b="0" i="0" dirty="0">
                <a:solidFill>
                  <a:srgbClr val="000000"/>
                </a:solidFill>
                <a:effectLst/>
                <a:latin typeface="Arial" panose="020B0604020202020204" pitchFamily="34" charset="0"/>
              </a:rPr>
              <a:t>SAX obviously cannot process information as fast as DOM can when working with large files. On the other hand, using DOM exclusively can really kill your resources, especially if used on a lot of small files.</a:t>
            </a:r>
          </a:p>
          <a:p>
            <a:pPr algn="just"/>
            <a:r>
              <a:rPr lang="en-US" sz="1400" b="0" i="0" dirty="0">
                <a:solidFill>
                  <a:srgbClr val="000000"/>
                </a:solidFill>
                <a:effectLst/>
                <a:latin typeface="Arial" panose="020B0604020202020204" pitchFamily="34" charset="0"/>
              </a:rPr>
              <a:t>SAX is read-only, while DOM allows changes to the XML file. Since these two different APIs literally complement each other, there is no reason why you cannot use them both for large projects.</a:t>
            </a:r>
          </a:p>
          <a:p>
            <a:endParaRPr lang="en-US" sz="2400" b="0" i="0" dirty="0">
              <a:solidFill>
                <a:srgbClr val="000000"/>
              </a:solidFill>
              <a:effectLst/>
              <a:latin typeface="Arial" panose="020B0604020202020204" pitchFamily="34" charset="0"/>
            </a:endParaRPr>
          </a:p>
          <a:p>
            <a:endParaRPr lang="en-US" sz="2400" b="0" i="0" dirty="0">
              <a:solidFill>
                <a:srgbClr val="000000"/>
              </a:solidFill>
              <a:effectLst/>
              <a:latin typeface="Arial" panose="020B0604020202020204" pitchFamily="34" charset="0"/>
            </a:endParaRPr>
          </a:p>
          <a:p>
            <a:endParaRPr lang="en-US" sz="2000"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33757237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612F-35F3-4AB7-824E-362A392D4D47}"/>
              </a:ext>
            </a:extLst>
          </p:cNvPr>
          <p:cNvSpPr>
            <a:spLocks noGrp="1"/>
          </p:cNvSpPr>
          <p:nvPr>
            <p:ph type="title"/>
          </p:nvPr>
        </p:nvSpPr>
        <p:spPr>
          <a:xfrm>
            <a:off x="457200" y="274638"/>
            <a:ext cx="8229600" cy="457199"/>
          </a:xfrm>
        </p:spPr>
        <p:txBody>
          <a:bodyPr>
            <a:normAutofit fontScale="90000"/>
          </a:bodyPr>
          <a:lstStyle/>
          <a:p>
            <a:r>
              <a:rPr lang="en-US" b="0" i="0" dirty="0">
                <a:effectLst/>
                <a:latin typeface="Arial" panose="020B0604020202020204" pitchFamily="34" charset="0"/>
              </a:rPr>
              <a:t>Parsing XML with SAX APIs</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6D3BD46-E7A8-47E2-A8F7-745A33CC1874}"/>
              </a:ext>
            </a:extLst>
          </p:cNvPr>
          <p:cNvSpPr>
            <a:spLocks noGrp="1"/>
          </p:cNvSpPr>
          <p:nvPr>
            <p:ph idx="1"/>
          </p:nvPr>
        </p:nvSpPr>
        <p:spPr>
          <a:xfrm>
            <a:off x="457200" y="620688"/>
            <a:ext cx="8229600" cy="6237312"/>
          </a:xfrm>
        </p:spPr>
        <p:txBody>
          <a:bodyPr>
            <a:normAutofit/>
          </a:bodyPr>
          <a:lstStyle/>
          <a:p>
            <a:r>
              <a:rPr lang="en-US" sz="2000" b="0" i="0" dirty="0">
                <a:solidFill>
                  <a:srgbClr val="000000"/>
                </a:solidFill>
                <a:effectLst/>
                <a:latin typeface="Arial" panose="020B0604020202020204" pitchFamily="34" charset="0"/>
              </a:rPr>
              <a:t>SAX is a standard interface for event-driven XML parsing. Parsing XML with SAX generally requires you to create your own </a:t>
            </a:r>
            <a:r>
              <a:rPr lang="en-US" sz="2000" b="0" i="0" dirty="0" err="1">
                <a:solidFill>
                  <a:srgbClr val="000000"/>
                </a:solidFill>
                <a:effectLst/>
                <a:latin typeface="Arial" panose="020B0604020202020204" pitchFamily="34" charset="0"/>
              </a:rPr>
              <a:t>ContentHandler</a:t>
            </a:r>
            <a:r>
              <a:rPr lang="en-US" sz="2000" b="0" i="0" dirty="0">
                <a:solidFill>
                  <a:srgbClr val="000000"/>
                </a:solidFill>
                <a:effectLst/>
                <a:latin typeface="Arial" panose="020B0604020202020204" pitchFamily="34" charset="0"/>
              </a:rPr>
              <a:t> by subclassing </a:t>
            </a:r>
            <a:r>
              <a:rPr lang="en-US" sz="2000" b="0" i="0" dirty="0" err="1">
                <a:solidFill>
                  <a:srgbClr val="000000"/>
                </a:solidFill>
                <a:effectLst/>
                <a:latin typeface="Arial" panose="020B0604020202020204" pitchFamily="34" charset="0"/>
              </a:rPr>
              <a:t>xml.sax.ContentHandler</a:t>
            </a:r>
            <a:r>
              <a:rPr lang="en-US" sz="2000" b="0" i="0" dirty="0">
                <a:solidFill>
                  <a:srgbClr val="000000"/>
                </a:solidFill>
                <a:effectLst/>
                <a:latin typeface="Arial" panose="020B0604020202020204" pitchFamily="34" charset="0"/>
              </a:rPr>
              <a:t>.</a:t>
            </a:r>
          </a:p>
          <a:p>
            <a:r>
              <a:rPr lang="en-US" sz="2000" b="0" i="0" dirty="0">
                <a:solidFill>
                  <a:srgbClr val="000000"/>
                </a:solidFill>
                <a:effectLst/>
                <a:latin typeface="Arial" panose="020B0604020202020204" pitchFamily="34" charset="0"/>
              </a:rPr>
              <a:t>Your </a:t>
            </a:r>
            <a:r>
              <a:rPr lang="en-US" sz="2000" b="0" i="1" dirty="0" err="1">
                <a:solidFill>
                  <a:srgbClr val="000000"/>
                </a:solidFill>
                <a:effectLst/>
                <a:latin typeface="Arial" panose="020B0604020202020204" pitchFamily="34" charset="0"/>
              </a:rPr>
              <a:t>ContentHandler</a:t>
            </a:r>
            <a:r>
              <a:rPr lang="en-US" sz="2000" b="0" i="0" dirty="0">
                <a:solidFill>
                  <a:srgbClr val="000000"/>
                </a:solidFill>
                <a:effectLst/>
                <a:latin typeface="Arial" panose="020B0604020202020204" pitchFamily="34" charset="0"/>
              </a:rPr>
              <a:t> handles the particular tags and attributes of your flavor(s) of XML. A </a:t>
            </a:r>
            <a:r>
              <a:rPr lang="en-US" sz="2000" b="0" i="0" dirty="0" err="1">
                <a:solidFill>
                  <a:srgbClr val="000000"/>
                </a:solidFill>
                <a:effectLst/>
                <a:latin typeface="Arial" panose="020B0604020202020204" pitchFamily="34" charset="0"/>
              </a:rPr>
              <a:t>ContentHandler</a:t>
            </a:r>
            <a:r>
              <a:rPr lang="en-US" sz="2000" b="0" i="0" dirty="0">
                <a:solidFill>
                  <a:srgbClr val="000000"/>
                </a:solidFill>
                <a:effectLst/>
                <a:latin typeface="Arial" panose="020B0604020202020204" pitchFamily="34" charset="0"/>
              </a:rPr>
              <a:t> object provides methods to handle various parsing events. Its owning parser calls </a:t>
            </a:r>
            <a:r>
              <a:rPr lang="en-US" sz="2000" b="0" i="0" dirty="0" err="1">
                <a:solidFill>
                  <a:srgbClr val="000000"/>
                </a:solidFill>
                <a:effectLst/>
                <a:latin typeface="Arial" panose="020B0604020202020204" pitchFamily="34" charset="0"/>
              </a:rPr>
              <a:t>ContentHandler</a:t>
            </a:r>
            <a:r>
              <a:rPr lang="en-US" sz="2000" b="0" i="0" dirty="0">
                <a:solidFill>
                  <a:srgbClr val="000000"/>
                </a:solidFill>
                <a:effectLst/>
                <a:latin typeface="Arial" panose="020B0604020202020204" pitchFamily="34" charset="0"/>
              </a:rPr>
              <a:t> methods as it parses the XML file.</a:t>
            </a:r>
          </a:p>
          <a:p>
            <a:r>
              <a:rPr lang="en-US" sz="2400" b="0" i="0" dirty="0">
                <a:solidFill>
                  <a:srgbClr val="000000"/>
                </a:solidFill>
                <a:effectLst/>
                <a:latin typeface="Arial" panose="020B0604020202020204" pitchFamily="34" charset="0"/>
              </a:rPr>
              <a:t>The methods </a:t>
            </a:r>
            <a:r>
              <a:rPr lang="en-US" sz="2400" b="0" i="1" dirty="0" err="1">
                <a:solidFill>
                  <a:srgbClr val="000000"/>
                </a:solidFill>
                <a:effectLst/>
                <a:latin typeface="Arial" panose="020B0604020202020204" pitchFamily="34" charset="0"/>
              </a:rPr>
              <a:t>startDocument</a:t>
            </a:r>
            <a:r>
              <a:rPr lang="en-US" sz="2400" b="0" i="0" dirty="0">
                <a:solidFill>
                  <a:srgbClr val="000000"/>
                </a:solidFill>
                <a:effectLst/>
                <a:latin typeface="Arial" panose="020B0604020202020204" pitchFamily="34" charset="0"/>
              </a:rPr>
              <a:t> and </a:t>
            </a:r>
            <a:r>
              <a:rPr lang="en-US" sz="2400" b="0" i="1" dirty="0" err="1">
                <a:solidFill>
                  <a:srgbClr val="000000"/>
                </a:solidFill>
                <a:effectLst/>
                <a:latin typeface="Arial" panose="020B0604020202020204" pitchFamily="34" charset="0"/>
              </a:rPr>
              <a:t>endDocument</a:t>
            </a:r>
            <a:r>
              <a:rPr lang="en-US" sz="2400" b="0" i="0" dirty="0">
                <a:solidFill>
                  <a:srgbClr val="000000"/>
                </a:solidFill>
                <a:effectLst/>
                <a:latin typeface="Arial" panose="020B0604020202020204" pitchFamily="34" charset="0"/>
              </a:rPr>
              <a:t> are called at the start and the end of the XML file. The method </a:t>
            </a:r>
            <a:r>
              <a:rPr lang="en-US" sz="2400" b="0" i="1" dirty="0">
                <a:solidFill>
                  <a:srgbClr val="000000"/>
                </a:solidFill>
                <a:effectLst/>
                <a:latin typeface="Arial" panose="020B0604020202020204" pitchFamily="34" charset="0"/>
              </a:rPr>
              <a:t>characters(text)</a:t>
            </a:r>
            <a:r>
              <a:rPr lang="en-US" sz="2400" b="0" i="0" dirty="0">
                <a:solidFill>
                  <a:srgbClr val="000000"/>
                </a:solidFill>
                <a:effectLst/>
                <a:latin typeface="Arial" panose="020B0604020202020204" pitchFamily="34" charset="0"/>
              </a:rPr>
              <a:t> is passed character data of the XML file via the parameter text.</a:t>
            </a:r>
          </a:p>
          <a:p>
            <a:r>
              <a:rPr lang="en-US" sz="1600" b="0" i="0" dirty="0">
                <a:solidFill>
                  <a:srgbClr val="000000"/>
                </a:solidFill>
                <a:effectLst/>
                <a:latin typeface="Arial" panose="020B0604020202020204" pitchFamily="34" charset="0"/>
              </a:rPr>
              <a:t>The </a:t>
            </a:r>
            <a:r>
              <a:rPr lang="en-US" sz="1600" b="0" i="0" dirty="0" err="1">
                <a:solidFill>
                  <a:srgbClr val="000000"/>
                </a:solidFill>
                <a:effectLst/>
                <a:latin typeface="Arial" panose="020B0604020202020204" pitchFamily="34" charset="0"/>
              </a:rPr>
              <a:t>ContentHandler</a:t>
            </a:r>
            <a:r>
              <a:rPr lang="en-US" sz="1600" b="0" i="0" dirty="0">
                <a:solidFill>
                  <a:srgbClr val="000000"/>
                </a:solidFill>
                <a:effectLst/>
                <a:latin typeface="Arial" panose="020B0604020202020204" pitchFamily="34" charset="0"/>
              </a:rPr>
              <a:t> is called at the start and end of each element. If the parser is not in namespace mode, the methods </a:t>
            </a:r>
            <a:r>
              <a:rPr lang="en-US" sz="1600" b="0" i="1" dirty="0" err="1">
                <a:solidFill>
                  <a:srgbClr val="000000"/>
                </a:solidFill>
                <a:effectLst/>
                <a:latin typeface="Arial" panose="020B0604020202020204" pitchFamily="34" charset="0"/>
              </a:rPr>
              <a:t>startElement</a:t>
            </a:r>
            <a:r>
              <a:rPr lang="en-US" sz="1600" b="0" i="1" dirty="0">
                <a:solidFill>
                  <a:srgbClr val="000000"/>
                </a:solidFill>
                <a:effectLst/>
                <a:latin typeface="Arial" panose="020B0604020202020204" pitchFamily="34" charset="0"/>
              </a:rPr>
              <a:t>(tag, attributes)</a:t>
            </a:r>
            <a:r>
              <a:rPr lang="en-US" sz="1600" b="0" i="0" dirty="0">
                <a:solidFill>
                  <a:srgbClr val="000000"/>
                </a:solidFill>
                <a:effectLst/>
                <a:latin typeface="Arial" panose="020B0604020202020204" pitchFamily="34" charset="0"/>
              </a:rPr>
              <a:t> and </a:t>
            </a:r>
            <a:r>
              <a:rPr lang="en-US" sz="1600" b="0" i="1" dirty="0" err="1">
                <a:solidFill>
                  <a:srgbClr val="000000"/>
                </a:solidFill>
                <a:effectLst/>
                <a:latin typeface="Arial" panose="020B0604020202020204" pitchFamily="34" charset="0"/>
              </a:rPr>
              <a:t>endElement</a:t>
            </a:r>
            <a:r>
              <a:rPr lang="en-US" sz="1600" b="0" i="1" dirty="0">
                <a:solidFill>
                  <a:srgbClr val="000000"/>
                </a:solidFill>
                <a:effectLst/>
                <a:latin typeface="Arial" panose="020B0604020202020204" pitchFamily="34" charset="0"/>
              </a:rPr>
              <a:t>(tag)</a:t>
            </a:r>
            <a:r>
              <a:rPr lang="en-US" sz="1600" b="0" i="0" dirty="0">
                <a:solidFill>
                  <a:srgbClr val="000000"/>
                </a:solidFill>
                <a:effectLst/>
                <a:latin typeface="Arial" panose="020B0604020202020204" pitchFamily="34" charset="0"/>
              </a:rPr>
              <a:t> are called; otherwise, the corresponding methods </a:t>
            </a:r>
            <a:r>
              <a:rPr lang="en-US" sz="1600" b="0" i="1" dirty="0" err="1">
                <a:solidFill>
                  <a:srgbClr val="000000"/>
                </a:solidFill>
                <a:effectLst/>
                <a:latin typeface="Arial" panose="020B0604020202020204" pitchFamily="34" charset="0"/>
              </a:rPr>
              <a:t>startElementNS</a:t>
            </a:r>
            <a:r>
              <a:rPr lang="en-US" sz="1600" b="0" i="0" dirty="0">
                <a:solidFill>
                  <a:srgbClr val="000000"/>
                </a:solidFill>
                <a:effectLst/>
                <a:latin typeface="Arial" panose="020B0604020202020204" pitchFamily="34" charset="0"/>
              </a:rPr>
              <a:t> and </a:t>
            </a:r>
            <a:r>
              <a:rPr lang="en-US" sz="1600" b="0" i="1" dirty="0" err="1">
                <a:solidFill>
                  <a:srgbClr val="000000"/>
                </a:solidFill>
                <a:effectLst/>
                <a:latin typeface="Arial" panose="020B0604020202020204" pitchFamily="34" charset="0"/>
              </a:rPr>
              <a:t>endElementNS</a:t>
            </a:r>
            <a:r>
              <a:rPr lang="en-US" sz="1600" b="0" i="0" dirty="0">
                <a:solidFill>
                  <a:srgbClr val="000000"/>
                </a:solidFill>
                <a:effectLst/>
                <a:latin typeface="Arial" panose="020B0604020202020204" pitchFamily="34" charset="0"/>
              </a:rPr>
              <a:t> are called. Here, tag is the element tag, and attributes is an Attributes object.</a:t>
            </a:r>
          </a:p>
          <a:p>
            <a:endParaRPr lang="en-IN" sz="2400" dirty="0"/>
          </a:p>
        </p:txBody>
      </p:sp>
    </p:spTree>
    <p:extLst>
      <p:ext uri="{BB962C8B-B14F-4D97-AF65-F5344CB8AC3E}">
        <p14:creationId xmlns:p14="http://schemas.microsoft.com/office/powerpoint/2010/main" val="197016202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B983-01E8-4F4F-AAB9-508BB88F0DB2}"/>
              </a:ext>
            </a:extLst>
          </p:cNvPr>
          <p:cNvSpPr>
            <a:spLocks noGrp="1"/>
          </p:cNvSpPr>
          <p:nvPr>
            <p:ph type="title"/>
          </p:nvPr>
        </p:nvSpPr>
        <p:spPr>
          <a:xfrm>
            <a:off x="457200" y="274638"/>
            <a:ext cx="8229600" cy="418058"/>
          </a:xfrm>
        </p:spPr>
        <p:txBody>
          <a:bodyPr>
            <a:normAutofit fontScale="90000"/>
          </a:bodyPr>
          <a:lstStyle/>
          <a:p>
            <a:r>
              <a:rPr lang="en-IN" b="0" i="0" dirty="0">
                <a:effectLst/>
                <a:latin typeface="Arial" panose="020B0604020202020204" pitchFamily="34" charset="0"/>
              </a:rPr>
              <a:t>The </a:t>
            </a:r>
            <a:r>
              <a:rPr lang="en-IN" b="0" i="1" dirty="0" err="1">
                <a:effectLst/>
                <a:latin typeface="Arial" panose="020B0604020202020204" pitchFamily="34" charset="0"/>
              </a:rPr>
              <a:t>make_parser</a:t>
            </a:r>
            <a:r>
              <a:rPr lang="en-IN" b="0" i="0" dirty="0">
                <a:effectLst/>
                <a:latin typeface="Arial" panose="020B0604020202020204" pitchFamily="34" charset="0"/>
              </a:rPr>
              <a:t> Method</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45D9EE7-67C7-4DDC-A9DA-B07AF8D97AFA}"/>
              </a:ext>
            </a:extLst>
          </p:cNvPr>
          <p:cNvSpPr>
            <a:spLocks noGrp="1"/>
          </p:cNvSpPr>
          <p:nvPr>
            <p:ph idx="1"/>
          </p:nvPr>
        </p:nvSpPr>
        <p:spPr>
          <a:xfrm>
            <a:off x="457200" y="476672"/>
            <a:ext cx="8229600" cy="6106690"/>
          </a:xfrm>
        </p:spPr>
        <p:txBody>
          <a:bodyPr/>
          <a:lstStyle/>
          <a:p>
            <a:r>
              <a:rPr lang="en-US" sz="2400" b="0" i="0" dirty="0">
                <a:solidFill>
                  <a:srgbClr val="000000"/>
                </a:solidFill>
                <a:effectLst/>
                <a:latin typeface="Arial" panose="020B0604020202020204" pitchFamily="34" charset="0"/>
              </a:rPr>
              <a:t>Following method creates a new parser object and returns it. The parser object created will be of the first parser type the system finds.</a:t>
            </a:r>
          </a:p>
          <a:p>
            <a:r>
              <a:rPr lang="en-US" sz="2400" b="0" i="0" dirty="0" err="1">
                <a:solidFill>
                  <a:srgbClr val="000000"/>
                </a:solidFill>
                <a:effectLst/>
                <a:latin typeface="Arial" panose="020B0604020202020204" pitchFamily="34" charset="0"/>
              </a:rPr>
              <a:t>xml.sax.make_parser</a:t>
            </a:r>
            <a:r>
              <a:rPr lang="en-US" sz="2400" b="0" i="0" dirty="0">
                <a:solidFill>
                  <a:srgbClr val="000000"/>
                </a:solidFill>
                <a:effectLst/>
                <a:latin typeface="Arial" panose="020B0604020202020204" pitchFamily="34" charset="0"/>
              </a:rPr>
              <a:t>( [</a:t>
            </a:r>
            <a:r>
              <a:rPr lang="en-US" sz="2400" b="0" i="0" dirty="0" err="1">
                <a:solidFill>
                  <a:srgbClr val="000000"/>
                </a:solidFill>
                <a:effectLst/>
                <a:latin typeface="Arial" panose="020B0604020202020204" pitchFamily="34" charset="0"/>
              </a:rPr>
              <a:t>parser_list</a:t>
            </a:r>
            <a:r>
              <a:rPr lang="en-US" sz="2400" b="0" i="0" dirty="0">
                <a:solidFill>
                  <a:srgbClr val="000000"/>
                </a:solidFill>
                <a:effectLst/>
                <a:latin typeface="Arial" panose="020B0604020202020204" pitchFamily="34" charset="0"/>
              </a:rPr>
              <a:t>] )</a:t>
            </a:r>
          </a:p>
          <a:p>
            <a:r>
              <a:rPr lang="en-IN" sz="2400" b="1" dirty="0">
                <a:effectLst/>
                <a:latin typeface="Arial" panose="020B0604020202020204" pitchFamily="34" charset="0"/>
              </a:rPr>
              <a:t>The parse Method</a:t>
            </a:r>
          </a:p>
          <a:p>
            <a:r>
              <a:rPr lang="en-US" sz="1400" b="0" i="0" dirty="0">
                <a:solidFill>
                  <a:srgbClr val="000000"/>
                </a:solidFill>
                <a:effectLst/>
                <a:latin typeface="Arial" panose="020B0604020202020204" pitchFamily="34" charset="0"/>
              </a:rPr>
              <a:t>Following method creates a SAX parser and uses it to parse a document.</a:t>
            </a:r>
            <a:endParaRPr lang="en-IN" sz="2400" i="0" dirty="0">
              <a:solidFill>
                <a:srgbClr val="000000"/>
              </a:solidFill>
              <a:latin typeface="Arial" panose="020B0604020202020204" pitchFamily="34" charset="0"/>
            </a:endParaRPr>
          </a:p>
          <a:p>
            <a:r>
              <a:rPr lang="en-IN" sz="2400" dirty="0" err="1">
                <a:effectLst/>
                <a:latin typeface="Arial" panose="020B0604020202020204" pitchFamily="34" charset="0"/>
              </a:rPr>
              <a:t>xml.sax.parse</a:t>
            </a:r>
            <a:r>
              <a:rPr lang="en-IN" sz="2400" dirty="0">
                <a:effectLst/>
                <a:latin typeface="Arial" panose="020B0604020202020204" pitchFamily="34" charset="0"/>
              </a:rPr>
              <a:t>( </a:t>
            </a:r>
            <a:r>
              <a:rPr lang="en-IN" sz="2400" dirty="0" err="1">
                <a:effectLst/>
                <a:latin typeface="Arial" panose="020B0604020202020204" pitchFamily="34" charset="0"/>
              </a:rPr>
              <a:t>xmlfile</a:t>
            </a:r>
            <a:r>
              <a:rPr lang="en-IN" sz="2400" dirty="0">
                <a:effectLst/>
                <a:latin typeface="Arial" panose="020B0604020202020204" pitchFamily="34" charset="0"/>
              </a:rPr>
              <a:t>, </a:t>
            </a:r>
            <a:r>
              <a:rPr lang="en-IN" sz="2400" dirty="0" err="1">
                <a:effectLst/>
                <a:latin typeface="Arial" panose="020B0604020202020204" pitchFamily="34" charset="0"/>
              </a:rPr>
              <a:t>contenthandler</a:t>
            </a:r>
            <a:r>
              <a:rPr lang="en-IN" sz="2400" dirty="0">
                <a:effectLst/>
                <a:latin typeface="Arial" panose="020B0604020202020204" pitchFamily="34" charset="0"/>
              </a:rPr>
              <a:t>[, </a:t>
            </a:r>
            <a:r>
              <a:rPr lang="en-IN" sz="2400" dirty="0" err="1">
                <a:effectLst/>
                <a:latin typeface="Arial" panose="020B0604020202020204" pitchFamily="34" charset="0"/>
              </a:rPr>
              <a:t>errorhandler</a:t>
            </a:r>
            <a:r>
              <a:rPr lang="en-IN" sz="2400" dirty="0">
                <a:effectLst/>
                <a:latin typeface="Arial" panose="020B0604020202020204" pitchFamily="34" charset="0"/>
              </a:rPr>
              <a:t>])</a:t>
            </a:r>
          </a:p>
          <a:p>
            <a:pPr algn="just"/>
            <a:r>
              <a:rPr lang="en-US" sz="2000" b="0" i="0" dirty="0">
                <a:solidFill>
                  <a:srgbClr val="000000"/>
                </a:solidFill>
                <a:effectLst/>
                <a:latin typeface="Arial" panose="020B0604020202020204" pitchFamily="34" charset="0"/>
              </a:rPr>
              <a:t>Here is the detail of the parameters −</a:t>
            </a:r>
          </a:p>
          <a:p>
            <a:pPr algn="just">
              <a:buFont typeface="Arial" panose="020B0604020202020204" pitchFamily="34" charset="0"/>
              <a:buChar char="•"/>
            </a:pPr>
            <a:r>
              <a:rPr lang="en-US" sz="2000" b="1" i="0" dirty="0" err="1">
                <a:solidFill>
                  <a:srgbClr val="000000"/>
                </a:solidFill>
                <a:effectLst/>
                <a:latin typeface="Arial" panose="020B0604020202020204" pitchFamily="34" charset="0"/>
              </a:rPr>
              <a:t>xmlfile</a:t>
            </a:r>
            <a:r>
              <a:rPr lang="en-US" sz="2000" b="0" i="0" dirty="0">
                <a:solidFill>
                  <a:srgbClr val="000000"/>
                </a:solidFill>
                <a:effectLst/>
                <a:latin typeface="Arial" panose="020B0604020202020204" pitchFamily="34" charset="0"/>
              </a:rPr>
              <a:t> − This is the name of the XML file to read from.</a:t>
            </a:r>
          </a:p>
          <a:p>
            <a:pPr algn="just">
              <a:buFont typeface="Arial" panose="020B0604020202020204" pitchFamily="34" charset="0"/>
              <a:buChar char="•"/>
            </a:pPr>
            <a:r>
              <a:rPr lang="en-US" sz="2000" b="1" i="0" dirty="0" err="1">
                <a:solidFill>
                  <a:srgbClr val="000000"/>
                </a:solidFill>
                <a:effectLst/>
                <a:latin typeface="Arial" panose="020B0604020202020204" pitchFamily="34" charset="0"/>
              </a:rPr>
              <a:t>contenthandler</a:t>
            </a:r>
            <a:r>
              <a:rPr lang="en-US" sz="2000" b="0" i="0" dirty="0">
                <a:solidFill>
                  <a:srgbClr val="000000"/>
                </a:solidFill>
                <a:effectLst/>
                <a:latin typeface="Arial" panose="020B0604020202020204" pitchFamily="34" charset="0"/>
              </a:rPr>
              <a:t> − This must be a </a:t>
            </a:r>
            <a:r>
              <a:rPr lang="en-US" sz="2000" b="0" i="0" dirty="0" err="1">
                <a:solidFill>
                  <a:srgbClr val="000000"/>
                </a:solidFill>
                <a:effectLst/>
                <a:latin typeface="Arial" panose="020B0604020202020204" pitchFamily="34" charset="0"/>
              </a:rPr>
              <a:t>ContentHandler</a:t>
            </a:r>
            <a:r>
              <a:rPr lang="en-US" sz="2000" b="0" i="0" dirty="0">
                <a:solidFill>
                  <a:srgbClr val="000000"/>
                </a:solidFill>
                <a:effectLst/>
                <a:latin typeface="Arial" panose="020B0604020202020204" pitchFamily="34" charset="0"/>
              </a:rPr>
              <a:t> object.</a:t>
            </a:r>
          </a:p>
          <a:p>
            <a:pPr algn="just">
              <a:buFont typeface="Arial" panose="020B0604020202020204" pitchFamily="34" charset="0"/>
              <a:buChar char="•"/>
            </a:pPr>
            <a:r>
              <a:rPr lang="en-US" sz="2000" b="1" i="0" dirty="0" err="1">
                <a:solidFill>
                  <a:srgbClr val="000000"/>
                </a:solidFill>
                <a:effectLst/>
                <a:latin typeface="Arial" panose="020B0604020202020204" pitchFamily="34" charset="0"/>
              </a:rPr>
              <a:t>errorhandler</a:t>
            </a:r>
            <a:r>
              <a:rPr lang="en-US" sz="2000" b="0" i="0" dirty="0">
                <a:solidFill>
                  <a:srgbClr val="000000"/>
                </a:solidFill>
                <a:effectLst/>
                <a:latin typeface="Arial" panose="020B0604020202020204" pitchFamily="34" charset="0"/>
              </a:rPr>
              <a:t> − If specified, </a:t>
            </a:r>
            <a:r>
              <a:rPr lang="en-US" sz="2000" b="0" i="0" dirty="0" err="1">
                <a:solidFill>
                  <a:srgbClr val="000000"/>
                </a:solidFill>
                <a:effectLst/>
                <a:latin typeface="Arial" panose="020B0604020202020204" pitchFamily="34" charset="0"/>
              </a:rPr>
              <a:t>errorhandler</a:t>
            </a:r>
            <a:r>
              <a:rPr lang="en-US" sz="2000" b="0" i="0" dirty="0">
                <a:solidFill>
                  <a:srgbClr val="000000"/>
                </a:solidFill>
                <a:effectLst/>
                <a:latin typeface="Arial" panose="020B0604020202020204" pitchFamily="34" charset="0"/>
              </a:rPr>
              <a:t> must be a SAX </a:t>
            </a:r>
            <a:r>
              <a:rPr lang="en-US" sz="2000" b="0" i="0" dirty="0" err="1">
                <a:solidFill>
                  <a:srgbClr val="000000"/>
                </a:solidFill>
                <a:effectLst/>
                <a:latin typeface="Arial" panose="020B0604020202020204" pitchFamily="34" charset="0"/>
              </a:rPr>
              <a:t>ErrorHandler</a:t>
            </a:r>
            <a:r>
              <a:rPr lang="en-US" sz="2000" b="0" i="0" dirty="0">
                <a:solidFill>
                  <a:srgbClr val="000000"/>
                </a:solidFill>
                <a:effectLst/>
                <a:latin typeface="Arial" panose="020B0604020202020204" pitchFamily="34" charset="0"/>
              </a:rPr>
              <a:t> object.</a:t>
            </a:r>
          </a:p>
          <a:p>
            <a:endParaRPr lang="en-IN" sz="2000" dirty="0">
              <a:effectLst/>
              <a:latin typeface="Arial" panose="020B0604020202020204" pitchFamily="34" charset="0"/>
            </a:endParaRPr>
          </a:p>
          <a:p>
            <a:endParaRPr lang="en-US" sz="2400"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41272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5768975"/>
          </a:xfrm>
        </p:spPr>
        <p:txBody>
          <a:bodyPr/>
          <a:lstStyle/>
          <a:p>
            <a:r>
              <a:rPr lang="en-IN" dirty="0"/>
              <a:t>Suppose you have a Python function that take age as a parameter and tells whether a person is eligible to vote or not. Voting age is 18 or more.</a:t>
            </a:r>
          </a:p>
          <a:p>
            <a:endParaRPr lang="en-IN" dirty="0"/>
          </a:p>
          <a:p>
            <a:r>
              <a:rPr lang="en-IN" dirty="0"/>
              <a:t>If person is not eligible to vote you want to raise an exception using </a:t>
            </a:r>
            <a:r>
              <a:rPr lang="en-IN" u="sng" dirty="0">
                <a:hlinkClick r:id="rId2"/>
              </a:rPr>
              <a:t>raise statement</a:t>
            </a:r>
            <a:r>
              <a:rPr lang="en-IN" dirty="0"/>
              <a:t>, for this scenario you want to write a custom exception named “</a:t>
            </a:r>
            <a:r>
              <a:rPr lang="en-IN" dirty="0" err="1"/>
              <a:t>InvalidAgeError</a:t>
            </a:r>
            <a:r>
              <a:rPr lang="en-IN"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85750"/>
            <a:ext cx="8229600" cy="5840413"/>
          </a:xfrm>
        </p:spPr>
        <p:txBody>
          <a:bodyPr>
            <a:normAutofit fontScale="92500" lnSpcReduction="10000"/>
          </a:bodyPr>
          <a:lstStyle/>
          <a:p>
            <a:r>
              <a:rPr lang="en-IN" dirty="0"/>
              <a:t>class </a:t>
            </a:r>
            <a:r>
              <a:rPr lang="en-IN" dirty="0" err="1"/>
              <a:t>UnderAge</a:t>
            </a:r>
            <a:r>
              <a:rPr lang="en-IN" dirty="0"/>
              <a:t>(Exception):</a:t>
            </a:r>
          </a:p>
          <a:p>
            <a:pPr>
              <a:buNone/>
            </a:pPr>
            <a:r>
              <a:rPr lang="en-IN" dirty="0"/>
              <a:t>	 pass </a:t>
            </a:r>
          </a:p>
          <a:p>
            <a:pPr>
              <a:buNone/>
            </a:pPr>
            <a:r>
              <a:rPr lang="en-IN" dirty="0"/>
              <a:t>	def </a:t>
            </a:r>
            <a:r>
              <a:rPr lang="en-IN" dirty="0" err="1"/>
              <a:t>verify_age</a:t>
            </a:r>
            <a:r>
              <a:rPr lang="en-IN" dirty="0"/>
              <a:t>(age): </a:t>
            </a:r>
          </a:p>
          <a:p>
            <a:pPr>
              <a:buNone/>
            </a:pPr>
            <a:r>
              <a:rPr lang="en-IN" dirty="0"/>
              <a:t>		if </a:t>
            </a:r>
            <a:r>
              <a:rPr lang="en-IN" dirty="0" err="1"/>
              <a:t>int</a:t>
            </a:r>
            <a:r>
              <a:rPr lang="en-IN" dirty="0"/>
              <a:t>(age) &lt; 18: </a:t>
            </a:r>
          </a:p>
          <a:p>
            <a:pPr>
              <a:buNone/>
            </a:pPr>
            <a:r>
              <a:rPr lang="en-IN" dirty="0"/>
              <a:t>	raise </a:t>
            </a:r>
            <a:r>
              <a:rPr lang="en-IN" dirty="0" err="1"/>
              <a:t>UnderAge</a:t>
            </a:r>
            <a:r>
              <a:rPr lang="en-IN" dirty="0"/>
              <a:t> </a:t>
            </a:r>
          </a:p>
          <a:p>
            <a:pPr>
              <a:buNone/>
            </a:pPr>
            <a:r>
              <a:rPr lang="en-IN" dirty="0"/>
              <a:t>	else: </a:t>
            </a:r>
          </a:p>
          <a:p>
            <a:pPr>
              <a:buNone/>
            </a:pPr>
            <a:r>
              <a:rPr lang="en-IN" dirty="0"/>
              <a:t>	print('Age: '+</a:t>
            </a:r>
            <a:r>
              <a:rPr lang="en-IN" dirty="0" err="1"/>
              <a:t>str</a:t>
            </a:r>
            <a:r>
              <a:rPr lang="en-IN" dirty="0"/>
              <a:t>(age)) # main program</a:t>
            </a:r>
          </a:p>
          <a:p>
            <a:pPr>
              <a:buNone/>
            </a:pPr>
            <a:r>
              <a:rPr lang="en-IN" dirty="0"/>
              <a:t>try:</a:t>
            </a:r>
          </a:p>
          <a:p>
            <a:pPr>
              <a:buNone/>
            </a:pPr>
            <a:r>
              <a:rPr lang="en-IN" dirty="0"/>
              <a:t>	</a:t>
            </a:r>
            <a:r>
              <a:rPr lang="en-IN" dirty="0" err="1"/>
              <a:t>verify_age</a:t>
            </a:r>
            <a:r>
              <a:rPr lang="en-IN" dirty="0"/>
              <a:t>(12)</a:t>
            </a:r>
          </a:p>
          <a:p>
            <a:pPr>
              <a:buNone/>
            </a:pPr>
            <a:r>
              <a:rPr lang="en-IN" dirty="0"/>
              <a:t>except </a:t>
            </a:r>
            <a:r>
              <a:rPr lang="en-IN" dirty="0" err="1"/>
              <a:t>UnderAge</a:t>
            </a:r>
            <a:r>
              <a:rPr lang="en-IN" dirty="0"/>
              <a:t> as u:</a:t>
            </a:r>
          </a:p>
          <a:p>
            <a:pPr>
              <a:buNone/>
            </a:pPr>
            <a:r>
              <a:rPr lang="en-IN" dirty="0"/>
              <a:t>	print(u)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5768975"/>
          </a:xfrm>
        </p:spPr>
        <p:txBody>
          <a:bodyPr>
            <a:normAutofit fontScale="55000" lnSpcReduction="20000"/>
          </a:bodyPr>
          <a:lstStyle/>
          <a:p>
            <a:r>
              <a:rPr lang="en-IN" dirty="0"/>
              <a:t>class </a:t>
            </a:r>
            <a:r>
              <a:rPr lang="en-IN" dirty="0" err="1"/>
              <a:t>UnderAge</a:t>
            </a:r>
            <a:r>
              <a:rPr lang="en-IN" dirty="0"/>
              <a:t>(Exception):</a:t>
            </a:r>
          </a:p>
          <a:p>
            <a:r>
              <a:rPr lang="en-IN" dirty="0"/>
              <a:t>    def __init__(</a:t>
            </a:r>
            <a:r>
              <a:rPr lang="en-IN" dirty="0" err="1"/>
              <a:t>self,msg</a:t>
            </a:r>
            <a:r>
              <a:rPr lang="en-IN" dirty="0"/>
              <a:t>):</a:t>
            </a:r>
          </a:p>
          <a:p>
            <a:r>
              <a:rPr lang="en-IN" dirty="0"/>
              <a:t>        self.msg=</a:t>
            </a:r>
            <a:r>
              <a:rPr lang="en-IN" dirty="0" err="1"/>
              <a:t>msg</a:t>
            </a:r>
            <a:endParaRPr lang="en-IN" dirty="0"/>
          </a:p>
          <a:p>
            <a:r>
              <a:rPr lang="en-IN" dirty="0"/>
              <a:t>    </a:t>
            </a:r>
          </a:p>
          <a:p>
            <a:endParaRPr lang="en-IN" dirty="0"/>
          </a:p>
          <a:p>
            <a:endParaRPr lang="en-IN" dirty="0"/>
          </a:p>
          <a:p>
            <a:endParaRPr lang="en-IN" dirty="0"/>
          </a:p>
          <a:p>
            <a:r>
              <a:rPr lang="en-IN" dirty="0"/>
              <a:t>def </a:t>
            </a:r>
            <a:r>
              <a:rPr lang="en-IN" dirty="0" err="1"/>
              <a:t>check_age</a:t>
            </a:r>
            <a:r>
              <a:rPr lang="en-IN" dirty="0"/>
              <a:t>(age):</a:t>
            </a:r>
          </a:p>
          <a:p>
            <a:r>
              <a:rPr lang="en-IN" dirty="0"/>
              <a:t>    if(age&lt;18):</a:t>
            </a:r>
          </a:p>
          <a:p>
            <a:r>
              <a:rPr lang="en-IN" dirty="0"/>
              <a:t>        raise </a:t>
            </a:r>
            <a:r>
              <a:rPr lang="en-IN" dirty="0" err="1"/>
              <a:t>UnderAge</a:t>
            </a:r>
            <a:r>
              <a:rPr lang="en-IN" dirty="0"/>
              <a:t>("Age is less than 18")</a:t>
            </a:r>
          </a:p>
          <a:p>
            <a:r>
              <a:rPr lang="en-IN" dirty="0"/>
              <a:t>    else:</a:t>
            </a:r>
          </a:p>
          <a:p>
            <a:r>
              <a:rPr lang="en-IN" dirty="0"/>
              <a:t>        print(age)</a:t>
            </a:r>
          </a:p>
          <a:p>
            <a:endParaRPr lang="en-IN" dirty="0"/>
          </a:p>
          <a:p>
            <a:endParaRPr lang="en-IN" dirty="0"/>
          </a:p>
          <a:p>
            <a:endParaRPr lang="en-IN" dirty="0"/>
          </a:p>
          <a:p>
            <a:r>
              <a:rPr lang="en-IN" dirty="0"/>
              <a:t>try:</a:t>
            </a:r>
          </a:p>
          <a:p>
            <a:r>
              <a:rPr lang="en-IN" dirty="0"/>
              <a:t>    </a:t>
            </a:r>
            <a:r>
              <a:rPr lang="en-IN" dirty="0" err="1"/>
              <a:t>check_age</a:t>
            </a:r>
            <a:r>
              <a:rPr lang="en-IN" dirty="0"/>
              <a:t>(12)</a:t>
            </a:r>
          </a:p>
          <a:p>
            <a:r>
              <a:rPr lang="en-IN" dirty="0"/>
              <a:t>except </a:t>
            </a:r>
            <a:r>
              <a:rPr lang="en-IN" dirty="0" err="1"/>
              <a:t>UnderAge</a:t>
            </a:r>
            <a:r>
              <a:rPr lang="en-IN" dirty="0"/>
              <a:t> as u:</a:t>
            </a:r>
          </a:p>
          <a:p>
            <a:r>
              <a:rPr lang="en-IN" dirty="0"/>
              <a:t>    print(u)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5768975"/>
          </a:xfrm>
        </p:spPr>
        <p:txBody>
          <a:bodyPr>
            <a:normAutofit fontScale="40000" lnSpcReduction="20000"/>
          </a:bodyPr>
          <a:lstStyle/>
          <a:p>
            <a:r>
              <a:rPr lang="en-IN" sz="4200" dirty="0"/>
              <a:t>class </a:t>
            </a:r>
            <a:r>
              <a:rPr lang="en-IN" sz="4200" dirty="0" err="1"/>
              <a:t>SalaryNotInRange</a:t>
            </a:r>
            <a:r>
              <a:rPr lang="en-IN" sz="4200" dirty="0"/>
              <a:t>(Exception):</a:t>
            </a:r>
          </a:p>
          <a:p>
            <a:r>
              <a:rPr lang="en-IN" sz="4200" dirty="0"/>
              <a:t>    def __init__(</a:t>
            </a:r>
            <a:r>
              <a:rPr lang="en-IN" sz="4200" dirty="0" err="1"/>
              <a:t>self,arg</a:t>
            </a:r>
            <a:r>
              <a:rPr lang="en-IN" sz="4200" dirty="0"/>
              <a:t>):</a:t>
            </a:r>
          </a:p>
          <a:p>
            <a:r>
              <a:rPr lang="en-IN" sz="4200" dirty="0"/>
              <a:t>        self.arg=</a:t>
            </a:r>
            <a:r>
              <a:rPr lang="en-IN" sz="4200" dirty="0" err="1"/>
              <a:t>arg</a:t>
            </a:r>
            <a:endParaRPr lang="en-IN" sz="4200" dirty="0"/>
          </a:p>
          <a:p>
            <a:endParaRPr lang="en-IN" sz="4200" dirty="0"/>
          </a:p>
          <a:p>
            <a:r>
              <a:rPr lang="en-IN" sz="4200" dirty="0"/>
              <a:t>class Employee:</a:t>
            </a:r>
          </a:p>
          <a:p>
            <a:r>
              <a:rPr lang="en-IN" sz="4200" dirty="0"/>
              <a:t>    def </a:t>
            </a:r>
            <a:r>
              <a:rPr lang="en-IN" sz="4200" dirty="0" err="1"/>
              <a:t>setSalary</a:t>
            </a:r>
            <a:r>
              <a:rPr lang="en-IN" sz="4200" dirty="0"/>
              <a:t>(</a:t>
            </a:r>
            <a:r>
              <a:rPr lang="en-IN" sz="4200" dirty="0" err="1"/>
              <a:t>self,salary</a:t>
            </a:r>
            <a:r>
              <a:rPr lang="en-IN" sz="4200" dirty="0"/>
              <a:t>):</a:t>
            </a:r>
          </a:p>
          <a:p>
            <a:r>
              <a:rPr lang="en-IN" sz="4200" dirty="0"/>
              <a:t>        if(salary&lt;0):</a:t>
            </a:r>
          </a:p>
          <a:p>
            <a:r>
              <a:rPr lang="en-IN" sz="4200" dirty="0"/>
              <a:t>            raise </a:t>
            </a:r>
            <a:r>
              <a:rPr lang="en-IN" sz="4200" dirty="0" err="1"/>
              <a:t>SalaryNotInRange</a:t>
            </a:r>
            <a:r>
              <a:rPr lang="en-IN" sz="4200" dirty="0"/>
              <a:t>("</a:t>
            </a:r>
            <a:r>
              <a:rPr lang="en-IN" sz="4200" dirty="0" err="1"/>
              <a:t>dfhdfjdhf</a:t>
            </a:r>
            <a:r>
              <a:rPr lang="en-IN" sz="4200" dirty="0"/>
              <a:t>")</a:t>
            </a:r>
          </a:p>
          <a:p>
            <a:r>
              <a:rPr lang="en-IN" sz="4200" dirty="0"/>
              <a:t>        else:</a:t>
            </a:r>
          </a:p>
          <a:p>
            <a:r>
              <a:rPr lang="en-IN" sz="4200" dirty="0"/>
              <a:t>            </a:t>
            </a:r>
            <a:r>
              <a:rPr lang="en-IN" sz="4200" dirty="0" err="1"/>
              <a:t>self.salary</a:t>
            </a:r>
            <a:r>
              <a:rPr lang="en-IN" sz="4200" dirty="0"/>
              <a:t>=salary</a:t>
            </a:r>
          </a:p>
          <a:p>
            <a:endParaRPr lang="en-IN" sz="4200" dirty="0"/>
          </a:p>
          <a:p>
            <a:endParaRPr lang="en-IN" sz="4200" dirty="0"/>
          </a:p>
          <a:p>
            <a:r>
              <a:rPr lang="en-IN" sz="4200" dirty="0"/>
              <a:t>try:</a:t>
            </a:r>
          </a:p>
          <a:p>
            <a:r>
              <a:rPr lang="en-IN" sz="4200" dirty="0"/>
              <a:t>    </a:t>
            </a:r>
            <a:r>
              <a:rPr lang="en-IN" sz="4200" dirty="0" err="1"/>
              <a:t>chris</a:t>
            </a:r>
            <a:r>
              <a:rPr lang="en-IN" sz="4200" dirty="0"/>
              <a:t>=Employee()</a:t>
            </a:r>
          </a:p>
          <a:p>
            <a:r>
              <a:rPr lang="en-IN" sz="4200" dirty="0"/>
              <a:t>    </a:t>
            </a:r>
            <a:r>
              <a:rPr lang="en-IN" sz="4200" dirty="0" err="1"/>
              <a:t>chris.setSalary</a:t>
            </a:r>
            <a:r>
              <a:rPr lang="en-IN" sz="4200" dirty="0"/>
              <a:t>(-100)</a:t>
            </a:r>
          </a:p>
          <a:p>
            <a:r>
              <a:rPr lang="en-IN" sz="4200" dirty="0"/>
              <a:t>except </a:t>
            </a:r>
            <a:r>
              <a:rPr lang="en-IN" sz="4200" dirty="0" err="1"/>
              <a:t>SalaryNotInRange</a:t>
            </a:r>
            <a:r>
              <a:rPr lang="en-IN" sz="4200" dirty="0"/>
              <a:t> as error:</a:t>
            </a:r>
          </a:p>
          <a:p>
            <a:r>
              <a:rPr lang="en-IN" sz="4200" dirty="0"/>
              <a:t>    print(error)</a:t>
            </a:r>
          </a:p>
          <a:p>
            <a:endParaRPr lang="en-IN" dirty="0"/>
          </a:p>
          <a:p>
            <a:endParaRPr lang="en-IN" dirty="0"/>
          </a:p>
          <a:p>
            <a:endParaRPr lang="en-IN" dirty="0"/>
          </a:p>
          <a:p>
            <a:endParaRPr lang="en-IN" dirty="0"/>
          </a:p>
          <a:p>
            <a:r>
              <a:rPr lang="en-IN"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547D6-373B-4B90-914B-2465741A30D8}"/>
              </a:ext>
            </a:extLst>
          </p:cNvPr>
          <p:cNvSpPr>
            <a:spLocks noGrp="1"/>
          </p:cNvSpPr>
          <p:nvPr>
            <p:ph idx="1"/>
          </p:nvPr>
        </p:nvSpPr>
        <p:spPr>
          <a:xfrm>
            <a:off x="457200" y="116632"/>
            <a:ext cx="8229600" cy="6552728"/>
          </a:xfrm>
        </p:spPr>
        <p:txBody>
          <a:bodyPr>
            <a:normAutofit fontScale="85000" lnSpcReduction="20000"/>
          </a:bodyPr>
          <a:lstStyle/>
          <a:p>
            <a:r>
              <a:rPr lang="en-US" b="0" i="0" dirty="0">
                <a:effectLst/>
                <a:latin typeface="euclid_circular_a"/>
              </a:rPr>
              <a:t>We can further customize this class to accept other arguments as per our needs.</a:t>
            </a:r>
          </a:p>
          <a:p>
            <a:r>
              <a:rPr lang="en-US" dirty="0"/>
              <a:t>class </a:t>
            </a:r>
            <a:r>
              <a:rPr lang="en-US" dirty="0" err="1"/>
              <a:t>SalaryNotInRangeError</a:t>
            </a:r>
            <a:r>
              <a:rPr lang="en-US" dirty="0"/>
              <a:t>(Exception):</a:t>
            </a:r>
          </a:p>
          <a:p>
            <a:r>
              <a:rPr lang="en-US" dirty="0"/>
              <a:t>   def __</a:t>
            </a:r>
            <a:r>
              <a:rPr lang="en-US" dirty="0" err="1"/>
              <a:t>init</a:t>
            </a:r>
            <a:r>
              <a:rPr lang="en-US" dirty="0"/>
              <a:t>__(</a:t>
            </a:r>
            <a:r>
              <a:rPr lang="en-US" dirty="0" err="1"/>
              <a:t>self,salary,message</a:t>
            </a:r>
            <a:r>
              <a:rPr lang="en-US" dirty="0"/>
              <a:t>="Salary is not in (5000,15000) range"):</a:t>
            </a:r>
          </a:p>
          <a:p>
            <a:r>
              <a:rPr lang="en-US" dirty="0"/>
              <a:t>                </a:t>
            </a:r>
            <a:r>
              <a:rPr lang="en-US" dirty="0" err="1"/>
              <a:t>self.salary</a:t>
            </a:r>
            <a:r>
              <a:rPr lang="en-US" dirty="0"/>
              <a:t>=salary</a:t>
            </a:r>
          </a:p>
          <a:p>
            <a:r>
              <a:rPr lang="en-US" dirty="0"/>
              <a:t>                </a:t>
            </a:r>
            <a:r>
              <a:rPr lang="en-US" dirty="0" err="1"/>
              <a:t>self.message</a:t>
            </a:r>
            <a:r>
              <a:rPr lang="en-US" dirty="0"/>
              <a:t>=message</a:t>
            </a:r>
          </a:p>
          <a:p>
            <a:r>
              <a:rPr lang="en-US" dirty="0"/>
              <a:t>                super().__</a:t>
            </a:r>
            <a:r>
              <a:rPr lang="en-US" dirty="0" err="1"/>
              <a:t>init</a:t>
            </a:r>
            <a:r>
              <a:rPr lang="en-US" dirty="0"/>
              <a:t>__(</a:t>
            </a:r>
            <a:r>
              <a:rPr lang="en-US" dirty="0" err="1"/>
              <a:t>self.message</a:t>
            </a:r>
            <a:r>
              <a:rPr lang="en-US" dirty="0"/>
              <a:t>)</a:t>
            </a:r>
          </a:p>
          <a:p>
            <a:endParaRPr lang="en-US" dirty="0"/>
          </a:p>
          <a:p>
            <a:endParaRPr lang="en-US" dirty="0"/>
          </a:p>
          <a:p>
            <a:r>
              <a:rPr lang="en-US" dirty="0"/>
              <a:t>                </a:t>
            </a:r>
          </a:p>
          <a:p>
            <a:endParaRPr lang="en-US" dirty="0"/>
          </a:p>
          <a:p>
            <a:r>
              <a:rPr lang="en-US" dirty="0"/>
              <a:t>salary=1200</a:t>
            </a:r>
          </a:p>
          <a:p>
            <a:r>
              <a:rPr lang="en-US" dirty="0"/>
              <a:t>if not 5000&lt;salary&lt;15000:</a:t>
            </a:r>
          </a:p>
          <a:p>
            <a:r>
              <a:rPr lang="en-US" dirty="0"/>
              <a:t>    raise </a:t>
            </a:r>
            <a:r>
              <a:rPr lang="en-US" dirty="0" err="1"/>
              <a:t>SalaryNotInRangeError</a:t>
            </a:r>
            <a:r>
              <a:rPr lang="en-US" dirty="0"/>
              <a:t>(salary)</a:t>
            </a:r>
          </a:p>
          <a:p>
            <a:r>
              <a:rPr lang="en-US" dirty="0"/>
              <a:t> </a:t>
            </a:r>
            <a:endParaRPr lang="en-IN" dirty="0"/>
          </a:p>
        </p:txBody>
      </p:sp>
    </p:spTree>
    <p:extLst>
      <p:ext uri="{BB962C8B-B14F-4D97-AF65-F5344CB8AC3E}">
        <p14:creationId xmlns:p14="http://schemas.microsoft.com/office/powerpoint/2010/main" val="1350960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23E4B-0C43-412D-B393-62F7680ADB1A}"/>
              </a:ext>
            </a:extLst>
          </p:cNvPr>
          <p:cNvSpPr>
            <a:spLocks noGrp="1"/>
          </p:cNvSpPr>
          <p:nvPr>
            <p:ph idx="1"/>
          </p:nvPr>
        </p:nvSpPr>
        <p:spPr>
          <a:xfrm>
            <a:off x="457200" y="260648"/>
            <a:ext cx="8229600" cy="5865515"/>
          </a:xfrm>
        </p:spPr>
        <p:txBody>
          <a:bodyPr/>
          <a:lstStyle/>
          <a:p>
            <a:r>
              <a:rPr lang="en-US" b="0" i="0" dirty="0">
                <a:effectLst/>
                <a:latin typeface="euclid_circular_a"/>
              </a:rPr>
              <a:t>Here, we have overridden the constructor of the Exception class to accept our own custom arguments  salary and message. Then, the constructor of the parent Exception class is </a:t>
            </a:r>
            <a:r>
              <a:rPr lang="en-IN" b="0" i="0" dirty="0">
                <a:effectLst/>
                <a:latin typeface="euclid_circular_a"/>
              </a:rPr>
              <a:t>called manually with the </a:t>
            </a:r>
            <a:r>
              <a:rPr lang="en-IN" b="0" i="0" dirty="0" err="1">
                <a:effectLst/>
                <a:latin typeface="euclid_circular_a"/>
              </a:rPr>
              <a:t>self.message</a:t>
            </a:r>
            <a:r>
              <a:rPr lang="en-IN" b="0" i="0" dirty="0">
                <a:effectLst/>
                <a:latin typeface="euclid_circular_a"/>
              </a:rPr>
              <a:t> argument using super().</a:t>
            </a:r>
          </a:p>
          <a:p>
            <a:r>
              <a:rPr lang="en-IN" b="0" i="0" dirty="0">
                <a:effectLst/>
                <a:latin typeface="euclid_circular_a"/>
              </a:rPr>
              <a:t>The inherited</a:t>
            </a:r>
            <a:r>
              <a:rPr lang="en-IN" dirty="0">
                <a:latin typeface="euclid_circular_a"/>
              </a:rPr>
              <a:t> __str__ method of the Exception </a:t>
            </a:r>
            <a:r>
              <a:rPr lang="en-US" b="0" i="0" dirty="0">
                <a:effectLst/>
                <a:latin typeface="euclid_circular_a"/>
              </a:rPr>
              <a:t>class is then used to display the corresponding message when</a:t>
            </a:r>
            <a:r>
              <a:rPr lang="en-IN" dirty="0">
                <a:latin typeface="euclid_circular_a"/>
              </a:rPr>
              <a:t> </a:t>
            </a:r>
            <a:r>
              <a:rPr lang="en-IN" dirty="0" err="1">
                <a:latin typeface="euclid_circular_a"/>
              </a:rPr>
              <a:t>SalaryNotInRange</a:t>
            </a:r>
            <a:r>
              <a:rPr lang="en-IN" dirty="0">
                <a:latin typeface="euclid_circular_a"/>
              </a:rPr>
              <a:t> is raised.</a:t>
            </a:r>
            <a:endParaRPr lang="en-IN" dirty="0"/>
          </a:p>
        </p:txBody>
      </p:sp>
    </p:spTree>
    <p:extLst>
      <p:ext uri="{BB962C8B-B14F-4D97-AF65-F5344CB8AC3E}">
        <p14:creationId xmlns:p14="http://schemas.microsoft.com/office/powerpoint/2010/main" val="3715040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49FB52-2A82-4DD2-8FD3-7CC80EDF3423}"/>
              </a:ext>
            </a:extLst>
          </p:cNvPr>
          <p:cNvSpPr>
            <a:spLocks noGrp="1"/>
          </p:cNvSpPr>
          <p:nvPr>
            <p:ph idx="1"/>
          </p:nvPr>
        </p:nvSpPr>
        <p:spPr>
          <a:xfrm>
            <a:off x="457200" y="260648"/>
            <a:ext cx="8229600" cy="6192688"/>
          </a:xfrm>
        </p:spPr>
        <p:txBody>
          <a:bodyPr/>
          <a:lstStyle/>
          <a:p>
            <a:r>
              <a:rPr lang="en-US" dirty="0"/>
              <a:t>def __str__(self):</a:t>
            </a:r>
          </a:p>
          <a:p>
            <a:pPr marL="457200" lvl="1" indent="0">
              <a:buNone/>
            </a:pPr>
            <a:r>
              <a:rPr lang="en-US" dirty="0"/>
              <a:t>return f’{</a:t>
            </a:r>
            <a:r>
              <a:rPr lang="en-US" dirty="0" err="1"/>
              <a:t>self.salary</a:t>
            </a:r>
            <a:r>
              <a:rPr lang="en-US" dirty="0"/>
              <a:t>}-&gt;{</a:t>
            </a:r>
            <a:r>
              <a:rPr lang="en-US" dirty="0" err="1"/>
              <a:t>self.message</a:t>
            </a:r>
            <a:r>
              <a:rPr lang="en-US" dirty="0"/>
              <a:t>}’</a:t>
            </a:r>
          </a:p>
          <a:p>
            <a:pPr marL="457200" lvl="1" indent="0">
              <a:buNone/>
            </a:pPr>
            <a:endParaRPr lang="en-US" dirty="0"/>
          </a:p>
          <a:p>
            <a:pPr marL="457200" lvl="1" indent="0">
              <a:buNone/>
            </a:pPr>
            <a:endParaRPr lang="en-IN" dirty="0"/>
          </a:p>
        </p:txBody>
      </p:sp>
    </p:spTree>
    <p:extLst>
      <p:ext uri="{BB962C8B-B14F-4D97-AF65-F5344CB8AC3E}">
        <p14:creationId xmlns:p14="http://schemas.microsoft.com/office/powerpoint/2010/main" val="575082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3375B-FF48-4D74-9DF2-EE0DBA7782BE}"/>
              </a:ext>
            </a:extLst>
          </p:cNvPr>
          <p:cNvSpPr>
            <a:spLocks noGrp="1"/>
          </p:cNvSpPr>
          <p:nvPr>
            <p:ph idx="1"/>
          </p:nvPr>
        </p:nvSpPr>
        <p:spPr>
          <a:xfrm>
            <a:off x="457200" y="764704"/>
            <a:ext cx="8229600" cy="5361459"/>
          </a:xfrm>
        </p:spPr>
        <p:txBody>
          <a:bodyPr>
            <a:normAutofit fontScale="70000" lnSpcReduction="20000"/>
          </a:bodyPr>
          <a:lstStyle/>
          <a:p>
            <a:r>
              <a:rPr lang="en-IN" dirty="0"/>
              <a:t>class </a:t>
            </a:r>
            <a:r>
              <a:rPr lang="en-IN" dirty="0" err="1"/>
              <a:t>SalaryNotInRangeError</a:t>
            </a:r>
            <a:r>
              <a:rPr lang="en-IN" dirty="0"/>
              <a:t>(Exception):</a:t>
            </a:r>
          </a:p>
          <a:p>
            <a:endParaRPr lang="en-IN" dirty="0"/>
          </a:p>
          <a:p>
            <a:r>
              <a:rPr lang="en-IN" dirty="0"/>
              <a:t>    def __</a:t>
            </a:r>
            <a:r>
              <a:rPr lang="en-IN" dirty="0" err="1"/>
              <a:t>init</a:t>
            </a:r>
            <a:r>
              <a:rPr lang="en-IN" dirty="0"/>
              <a:t>__(</a:t>
            </a:r>
            <a:r>
              <a:rPr lang="en-IN" dirty="0" err="1"/>
              <a:t>self,salary,message</a:t>
            </a:r>
            <a:r>
              <a:rPr lang="en-IN" dirty="0"/>
              <a:t>="Salary not in range"):</a:t>
            </a:r>
          </a:p>
          <a:p>
            <a:r>
              <a:rPr lang="en-IN" dirty="0"/>
              <a:t>        </a:t>
            </a:r>
            <a:r>
              <a:rPr lang="en-IN" dirty="0" err="1"/>
              <a:t>self.salary</a:t>
            </a:r>
            <a:r>
              <a:rPr lang="en-IN" dirty="0"/>
              <a:t>=salary</a:t>
            </a:r>
          </a:p>
          <a:p>
            <a:r>
              <a:rPr lang="en-IN" dirty="0"/>
              <a:t>        </a:t>
            </a:r>
            <a:r>
              <a:rPr lang="en-IN" dirty="0" err="1"/>
              <a:t>self.message</a:t>
            </a:r>
            <a:r>
              <a:rPr lang="en-IN" dirty="0"/>
              <a:t>=message</a:t>
            </a:r>
          </a:p>
          <a:p>
            <a:r>
              <a:rPr lang="en-IN" dirty="0"/>
              <a:t>        super().__</a:t>
            </a:r>
            <a:r>
              <a:rPr lang="en-IN" dirty="0" err="1"/>
              <a:t>init</a:t>
            </a:r>
            <a:r>
              <a:rPr lang="en-IN" dirty="0"/>
              <a:t>__(</a:t>
            </a:r>
            <a:r>
              <a:rPr lang="en-IN" dirty="0" err="1"/>
              <a:t>self.message</a:t>
            </a:r>
            <a:r>
              <a:rPr lang="en-IN" dirty="0"/>
              <a:t>)</a:t>
            </a:r>
          </a:p>
          <a:p>
            <a:endParaRPr lang="en-IN" dirty="0"/>
          </a:p>
          <a:p>
            <a:r>
              <a:rPr lang="en-IN" dirty="0"/>
              <a:t>    def __str__(self):</a:t>
            </a:r>
          </a:p>
          <a:p>
            <a:r>
              <a:rPr lang="en-IN" dirty="0"/>
              <a:t>        return f'{</a:t>
            </a:r>
            <a:r>
              <a:rPr lang="en-IN" dirty="0" err="1"/>
              <a:t>self.salary</a:t>
            </a:r>
            <a:r>
              <a:rPr lang="en-IN" dirty="0"/>
              <a:t>}'</a:t>
            </a:r>
          </a:p>
          <a:p>
            <a:r>
              <a:rPr lang="en-IN" dirty="0"/>
              <a:t>        </a:t>
            </a:r>
          </a:p>
          <a:p>
            <a:endParaRPr lang="en-IN" dirty="0"/>
          </a:p>
          <a:p>
            <a:endParaRPr lang="en-IN" dirty="0"/>
          </a:p>
          <a:p>
            <a:r>
              <a:rPr lang="en-IN" dirty="0"/>
              <a:t>salary=int(input("Enter salary"))</a:t>
            </a:r>
          </a:p>
          <a:p>
            <a:r>
              <a:rPr lang="en-IN" dirty="0"/>
              <a:t>if not 5000&lt;salary&lt;15000:</a:t>
            </a:r>
          </a:p>
          <a:p>
            <a:r>
              <a:rPr lang="en-IN" dirty="0"/>
              <a:t>    raise </a:t>
            </a:r>
            <a:r>
              <a:rPr lang="en-IN" dirty="0" err="1"/>
              <a:t>SalaryNotInRangeError</a:t>
            </a:r>
            <a:r>
              <a:rPr lang="en-IN" dirty="0"/>
              <a:t>(salary)</a:t>
            </a:r>
          </a:p>
        </p:txBody>
      </p:sp>
    </p:spTree>
    <p:extLst>
      <p:ext uri="{BB962C8B-B14F-4D97-AF65-F5344CB8AC3E}">
        <p14:creationId xmlns:p14="http://schemas.microsoft.com/office/powerpoint/2010/main" val="24825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Multi-threading in Python</a:t>
            </a:r>
          </a:p>
        </p:txBody>
      </p:sp>
      <p:sp>
        <p:nvSpPr>
          <p:cNvPr id="3" name="Content Placeholder 2"/>
          <p:cNvSpPr>
            <a:spLocks noGrp="1"/>
          </p:cNvSpPr>
          <p:nvPr>
            <p:ph idx="1"/>
          </p:nvPr>
        </p:nvSpPr>
        <p:spPr>
          <a:xfrm>
            <a:off x="457200" y="857232"/>
            <a:ext cx="8229600" cy="5715040"/>
          </a:xfrm>
        </p:spPr>
        <p:txBody>
          <a:bodyPr/>
          <a:lstStyle/>
          <a:p>
            <a:r>
              <a:rPr lang="en-IN" dirty="0"/>
              <a:t>Single-threaded Programming-&gt; When programmers run a simple program of Python, execution starts at the first line and proceeds line-by-line.</a:t>
            </a:r>
          </a:p>
          <a:p>
            <a:r>
              <a:rPr lang="en-IN" dirty="0"/>
              <a:t>Programmers can put their fingers and can trace the lines of codes that will be executed; this is called single-threaded programming.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IN" dirty="0"/>
              <a:t>Why exception handling is </a:t>
            </a:r>
            <a:r>
              <a:rPr lang="en-IN" dirty="0" err="1"/>
              <a:t>necesaary</a:t>
            </a:r>
            <a:endParaRPr lang="en-IN" dirty="0"/>
          </a:p>
        </p:txBody>
      </p:sp>
      <p:sp>
        <p:nvSpPr>
          <p:cNvPr id="3" name="Content Placeholder 2"/>
          <p:cNvSpPr>
            <a:spLocks noGrp="1"/>
          </p:cNvSpPr>
          <p:nvPr>
            <p:ph idx="1"/>
          </p:nvPr>
        </p:nvSpPr>
        <p:spPr>
          <a:xfrm>
            <a:off x="457200" y="1142984"/>
            <a:ext cx="8229600" cy="4983179"/>
          </a:xfrm>
        </p:spPr>
        <p:txBody>
          <a:bodyPr/>
          <a:lstStyle/>
          <a:p>
            <a:r>
              <a:rPr lang="en-IN" dirty="0"/>
              <a:t>Server may crash if exception handling is not done in a proper way.</a:t>
            </a:r>
          </a:p>
          <a:p>
            <a:r>
              <a:rPr lang="en-IN" dirty="0"/>
              <a:t>Provide meaningful information to end-user</a:t>
            </a:r>
          </a:p>
          <a:p>
            <a:pPr lvl="1"/>
            <a:r>
              <a:rPr lang="en-IN" dirty="0"/>
              <a:t>Database is down</a:t>
            </a:r>
          </a:p>
          <a:p>
            <a:pPr lvl="1"/>
            <a:r>
              <a:rPr lang="en-IN" dirty="0"/>
              <a:t>Password is incorrect</a:t>
            </a:r>
          </a:p>
          <a:p>
            <a:pPr lvl="1"/>
            <a:r>
              <a:rPr lang="en-IN" dirty="0"/>
              <a:t>File is not available</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Multitasking in Python</a:t>
            </a:r>
          </a:p>
        </p:txBody>
      </p:sp>
      <p:sp>
        <p:nvSpPr>
          <p:cNvPr id="3" name="Content Placeholder 2"/>
          <p:cNvSpPr>
            <a:spLocks noGrp="1"/>
          </p:cNvSpPr>
          <p:nvPr>
            <p:ph idx="1"/>
          </p:nvPr>
        </p:nvSpPr>
        <p:spPr/>
        <p:txBody>
          <a:bodyPr/>
          <a:lstStyle/>
          <a:p>
            <a:r>
              <a:rPr lang="en-IN" dirty="0"/>
              <a:t>Multitasking refers to the ability of an operating system to perform different tasks at the same time.</a:t>
            </a:r>
          </a:p>
          <a:p>
            <a:r>
              <a:rPr lang="en-IN" dirty="0"/>
              <a:t>For an instance, when you are downloading something in your </a:t>
            </a:r>
            <a:r>
              <a:rPr lang="en-IN" dirty="0" err="1"/>
              <a:t>pc,listening</a:t>
            </a:r>
            <a:r>
              <a:rPr lang="en-IN" dirty="0"/>
              <a:t> to songs and </a:t>
            </a:r>
            <a:r>
              <a:rPr lang="en-IN" dirty="0" err="1"/>
              <a:t>concureently</a:t>
            </a:r>
            <a:r>
              <a:rPr lang="en-IN" dirty="0"/>
              <a:t> playing games in your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Types of multitasking in an OS</a:t>
            </a:r>
          </a:p>
        </p:txBody>
      </p:sp>
      <p:sp>
        <p:nvSpPr>
          <p:cNvPr id="3" name="Content Placeholder 2"/>
          <p:cNvSpPr>
            <a:spLocks noGrp="1"/>
          </p:cNvSpPr>
          <p:nvPr>
            <p:ph idx="1"/>
          </p:nvPr>
        </p:nvSpPr>
        <p:spPr>
          <a:xfrm>
            <a:off x="457200" y="785794"/>
            <a:ext cx="8229600" cy="5340369"/>
          </a:xfrm>
        </p:spPr>
        <p:txBody>
          <a:bodyPr/>
          <a:lstStyle/>
          <a:p>
            <a:r>
              <a:rPr lang="en-IN" dirty="0"/>
              <a:t>Process Based-&gt; Multiple Threads running on the same OS simultaneously. Example: </a:t>
            </a:r>
            <a:r>
              <a:rPr lang="en-IN" dirty="0" err="1"/>
              <a:t>Downloading,listening</a:t>
            </a:r>
            <a:r>
              <a:rPr lang="en-IN" dirty="0"/>
              <a:t> to songs and playing a game.</a:t>
            </a:r>
          </a:p>
          <a:p>
            <a:r>
              <a:rPr lang="en-IN" dirty="0"/>
              <a:t>Thread Based-&gt; Single process consisting of </a:t>
            </a:r>
            <a:r>
              <a:rPr lang="en-IN" dirty="0" err="1"/>
              <a:t>seperate</a:t>
            </a:r>
            <a:r>
              <a:rPr lang="en-IN" dirty="0"/>
              <a:t> </a:t>
            </a:r>
            <a:r>
              <a:rPr lang="en-IN" dirty="0" err="1"/>
              <a:t>tasks.Example</a:t>
            </a:r>
            <a:r>
              <a:rPr lang="en-IN" dirty="0"/>
              <a:t>: A game of FIFA consists of various threads.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a:t>
            </a:r>
          </a:p>
        </p:txBody>
      </p:sp>
      <p:sp>
        <p:nvSpPr>
          <p:cNvPr id="3" name="Content Placeholder 2"/>
          <p:cNvSpPr>
            <a:spLocks noGrp="1"/>
          </p:cNvSpPr>
          <p:nvPr>
            <p:ph idx="1"/>
          </p:nvPr>
        </p:nvSpPr>
        <p:spPr/>
        <p:txBody>
          <a:bodyPr/>
          <a:lstStyle/>
          <a:p>
            <a:r>
              <a:rPr lang="en-IN" dirty="0"/>
              <a:t>Thread is an independent flow of execution.</a:t>
            </a:r>
          </a:p>
          <a:p>
            <a:r>
              <a:rPr lang="en-IN" dirty="0"/>
              <a:t>A single process can consists of multiple threads.</a:t>
            </a:r>
          </a:p>
          <a:p>
            <a:r>
              <a:rPr lang="en-IN" dirty="0"/>
              <a:t>Each thread in a program does a particular task.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186766" cy="928670"/>
          </a:xfrm>
        </p:spPr>
        <p:txBody>
          <a:bodyPr>
            <a:normAutofit fontScale="90000"/>
          </a:bodyPr>
          <a:lstStyle/>
          <a:p>
            <a:r>
              <a:rPr lang="en-IN" dirty="0"/>
              <a:t>How to Achieve Multithreading in Python</a:t>
            </a:r>
          </a:p>
        </p:txBody>
      </p:sp>
      <p:sp>
        <p:nvSpPr>
          <p:cNvPr id="3" name="Content Placeholder 2"/>
          <p:cNvSpPr>
            <a:spLocks noGrp="1"/>
          </p:cNvSpPr>
          <p:nvPr>
            <p:ph idx="1"/>
          </p:nvPr>
        </p:nvSpPr>
        <p:spPr>
          <a:xfrm>
            <a:off x="457200" y="1000108"/>
            <a:ext cx="8229600" cy="5126055"/>
          </a:xfrm>
        </p:spPr>
        <p:txBody>
          <a:bodyPr/>
          <a:lstStyle/>
          <a:p>
            <a:r>
              <a:rPr lang="en-IN" dirty="0"/>
              <a:t>Multithreading in Python can be achieved by importing the threading module.</a:t>
            </a:r>
          </a:p>
          <a:p>
            <a:pPr lvl="1"/>
            <a:r>
              <a:rPr lang="en-IN" dirty="0"/>
              <a:t>import threading</a:t>
            </a:r>
          </a:p>
          <a:p>
            <a:pPr lvl="1"/>
            <a:r>
              <a:rPr lang="en-IN" dirty="0"/>
              <a:t>from threading import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When to use Multithreading in Python</a:t>
            </a:r>
          </a:p>
        </p:txBody>
      </p:sp>
      <p:sp>
        <p:nvSpPr>
          <p:cNvPr id="3" name="Content Placeholder 2"/>
          <p:cNvSpPr>
            <a:spLocks noGrp="1"/>
          </p:cNvSpPr>
          <p:nvPr>
            <p:ph idx="1"/>
          </p:nvPr>
        </p:nvSpPr>
        <p:spPr>
          <a:xfrm>
            <a:off x="457200" y="857232"/>
            <a:ext cx="8229600" cy="5268931"/>
          </a:xfrm>
        </p:spPr>
        <p:txBody>
          <a:bodyPr/>
          <a:lstStyle/>
          <a:p>
            <a:pPr>
              <a:buNone/>
            </a:pPr>
            <a:r>
              <a:rPr lang="en-IN" dirty="0"/>
              <a:t>When multiple tasks need to be achieved.</a:t>
            </a:r>
          </a:p>
          <a:p>
            <a:pPr>
              <a:buNone/>
            </a:pPr>
            <a:r>
              <a:rPr lang="en-IN" dirty="0"/>
              <a:t>Tasks do not have interdependency.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How to Create Threads in Python</a:t>
            </a:r>
          </a:p>
        </p:txBody>
      </p:sp>
      <p:sp>
        <p:nvSpPr>
          <p:cNvPr id="3" name="Content Placeholder 2"/>
          <p:cNvSpPr>
            <a:spLocks noGrp="1"/>
          </p:cNvSpPr>
          <p:nvPr>
            <p:ph idx="1"/>
          </p:nvPr>
        </p:nvSpPr>
        <p:spPr>
          <a:xfrm>
            <a:off x="457200" y="928670"/>
            <a:ext cx="8229600" cy="5197493"/>
          </a:xfrm>
        </p:spPr>
        <p:txBody>
          <a:bodyPr/>
          <a:lstStyle/>
          <a:p>
            <a:r>
              <a:rPr lang="en-IN" dirty="0"/>
              <a:t>Without creating a class</a:t>
            </a:r>
          </a:p>
          <a:p>
            <a:r>
              <a:rPr lang="en-IN" dirty="0"/>
              <a:t>By extending Thread class</a:t>
            </a:r>
          </a:p>
          <a:p>
            <a:r>
              <a:rPr lang="en-IN" dirty="0"/>
              <a:t>Without extending Thread class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Without Creating a Thread Class</a:t>
            </a:r>
          </a:p>
        </p:txBody>
      </p:sp>
      <p:sp>
        <p:nvSpPr>
          <p:cNvPr id="3" name="Content Placeholder 2"/>
          <p:cNvSpPr>
            <a:spLocks noGrp="1"/>
          </p:cNvSpPr>
          <p:nvPr>
            <p:ph idx="1"/>
          </p:nvPr>
        </p:nvSpPr>
        <p:spPr>
          <a:xfrm>
            <a:off x="457200" y="857232"/>
            <a:ext cx="8229600" cy="5643602"/>
          </a:xfrm>
        </p:spPr>
        <p:txBody>
          <a:bodyPr/>
          <a:lstStyle/>
          <a:p>
            <a:r>
              <a:rPr lang="en-IN" dirty="0"/>
              <a:t>from threading import *</a:t>
            </a:r>
          </a:p>
          <a:p>
            <a:endParaRPr lang="en-IN" dirty="0"/>
          </a:p>
          <a:p>
            <a:r>
              <a:rPr lang="en-IN" dirty="0"/>
              <a:t>def show():</a:t>
            </a:r>
          </a:p>
          <a:p>
            <a:r>
              <a:rPr lang="en-IN" dirty="0"/>
              <a:t>    print("This is a child thread")</a:t>
            </a:r>
          </a:p>
          <a:p>
            <a:endParaRPr lang="en-IN" dirty="0"/>
          </a:p>
          <a:p>
            <a:r>
              <a:rPr lang="en-IN" dirty="0"/>
              <a:t>t=Thread(target=show()) #child thread</a:t>
            </a:r>
          </a:p>
          <a:p>
            <a:r>
              <a:rPr lang="en-IN" dirty="0" err="1"/>
              <a:t>t.start</a:t>
            </a:r>
            <a:r>
              <a:rPr lang="en-IN" dirty="0"/>
              <a:t>()</a:t>
            </a:r>
          </a:p>
          <a:p>
            <a:r>
              <a:rPr lang="en-IN" dirty="0"/>
              <a:t>print("This is the parent thread")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42942"/>
          </a:xfrm>
        </p:spPr>
        <p:txBody>
          <a:bodyPr>
            <a:normAutofit fontScale="90000"/>
          </a:bodyPr>
          <a:lstStyle/>
          <a:p>
            <a:br>
              <a:rPr lang="en-IN" dirty="0"/>
            </a:br>
            <a:r>
              <a:rPr lang="en-IN" dirty="0"/>
              <a:t>By extending Thread class</a:t>
            </a:r>
            <a:br>
              <a:rPr lang="en-IN" dirty="0"/>
            </a:br>
            <a:endParaRPr lang="en-IN" dirty="0"/>
          </a:p>
        </p:txBody>
      </p:sp>
      <p:sp>
        <p:nvSpPr>
          <p:cNvPr id="3" name="Content Placeholder 2"/>
          <p:cNvSpPr>
            <a:spLocks noGrp="1"/>
          </p:cNvSpPr>
          <p:nvPr>
            <p:ph idx="1"/>
          </p:nvPr>
        </p:nvSpPr>
        <p:spPr>
          <a:xfrm>
            <a:off x="457200" y="857232"/>
            <a:ext cx="8229600" cy="5268931"/>
          </a:xfrm>
        </p:spPr>
        <p:txBody>
          <a:bodyPr>
            <a:normAutofit fontScale="92500" lnSpcReduction="20000"/>
          </a:bodyPr>
          <a:lstStyle/>
          <a:p>
            <a:r>
              <a:rPr lang="en-IN" dirty="0"/>
              <a:t>from threading import *</a:t>
            </a:r>
          </a:p>
          <a:p>
            <a:endParaRPr lang="en-IN" dirty="0"/>
          </a:p>
          <a:p>
            <a:r>
              <a:rPr lang="en-IN" dirty="0"/>
              <a:t>class </a:t>
            </a:r>
            <a:r>
              <a:rPr lang="en-IN" dirty="0" err="1"/>
              <a:t>MyThread</a:t>
            </a:r>
            <a:r>
              <a:rPr lang="en-IN" dirty="0"/>
              <a:t>(Thread):</a:t>
            </a:r>
          </a:p>
          <a:p>
            <a:r>
              <a:rPr lang="en-IN" dirty="0"/>
              <a:t>    def run(self):</a:t>
            </a:r>
          </a:p>
          <a:p>
            <a:r>
              <a:rPr lang="en-IN" dirty="0"/>
              <a:t>        for </a:t>
            </a:r>
            <a:r>
              <a:rPr lang="en-IN" dirty="0" err="1"/>
              <a:t>i</a:t>
            </a:r>
            <a:r>
              <a:rPr lang="en-IN" dirty="0"/>
              <a:t> in range(5):</a:t>
            </a:r>
          </a:p>
          <a:p>
            <a:r>
              <a:rPr lang="en-IN" dirty="0"/>
              <a:t>            print("This is a child class")</a:t>
            </a:r>
          </a:p>
          <a:p>
            <a:endParaRPr lang="en-IN" dirty="0"/>
          </a:p>
          <a:p>
            <a:r>
              <a:rPr lang="en-IN" dirty="0"/>
              <a:t>t=</a:t>
            </a:r>
            <a:r>
              <a:rPr lang="en-IN" dirty="0" err="1"/>
              <a:t>MyThread</a:t>
            </a:r>
            <a:r>
              <a:rPr lang="en-IN" dirty="0"/>
              <a:t>()</a:t>
            </a:r>
          </a:p>
          <a:p>
            <a:r>
              <a:rPr lang="en-IN" dirty="0" err="1"/>
              <a:t>t.start</a:t>
            </a:r>
            <a:r>
              <a:rPr lang="en-IN" dirty="0"/>
              <a:t>()</a:t>
            </a:r>
          </a:p>
          <a:p>
            <a:r>
              <a:rPr lang="en-IN" dirty="0"/>
              <a:t>for </a:t>
            </a:r>
            <a:r>
              <a:rPr lang="en-IN" dirty="0" err="1"/>
              <a:t>i</a:t>
            </a:r>
            <a:r>
              <a:rPr lang="en-IN" dirty="0"/>
              <a:t> in range(5):</a:t>
            </a:r>
          </a:p>
          <a:p>
            <a:r>
              <a:rPr lang="en-IN" dirty="0"/>
              <a:t>    print("\</a:t>
            </a:r>
            <a:r>
              <a:rPr lang="en-IN" dirty="0" err="1"/>
              <a:t>nthis</a:t>
            </a:r>
            <a:r>
              <a:rPr lang="en-IN" dirty="0"/>
              <a:t> is the main thread")</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Context Switching</a:t>
            </a:r>
          </a:p>
        </p:txBody>
      </p:sp>
      <p:sp>
        <p:nvSpPr>
          <p:cNvPr id="3" name="Content Placeholder 2"/>
          <p:cNvSpPr>
            <a:spLocks noGrp="1"/>
          </p:cNvSpPr>
          <p:nvPr>
            <p:ph idx="1"/>
          </p:nvPr>
        </p:nvSpPr>
        <p:spPr>
          <a:xfrm>
            <a:off x="457200" y="1000108"/>
            <a:ext cx="8229600" cy="5500726"/>
          </a:xfrm>
        </p:spPr>
        <p:txBody>
          <a:bodyPr/>
          <a:lstStyle/>
          <a:p>
            <a:r>
              <a:rPr lang="en-IN" dirty="0"/>
              <a:t>Storing the state of a process or thread and resuming its execution at a later time is called context switching.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Multi-Threading</a:t>
            </a:r>
          </a:p>
        </p:txBody>
      </p:sp>
      <p:sp>
        <p:nvSpPr>
          <p:cNvPr id="3" name="Content Placeholder 2"/>
          <p:cNvSpPr>
            <a:spLocks noGrp="1"/>
          </p:cNvSpPr>
          <p:nvPr>
            <p:ph idx="1"/>
          </p:nvPr>
        </p:nvSpPr>
        <p:spPr/>
        <p:txBody>
          <a:bodyPr/>
          <a:lstStyle/>
          <a:p>
            <a:r>
              <a:rPr lang="en-IN" dirty="0"/>
              <a:t>A model where multiple threads within a process execute independently while sharing the same resources is called multi threading.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Built-in Exception in Python</a:t>
            </a:r>
          </a:p>
        </p:txBody>
      </p:sp>
      <p:sp>
        <p:nvSpPr>
          <p:cNvPr id="3" name="Content Placeholder 2"/>
          <p:cNvSpPr>
            <a:spLocks noGrp="1"/>
          </p:cNvSpPr>
          <p:nvPr>
            <p:ph idx="1"/>
          </p:nvPr>
        </p:nvSpPr>
        <p:spPr>
          <a:xfrm>
            <a:off x="457200" y="1071546"/>
            <a:ext cx="8229600" cy="5429288"/>
          </a:xfrm>
        </p:spPr>
        <p:txBody>
          <a:bodyPr/>
          <a:lstStyle/>
          <a:p>
            <a:r>
              <a:rPr lang="en-IN" dirty="0" err="1"/>
              <a:t>ZeroDivisionError</a:t>
            </a:r>
            <a:endParaRPr lang="en-IN" dirty="0"/>
          </a:p>
          <a:p>
            <a:r>
              <a:rPr lang="en-IN" dirty="0" err="1"/>
              <a:t>FileNotFoundError</a:t>
            </a:r>
            <a:endParaRPr lang="en-IN" dirty="0"/>
          </a:p>
          <a:p>
            <a:r>
              <a:rPr lang="en-IN" dirty="0" err="1"/>
              <a:t>TypeError</a:t>
            </a:r>
            <a:endParaRPr lang="en-IN" dirty="0"/>
          </a:p>
          <a:p>
            <a:r>
              <a:rPr lang="en-IN" dirty="0" err="1"/>
              <a:t>ValueError</a:t>
            </a:r>
            <a:endParaRPr lang="en-IN" dirty="0"/>
          </a:p>
          <a:p>
            <a:endParaRPr lang="en-IN" dirty="0"/>
          </a:p>
          <a:p>
            <a:r>
              <a:rPr lang="en-IN" dirty="0"/>
              <a:t>All Exceptions are classes</a:t>
            </a:r>
          </a:p>
          <a:p>
            <a:r>
              <a:rPr lang="en-IN" dirty="0"/>
              <a:t>All exceptions inherit from Exception class either directly or indirectly</a:t>
            </a:r>
          </a:p>
          <a:p>
            <a:endParaRPr lang="en-IN" dirty="0"/>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5768975"/>
          </a:xfrm>
        </p:spPr>
        <p:txBody>
          <a:bodyPr>
            <a:noAutofit/>
          </a:bodyPr>
          <a:lstStyle/>
          <a:p>
            <a:r>
              <a:rPr lang="en-IN" sz="1400" dirty="0"/>
              <a:t>from threading import *</a:t>
            </a:r>
          </a:p>
          <a:p>
            <a:r>
              <a:rPr lang="en-IN" sz="1400" dirty="0"/>
              <a:t>import time</a:t>
            </a:r>
          </a:p>
          <a:p>
            <a:endParaRPr lang="en-IN" sz="1400" dirty="0"/>
          </a:p>
          <a:p>
            <a:r>
              <a:rPr lang="en-IN" sz="1400" dirty="0"/>
              <a:t>class Demo:</a:t>
            </a:r>
          </a:p>
          <a:p>
            <a:r>
              <a:rPr lang="en-IN" sz="1400" dirty="0"/>
              <a:t>    def num(self):</a:t>
            </a:r>
          </a:p>
          <a:p>
            <a:r>
              <a:rPr lang="en-IN" sz="1400" dirty="0"/>
              <a:t>        for </a:t>
            </a:r>
            <a:r>
              <a:rPr lang="en-IN" sz="1400" dirty="0" err="1"/>
              <a:t>i</a:t>
            </a:r>
            <a:r>
              <a:rPr lang="en-IN" sz="1400" dirty="0"/>
              <a:t> in range(1,6):</a:t>
            </a:r>
          </a:p>
          <a:p>
            <a:r>
              <a:rPr lang="en-IN" sz="1400" dirty="0"/>
              <a:t>            print("The number </a:t>
            </a:r>
            <a:r>
              <a:rPr lang="en-IN" sz="1400" dirty="0" err="1"/>
              <a:t>is",i</a:t>
            </a:r>
            <a:r>
              <a:rPr lang="en-IN" sz="1400" dirty="0"/>
              <a:t>)</a:t>
            </a:r>
          </a:p>
          <a:p>
            <a:r>
              <a:rPr lang="en-IN" sz="1400" dirty="0"/>
              <a:t>            </a:t>
            </a:r>
            <a:r>
              <a:rPr lang="en-IN" sz="1400" dirty="0" err="1"/>
              <a:t>time.sleep</a:t>
            </a:r>
            <a:r>
              <a:rPr lang="en-IN" sz="1400" dirty="0"/>
              <a:t>(1)</a:t>
            </a:r>
          </a:p>
          <a:p>
            <a:r>
              <a:rPr lang="en-IN" sz="1400" dirty="0"/>
              <a:t>           </a:t>
            </a:r>
          </a:p>
          <a:p>
            <a:endParaRPr lang="en-IN" sz="1400" dirty="0"/>
          </a:p>
          <a:p>
            <a:r>
              <a:rPr lang="en-IN" sz="1400" dirty="0"/>
              <a:t>    def double(self):</a:t>
            </a:r>
          </a:p>
          <a:p>
            <a:r>
              <a:rPr lang="en-IN" sz="1400" dirty="0"/>
              <a:t>        for </a:t>
            </a:r>
            <a:r>
              <a:rPr lang="en-IN" sz="1400" dirty="0" err="1"/>
              <a:t>i</a:t>
            </a:r>
            <a:r>
              <a:rPr lang="en-IN" sz="1400" dirty="0"/>
              <a:t> in range(1,6):</a:t>
            </a:r>
          </a:p>
          <a:p>
            <a:r>
              <a:rPr lang="en-IN" sz="1400" dirty="0"/>
              <a:t>            print("The double is",2*</a:t>
            </a:r>
            <a:r>
              <a:rPr lang="en-IN" sz="1400" dirty="0" err="1"/>
              <a:t>i</a:t>
            </a:r>
            <a:r>
              <a:rPr lang="en-IN" sz="1400" dirty="0"/>
              <a:t>)</a:t>
            </a:r>
          </a:p>
          <a:p>
            <a:r>
              <a:rPr lang="en-IN" sz="1400" dirty="0"/>
              <a:t>            </a:t>
            </a:r>
            <a:r>
              <a:rPr lang="en-IN" sz="1400" dirty="0" err="1"/>
              <a:t>time.sleep</a:t>
            </a:r>
            <a:r>
              <a:rPr lang="en-IN" sz="1400" dirty="0"/>
              <a:t>(1)</a:t>
            </a:r>
          </a:p>
          <a:p>
            <a:endParaRPr lang="en-IN" sz="1400" dirty="0"/>
          </a:p>
          <a:p>
            <a:endParaRPr lang="en-IN" sz="1400" dirty="0"/>
          </a:p>
          <a:p>
            <a:r>
              <a:rPr lang="en-IN" sz="1400" dirty="0"/>
              <a:t>    def square(self):</a:t>
            </a:r>
          </a:p>
          <a:p>
            <a:r>
              <a:rPr lang="en-IN" sz="1400" dirty="0"/>
              <a:t>        for </a:t>
            </a:r>
            <a:r>
              <a:rPr lang="en-IN" sz="1400" dirty="0" err="1"/>
              <a:t>i</a:t>
            </a:r>
            <a:r>
              <a:rPr lang="en-IN" sz="1400" dirty="0"/>
              <a:t> in range(1,6):</a:t>
            </a:r>
          </a:p>
          <a:p>
            <a:r>
              <a:rPr lang="en-IN" sz="1400" dirty="0"/>
              <a:t>            print("The square </a:t>
            </a:r>
            <a:r>
              <a:rPr lang="en-IN" sz="1400" dirty="0" err="1"/>
              <a:t>is",i</a:t>
            </a:r>
            <a:r>
              <a:rPr lang="en-IN" sz="1400" dirty="0"/>
              <a:t>*</a:t>
            </a:r>
            <a:r>
              <a:rPr lang="en-IN" sz="1400" dirty="0" err="1"/>
              <a:t>i</a:t>
            </a:r>
            <a:r>
              <a:rPr lang="en-IN" sz="1400" dirty="0"/>
              <a:t>)</a:t>
            </a:r>
          </a:p>
          <a:p>
            <a:r>
              <a:rPr lang="en-IN" sz="1400" dirty="0"/>
              <a:t>            </a:t>
            </a:r>
            <a:r>
              <a:rPr lang="en-IN" sz="1400" dirty="0" err="1"/>
              <a:t>time.sleep</a:t>
            </a:r>
            <a:r>
              <a:rPr lang="en-IN" sz="1400" dirty="0"/>
              <a:t>(1)</a:t>
            </a:r>
          </a:p>
          <a:p>
            <a:endParaRPr lang="en-IN" sz="1200" dirty="0"/>
          </a:p>
          <a:p>
            <a:endParaRPr lang="en-IN" sz="1200" dirty="0"/>
          </a:p>
          <a:p>
            <a:endParaRPr lang="en-IN" sz="1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5768975"/>
          </a:xfrm>
        </p:spPr>
        <p:txBody>
          <a:bodyPr>
            <a:normAutofit fontScale="70000" lnSpcReduction="20000"/>
          </a:bodyPr>
          <a:lstStyle/>
          <a:p>
            <a:r>
              <a:rPr lang="en-IN" dirty="0" err="1"/>
              <a:t>obj</a:t>
            </a:r>
            <a:r>
              <a:rPr lang="en-IN" dirty="0"/>
              <a:t>=Demo()</a:t>
            </a:r>
          </a:p>
          <a:p>
            <a:r>
              <a:rPr lang="en-IN" dirty="0"/>
              <a:t>t1=Thread(target=obj.num)</a:t>
            </a:r>
          </a:p>
          <a:p>
            <a:r>
              <a:rPr lang="en-IN" dirty="0"/>
              <a:t>t2=Thread(target=</a:t>
            </a:r>
            <a:r>
              <a:rPr lang="en-IN" dirty="0" err="1"/>
              <a:t>obj.double</a:t>
            </a:r>
            <a:r>
              <a:rPr lang="en-IN" dirty="0"/>
              <a:t>)</a:t>
            </a:r>
          </a:p>
          <a:p>
            <a:r>
              <a:rPr lang="en-IN" dirty="0"/>
              <a:t>t3=Thread(target=</a:t>
            </a:r>
            <a:r>
              <a:rPr lang="en-IN" dirty="0" err="1"/>
              <a:t>obj.square</a:t>
            </a:r>
            <a:r>
              <a:rPr lang="en-IN" dirty="0"/>
              <a:t>)</a:t>
            </a:r>
          </a:p>
          <a:p>
            <a:endParaRPr lang="en-IN" dirty="0"/>
          </a:p>
          <a:p>
            <a:r>
              <a:rPr lang="en-IN" dirty="0"/>
              <a:t>t1.start()</a:t>
            </a:r>
          </a:p>
          <a:p>
            <a:r>
              <a:rPr lang="en-IN" dirty="0" err="1"/>
              <a:t>time.sleep</a:t>
            </a:r>
            <a:r>
              <a:rPr lang="en-IN" dirty="0"/>
              <a:t>(0.2)</a:t>
            </a:r>
          </a:p>
          <a:p>
            <a:r>
              <a:rPr lang="en-IN" dirty="0"/>
              <a:t>t2.start()</a:t>
            </a:r>
          </a:p>
          <a:p>
            <a:r>
              <a:rPr lang="en-IN" dirty="0" err="1"/>
              <a:t>time.sleep</a:t>
            </a:r>
            <a:r>
              <a:rPr lang="en-IN" dirty="0"/>
              <a:t>(0.2)</a:t>
            </a:r>
          </a:p>
          <a:p>
            <a:r>
              <a:rPr lang="en-IN" dirty="0"/>
              <a:t>t3.start()</a:t>
            </a:r>
          </a:p>
          <a:p>
            <a:r>
              <a:rPr lang="en-IN" dirty="0" err="1"/>
              <a:t>time.sleep</a:t>
            </a:r>
            <a:r>
              <a:rPr lang="en-IN" dirty="0"/>
              <a:t>(0.2)</a:t>
            </a:r>
          </a:p>
          <a:p>
            <a:r>
              <a:rPr lang="en-IN" dirty="0"/>
              <a:t>t1.join()</a:t>
            </a:r>
          </a:p>
          <a:p>
            <a:r>
              <a:rPr lang="en-IN" dirty="0"/>
              <a:t>t2.join()</a:t>
            </a:r>
          </a:p>
          <a:p>
            <a:r>
              <a:rPr lang="en-IN" dirty="0"/>
              <a:t>t3.join()</a:t>
            </a:r>
          </a:p>
          <a:p>
            <a:endParaRPr lang="en-IN" dirty="0"/>
          </a:p>
          <a:p>
            <a:endParaRPr lang="en-IN" dirty="0"/>
          </a:p>
          <a:p>
            <a:r>
              <a:rPr lang="en-IN" dirty="0"/>
              <a:t>print("This is the main thread")</a:t>
            </a:r>
          </a:p>
          <a:p>
            <a:endParaRPr lang="en-IN" dirty="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Race Condition</a:t>
            </a:r>
          </a:p>
        </p:txBody>
      </p:sp>
      <p:sp>
        <p:nvSpPr>
          <p:cNvPr id="3" name="Content Placeholder 2"/>
          <p:cNvSpPr>
            <a:spLocks noGrp="1"/>
          </p:cNvSpPr>
          <p:nvPr>
            <p:ph idx="1"/>
          </p:nvPr>
        </p:nvSpPr>
        <p:spPr/>
        <p:txBody>
          <a:bodyPr/>
          <a:lstStyle/>
          <a:p>
            <a:r>
              <a:rPr lang="en-IN" dirty="0"/>
              <a:t>Race condition is a situation that occurs when threads are acting in an unexpected sequence, thus leading to unreliable output.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6215062"/>
          </a:xfrm>
        </p:spPr>
        <p:txBody>
          <a:bodyPr>
            <a:normAutofit fontScale="40000" lnSpcReduction="20000"/>
          </a:bodyPr>
          <a:lstStyle/>
          <a:p>
            <a:r>
              <a:rPr lang="en-IN" dirty="0"/>
              <a:t>from threading import </a:t>
            </a:r>
            <a:r>
              <a:rPr lang="en-IN" dirty="0" err="1"/>
              <a:t>Thread,current_thread</a:t>
            </a:r>
            <a:endParaRPr lang="en-IN" dirty="0"/>
          </a:p>
          <a:p>
            <a:endParaRPr lang="en-IN" dirty="0"/>
          </a:p>
          <a:p>
            <a:endParaRPr lang="en-IN" dirty="0"/>
          </a:p>
          <a:p>
            <a:r>
              <a:rPr lang="en-IN" dirty="0"/>
              <a:t>class Flight:</a:t>
            </a:r>
          </a:p>
          <a:p>
            <a:r>
              <a:rPr lang="en-IN" dirty="0"/>
              <a:t>    def __init__(</a:t>
            </a:r>
            <a:r>
              <a:rPr lang="en-IN" dirty="0" err="1"/>
              <a:t>self,available_seat</a:t>
            </a:r>
            <a:r>
              <a:rPr lang="en-IN" dirty="0"/>
              <a:t>):</a:t>
            </a:r>
          </a:p>
          <a:p>
            <a:r>
              <a:rPr lang="en-IN" dirty="0"/>
              <a:t>        </a:t>
            </a:r>
            <a:r>
              <a:rPr lang="en-IN" dirty="0" err="1"/>
              <a:t>self.available_seat</a:t>
            </a:r>
            <a:r>
              <a:rPr lang="en-IN" dirty="0"/>
              <a:t>=</a:t>
            </a:r>
            <a:r>
              <a:rPr lang="en-IN" dirty="0" err="1"/>
              <a:t>available_seat</a:t>
            </a:r>
            <a:endParaRPr lang="en-IN" dirty="0"/>
          </a:p>
          <a:p>
            <a:endParaRPr lang="en-IN" dirty="0"/>
          </a:p>
          <a:p>
            <a:r>
              <a:rPr lang="en-IN" dirty="0"/>
              <a:t>    def reserve(</a:t>
            </a:r>
            <a:r>
              <a:rPr lang="en-IN" dirty="0" err="1"/>
              <a:t>self,need_seat</a:t>
            </a:r>
            <a:r>
              <a:rPr lang="en-IN" dirty="0"/>
              <a:t>):</a:t>
            </a:r>
          </a:p>
          <a:p>
            <a:r>
              <a:rPr lang="en-IN" dirty="0"/>
              <a:t>        print("Available seats:",</a:t>
            </a:r>
            <a:r>
              <a:rPr lang="en-IN" dirty="0" err="1"/>
              <a:t>self.available_seat</a:t>
            </a:r>
            <a:r>
              <a:rPr lang="en-IN" dirty="0"/>
              <a:t>)</a:t>
            </a:r>
          </a:p>
          <a:p>
            <a:endParaRPr lang="en-IN" dirty="0"/>
          </a:p>
          <a:p>
            <a:r>
              <a:rPr lang="en-IN" dirty="0"/>
              <a:t>        if(</a:t>
            </a:r>
            <a:r>
              <a:rPr lang="en-IN" dirty="0" err="1"/>
              <a:t>self.available_seat</a:t>
            </a:r>
            <a:r>
              <a:rPr lang="en-IN" dirty="0"/>
              <a:t>&gt;=</a:t>
            </a:r>
            <a:r>
              <a:rPr lang="en-IN" dirty="0" err="1"/>
              <a:t>need_seat</a:t>
            </a:r>
            <a:r>
              <a:rPr lang="en-IN" dirty="0"/>
              <a:t>):</a:t>
            </a:r>
          </a:p>
          <a:p>
            <a:r>
              <a:rPr lang="en-IN" dirty="0"/>
              <a:t>            name=</a:t>
            </a:r>
            <a:r>
              <a:rPr lang="en-IN" dirty="0" err="1"/>
              <a:t>current_thread</a:t>
            </a:r>
            <a:r>
              <a:rPr lang="en-IN" dirty="0"/>
              <a:t>().name</a:t>
            </a:r>
          </a:p>
          <a:p>
            <a:endParaRPr lang="en-IN" dirty="0"/>
          </a:p>
          <a:p>
            <a:r>
              <a:rPr lang="en-IN" dirty="0"/>
              <a:t>            print(</a:t>
            </a:r>
            <a:r>
              <a:rPr lang="en-IN" dirty="0" err="1"/>
              <a:t>need_seat</a:t>
            </a:r>
            <a:r>
              <a:rPr lang="en-IN" dirty="0"/>
              <a:t>,” seat is </a:t>
            </a:r>
            <a:r>
              <a:rPr lang="en-IN" dirty="0" err="1"/>
              <a:t>alloted</a:t>
            </a:r>
            <a:r>
              <a:rPr lang="en-IN" dirty="0"/>
              <a:t> for “,name)</a:t>
            </a:r>
          </a:p>
          <a:p>
            <a:r>
              <a:rPr lang="en-IN" dirty="0"/>
              <a:t>            </a:t>
            </a:r>
            <a:r>
              <a:rPr lang="en-IN" dirty="0" err="1"/>
              <a:t>self.available_seat</a:t>
            </a:r>
            <a:r>
              <a:rPr lang="en-IN" dirty="0"/>
              <a:t>-=</a:t>
            </a:r>
            <a:r>
              <a:rPr lang="en-IN" dirty="0" err="1"/>
              <a:t>need_seat</a:t>
            </a:r>
            <a:endParaRPr lang="en-IN" dirty="0"/>
          </a:p>
          <a:p>
            <a:endParaRPr lang="en-IN" dirty="0"/>
          </a:p>
          <a:p>
            <a:r>
              <a:rPr lang="en-IN" dirty="0"/>
              <a:t>        else:</a:t>
            </a:r>
          </a:p>
          <a:p>
            <a:r>
              <a:rPr lang="en-IN" dirty="0"/>
              <a:t>            print("</a:t>
            </a:r>
            <a:r>
              <a:rPr lang="en-IN" dirty="0" err="1"/>
              <a:t>Sorry!All</a:t>
            </a:r>
            <a:r>
              <a:rPr lang="en-IN" dirty="0"/>
              <a:t> seats has </a:t>
            </a:r>
            <a:r>
              <a:rPr lang="en-IN" dirty="0" err="1"/>
              <a:t>alloted</a:t>
            </a:r>
            <a:r>
              <a:rPr lang="en-IN" dirty="0"/>
              <a:t>")</a:t>
            </a:r>
          </a:p>
          <a:p>
            <a:endParaRPr lang="en-IN" dirty="0"/>
          </a:p>
          <a:p>
            <a:r>
              <a:rPr lang="en-IN" dirty="0"/>
              <a:t>f=Flight(1)</a:t>
            </a:r>
          </a:p>
          <a:p>
            <a:r>
              <a:rPr lang="en-IN" dirty="0"/>
              <a:t>t1=Thread(target=</a:t>
            </a:r>
            <a:r>
              <a:rPr lang="en-IN" dirty="0" err="1"/>
              <a:t>f.reserve,args</a:t>
            </a:r>
            <a:r>
              <a:rPr lang="en-IN" dirty="0"/>
              <a:t>=(1,),name='</a:t>
            </a:r>
            <a:r>
              <a:rPr lang="en-IN" dirty="0" err="1"/>
              <a:t>Rahul</a:t>
            </a:r>
            <a:r>
              <a:rPr lang="en-IN" dirty="0"/>
              <a:t>')</a:t>
            </a:r>
          </a:p>
          <a:p>
            <a:r>
              <a:rPr lang="en-IN" dirty="0"/>
              <a:t>t2=Thread(target=</a:t>
            </a:r>
            <a:r>
              <a:rPr lang="en-IN" dirty="0" err="1"/>
              <a:t>f.reserve,args</a:t>
            </a:r>
            <a:r>
              <a:rPr lang="en-IN" dirty="0"/>
              <a:t>=(1,),name='</a:t>
            </a:r>
            <a:r>
              <a:rPr lang="en-IN" dirty="0" err="1"/>
              <a:t>Sonam</a:t>
            </a:r>
            <a:r>
              <a:rPr lang="en-IN" dirty="0"/>
              <a:t>')</a:t>
            </a:r>
          </a:p>
          <a:p>
            <a:r>
              <a:rPr lang="en-IN" dirty="0"/>
              <a:t>t1.start()</a:t>
            </a:r>
          </a:p>
          <a:p>
            <a:r>
              <a:rPr lang="en-IN" dirty="0"/>
              <a:t>t2.start()</a:t>
            </a:r>
          </a:p>
          <a:p>
            <a:endParaRPr lang="en-IN" dirty="0"/>
          </a:p>
          <a:p>
            <a:r>
              <a:rPr lang="en-IN" dirty="0"/>
              <a:t>t1.join()</a:t>
            </a:r>
          </a:p>
          <a:p>
            <a:r>
              <a:rPr lang="en-IN" dirty="0"/>
              <a:t>t2.join()</a:t>
            </a:r>
          </a:p>
          <a:p>
            <a:endParaRPr lang="en-IN" dirty="0"/>
          </a:p>
          <a:p>
            <a:endParaRPr lang="en-IN" dirty="0"/>
          </a:p>
          <a:p>
            <a:endParaRPr lang="en-IN" dirty="0"/>
          </a:p>
          <a:p>
            <a:endParaRPr lang="en-IN" dirty="0"/>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Thread Synchronization</a:t>
            </a:r>
          </a:p>
        </p:txBody>
      </p:sp>
      <p:sp>
        <p:nvSpPr>
          <p:cNvPr id="3" name="Content Placeholder 2"/>
          <p:cNvSpPr>
            <a:spLocks noGrp="1"/>
          </p:cNvSpPr>
          <p:nvPr>
            <p:ph idx="1"/>
          </p:nvPr>
        </p:nvSpPr>
        <p:spPr>
          <a:xfrm>
            <a:off x="457200" y="857232"/>
            <a:ext cx="8229600" cy="5715040"/>
          </a:xfrm>
        </p:spPr>
        <p:txBody>
          <a:bodyPr>
            <a:normAutofit/>
          </a:bodyPr>
          <a:lstStyle/>
          <a:p>
            <a:r>
              <a:rPr lang="en-IN" sz="2000" dirty="0"/>
              <a:t>Many threads trying to access the same object can lead to problems like making data inconsistent or getting unexpected output.</a:t>
            </a:r>
          </a:p>
          <a:p>
            <a:r>
              <a:rPr lang="en-IN" sz="2000" dirty="0"/>
              <a:t>So when a thread is already accessing n object, preventing any other thread accessing the same object is called Thread Synchronization.</a:t>
            </a:r>
          </a:p>
          <a:p>
            <a:r>
              <a:rPr lang="en-IN" sz="2000" dirty="0"/>
              <a:t>The object on which the threads are synchronizes is called Synchronized object or Mutually Exclusive Lock(</a:t>
            </a:r>
            <a:r>
              <a:rPr lang="en-IN" sz="2000" dirty="0" err="1"/>
              <a:t>mutex</a:t>
            </a:r>
            <a:r>
              <a:rPr lang="en-IN" sz="2000" dirty="0"/>
              <a:t>).</a:t>
            </a:r>
          </a:p>
          <a:p>
            <a:r>
              <a:rPr lang="en-IN" sz="2000" dirty="0"/>
              <a:t>To do Thread Synchronization we use Locks technique.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a:t>Locks</a:t>
            </a:r>
          </a:p>
        </p:txBody>
      </p:sp>
      <p:sp>
        <p:nvSpPr>
          <p:cNvPr id="3" name="Content Placeholder 2"/>
          <p:cNvSpPr>
            <a:spLocks noGrp="1"/>
          </p:cNvSpPr>
          <p:nvPr>
            <p:ph idx="1"/>
          </p:nvPr>
        </p:nvSpPr>
        <p:spPr/>
        <p:txBody>
          <a:bodyPr/>
          <a:lstStyle/>
          <a:p>
            <a:r>
              <a:rPr lang="en-IN" dirty="0"/>
              <a:t>Locks are typically used to synchronize access to a shared resource. Lock can be used to lock the object in which the thread is acting.</a:t>
            </a:r>
          </a:p>
          <a:p>
            <a:r>
              <a:rPr lang="en-IN" dirty="0"/>
              <a:t>A Lock has only two states, locked and unlocked. It is created in the unlocked state.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acquire()</a:t>
            </a:r>
          </a:p>
        </p:txBody>
      </p:sp>
      <p:sp>
        <p:nvSpPr>
          <p:cNvPr id="3" name="Content Placeholder 2"/>
          <p:cNvSpPr>
            <a:spLocks noGrp="1"/>
          </p:cNvSpPr>
          <p:nvPr>
            <p:ph idx="1"/>
          </p:nvPr>
        </p:nvSpPr>
        <p:spPr>
          <a:xfrm>
            <a:off x="457200" y="1071546"/>
            <a:ext cx="8229600" cy="5786454"/>
          </a:xfrm>
        </p:spPr>
        <p:txBody>
          <a:bodyPr>
            <a:normAutofit/>
          </a:bodyPr>
          <a:lstStyle/>
          <a:p>
            <a:r>
              <a:rPr lang="en-IN" sz="2000" dirty="0"/>
              <a:t>This method is used to change the state to locked and returns immediately.</a:t>
            </a:r>
          </a:p>
          <a:p>
            <a:r>
              <a:rPr lang="en-IN" sz="2000" dirty="0"/>
              <a:t>When the state is locked, acquire() blocks until a call to release() in another thread changes it to unlocked, then the acquire() call resets it to locked and returns.</a:t>
            </a:r>
          </a:p>
          <a:p>
            <a:r>
              <a:rPr lang="en-IN" sz="2000" dirty="0"/>
              <a:t>Syntax: acquire(blocking=True, timeout=-1)</a:t>
            </a:r>
          </a:p>
          <a:p>
            <a:r>
              <a:rPr lang="en-IN" sz="2000" dirty="0"/>
              <a:t>True- It blocks until the lock is unlocked, then set it to locked and return True.</a:t>
            </a:r>
          </a:p>
          <a:p>
            <a:r>
              <a:rPr lang="en-IN" sz="2000" dirty="0"/>
              <a:t>False- It does not block. If a call with blocking set to True would block , return False immediately; otherwise, set the lock to locked and return True.</a:t>
            </a:r>
          </a:p>
          <a:p>
            <a:r>
              <a:rPr lang="en-IN" sz="2000" dirty="0"/>
              <a:t>Timeout- When invoked with the floating-point timeout argument set to a positive value, block for at most the number of seconds specified by timeout and as long as the lock cannot be acquired. A timeout argument of -1 specifies an unbounded wait.</a:t>
            </a:r>
          </a:p>
          <a:p>
            <a:r>
              <a:rPr lang="en-IN" sz="2000" dirty="0"/>
              <a:t>The return value is True if the lock is acquired </a:t>
            </a:r>
            <a:r>
              <a:rPr lang="en-IN" sz="2000" dirty="0" err="1"/>
              <a:t>successfull</a:t>
            </a:r>
            <a:r>
              <a:rPr lang="en-IN" sz="2000" dirty="0"/>
              <a:t> , False if not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release()</a:t>
            </a:r>
          </a:p>
        </p:txBody>
      </p:sp>
      <p:sp>
        <p:nvSpPr>
          <p:cNvPr id="3" name="Content Placeholder 2"/>
          <p:cNvSpPr>
            <a:spLocks noGrp="1"/>
          </p:cNvSpPr>
          <p:nvPr>
            <p:ph idx="1"/>
          </p:nvPr>
        </p:nvSpPr>
        <p:spPr>
          <a:xfrm>
            <a:off x="457200" y="857232"/>
            <a:ext cx="8229600" cy="5268931"/>
          </a:xfrm>
        </p:spPr>
        <p:txBody>
          <a:bodyPr>
            <a:normAutofit/>
          </a:bodyPr>
          <a:lstStyle/>
          <a:p>
            <a:r>
              <a:rPr lang="en-IN" sz="2000" dirty="0"/>
              <a:t>This method is used to release a lock. This can be called from any thread, not only the thread which has acquired the lock.</a:t>
            </a:r>
          </a:p>
          <a:p>
            <a:r>
              <a:rPr lang="en-IN" sz="2000" dirty="0"/>
              <a:t>When the lock is locked, reset it to unlocked, and return. If any other threads are blocked waiting for the lock to become unlocked, allow exactly one of them to proceed.</a:t>
            </a:r>
          </a:p>
          <a:p>
            <a:r>
              <a:rPr lang="en-IN" sz="2000" dirty="0"/>
              <a:t>When invoked on an unlocked lock, a </a:t>
            </a:r>
            <a:r>
              <a:rPr lang="en-IN" sz="2000" dirty="0" err="1"/>
              <a:t>RuntimeError</a:t>
            </a:r>
            <a:r>
              <a:rPr lang="en-IN" sz="2000" dirty="0"/>
              <a:t> is raised.</a:t>
            </a:r>
          </a:p>
          <a:p>
            <a:r>
              <a:rPr lang="en-IN" sz="2000" dirty="0"/>
              <a:t>There is no return value.</a:t>
            </a:r>
          </a:p>
          <a:p>
            <a:r>
              <a:rPr lang="en-IN" sz="2000" dirty="0"/>
              <a:t>Syntax: release()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14313"/>
            <a:ext cx="8229600" cy="6286500"/>
          </a:xfrm>
        </p:spPr>
        <p:txBody>
          <a:bodyPr>
            <a:normAutofit fontScale="40000" lnSpcReduction="20000"/>
          </a:bodyPr>
          <a:lstStyle/>
          <a:p>
            <a:r>
              <a:rPr lang="en-IN" dirty="0"/>
              <a:t>from threading import *</a:t>
            </a:r>
          </a:p>
          <a:p>
            <a:endParaRPr lang="en-IN" dirty="0"/>
          </a:p>
          <a:p>
            <a:endParaRPr lang="en-IN" dirty="0"/>
          </a:p>
          <a:p>
            <a:r>
              <a:rPr lang="en-IN" dirty="0"/>
              <a:t>class Flight:</a:t>
            </a:r>
          </a:p>
          <a:p>
            <a:r>
              <a:rPr lang="en-IN" dirty="0"/>
              <a:t>    def __init__(</a:t>
            </a:r>
            <a:r>
              <a:rPr lang="en-IN" dirty="0" err="1"/>
              <a:t>self,available_seat</a:t>
            </a:r>
            <a:r>
              <a:rPr lang="en-IN" dirty="0"/>
              <a:t>):</a:t>
            </a:r>
          </a:p>
          <a:p>
            <a:r>
              <a:rPr lang="en-IN" dirty="0"/>
              <a:t>        </a:t>
            </a:r>
            <a:r>
              <a:rPr lang="en-IN" dirty="0" err="1"/>
              <a:t>self.available_seat</a:t>
            </a:r>
            <a:r>
              <a:rPr lang="en-IN" dirty="0"/>
              <a:t>=</a:t>
            </a:r>
            <a:r>
              <a:rPr lang="en-IN" dirty="0" err="1"/>
              <a:t>available_seat</a:t>
            </a:r>
            <a:endParaRPr lang="en-IN" dirty="0"/>
          </a:p>
          <a:p>
            <a:r>
              <a:rPr lang="en-IN" dirty="0"/>
              <a:t>        </a:t>
            </a:r>
            <a:r>
              <a:rPr lang="en-IN" dirty="0" err="1"/>
              <a:t>self.l</a:t>
            </a:r>
            <a:r>
              <a:rPr lang="en-IN" dirty="0"/>
              <a:t>=Lock()</a:t>
            </a:r>
          </a:p>
          <a:p>
            <a:endParaRPr lang="en-IN" dirty="0"/>
          </a:p>
          <a:p>
            <a:r>
              <a:rPr lang="en-IN" dirty="0"/>
              <a:t>    def reserve(</a:t>
            </a:r>
            <a:r>
              <a:rPr lang="en-IN" dirty="0" err="1"/>
              <a:t>self,need_seat</a:t>
            </a:r>
            <a:r>
              <a:rPr lang="en-IN" dirty="0"/>
              <a:t>):</a:t>
            </a:r>
          </a:p>
          <a:p>
            <a:r>
              <a:rPr lang="en-IN" dirty="0"/>
              <a:t>        </a:t>
            </a:r>
            <a:r>
              <a:rPr lang="en-IN" dirty="0" err="1"/>
              <a:t>self.l.acquire</a:t>
            </a:r>
            <a:r>
              <a:rPr lang="en-IN" dirty="0"/>
              <a:t>()</a:t>
            </a:r>
          </a:p>
          <a:p>
            <a:r>
              <a:rPr lang="en-IN" dirty="0"/>
              <a:t>        print("Available seats:",</a:t>
            </a:r>
            <a:r>
              <a:rPr lang="en-IN" dirty="0" err="1"/>
              <a:t>self.available_seat</a:t>
            </a:r>
            <a:r>
              <a:rPr lang="en-IN" dirty="0"/>
              <a:t>)</a:t>
            </a:r>
          </a:p>
          <a:p>
            <a:endParaRPr lang="en-IN" dirty="0"/>
          </a:p>
          <a:p>
            <a:r>
              <a:rPr lang="en-IN" dirty="0"/>
              <a:t>        if(</a:t>
            </a:r>
            <a:r>
              <a:rPr lang="en-IN" dirty="0" err="1"/>
              <a:t>self.available_seat</a:t>
            </a:r>
            <a:r>
              <a:rPr lang="en-IN" dirty="0"/>
              <a:t>&gt;=</a:t>
            </a:r>
            <a:r>
              <a:rPr lang="en-IN" dirty="0" err="1"/>
              <a:t>need_seat</a:t>
            </a:r>
            <a:r>
              <a:rPr lang="en-IN" dirty="0"/>
              <a:t>):</a:t>
            </a:r>
          </a:p>
          <a:p>
            <a:r>
              <a:rPr lang="en-IN" dirty="0"/>
              <a:t>            name=</a:t>
            </a:r>
            <a:r>
              <a:rPr lang="en-IN" dirty="0" err="1"/>
              <a:t>current_thread</a:t>
            </a:r>
            <a:r>
              <a:rPr lang="en-IN" dirty="0"/>
              <a:t>().name</a:t>
            </a:r>
          </a:p>
          <a:p>
            <a:endParaRPr lang="en-IN" dirty="0"/>
          </a:p>
          <a:p>
            <a:r>
              <a:rPr lang="en-IN" dirty="0"/>
              <a:t>            print(</a:t>
            </a:r>
            <a:r>
              <a:rPr lang="en-IN" dirty="0" err="1"/>
              <a:t>need_seat</a:t>
            </a:r>
            <a:r>
              <a:rPr lang="en-IN" dirty="0"/>
              <a:t>," seat is </a:t>
            </a:r>
            <a:r>
              <a:rPr lang="en-IN" dirty="0" err="1"/>
              <a:t>alloted</a:t>
            </a:r>
            <a:r>
              <a:rPr lang="en-IN" dirty="0"/>
              <a:t> for", name)</a:t>
            </a:r>
          </a:p>
          <a:p>
            <a:r>
              <a:rPr lang="en-IN" dirty="0"/>
              <a:t>            </a:t>
            </a:r>
            <a:r>
              <a:rPr lang="en-IN" dirty="0" err="1"/>
              <a:t>self.available_seat</a:t>
            </a:r>
            <a:r>
              <a:rPr lang="en-IN" dirty="0"/>
              <a:t>-=</a:t>
            </a:r>
            <a:r>
              <a:rPr lang="en-IN" dirty="0" err="1"/>
              <a:t>need_seat</a:t>
            </a:r>
            <a:endParaRPr lang="en-IN" dirty="0"/>
          </a:p>
          <a:p>
            <a:endParaRPr lang="en-IN" dirty="0"/>
          </a:p>
          <a:p>
            <a:r>
              <a:rPr lang="en-IN" dirty="0"/>
              <a:t>        else:</a:t>
            </a:r>
          </a:p>
          <a:p>
            <a:r>
              <a:rPr lang="en-IN" dirty="0"/>
              <a:t>            print("</a:t>
            </a:r>
            <a:r>
              <a:rPr lang="en-IN" dirty="0" err="1"/>
              <a:t>Sorry!All</a:t>
            </a:r>
            <a:r>
              <a:rPr lang="en-IN" dirty="0"/>
              <a:t> seats has </a:t>
            </a:r>
            <a:r>
              <a:rPr lang="en-IN" dirty="0" err="1"/>
              <a:t>alloted</a:t>
            </a:r>
            <a:r>
              <a:rPr lang="en-IN" dirty="0"/>
              <a:t>")</a:t>
            </a:r>
          </a:p>
          <a:p>
            <a:r>
              <a:rPr lang="en-IN" dirty="0"/>
              <a:t>        </a:t>
            </a:r>
            <a:r>
              <a:rPr lang="en-IN" dirty="0" err="1"/>
              <a:t>self.l.release</a:t>
            </a:r>
            <a:r>
              <a:rPr lang="en-IN" dirty="0"/>
              <a:t>()</a:t>
            </a:r>
          </a:p>
          <a:p>
            <a:endParaRPr lang="en-IN" dirty="0"/>
          </a:p>
          <a:p>
            <a:r>
              <a:rPr lang="en-IN" dirty="0"/>
              <a:t>f=Flight(2)</a:t>
            </a:r>
          </a:p>
          <a:p>
            <a:r>
              <a:rPr lang="en-IN" dirty="0"/>
              <a:t>t1=Thread(target=</a:t>
            </a:r>
            <a:r>
              <a:rPr lang="en-IN" dirty="0" err="1"/>
              <a:t>f.reserve,args</a:t>
            </a:r>
            <a:r>
              <a:rPr lang="en-IN" dirty="0"/>
              <a:t>=(1,),name='</a:t>
            </a:r>
            <a:r>
              <a:rPr lang="en-IN" dirty="0" err="1"/>
              <a:t>Rahul</a:t>
            </a:r>
            <a:r>
              <a:rPr lang="en-IN" dirty="0"/>
              <a:t>')</a:t>
            </a:r>
          </a:p>
          <a:p>
            <a:r>
              <a:rPr lang="en-IN" dirty="0"/>
              <a:t>t2=Thread(target=</a:t>
            </a:r>
            <a:r>
              <a:rPr lang="en-IN" dirty="0" err="1"/>
              <a:t>f.reserve,args</a:t>
            </a:r>
            <a:r>
              <a:rPr lang="en-IN" dirty="0"/>
              <a:t>=(1,),name='</a:t>
            </a:r>
            <a:r>
              <a:rPr lang="en-IN" dirty="0" err="1"/>
              <a:t>Sonam</a:t>
            </a:r>
            <a:r>
              <a:rPr lang="en-IN" dirty="0"/>
              <a:t>')</a:t>
            </a:r>
          </a:p>
          <a:p>
            <a:r>
              <a:rPr lang="en-IN" dirty="0"/>
              <a:t>t3=Thread(target=</a:t>
            </a:r>
            <a:r>
              <a:rPr lang="en-IN" dirty="0" err="1"/>
              <a:t>f.reserve,args</a:t>
            </a:r>
            <a:r>
              <a:rPr lang="en-IN" dirty="0"/>
              <a:t>=(1,),name='Raj')</a:t>
            </a:r>
          </a:p>
          <a:p>
            <a:r>
              <a:rPr lang="en-IN" dirty="0"/>
              <a:t>t1.start()</a:t>
            </a:r>
          </a:p>
          <a:p>
            <a:r>
              <a:rPr lang="en-IN" dirty="0"/>
              <a:t>t2.start()</a:t>
            </a:r>
          </a:p>
          <a:p>
            <a:r>
              <a:rPr lang="en-IN" dirty="0"/>
              <a:t>t3.start()</a:t>
            </a:r>
          </a:p>
          <a:p>
            <a:endParaRPr lang="en-IN" dirty="0"/>
          </a:p>
          <a:p>
            <a:endParaRPr lang="en-IN" dirty="0"/>
          </a:p>
          <a:p>
            <a:endParaRPr lang="en-IN" dirty="0"/>
          </a:p>
          <a:p>
            <a:endParaRPr lang="en-IN"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Thread class Methods</a:t>
            </a:r>
          </a:p>
        </p:txBody>
      </p:sp>
      <p:sp>
        <p:nvSpPr>
          <p:cNvPr id="3" name="Content Placeholder 2"/>
          <p:cNvSpPr>
            <a:spLocks noGrp="1"/>
          </p:cNvSpPr>
          <p:nvPr>
            <p:ph idx="1"/>
          </p:nvPr>
        </p:nvSpPr>
        <p:spPr>
          <a:xfrm>
            <a:off x="457200" y="1000108"/>
            <a:ext cx="8229600" cy="5500726"/>
          </a:xfrm>
        </p:spPr>
        <p:txBody>
          <a:bodyPr/>
          <a:lstStyle/>
          <a:p>
            <a:r>
              <a:rPr lang="en-IN" dirty="0"/>
              <a:t>start()</a:t>
            </a:r>
          </a:p>
          <a:p>
            <a:r>
              <a:rPr lang="en-IN" dirty="0"/>
              <a:t>run()-&gt; Every thread will run this method when thread is started. We can override this method and write our own code as body of the method.</a:t>
            </a:r>
          </a:p>
          <a:p>
            <a:r>
              <a:rPr lang="en-IN" dirty="0"/>
              <a:t>join()-&gt; This method is used to wait till the thread completely executes run() 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2071678"/>
            <a:ext cx="3429024"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Exception Class</a:t>
            </a:r>
          </a:p>
        </p:txBody>
      </p:sp>
      <p:cxnSp>
        <p:nvCxnSpPr>
          <p:cNvPr id="6" name="Straight Arrow Connector 5"/>
          <p:cNvCxnSpPr>
            <a:stCxn id="4" idx="2"/>
          </p:cNvCxnSpPr>
          <p:nvPr/>
        </p:nvCxnSpPr>
        <p:spPr>
          <a:xfrm rot="5400000">
            <a:off x="1964513" y="3464719"/>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71538" y="3929066"/>
            <a:ext cx="3000396"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A</a:t>
            </a:r>
          </a:p>
        </p:txBody>
      </p:sp>
      <p:sp>
        <p:nvSpPr>
          <p:cNvPr id="12" name="Rectangle 11"/>
          <p:cNvSpPr/>
          <p:nvPr/>
        </p:nvSpPr>
        <p:spPr>
          <a:xfrm>
            <a:off x="4929190" y="1857364"/>
            <a:ext cx="321471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Exception Class</a:t>
            </a:r>
          </a:p>
        </p:txBody>
      </p:sp>
      <p:cxnSp>
        <p:nvCxnSpPr>
          <p:cNvPr id="14" name="Straight Arrow Connector 13"/>
          <p:cNvCxnSpPr>
            <a:stCxn id="12" idx="2"/>
          </p:cNvCxnSpPr>
          <p:nvPr/>
        </p:nvCxnSpPr>
        <p:spPr>
          <a:xfrm rot="16200000" flipH="1">
            <a:off x="6125776" y="3268264"/>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500694" y="3786190"/>
            <a:ext cx="200026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A</a:t>
            </a:r>
          </a:p>
        </p:txBody>
      </p:sp>
      <p:cxnSp>
        <p:nvCxnSpPr>
          <p:cNvPr id="17" name="Straight Arrow Connector 16"/>
          <p:cNvCxnSpPr>
            <a:stCxn id="15" idx="2"/>
          </p:cNvCxnSpPr>
          <p:nvPr/>
        </p:nvCxnSpPr>
        <p:spPr>
          <a:xfrm rot="5400000">
            <a:off x="6143636" y="4929198"/>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5008" y="5143512"/>
            <a:ext cx="171451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B</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Set and Get Thread Name</a:t>
            </a:r>
          </a:p>
        </p:txBody>
      </p:sp>
      <p:sp>
        <p:nvSpPr>
          <p:cNvPr id="3" name="Content Placeholder 2"/>
          <p:cNvSpPr>
            <a:spLocks noGrp="1"/>
          </p:cNvSpPr>
          <p:nvPr>
            <p:ph idx="1"/>
          </p:nvPr>
        </p:nvSpPr>
        <p:spPr>
          <a:xfrm>
            <a:off x="457200" y="785794"/>
            <a:ext cx="8229600" cy="5340369"/>
          </a:xfrm>
        </p:spPr>
        <p:txBody>
          <a:bodyPr/>
          <a:lstStyle/>
          <a:p>
            <a:r>
              <a:rPr lang="en-IN" dirty="0" err="1"/>
              <a:t>current_thread</a:t>
            </a:r>
            <a:r>
              <a:rPr lang="en-IN" dirty="0"/>
              <a:t>()-&gt; returns current thread object.</a:t>
            </a:r>
          </a:p>
          <a:p>
            <a:r>
              <a:rPr lang="en-IN" dirty="0" err="1"/>
              <a:t>getName</a:t>
            </a:r>
            <a:r>
              <a:rPr lang="en-IN" dirty="0"/>
              <a:t>()-&gt;Every thread has a name by </a:t>
            </a:r>
            <a:r>
              <a:rPr lang="en-IN" dirty="0" err="1"/>
              <a:t>default,to</a:t>
            </a:r>
            <a:r>
              <a:rPr lang="en-IN" dirty="0"/>
              <a:t> get the name of thread we can use this method.</a:t>
            </a:r>
          </a:p>
          <a:p>
            <a:r>
              <a:rPr lang="en-IN" dirty="0" err="1"/>
              <a:t>setName</a:t>
            </a:r>
            <a:r>
              <a:rPr lang="en-IN" dirty="0"/>
              <a:t>(name)-&gt; This method is used to set the name of thread.</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a:p>
            <a:endParaRPr lang="en-IN" dirty="0"/>
          </a:p>
          <a:p>
            <a:pPr lvl="1">
              <a:buNone/>
            </a:pPr>
            <a:r>
              <a:rPr lang="en-IN" dirty="0"/>
              <a:t>			</a:t>
            </a:r>
            <a:r>
              <a:rPr lang="en-IN" sz="4000" dirty="0"/>
              <a:t>Thread Communication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Condition</a:t>
            </a:r>
          </a:p>
        </p:txBody>
      </p:sp>
      <p:sp>
        <p:nvSpPr>
          <p:cNvPr id="3" name="Content Placeholder 2"/>
          <p:cNvSpPr>
            <a:spLocks noGrp="1"/>
          </p:cNvSpPr>
          <p:nvPr>
            <p:ph idx="1"/>
          </p:nvPr>
        </p:nvSpPr>
        <p:spPr>
          <a:xfrm>
            <a:off x="457200" y="857232"/>
            <a:ext cx="8229600" cy="5268931"/>
          </a:xfrm>
        </p:spPr>
        <p:txBody>
          <a:bodyPr/>
          <a:lstStyle/>
          <a:p>
            <a:r>
              <a:rPr lang="en-IN" dirty="0"/>
              <a:t>Condition class is used to improve speed of communication between Threads. The condition class object is called condition variable.</a:t>
            </a:r>
          </a:p>
          <a:p>
            <a:r>
              <a:rPr lang="en-IN" dirty="0"/>
              <a:t>A condition variable is always associated with some kind of lock; this can be passed in or one will be created by default.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Create Condition Object</a:t>
            </a:r>
          </a:p>
        </p:txBody>
      </p:sp>
      <p:sp>
        <p:nvSpPr>
          <p:cNvPr id="3" name="Content Placeholder 2"/>
          <p:cNvSpPr>
            <a:spLocks noGrp="1"/>
          </p:cNvSpPr>
          <p:nvPr>
            <p:ph idx="1"/>
          </p:nvPr>
        </p:nvSpPr>
        <p:spPr/>
        <p:txBody>
          <a:bodyPr/>
          <a:lstStyle/>
          <a:p>
            <a:r>
              <a:rPr lang="en-IN" dirty="0"/>
              <a:t>from threading import Condition</a:t>
            </a:r>
          </a:p>
          <a:p>
            <a:r>
              <a:rPr lang="en-IN" dirty="0" err="1"/>
              <a:t>cv</a:t>
            </a:r>
            <a:r>
              <a:rPr lang="en-IN" dirty="0"/>
              <a:t>=Condition()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Condition Method</a:t>
            </a:r>
          </a:p>
        </p:txBody>
      </p:sp>
      <p:sp>
        <p:nvSpPr>
          <p:cNvPr id="3" name="Content Placeholder 2"/>
          <p:cNvSpPr>
            <a:spLocks noGrp="1"/>
          </p:cNvSpPr>
          <p:nvPr>
            <p:ph idx="1"/>
          </p:nvPr>
        </p:nvSpPr>
        <p:spPr>
          <a:xfrm>
            <a:off x="457200" y="1000108"/>
            <a:ext cx="8229600" cy="5126055"/>
          </a:xfrm>
        </p:spPr>
        <p:txBody>
          <a:bodyPr>
            <a:normAutofit/>
          </a:bodyPr>
          <a:lstStyle/>
          <a:p>
            <a:r>
              <a:rPr lang="en-IN" sz="1800" dirty="0"/>
              <a:t>notify(n=1)-&gt; This method is used to immediately wake up thread waiting on the </a:t>
            </a:r>
            <a:r>
              <a:rPr lang="en-IN" sz="1800" dirty="0" err="1"/>
              <a:t>condition.Where</a:t>
            </a:r>
            <a:r>
              <a:rPr lang="en-IN" sz="1800" dirty="0"/>
              <a:t> n is the number of thread need to wake up.</a:t>
            </a:r>
          </a:p>
          <a:p>
            <a:pPr>
              <a:buNone/>
            </a:pPr>
            <a:endParaRPr lang="en-IN" sz="1800" dirty="0"/>
          </a:p>
          <a:p>
            <a:r>
              <a:rPr lang="en-IN" sz="1800" dirty="0" err="1"/>
              <a:t>notify_all</a:t>
            </a:r>
            <a:r>
              <a:rPr lang="en-IN" sz="1800" dirty="0"/>
              <a:t>()-&gt; This method is used to wake up all threads waiting on the condition.</a:t>
            </a:r>
          </a:p>
          <a:p>
            <a:pPr>
              <a:buNone/>
            </a:pPr>
            <a:endParaRPr lang="en-IN" sz="1800" dirty="0"/>
          </a:p>
          <a:p>
            <a:r>
              <a:rPr lang="en-IN" sz="1800" dirty="0"/>
              <a:t>wait(timeout=None)-&gt; This method wait until notified or until a timeout occurs.</a:t>
            </a:r>
          </a:p>
          <a:p>
            <a:endParaRPr lang="en-IN"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28625"/>
            <a:ext cx="8229600" cy="6072188"/>
          </a:xfrm>
        </p:spPr>
        <p:txBody>
          <a:bodyPr>
            <a:normAutofit fontScale="40000" lnSpcReduction="20000"/>
          </a:bodyPr>
          <a:lstStyle/>
          <a:p>
            <a:r>
              <a:rPr lang="en-IN" dirty="0"/>
              <a:t>from threading import </a:t>
            </a:r>
            <a:r>
              <a:rPr lang="en-IN" dirty="0" err="1"/>
              <a:t>Thread,Condition</a:t>
            </a:r>
            <a:endParaRPr lang="en-IN" dirty="0"/>
          </a:p>
          <a:p>
            <a:r>
              <a:rPr lang="en-IN" dirty="0"/>
              <a:t>from time import sleep</a:t>
            </a:r>
          </a:p>
          <a:p>
            <a:r>
              <a:rPr lang="en-IN" dirty="0" err="1"/>
              <a:t>lst</a:t>
            </a:r>
            <a:r>
              <a:rPr lang="en-IN" dirty="0"/>
              <a:t>=[]</a:t>
            </a:r>
          </a:p>
          <a:p>
            <a:endParaRPr lang="en-IN" dirty="0"/>
          </a:p>
          <a:p>
            <a:r>
              <a:rPr lang="en-IN" dirty="0"/>
              <a:t>def produce():</a:t>
            </a:r>
          </a:p>
          <a:p>
            <a:r>
              <a:rPr lang="en-IN" dirty="0"/>
              <a:t>    </a:t>
            </a:r>
            <a:r>
              <a:rPr lang="en-IN" dirty="0" err="1"/>
              <a:t>cv.acquire</a:t>
            </a:r>
            <a:r>
              <a:rPr lang="en-IN" dirty="0"/>
              <a:t>()</a:t>
            </a:r>
          </a:p>
          <a:p>
            <a:r>
              <a:rPr lang="en-IN" dirty="0"/>
              <a:t>    for </a:t>
            </a:r>
            <a:r>
              <a:rPr lang="en-IN" dirty="0" err="1"/>
              <a:t>i</a:t>
            </a:r>
            <a:r>
              <a:rPr lang="en-IN" dirty="0"/>
              <a:t> in range(1,6):</a:t>
            </a:r>
          </a:p>
          <a:p>
            <a:r>
              <a:rPr lang="en-IN" dirty="0"/>
              <a:t>        </a:t>
            </a:r>
            <a:r>
              <a:rPr lang="en-IN" dirty="0" err="1"/>
              <a:t>lst.append</a:t>
            </a:r>
            <a:r>
              <a:rPr lang="en-IN" dirty="0"/>
              <a:t>(</a:t>
            </a:r>
            <a:r>
              <a:rPr lang="en-IN" dirty="0" err="1"/>
              <a:t>i</a:t>
            </a:r>
            <a:r>
              <a:rPr lang="en-IN" dirty="0"/>
              <a:t>)</a:t>
            </a:r>
          </a:p>
          <a:p>
            <a:r>
              <a:rPr lang="en-IN" dirty="0"/>
              <a:t>        sleep(1)</a:t>
            </a:r>
          </a:p>
          <a:p>
            <a:r>
              <a:rPr lang="en-IN" dirty="0"/>
              <a:t>        print("Item Produced...")</a:t>
            </a:r>
          </a:p>
          <a:p>
            <a:r>
              <a:rPr lang="en-IN" dirty="0"/>
              <a:t>    </a:t>
            </a:r>
            <a:r>
              <a:rPr lang="en-IN" dirty="0" err="1"/>
              <a:t>cv.notify</a:t>
            </a:r>
            <a:r>
              <a:rPr lang="en-IN" dirty="0"/>
              <a:t>()</a:t>
            </a:r>
          </a:p>
          <a:p>
            <a:r>
              <a:rPr lang="en-IN" dirty="0"/>
              <a:t>    </a:t>
            </a:r>
            <a:r>
              <a:rPr lang="en-IN" dirty="0" err="1"/>
              <a:t>cv.release</a:t>
            </a:r>
            <a:r>
              <a:rPr lang="en-IN" dirty="0"/>
              <a:t>()</a:t>
            </a:r>
          </a:p>
          <a:p>
            <a:endParaRPr lang="en-IN" dirty="0"/>
          </a:p>
          <a:p>
            <a:r>
              <a:rPr lang="en-IN" dirty="0"/>
              <a:t>def consume():</a:t>
            </a:r>
          </a:p>
          <a:p>
            <a:r>
              <a:rPr lang="en-IN" dirty="0"/>
              <a:t>    </a:t>
            </a:r>
            <a:r>
              <a:rPr lang="en-IN" dirty="0" err="1"/>
              <a:t>cv.acquire</a:t>
            </a:r>
            <a:r>
              <a:rPr lang="en-IN" dirty="0"/>
              <a:t>()</a:t>
            </a:r>
          </a:p>
          <a:p>
            <a:r>
              <a:rPr lang="en-IN" dirty="0"/>
              <a:t>    </a:t>
            </a:r>
            <a:r>
              <a:rPr lang="en-IN" dirty="0" err="1"/>
              <a:t>cv.wait</a:t>
            </a:r>
            <a:r>
              <a:rPr lang="en-IN" dirty="0"/>
              <a:t>(timeout=0)</a:t>
            </a:r>
          </a:p>
          <a:p>
            <a:r>
              <a:rPr lang="en-IN" dirty="0"/>
              <a:t>    </a:t>
            </a:r>
            <a:r>
              <a:rPr lang="en-IN" dirty="0" err="1"/>
              <a:t>cv.release</a:t>
            </a:r>
            <a:r>
              <a:rPr lang="en-IN" dirty="0"/>
              <a:t>()</a:t>
            </a:r>
          </a:p>
          <a:p>
            <a:r>
              <a:rPr lang="en-IN" dirty="0"/>
              <a:t>    print(</a:t>
            </a:r>
            <a:r>
              <a:rPr lang="en-IN" dirty="0" err="1"/>
              <a:t>lst</a:t>
            </a:r>
            <a:r>
              <a:rPr lang="en-IN" dirty="0"/>
              <a:t>)</a:t>
            </a:r>
          </a:p>
          <a:p>
            <a:endParaRPr lang="en-IN" dirty="0"/>
          </a:p>
          <a:p>
            <a:endParaRPr lang="en-IN" dirty="0"/>
          </a:p>
          <a:p>
            <a:r>
              <a:rPr lang="en-IN" dirty="0" err="1"/>
              <a:t>cv</a:t>
            </a:r>
            <a:r>
              <a:rPr lang="en-IN" dirty="0"/>
              <a:t>=Condition()</a:t>
            </a:r>
          </a:p>
          <a:p>
            <a:r>
              <a:rPr lang="en-IN" dirty="0"/>
              <a:t>t1=Thread(target=produce)</a:t>
            </a:r>
          </a:p>
          <a:p>
            <a:r>
              <a:rPr lang="en-IN" dirty="0"/>
              <a:t>t2=Thread(target=consume)</a:t>
            </a:r>
          </a:p>
          <a:p>
            <a:endParaRPr lang="en-IN" dirty="0"/>
          </a:p>
          <a:p>
            <a:r>
              <a:rPr lang="en-IN" dirty="0"/>
              <a:t>t1.start()</a:t>
            </a:r>
          </a:p>
          <a:p>
            <a:r>
              <a:rPr lang="en-IN" dirty="0"/>
              <a:t>t2.start()</a:t>
            </a:r>
          </a:p>
          <a:p>
            <a:endParaRPr lang="en-IN" dirty="0"/>
          </a:p>
          <a:p>
            <a:r>
              <a:rPr lang="en-IN"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Lambda functions</a:t>
            </a:r>
          </a:p>
        </p:txBody>
      </p:sp>
      <p:sp>
        <p:nvSpPr>
          <p:cNvPr id="3" name="Content Placeholder 2"/>
          <p:cNvSpPr>
            <a:spLocks noGrp="1"/>
          </p:cNvSpPr>
          <p:nvPr>
            <p:ph idx="1"/>
          </p:nvPr>
        </p:nvSpPr>
        <p:spPr>
          <a:xfrm>
            <a:off x="457200" y="928670"/>
            <a:ext cx="8229600" cy="5643602"/>
          </a:xfrm>
        </p:spPr>
        <p:txBody>
          <a:bodyPr/>
          <a:lstStyle/>
          <a:p>
            <a:r>
              <a:rPr lang="en-IN" dirty="0"/>
              <a:t>These are special functions which can be written in one line.</a:t>
            </a:r>
          </a:p>
          <a:p>
            <a:r>
              <a:rPr lang="en-IN" dirty="0"/>
              <a:t>multiply=lambda </a:t>
            </a:r>
            <a:r>
              <a:rPr lang="en-IN" dirty="0" err="1"/>
              <a:t>x,y</a:t>
            </a:r>
            <a:r>
              <a:rPr lang="en-IN" dirty="0"/>
              <a:t>: x*y</a:t>
            </a:r>
          </a:p>
          <a:p>
            <a:r>
              <a:rPr lang="en-IN" dirty="0"/>
              <a:t>There are parameters x and y</a:t>
            </a:r>
          </a:p>
          <a:p>
            <a:r>
              <a:rPr lang="en-IN" dirty="0"/>
              <a:t>To </a:t>
            </a:r>
            <a:r>
              <a:rPr lang="en-IN" dirty="0" err="1"/>
              <a:t>call,multiply</a:t>
            </a:r>
            <a:r>
              <a:rPr lang="en-IN" dirty="0"/>
              <a:t>(2,3)</a:t>
            </a:r>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power=lambda </a:t>
            </a:r>
            <a:r>
              <a:rPr lang="en-IN" dirty="0" err="1"/>
              <a:t>x,y:x</a:t>
            </a:r>
            <a:r>
              <a:rPr lang="en-IN" dirty="0"/>
              <a:t>**y</a:t>
            </a:r>
          </a:p>
          <a:p>
            <a:r>
              <a:rPr lang="en-IN" dirty="0"/>
              <a:t>power(2,3)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lstStyle/>
          <a:p>
            <a:r>
              <a:rPr lang="en-IN" dirty="0"/>
              <a:t>Write a Python program to create a lambda function that adds 15 to a given number passed in as an argument</a:t>
            </a:r>
          </a:p>
          <a:p>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Map and lambda functions</a:t>
            </a:r>
          </a:p>
        </p:txBody>
      </p:sp>
      <p:sp>
        <p:nvSpPr>
          <p:cNvPr id="3" name="Content Placeholder 2"/>
          <p:cNvSpPr>
            <a:spLocks noGrp="1"/>
          </p:cNvSpPr>
          <p:nvPr>
            <p:ph idx="1"/>
          </p:nvPr>
        </p:nvSpPr>
        <p:spPr>
          <a:xfrm>
            <a:off x="457200" y="857232"/>
            <a:ext cx="8229600" cy="5268931"/>
          </a:xfrm>
        </p:spPr>
        <p:txBody>
          <a:bodyPr/>
          <a:lstStyle/>
          <a:p>
            <a:r>
              <a:rPr lang="en-IN" dirty="0"/>
              <a:t>Map takes sequence of values and applies it on the older elements and give the output.</a:t>
            </a:r>
          </a:p>
          <a:p>
            <a:endParaRPr lang="en-IN" dirty="0"/>
          </a:p>
          <a:p>
            <a:r>
              <a:rPr lang="en-IN" dirty="0" err="1"/>
              <a:t>some_num</a:t>
            </a:r>
            <a:r>
              <a:rPr lang="en-IN" dirty="0"/>
              <a:t>=[2,4,6,8]</a:t>
            </a:r>
          </a:p>
          <a:p>
            <a:r>
              <a:rPr lang="en-IN" dirty="0"/>
              <a:t>double=map(lambda x: </a:t>
            </a:r>
            <a:r>
              <a:rPr lang="en-IN" dirty="0" err="1"/>
              <a:t>x+x</a:t>
            </a:r>
            <a:r>
              <a:rPr lang="en-IN" dirty="0"/>
              <a:t>, </a:t>
            </a:r>
            <a:r>
              <a:rPr lang="en-IN" dirty="0" err="1"/>
              <a:t>some_num</a:t>
            </a:r>
            <a:r>
              <a:rPr lang="en-IN" dirty="0"/>
              <a:t>)</a:t>
            </a:r>
          </a:p>
          <a:p>
            <a:r>
              <a:rPr lang="en-IN" dirty="0"/>
              <a:t>list(double)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12" y="642918"/>
            <a:ext cx="271464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Exception</a:t>
            </a:r>
          </a:p>
        </p:txBody>
      </p:sp>
      <p:cxnSp>
        <p:nvCxnSpPr>
          <p:cNvPr id="6" name="Straight Connector 5"/>
          <p:cNvCxnSpPr>
            <a:stCxn id="4" idx="2"/>
          </p:cNvCxnSpPr>
          <p:nvPr/>
        </p:nvCxnSpPr>
        <p:spPr>
          <a:xfrm rot="5400000">
            <a:off x="3714744" y="1785926"/>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7158" y="2071678"/>
            <a:ext cx="82868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5687" y="2393149"/>
            <a:ext cx="64294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2714620"/>
            <a:ext cx="178591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ImportError</a:t>
            </a:r>
            <a:endParaRPr lang="en-IN" dirty="0"/>
          </a:p>
        </p:txBody>
      </p:sp>
      <p:cxnSp>
        <p:nvCxnSpPr>
          <p:cNvPr id="15" name="Straight Connector 14"/>
          <p:cNvCxnSpPr/>
          <p:nvPr/>
        </p:nvCxnSpPr>
        <p:spPr>
          <a:xfrm rot="5400000">
            <a:off x="3321835" y="2393149"/>
            <a:ext cx="64294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928926" y="2786058"/>
            <a:ext cx="171451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OSError</a:t>
            </a:r>
            <a:endParaRPr lang="en-IN" dirty="0"/>
          </a:p>
        </p:txBody>
      </p:sp>
      <p:cxnSp>
        <p:nvCxnSpPr>
          <p:cNvPr id="18" name="Straight Connector 17"/>
          <p:cNvCxnSpPr/>
          <p:nvPr/>
        </p:nvCxnSpPr>
        <p:spPr>
          <a:xfrm rot="5400000">
            <a:off x="8286776" y="2357430"/>
            <a:ext cx="571504"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429488" y="2571744"/>
            <a:ext cx="171451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Arithmeticerror</a:t>
            </a:r>
            <a:endParaRPr lang="en-IN" dirty="0"/>
          </a:p>
        </p:txBody>
      </p:sp>
      <p:cxnSp>
        <p:nvCxnSpPr>
          <p:cNvPr id="21" name="Straight Connector 20"/>
          <p:cNvCxnSpPr/>
          <p:nvPr/>
        </p:nvCxnSpPr>
        <p:spPr>
          <a:xfrm rot="5400000">
            <a:off x="535753" y="3821909"/>
            <a:ext cx="5000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4214818"/>
            <a:ext cx="2357422"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ModuleNotFoundError</a:t>
            </a:r>
            <a:endParaRPr lang="en-IN" dirty="0"/>
          </a:p>
        </p:txBody>
      </p:sp>
      <p:cxnSp>
        <p:nvCxnSpPr>
          <p:cNvPr id="24" name="Straight Connector 23"/>
          <p:cNvCxnSpPr/>
          <p:nvPr/>
        </p:nvCxnSpPr>
        <p:spPr>
          <a:xfrm rot="5400000">
            <a:off x="3857620" y="371475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86050" y="4000504"/>
            <a:ext cx="35719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2536017" y="4250537"/>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107653" y="4250537"/>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6143636" y="4286256"/>
            <a:ext cx="4286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500298" y="4572008"/>
            <a:ext cx="121444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BlockingIOError</a:t>
            </a:r>
            <a:endParaRPr lang="en-IN" dirty="0"/>
          </a:p>
        </p:txBody>
      </p:sp>
      <p:sp>
        <p:nvSpPr>
          <p:cNvPr id="35" name="Rectangle 34"/>
          <p:cNvSpPr/>
          <p:nvPr/>
        </p:nvSpPr>
        <p:spPr>
          <a:xfrm>
            <a:off x="4000496" y="4500570"/>
            <a:ext cx="164307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ConnectionError</a:t>
            </a:r>
            <a:endParaRPr lang="en-IN" dirty="0"/>
          </a:p>
        </p:txBody>
      </p:sp>
      <p:sp>
        <p:nvSpPr>
          <p:cNvPr id="36" name="Rectangle 35"/>
          <p:cNvSpPr/>
          <p:nvPr/>
        </p:nvSpPr>
        <p:spPr>
          <a:xfrm>
            <a:off x="5857884" y="4500570"/>
            <a:ext cx="135732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PermissionError</a:t>
            </a:r>
            <a:endParaRPr lang="en-IN" dirty="0"/>
          </a:p>
        </p:txBody>
      </p:sp>
      <p:cxnSp>
        <p:nvCxnSpPr>
          <p:cNvPr id="38" name="Straight Connector 37"/>
          <p:cNvCxnSpPr/>
          <p:nvPr/>
        </p:nvCxnSpPr>
        <p:spPr>
          <a:xfrm rot="5400000">
            <a:off x="6929454" y="4572008"/>
            <a:ext cx="214314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500826" y="5643578"/>
            <a:ext cx="264317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322231" y="5893611"/>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429256" y="6072206"/>
            <a:ext cx="1643074" cy="785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FloatingPointError</a:t>
            </a:r>
            <a:endParaRPr lang="en-IN" dirty="0"/>
          </a:p>
        </p:txBody>
      </p:sp>
      <p:cxnSp>
        <p:nvCxnSpPr>
          <p:cNvPr id="47" name="Straight Connector 46"/>
          <p:cNvCxnSpPr/>
          <p:nvPr/>
        </p:nvCxnSpPr>
        <p:spPr>
          <a:xfrm rot="5400000">
            <a:off x="8108181" y="5893611"/>
            <a:ext cx="5000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500958" y="6143644"/>
            <a:ext cx="1643042" cy="71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DivisonByZeroError</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a:t>Capitalizing List of Strings</a:t>
            </a:r>
          </a:p>
        </p:txBody>
      </p:sp>
      <p:sp>
        <p:nvSpPr>
          <p:cNvPr id="3" name="Content Placeholder 2"/>
          <p:cNvSpPr>
            <a:spLocks noGrp="1"/>
          </p:cNvSpPr>
          <p:nvPr>
            <p:ph idx="1"/>
          </p:nvPr>
        </p:nvSpPr>
        <p:spPr/>
        <p:txBody>
          <a:bodyPr/>
          <a:lstStyle/>
          <a:p>
            <a:r>
              <a:rPr lang="en-IN" dirty="0"/>
              <a:t>strings=[“</a:t>
            </a:r>
            <a:r>
              <a:rPr lang="en-IN" dirty="0" err="1"/>
              <a:t>My”,”Python</a:t>
            </a:r>
            <a:r>
              <a:rPr lang="en-IN" dirty="0"/>
              <a:t>”]</a:t>
            </a:r>
          </a:p>
          <a:p>
            <a:r>
              <a:rPr lang="en-IN" dirty="0"/>
              <a:t>cap=map(lambda x: </a:t>
            </a:r>
            <a:r>
              <a:rPr lang="en-IN" dirty="0" err="1"/>
              <a:t>str.upper</a:t>
            </a:r>
            <a:r>
              <a:rPr lang="en-IN" dirty="0"/>
              <a:t>(x),strings)</a:t>
            </a:r>
          </a:p>
          <a:p>
            <a:r>
              <a:rPr lang="en-IN" dirty="0"/>
              <a:t>list(cap)</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Write a Python program to square and cube every number in a given list of integers using Lambda.</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a:t>Sorting data with lambda function</a:t>
            </a:r>
          </a:p>
        </p:txBody>
      </p:sp>
      <p:sp>
        <p:nvSpPr>
          <p:cNvPr id="3" name="Content Placeholder 2"/>
          <p:cNvSpPr>
            <a:spLocks noGrp="1"/>
          </p:cNvSpPr>
          <p:nvPr>
            <p:ph idx="1"/>
          </p:nvPr>
        </p:nvSpPr>
        <p:spPr>
          <a:xfrm>
            <a:off x="457200" y="785794"/>
            <a:ext cx="8229600" cy="5572164"/>
          </a:xfrm>
        </p:spPr>
        <p:txBody>
          <a:bodyPr>
            <a:normAutofit/>
          </a:bodyPr>
          <a:lstStyle/>
          <a:p>
            <a:r>
              <a:rPr lang="en-IN" sz="2400" dirty="0"/>
              <a:t>attendance=[35,39,32,37,30,33]</a:t>
            </a:r>
          </a:p>
          <a:p>
            <a:r>
              <a:rPr lang="en-IN" sz="2400" dirty="0"/>
              <a:t>sorted(</a:t>
            </a:r>
            <a:r>
              <a:rPr lang="en-IN" sz="2400" dirty="0" err="1"/>
              <a:t>iterable,key</a:t>
            </a:r>
            <a:r>
              <a:rPr lang="en-IN" sz="2400" dirty="0"/>
              <a:t>=</a:t>
            </a:r>
            <a:r>
              <a:rPr lang="en-IN" sz="2400" dirty="0" err="1"/>
              <a:t>None,reverse</a:t>
            </a:r>
            <a:r>
              <a:rPr lang="en-IN" sz="2400" dirty="0"/>
              <a:t>=False)- This method returns a new list containing all items from the </a:t>
            </a:r>
            <a:r>
              <a:rPr lang="en-IN" sz="2400" dirty="0" err="1"/>
              <a:t>iterable</a:t>
            </a:r>
            <a:r>
              <a:rPr lang="en-IN" sz="2400" dirty="0"/>
              <a:t> in ascending order.</a:t>
            </a:r>
          </a:p>
          <a:p>
            <a:r>
              <a:rPr lang="en-IN" sz="2400" dirty="0"/>
              <a:t>sorted(attendance) will give a new list as [30,32,33,35,37,39]</a:t>
            </a:r>
          </a:p>
          <a:p>
            <a:r>
              <a:rPr lang="en-IN" sz="2400" dirty="0"/>
              <a:t>The original list remains unaffected.</a:t>
            </a:r>
          </a:p>
          <a:p>
            <a:pPr lvl="1">
              <a:buNone/>
            </a:pPr>
            <a:r>
              <a:rPr lang="en-IN" sz="2000" dirty="0"/>
              <a:t>attendance=[35,39,32,37,30,33]</a:t>
            </a:r>
          </a:p>
          <a:p>
            <a:pPr lvl="1">
              <a:buNone/>
            </a:pPr>
            <a:r>
              <a:rPr lang="en-IN" sz="2000" dirty="0"/>
              <a:t>l=sorted(</a:t>
            </a:r>
            <a:r>
              <a:rPr lang="en-IN" sz="2000" dirty="0" err="1"/>
              <a:t>attendance,reverse</a:t>
            </a:r>
            <a:r>
              <a:rPr lang="en-IN" sz="2000" dirty="0"/>
              <a:t>=False)</a:t>
            </a:r>
          </a:p>
          <a:p>
            <a:pPr lvl="1">
              <a:buNone/>
            </a:pPr>
            <a:r>
              <a:rPr lang="en-IN" sz="2000" dirty="0"/>
              <a:t>print(l)</a:t>
            </a:r>
          </a:p>
          <a:p>
            <a:r>
              <a:rPr lang="en-IN" sz="2400" dirty="0" err="1"/>
              <a:t>attendance.sort</a:t>
            </a:r>
            <a:r>
              <a:rPr lang="en-IN" sz="2400" dirty="0"/>
              <a:t>() will change the original list</a:t>
            </a:r>
          </a:p>
          <a:p>
            <a:r>
              <a:rPr lang="en-IN" sz="2400" dirty="0" err="1"/>
              <a:t>attendance.sort</a:t>
            </a:r>
            <a:r>
              <a:rPr lang="en-IN" sz="2400" dirty="0"/>
              <a:t>(key=lambda x: x*1.5)</a:t>
            </a:r>
          </a:p>
          <a:p>
            <a:endParaRPr lang="en-IN"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lstStyle/>
          <a:p>
            <a:r>
              <a:rPr lang="en-IN" dirty="0" err="1"/>
              <a:t>class_att</a:t>
            </a:r>
            <a:r>
              <a:rPr lang="en-IN" dirty="0"/>
              <a:t>=[(‘9A’,35),(‘9B’,37),(‘9C’,30),(‘9D’,32),(‘9E’,34)]</a:t>
            </a:r>
          </a:p>
          <a:p>
            <a:r>
              <a:rPr lang="en-IN" dirty="0"/>
              <a:t>l=sorted(</a:t>
            </a:r>
            <a:r>
              <a:rPr lang="en-IN" dirty="0" err="1"/>
              <a:t>class_att,key</a:t>
            </a:r>
            <a:r>
              <a:rPr lang="en-IN" dirty="0"/>
              <a:t>=lambda x:x[1])</a:t>
            </a:r>
          </a:p>
          <a:p>
            <a:r>
              <a:rPr lang="en-IN" dirty="0"/>
              <a:t>print(l)</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r>
              <a:rPr lang="en-IN" dirty="0"/>
              <a:t>Write a Python program to sort a list of dictionaries using Lambda.</a:t>
            </a:r>
          </a:p>
          <a:p>
            <a:pPr lvl="1"/>
            <a:r>
              <a:rPr lang="en-IN" dirty="0"/>
              <a:t>models = [{'</a:t>
            </a:r>
            <a:r>
              <a:rPr lang="en-IN" dirty="0" err="1"/>
              <a:t>make':'Nokia</a:t>
            </a:r>
            <a:r>
              <a:rPr lang="en-IN" dirty="0"/>
              <a:t>', 'model':216, '</a:t>
            </a:r>
            <a:r>
              <a:rPr lang="en-IN" dirty="0" err="1"/>
              <a:t>color':'Black</a:t>
            </a:r>
            <a:r>
              <a:rPr lang="en-IN" dirty="0"/>
              <a:t>'}, {'</a:t>
            </a:r>
            <a:r>
              <a:rPr lang="en-IN" dirty="0" err="1"/>
              <a:t>make':'Mi</a:t>
            </a:r>
            <a:r>
              <a:rPr lang="en-IN" dirty="0"/>
              <a:t> Max', 'model':2, '</a:t>
            </a:r>
            <a:r>
              <a:rPr lang="en-IN" dirty="0" err="1"/>
              <a:t>color':'Gold</a:t>
            </a:r>
            <a:r>
              <a:rPr lang="en-IN" dirty="0"/>
              <a:t>'}, {'</a:t>
            </a:r>
            <a:r>
              <a:rPr lang="en-IN" dirty="0" err="1"/>
              <a:t>make':'Samsung</a:t>
            </a:r>
            <a:r>
              <a:rPr lang="en-IN" dirty="0"/>
              <a:t>', 'model': 7, '</a:t>
            </a:r>
            <a:r>
              <a:rPr lang="en-IN" dirty="0" err="1"/>
              <a:t>color':'Blue</a:t>
            </a:r>
            <a:r>
              <a:rPr lang="en-IN" dirty="0"/>
              <a:t>'}]</a:t>
            </a:r>
          </a:p>
          <a:p>
            <a:pPr lvl="1"/>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a:t>Filter and lambda function</a:t>
            </a:r>
          </a:p>
        </p:txBody>
      </p:sp>
      <p:sp>
        <p:nvSpPr>
          <p:cNvPr id="3" name="Content Placeholder 2"/>
          <p:cNvSpPr>
            <a:spLocks noGrp="1"/>
          </p:cNvSpPr>
          <p:nvPr>
            <p:ph idx="1"/>
          </p:nvPr>
        </p:nvSpPr>
        <p:spPr>
          <a:xfrm>
            <a:off x="457200" y="785794"/>
            <a:ext cx="8229600" cy="5715040"/>
          </a:xfrm>
        </p:spPr>
        <p:txBody>
          <a:bodyPr/>
          <a:lstStyle/>
          <a:p>
            <a:r>
              <a:rPr lang="en-IN" dirty="0"/>
              <a:t>attendance=[36,39,32,30,33,35,37]</a:t>
            </a:r>
          </a:p>
          <a:p>
            <a:r>
              <a:rPr lang="en-IN" dirty="0"/>
              <a:t>We have to filter the data to identify the above average attendance.</a:t>
            </a:r>
          </a:p>
          <a:p>
            <a:r>
              <a:rPr lang="en-IN" dirty="0" err="1"/>
              <a:t>abv_avg_att</a:t>
            </a:r>
            <a:r>
              <a:rPr lang="en-IN" dirty="0"/>
              <a:t>=filter(lambda x: x&gt;=35,attendance)</a:t>
            </a:r>
          </a:p>
          <a:p>
            <a:r>
              <a:rPr lang="en-IN" dirty="0"/>
              <a:t>print(list(</a:t>
            </a:r>
            <a:r>
              <a:rPr lang="en-IN" dirty="0" err="1"/>
              <a:t>abv_avg_att</a:t>
            </a:r>
            <a:r>
              <a:rPr lang="en-IN" dirty="0"/>
              <a:t>))</a:t>
            </a:r>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lstStyle/>
          <a:p>
            <a:r>
              <a:rPr lang="en-IN" dirty="0"/>
              <a:t>countries=[“</a:t>
            </a:r>
            <a:r>
              <a:rPr lang="en-IN" dirty="0" err="1"/>
              <a:t>India”,”US”,”UK”,”France”,”Germany”,”UAE</a:t>
            </a:r>
            <a:r>
              <a:rPr lang="en-IN" dirty="0"/>
              <a:t>”]</a:t>
            </a:r>
          </a:p>
          <a:p>
            <a:r>
              <a:rPr lang="en-IN" dirty="0"/>
              <a:t>count_ge3=filter(lambda x:len(x)&gt;3,countries)</a:t>
            </a:r>
          </a:p>
          <a:p>
            <a:r>
              <a:rPr lang="en-IN" dirty="0"/>
              <a:t>print(list(count_ge3))</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Write a Python program to filter a list of integers using Lambda.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Autofit/>
          </a:bodyPr>
          <a:lstStyle/>
          <a:p>
            <a:r>
              <a:rPr lang="en-IN" sz="2800" dirty="0"/>
              <a:t>Reduce Function and lambda Expression</a:t>
            </a:r>
          </a:p>
        </p:txBody>
      </p:sp>
      <p:sp>
        <p:nvSpPr>
          <p:cNvPr id="3" name="Content Placeholder 2"/>
          <p:cNvSpPr>
            <a:spLocks noGrp="1"/>
          </p:cNvSpPr>
          <p:nvPr>
            <p:ph idx="1"/>
          </p:nvPr>
        </p:nvSpPr>
        <p:spPr>
          <a:xfrm>
            <a:off x="457200" y="428604"/>
            <a:ext cx="8229600" cy="5697559"/>
          </a:xfrm>
        </p:spPr>
        <p:txBody>
          <a:bodyPr/>
          <a:lstStyle/>
          <a:p>
            <a:r>
              <a:rPr lang="en-IN" dirty="0"/>
              <a:t>from </a:t>
            </a:r>
            <a:r>
              <a:rPr lang="en-IN" dirty="0" err="1"/>
              <a:t>functools</a:t>
            </a:r>
            <a:r>
              <a:rPr lang="en-IN" dirty="0"/>
              <a:t> import reduce</a:t>
            </a:r>
          </a:p>
          <a:p>
            <a:r>
              <a:rPr lang="en-IN" dirty="0" err="1"/>
              <a:t>nums</a:t>
            </a:r>
            <a:r>
              <a:rPr lang="en-IN" dirty="0"/>
              <a:t>=[10,20,22,25,29,35]</a:t>
            </a:r>
          </a:p>
          <a:p>
            <a:r>
              <a:rPr lang="en-IN" dirty="0" err="1"/>
              <a:t>Summed_up</a:t>
            </a:r>
            <a:r>
              <a:rPr lang="en-IN" dirty="0"/>
              <a:t>=reduce(lambda x, y : </a:t>
            </a:r>
            <a:r>
              <a:rPr lang="en-IN" dirty="0" err="1"/>
              <a:t>x+y</a:t>
            </a:r>
            <a:r>
              <a:rPr lang="en-IN" dirty="0"/>
              <a:t>, </a:t>
            </a:r>
            <a:r>
              <a:rPr lang="en-IN" dirty="0" err="1"/>
              <a:t>nums</a:t>
            </a:r>
            <a:r>
              <a:rPr lang="en-IN" dirty="0"/>
              <a:t>)</a:t>
            </a:r>
          </a:p>
          <a:p>
            <a:r>
              <a:rPr lang="en-IN" dirty="0"/>
              <a:t>print(</a:t>
            </a:r>
            <a:r>
              <a:rPr lang="en-IN" dirty="0" err="1"/>
              <a:t>summed_up</a:t>
            </a:r>
            <a:r>
              <a:rPr lang="en-IN" dirty="0"/>
              <a:t>)</a:t>
            </a:r>
          </a:p>
          <a:p>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r>
              <a:rPr lang="en-IN" dirty="0"/>
              <a:t>Applying aggregate Functions</a:t>
            </a:r>
          </a:p>
        </p:txBody>
      </p:sp>
      <p:sp>
        <p:nvSpPr>
          <p:cNvPr id="3" name="Content Placeholder 2"/>
          <p:cNvSpPr>
            <a:spLocks noGrp="1"/>
          </p:cNvSpPr>
          <p:nvPr>
            <p:ph idx="1"/>
          </p:nvPr>
        </p:nvSpPr>
        <p:spPr>
          <a:xfrm>
            <a:off x="457200" y="642918"/>
            <a:ext cx="8229600" cy="5483245"/>
          </a:xfrm>
        </p:spPr>
        <p:txBody>
          <a:bodyPr/>
          <a:lstStyle/>
          <a:p>
            <a:r>
              <a:rPr lang="en-IN" dirty="0"/>
              <a:t>Identifying maximum value in a list</a:t>
            </a:r>
          </a:p>
          <a:p>
            <a:r>
              <a:rPr lang="en-IN" dirty="0" err="1"/>
              <a:t>max_value</a:t>
            </a:r>
            <a:r>
              <a:rPr lang="en-IN" dirty="0"/>
              <a:t>=reduce(lambda </a:t>
            </a:r>
            <a:r>
              <a:rPr lang="en-IN" dirty="0" err="1"/>
              <a:t>x,y</a:t>
            </a:r>
            <a:r>
              <a:rPr lang="en-IN" dirty="0"/>
              <a:t>: max(</a:t>
            </a:r>
            <a:r>
              <a:rPr lang="en-IN" dirty="0" err="1"/>
              <a:t>x,y</a:t>
            </a:r>
            <a:r>
              <a:rPr lang="en-IN" dirty="0"/>
              <a:t>),</a:t>
            </a:r>
            <a:r>
              <a:rPr lang="en-IN" dirty="0" err="1"/>
              <a:t>nums</a:t>
            </a:r>
            <a:r>
              <a:rPr lang="en-IN" dirty="0"/>
              <a:t>)</a:t>
            </a:r>
          </a:p>
          <a:p>
            <a:r>
              <a:rPr lang="en-IN" dirty="0"/>
              <a:t>print(</a:t>
            </a:r>
            <a:r>
              <a:rPr lang="en-IN" dirty="0" err="1"/>
              <a:t>max_value</a:t>
            </a:r>
            <a:r>
              <a:rPr lang="en-IN" dirty="0"/>
              <a:t>)</a:t>
            </a:r>
          </a:p>
          <a:p>
            <a:r>
              <a:rPr lang="en-IN" dirty="0"/>
              <a:t>Similarly, we can use minimum function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try and except in Python</a:t>
            </a:r>
          </a:p>
        </p:txBody>
      </p:sp>
      <p:sp>
        <p:nvSpPr>
          <p:cNvPr id="3" name="Content Placeholder 2"/>
          <p:cNvSpPr>
            <a:spLocks noGrp="1"/>
          </p:cNvSpPr>
          <p:nvPr>
            <p:ph idx="1"/>
          </p:nvPr>
        </p:nvSpPr>
        <p:spPr>
          <a:xfrm>
            <a:off x="457200" y="1071546"/>
            <a:ext cx="8229600" cy="5786454"/>
          </a:xfrm>
        </p:spPr>
        <p:txBody>
          <a:bodyPr/>
          <a:lstStyle/>
          <a:p>
            <a:r>
              <a:rPr lang="en-IN" dirty="0"/>
              <a:t>Wrap the doubtful code in try and except block</a:t>
            </a:r>
          </a:p>
          <a:p>
            <a:pPr lvl="1">
              <a:buNone/>
            </a:pPr>
            <a:r>
              <a:rPr lang="en-IN" dirty="0"/>
              <a:t>	try:</a:t>
            </a:r>
          </a:p>
          <a:p>
            <a:pPr lvl="2">
              <a:buNone/>
            </a:pPr>
            <a:r>
              <a:rPr lang="en-IN" dirty="0"/>
              <a:t>#code that is doubtful</a:t>
            </a:r>
          </a:p>
          <a:p>
            <a:pPr lvl="1">
              <a:buNone/>
            </a:pPr>
            <a:r>
              <a:rPr lang="en-IN" dirty="0"/>
              <a:t>	Except </a:t>
            </a:r>
            <a:r>
              <a:rPr lang="en-IN" dirty="0" err="1"/>
              <a:t>ExceptionType</a:t>
            </a:r>
            <a:r>
              <a:rPr lang="en-IN" dirty="0"/>
              <a:t>:</a:t>
            </a:r>
          </a:p>
          <a:p>
            <a:pPr lvl="2">
              <a:buNone/>
            </a:pPr>
            <a:r>
              <a:rPr lang="en-IN" dirty="0"/>
              <a:t># Handling code here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sz="2400" dirty="0"/>
              <a:t>If else conditional  statements with lambda functions</a:t>
            </a:r>
          </a:p>
        </p:txBody>
      </p:sp>
      <p:sp>
        <p:nvSpPr>
          <p:cNvPr id="3" name="Content Placeholder 2"/>
          <p:cNvSpPr>
            <a:spLocks noGrp="1"/>
          </p:cNvSpPr>
          <p:nvPr>
            <p:ph idx="1"/>
          </p:nvPr>
        </p:nvSpPr>
        <p:spPr>
          <a:xfrm>
            <a:off x="457200" y="571480"/>
            <a:ext cx="8229600" cy="5554683"/>
          </a:xfrm>
        </p:spPr>
        <p:txBody>
          <a:bodyPr/>
          <a:lstStyle/>
          <a:p>
            <a:r>
              <a:rPr lang="en-IN" dirty="0"/>
              <a:t>To find maximum element without using max function:</a:t>
            </a:r>
          </a:p>
          <a:p>
            <a:r>
              <a:rPr lang="en-IN" dirty="0" err="1"/>
              <a:t>max_value</a:t>
            </a:r>
            <a:r>
              <a:rPr lang="en-IN" dirty="0"/>
              <a:t>=reduce(lambda </a:t>
            </a:r>
            <a:r>
              <a:rPr lang="en-IN" dirty="0" err="1"/>
              <a:t>x,y</a:t>
            </a:r>
            <a:r>
              <a:rPr lang="en-IN" dirty="0"/>
              <a:t>: x if x&gt;y else </a:t>
            </a:r>
            <a:r>
              <a:rPr lang="en-IN" dirty="0" err="1"/>
              <a:t>y,nums</a:t>
            </a:r>
            <a:r>
              <a:rPr lang="en-IN" dirty="0"/>
              <a:t>)</a:t>
            </a:r>
          </a:p>
          <a:p>
            <a:r>
              <a:rPr lang="en-IN" dirty="0"/>
              <a:t>print(</a:t>
            </a:r>
            <a:r>
              <a:rPr lang="en-IN" dirty="0" err="1"/>
              <a:t>max_value</a:t>
            </a:r>
            <a:r>
              <a:rPr lang="en-IN"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For example let’s create a lambda function to check if given value is between 10 to 20 i.e.</a:t>
            </a:r>
          </a:p>
          <a:p>
            <a:pPr>
              <a:buNone/>
            </a:pPr>
            <a:br>
              <a:rPr lang="en-IN" dirty="0"/>
            </a:br>
            <a:r>
              <a:rPr lang="en-IN" dirty="0"/>
              <a:t>test=</a:t>
            </a:r>
            <a:r>
              <a:rPr lang="en-IN" b="1" dirty="0"/>
              <a:t>lambda</a:t>
            </a:r>
            <a:r>
              <a:rPr lang="en-IN" dirty="0"/>
              <a:t> x : </a:t>
            </a:r>
            <a:r>
              <a:rPr lang="en-IN" b="1" dirty="0"/>
              <a:t>True</a:t>
            </a:r>
            <a:r>
              <a:rPr lang="en-IN" dirty="0"/>
              <a:t> </a:t>
            </a:r>
            <a:r>
              <a:rPr lang="en-IN" b="1" dirty="0"/>
              <a:t>if</a:t>
            </a:r>
            <a:r>
              <a:rPr lang="en-IN" dirty="0"/>
              <a:t> (x &gt; 10 and x &lt; 20) </a:t>
            </a:r>
            <a:r>
              <a:rPr lang="en-IN" b="1" dirty="0"/>
              <a:t>else</a:t>
            </a:r>
            <a:r>
              <a:rPr lang="en-IN" dirty="0"/>
              <a:t> </a:t>
            </a:r>
            <a:r>
              <a:rPr lang="en-IN" b="1" dirty="0"/>
              <a:t>False</a:t>
            </a:r>
            <a:endParaRPr lang="en-IN" dirty="0"/>
          </a:p>
          <a:p>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Autofit/>
          </a:bodyPr>
          <a:lstStyle/>
          <a:p>
            <a:r>
              <a:rPr lang="en-IN" sz="2800" dirty="0"/>
              <a:t>Accessing nested list with lambda function and map function</a:t>
            </a:r>
          </a:p>
        </p:txBody>
      </p:sp>
      <p:sp>
        <p:nvSpPr>
          <p:cNvPr id="3" name="Content Placeholder 2"/>
          <p:cNvSpPr>
            <a:spLocks noGrp="1"/>
          </p:cNvSpPr>
          <p:nvPr>
            <p:ph idx="1"/>
          </p:nvPr>
        </p:nvSpPr>
        <p:spPr>
          <a:xfrm>
            <a:off x="457200" y="714356"/>
            <a:ext cx="8229600" cy="5411807"/>
          </a:xfrm>
        </p:spPr>
        <p:txBody>
          <a:bodyPr/>
          <a:lstStyle/>
          <a:p>
            <a:r>
              <a:rPr lang="en-IN" dirty="0"/>
              <a:t>scores=[[1,35,80],[2,32,75],[3,30,82],[4,33,75],[5,37,60]]</a:t>
            </a:r>
          </a:p>
          <a:p>
            <a:r>
              <a:rPr lang="en-IN" dirty="0" err="1"/>
              <a:t>abv_avg</a:t>
            </a:r>
            <a:r>
              <a:rPr lang="en-IN" dirty="0"/>
              <a:t>=35</a:t>
            </a:r>
          </a:p>
          <a:p>
            <a:r>
              <a:rPr lang="en-IN" dirty="0" err="1"/>
              <a:t>new_marks</a:t>
            </a:r>
            <a:r>
              <a:rPr lang="en-IN" dirty="0"/>
              <a:t>=map(lambda x: x[2]+2 if x[1]&gt;</a:t>
            </a:r>
            <a:r>
              <a:rPr lang="en-IN" dirty="0" err="1"/>
              <a:t>abv_avg</a:t>
            </a:r>
            <a:r>
              <a:rPr lang="en-IN" dirty="0"/>
              <a:t> else x[2]-2,scores)</a:t>
            </a:r>
          </a:p>
          <a:p>
            <a:r>
              <a:rPr lang="en-IN" dirty="0"/>
              <a:t>list(</a:t>
            </a:r>
            <a:r>
              <a:rPr lang="en-IN" dirty="0" err="1"/>
              <a:t>new_marks</a:t>
            </a:r>
            <a:r>
              <a:rPr lang="en-IN"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IN" sz="1800" dirty="0"/>
              <a:t>Accessing dictionary keys and values using map &amp; lambda function</a:t>
            </a:r>
          </a:p>
        </p:txBody>
      </p:sp>
      <p:sp>
        <p:nvSpPr>
          <p:cNvPr id="3" name="Content Placeholder 2"/>
          <p:cNvSpPr>
            <a:spLocks noGrp="1"/>
          </p:cNvSpPr>
          <p:nvPr>
            <p:ph idx="1"/>
          </p:nvPr>
        </p:nvSpPr>
        <p:spPr>
          <a:xfrm>
            <a:off x="457200" y="571480"/>
            <a:ext cx="8229600" cy="5554683"/>
          </a:xfrm>
        </p:spPr>
        <p:txBody>
          <a:bodyPr>
            <a:normAutofit lnSpcReduction="10000"/>
          </a:bodyPr>
          <a:lstStyle/>
          <a:p>
            <a:r>
              <a:rPr lang="en-IN" dirty="0"/>
              <a:t>sales=[{'country':"India",'sale':150.5},{'country':"China",'sale':200.2},{'country':'UK','sale':400.5}]</a:t>
            </a:r>
          </a:p>
          <a:p>
            <a:endParaRPr lang="en-IN" dirty="0"/>
          </a:p>
          <a:p>
            <a:r>
              <a:rPr lang="en-IN" dirty="0" err="1"/>
              <a:t>country_key</a:t>
            </a:r>
            <a:r>
              <a:rPr lang="en-IN" dirty="0"/>
              <a:t>=map(lambda x:x['country'],sales)</a:t>
            </a:r>
          </a:p>
          <a:p>
            <a:endParaRPr lang="en-IN" dirty="0"/>
          </a:p>
          <a:p>
            <a:r>
              <a:rPr lang="en-IN" dirty="0" err="1"/>
              <a:t>country_values</a:t>
            </a:r>
            <a:r>
              <a:rPr lang="en-IN" dirty="0"/>
              <a:t>=map(lambda x:x['sale'],sales)</a:t>
            </a:r>
          </a:p>
          <a:p>
            <a:endParaRPr lang="en-IN" dirty="0"/>
          </a:p>
          <a:p>
            <a:r>
              <a:rPr lang="en-IN" dirty="0"/>
              <a:t>print(list(</a:t>
            </a:r>
            <a:r>
              <a:rPr lang="en-IN" dirty="0" err="1"/>
              <a:t>country_key</a:t>
            </a:r>
            <a:r>
              <a:rPr lang="en-IN" dirty="0"/>
              <a:t>))</a:t>
            </a:r>
          </a:p>
          <a:p>
            <a:r>
              <a:rPr lang="en-IN" dirty="0"/>
              <a:t>print(list(</a:t>
            </a:r>
            <a:r>
              <a:rPr lang="en-IN" dirty="0" err="1"/>
              <a:t>country_values</a:t>
            </a:r>
            <a:r>
              <a:rPr lang="en-IN"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r>
              <a:rPr lang="en-IN" sz="2000" dirty="0"/>
              <a:t>Filtering Dictionary using filter function and lambda function</a:t>
            </a:r>
          </a:p>
        </p:txBody>
      </p:sp>
      <p:sp>
        <p:nvSpPr>
          <p:cNvPr id="3" name="Content Placeholder 2"/>
          <p:cNvSpPr>
            <a:spLocks noGrp="1"/>
          </p:cNvSpPr>
          <p:nvPr>
            <p:ph idx="1"/>
          </p:nvPr>
        </p:nvSpPr>
        <p:spPr>
          <a:xfrm>
            <a:off x="457200" y="500042"/>
            <a:ext cx="8229600" cy="5626121"/>
          </a:xfrm>
        </p:spPr>
        <p:txBody>
          <a:bodyPr>
            <a:normAutofit fontScale="77500" lnSpcReduction="20000"/>
          </a:bodyPr>
          <a:lstStyle/>
          <a:p>
            <a:r>
              <a:rPr lang="en-IN" dirty="0"/>
              <a:t>sales=[{'country':"India",'sale':150.5},{'country':"China",'sale':200.2},{'country':'UK','sale':400.5}]</a:t>
            </a:r>
          </a:p>
          <a:p>
            <a:endParaRPr lang="en-IN" dirty="0"/>
          </a:p>
          <a:p>
            <a:r>
              <a:rPr lang="en-IN" dirty="0" err="1"/>
              <a:t>India_sales</a:t>
            </a:r>
            <a:r>
              <a:rPr lang="en-IN" dirty="0"/>
              <a:t>=filter(lambda x:x['country']=="</a:t>
            </a:r>
            <a:r>
              <a:rPr lang="en-IN" dirty="0" err="1"/>
              <a:t>India",sales</a:t>
            </a:r>
            <a:r>
              <a:rPr lang="en-IN" dirty="0"/>
              <a:t>)</a:t>
            </a:r>
          </a:p>
          <a:p>
            <a:r>
              <a:rPr lang="en-IN" dirty="0"/>
              <a:t>print(list(</a:t>
            </a:r>
            <a:r>
              <a:rPr lang="en-IN" dirty="0" err="1"/>
              <a:t>India_sales</a:t>
            </a:r>
            <a:r>
              <a:rPr lang="en-IN" dirty="0"/>
              <a:t>))</a:t>
            </a:r>
          </a:p>
          <a:p>
            <a:r>
              <a:rPr lang="en-IN" dirty="0"/>
              <a:t>#Access only those values which are above 200</a:t>
            </a:r>
          </a:p>
          <a:p>
            <a:endParaRPr lang="en-IN" dirty="0"/>
          </a:p>
          <a:p>
            <a:r>
              <a:rPr lang="en-IN" dirty="0" err="1"/>
              <a:t>high_sales</a:t>
            </a:r>
            <a:r>
              <a:rPr lang="en-IN" dirty="0"/>
              <a:t>=filter(lambda x:x['sale']&gt;200,sales)</a:t>
            </a:r>
          </a:p>
          <a:p>
            <a:r>
              <a:rPr lang="en-IN" dirty="0"/>
              <a:t>print(list(</a:t>
            </a:r>
            <a:r>
              <a:rPr lang="en-IN" dirty="0" err="1"/>
              <a:t>high_sales</a:t>
            </a:r>
            <a:r>
              <a:rPr lang="en-IN" dirty="0"/>
              <a:t>))</a:t>
            </a:r>
          </a:p>
          <a:p>
            <a:r>
              <a:rPr lang="en-IN" dirty="0"/>
              <a:t>                              </a:t>
            </a:r>
          </a:p>
          <a:p>
            <a:r>
              <a:rPr lang="en-IN" dirty="0"/>
              <a:t>                              </a:t>
            </a:r>
          </a:p>
          <a:p>
            <a:endParaRPr lang="en-IN" dirty="0"/>
          </a:p>
          <a:p>
            <a:endParaRPr lang="en-IN" dirty="0"/>
          </a:p>
          <a:p>
            <a:r>
              <a:rPr lang="en-IN" dirty="0"/>
              <a:t>    </a:t>
            </a:r>
          </a:p>
          <a:p>
            <a:endParaRPr lang="en-IN" dirty="0"/>
          </a:p>
          <a:p>
            <a:endParaRPr lang="en-IN" dirty="0"/>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sz="2000" dirty="0"/>
              <a:t>Processing multiple list with map and lambda function</a:t>
            </a:r>
          </a:p>
        </p:txBody>
      </p:sp>
      <p:sp>
        <p:nvSpPr>
          <p:cNvPr id="3" name="Content Placeholder 2"/>
          <p:cNvSpPr>
            <a:spLocks noGrp="1"/>
          </p:cNvSpPr>
          <p:nvPr>
            <p:ph idx="1"/>
          </p:nvPr>
        </p:nvSpPr>
        <p:spPr>
          <a:xfrm>
            <a:off x="457200" y="642918"/>
            <a:ext cx="8229600" cy="5715040"/>
          </a:xfrm>
        </p:spPr>
        <p:txBody>
          <a:bodyPr/>
          <a:lstStyle/>
          <a:p>
            <a:r>
              <a:rPr lang="en-IN" dirty="0"/>
              <a:t>list1=[20,25,30,35,40]</a:t>
            </a:r>
          </a:p>
          <a:p>
            <a:r>
              <a:rPr lang="en-IN" dirty="0"/>
              <a:t>list2=[50,55,60,65,70]</a:t>
            </a:r>
          </a:p>
          <a:p>
            <a:r>
              <a:rPr lang="en-IN" dirty="0" err="1"/>
              <a:t>list_addition</a:t>
            </a:r>
            <a:r>
              <a:rPr lang="en-IN" dirty="0"/>
              <a:t>=map(lambda x,y:x+y,list1,list2)</a:t>
            </a:r>
          </a:p>
          <a:p>
            <a:r>
              <a:rPr lang="en-IN" dirty="0"/>
              <a:t>print(list(</a:t>
            </a:r>
            <a:r>
              <a:rPr lang="en-IN" dirty="0" err="1"/>
              <a:t>list_addition</a:t>
            </a:r>
            <a:r>
              <a:rPr lang="en-IN" dirty="0"/>
              <a:t>))</a:t>
            </a:r>
          </a:p>
          <a:p>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err="1"/>
              <a:t>Iterators</a:t>
            </a:r>
            <a:endParaRPr lang="en-IN" dirty="0"/>
          </a:p>
        </p:txBody>
      </p:sp>
      <p:sp>
        <p:nvSpPr>
          <p:cNvPr id="3" name="Content Placeholder 2"/>
          <p:cNvSpPr>
            <a:spLocks noGrp="1"/>
          </p:cNvSpPr>
          <p:nvPr>
            <p:ph idx="1"/>
          </p:nvPr>
        </p:nvSpPr>
        <p:spPr>
          <a:xfrm>
            <a:off x="457200" y="714356"/>
            <a:ext cx="8229600" cy="5857916"/>
          </a:xfrm>
        </p:spPr>
        <p:txBody>
          <a:bodyPr>
            <a:normAutofit/>
          </a:bodyPr>
          <a:lstStyle/>
          <a:p>
            <a:r>
              <a:rPr lang="en-IN" sz="2000" dirty="0" err="1"/>
              <a:t>Iterator</a:t>
            </a:r>
            <a:r>
              <a:rPr lang="en-IN" sz="2000" dirty="0"/>
              <a:t> in Python is simply an </a:t>
            </a:r>
            <a:r>
              <a:rPr lang="en-IN" sz="2000" dirty="0">
                <a:hlinkClick r:id="rId2"/>
              </a:rPr>
              <a:t>object</a:t>
            </a:r>
            <a:r>
              <a:rPr lang="en-IN" sz="2000" dirty="0"/>
              <a:t> that can be iterated upon. An object which will return data, one element at a time.</a:t>
            </a:r>
          </a:p>
          <a:p>
            <a:r>
              <a:rPr lang="en-IN" sz="2000" dirty="0"/>
              <a:t>a Python </a:t>
            </a:r>
            <a:r>
              <a:rPr lang="en-IN" sz="2000" b="1" dirty="0" err="1"/>
              <a:t>iterator</a:t>
            </a:r>
            <a:r>
              <a:rPr lang="en-IN" sz="2000" b="1" dirty="0"/>
              <a:t> object</a:t>
            </a:r>
            <a:r>
              <a:rPr lang="en-IN" sz="2000" dirty="0"/>
              <a:t> must implement two special methods, __</a:t>
            </a:r>
            <a:r>
              <a:rPr lang="en-IN" sz="2000" dirty="0" err="1"/>
              <a:t>iter</a:t>
            </a:r>
            <a:r>
              <a:rPr lang="en-IN" sz="2000" dirty="0"/>
              <a:t>__() and __next__(), collectively called the </a:t>
            </a:r>
            <a:r>
              <a:rPr lang="en-IN" sz="2000" b="1" dirty="0" err="1"/>
              <a:t>iterator</a:t>
            </a:r>
            <a:r>
              <a:rPr lang="en-IN" sz="2000" b="1" dirty="0"/>
              <a:t> protocol</a:t>
            </a:r>
            <a:r>
              <a:rPr lang="en-IN" sz="2000" dirty="0"/>
              <a:t>.</a:t>
            </a:r>
          </a:p>
          <a:p>
            <a:r>
              <a:rPr lang="en-IN" sz="2000" dirty="0"/>
              <a:t>An object is called </a:t>
            </a:r>
            <a:r>
              <a:rPr lang="en-IN" sz="2000" b="1" dirty="0" err="1"/>
              <a:t>iterable</a:t>
            </a:r>
            <a:r>
              <a:rPr lang="en-IN" sz="2000" dirty="0"/>
              <a:t> if we can get an </a:t>
            </a:r>
            <a:r>
              <a:rPr lang="en-IN" sz="2000" dirty="0" err="1"/>
              <a:t>iterator</a:t>
            </a:r>
            <a:r>
              <a:rPr lang="en-IN" sz="2000" dirty="0"/>
              <a:t> from it. Most built-in containers in Python like: </a:t>
            </a:r>
            <a:r>
              <a:rPr lang="en-IN" sz="2000" dirty="0">
                <a:hlinkClick r:id="rId3"/>
              </a:rPr>
              <a:t>list</a:t>
            </a:r>
            <a:r>
              <a:rPr lang="en-IN" sz="2000" dirty="0"/>
              <a:t>, </a:t>
            </a:r>
            <a:r>
              <a:rPr lang="en-IN" sz="2000" dirty="0" err="1">
                <a:hlinkClick r:id="rId4"/>
              </a:rPr>
              <a:t>tuple</a:t>
            </a:r>
            <a:r>
              <a:rPr lang="en-IN" sz="2000" dirty="0"/>
              <a:t>, </a:t>
            </a:r>
            <a:r>
              <a:rPr lang="en-IN" sz="2000" dirty="0">
                <a:hlinkClick r:id="rId5"/>
              </a:rPr>
              <a:t>string</a:t>
            </a:r>
            <a:r>
              <a:rPr lang="en-IN" sz="2000" dirty="0"/>
              <a:t> etc. are </a:t>
            </a:r>
            <a:r>
              <a:rPr lang="en-IN" sz="2000" dirty="0" err="1"/>
              <a:t>iterables</a:t>
            </a:r>
            <a:r>
              <a:rPr lang="en-IN" sz="2000" dirty="0"/>
              <a:t>.</a:t>
            </a:r>
          </a:p>
          <a:p>
            <a:r>
              <a:rPr lang="en-IN" sz="2000" dirty="0"/>
              <a:t>The </a:t>
            </a:r>
            <a:r>
              <a:rPr lang="en-IN" sz="2000" dirty="0" err="1"/>
              <a:t>iter</a:t>
            </a:r>
            <a:r>
              <a:rPr lang="en-IN" sz="2000" dirty="0"/>
              <a:t>() function (which in turn calls the __</a:t>
            </a:r>
            <a:r>
              <a:rPr lang="en-IN" sz="2000" dirty="0" err="1"/>
              <a:t>iter</a:t>
            </a:r>
            <a:r>
              <a:rPr lang="en-IN" sz="2000" dirty="0"/>
              <a:t>__() method) returns an </a:t>
            </a:r>
            <a:r>
              <a:rPr lang="en-IN" sz="2000" dirty="0" err="1"/>
              <a:t>iterator</a:t>
            </a:r>
            <a:r>
              <a:rPr lang="en-IN" sz="2000" dirty="0"/>
              <a:t> from them.</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b="1" dirty="0"/>
            </a:br>
            <a:r>
              <a:rPr lang="en-IN" b="1" dirty="0"/>
              <a:t>Iterating Through an </a:t>
            </a:r>
            <a:r>
              <a:rPr lang="en-IN" b="1" dirty="0" err="1"/>
              <a:t>Iterator</a:t>
            </a:r>
            <a:br>
              <a:rPr lang="en-IN" b="1" dirty="0"/>
            </a:br>
            <a:endParaRPr lang="en-IN" dirty="0"/>
          </a:p>
        </p:txBody>
      </p:sp>
      <p:sp>
        <p:nvSpPr>
          <p:cNvPr id="3" name="Content Placeholder 2"/>
          <p:cNvSpPr>
            <a:spLocks noGrp="1"/>
          </p:cNvSpPr>
          <p:nvPr>
            <p:ph idx="1"/>
          </p:nvPr>
        </p:nvSpPr>
        <p:spPr>
          <a:xfrm>
            <a:off x="457200" y="571480"/>
            <a:ext cx="8229600" cy="5554683"/>
          </a:xfrm>
        </p:spPr>
        <p:txBody>
          <a:bodyPr>
            <a:normAutofit lnSpcReduction="10000"/>
          </a:bodyPr>
          <a:lstStyle/>
          <a:p>
            <a:r>
              <a:rPr lang="en-IN" sz="2400" dirty="0"/>
              <a:t>We use the next() function to manually iterate through all the items of an </a:t>
            </a:r>
            <a:r>
              <a:rPr lang="en-IN" sz="2400" dirty="0" err="1"/>
              <a:t>iterator</a:t>
            </a:r>
            <a:r>
              <a:rPr lang="en-IN" sz="2400" dirty="0"/>
              <a:t>.</a:t>
            </a:r>
          </a:p>
          <a:p>
            <a:r>
              <a:rPr lang="en-IN" sz="2400" dirty="0"/>
              <a:t>When we reach the end and there is no more data to be returned, it will raise the </a:t>
            </a:r>
            <a:r>
              <a:rPr lang="en-IN" sz="2400" dirty="0" err="1"/>
              <a:t>StopIteration</a:t>
            </a:r>
            <a:r>
              <a:rPr lang="en-IN" sz="2400" dirty="0"/>
              <a:t>.</a:t>
            </a:r>
          </a:p>
          <a:p>
            <a:r>
              <a:rPr lang="en-IN" sz="2400" dirty="0" err="1"/>
              <a:t>my_list</a:t>
            </a:r>
            <a:r>
              <a:rPr lang="en-IN" sz="2400" dirty="0"/>
              <a:t>=[4,7,0,3]</a:t>
            </a:r>
          </a:p>
          <a:p>
            <a:r>
              <a:rPr lang="en-IN" sz="2400" dirty="0" err="1"/>
              <a:t>my_iter</a:t>
            </a:r>
            <a:r>
              <a:rPr lang="en-IN" sz="2400" dirty="0"/>
              <a:t>=</a:t>
            </a:r>
            <a:r>
              <a:rPr lang="en-IN" sz="2400" dirty="0" err="1"/>
              <a:t>iter</a:t>
            </a:r>
            <a:r>
              <a:rPr lang="en-IN" sz="2400" dirty="0"/>
              <a:t>(</a:t>
            </a:r>
            <a:r>
              <a:rPr lang="en-IN" sz="2400" dirty="0" err="1"/>
              <a:t>my_list</a:t>
            </a:r>
            <a:r>
              <a:rPr lang="en-IN" sz="2400" dirty="0"/>
              <a:t>)</a:t>
            </a:r>
          </a:p>
          <a:p>
            <a:endParaRPr lang="en-IN" sz="2400" dirty="0"/>
          </a:p>
          <a:p>
            <a:r>
              <a:rPr lang="en-IN" sz="2400" dirty="0"/>
              <a:t>print(next(</a:t>
            </a:r>
            <a:r>
              <a:rPr lang="en-IN" sz="2400" dirty="0" err="1"/>
              <a:t>my_iter</a:t>
            </a:r>
            <a:r>
              <a:rPr lang="en-IN" sz="2400" dirty="0"/>
              <a:t>))</a:t>
            </a:r>
          </a:p>
          <a:p>
            <a:r>
              <a:rPr lang="en-IN" sz="2400" dirty="0"/>
              <a:t>print(next(</a:t>
            </a:r>
            <a:r>
              <a:rPr lang="en-IN" sz="2400" dirty="0" err="1"/>
              <a:t>my_iter</a:t>
            </a:r>
            <a:r>
              <a:rPr lang="en-IN" sz="2400" dirty="0"/>
              <a:t>))</a:t>
            </a:r>
          </a:p>
          <a:p>
            <a:endParaRPr lang="en-IN" sz="2400" dirty="0"/>
          </a:p>
          <a:p>
            <a:r>
              <a:rPr lang="en-IN" sz="2400" dirty="0"/>
              <a:t>print(</a:t>
            </a:r>
            <a:r>
              <a:rPr lang="en-IN" sz="2400" dirty="0" err="1"/>
              <a:t>my_iter.__next</a:t>
            </a:r>
            <a:r>
              <a:rPr lang="en-IN" sz="2400" dirty="0"/>
              <a:t>__())</a:t>
            </a:r>
          </a:p>
          <a:p>
            <a:r>
              <a:rPr lang="en-IN" sz="2400" dirty="0"/>
              <a:t>print(</a:t>
            </a:r>
            <a:r>
              <a:rPr lang="en-IN" sz="2400" dirty="0" err="1"/>
              <a:t>my_iter.__next</a:t>
            </a:r>
            <a:r>
              <a:rPr lang="en-IN" sz="2400" dirty="0"/>
              <a:t>__())</a:t>
            </a:r>
          </a:p>
          <a:p>
            <a:endParaRPr lang="en-IN" sz="2400" dirty="0"/>
          </a:p>
          <a:p>
            <a:r>
              <a:rPr lang="en-IN" sz="2400" dirty="0"/>
              <a:t>next(</a:t>
            </a:r>
            <a:r>
              <a:rPr lang="en-IN" sz="2400" dirty="0" err="1"/>
              <a:t>my_iter</a:t>
            </a:r>
            <a:r>
              <a:rPr lang="en-IN" sz="2400" dirty="0"/>
              <a:t>)#this will raise error as no items list</a:t>
            </a:r>
          </a:p>
          <a:p>
            <a:endParaRPr lang="en-IN"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br>
              <a:rPr lang="en-IN" b="1" dirty="0"/>
            </a:br>
            <a:r>
              <a:rPr lang="en-IN" b="1" dirty="0"/>
              <a:t>Working of for loop for </a:t>
            </a:r>
            <a:r>
              <a:rPr lang="en-IN" b="1" dirty="0" err="1"/>
              <a:t>Iterators</a:t>
            </a:r>
            <a:br>
              <a:rPr lang="en-IN" b="1" dirty="0"/>
            </a:br>
            <a:endParaRPr lang="en-IN" dirty="0"/>
          </a:p>
        </p:txBody>
      </p:sp>
      <p:sp>
        <p:nvSpPr>
          <p:cNvPr id="3" name="Content Placeholder 2"/>
          <p:cNvSpPr>
            <a:spLocks noGrp="1"/>
          </p:cNvSpPr>
          <p:nvPr>
            <p:ph idx="1"/>
          </p:nvPr>
        </p:nvSpPr>
        <p:spPr>
          <a:xfrm>
            <a:off x="457200" y="642918"/>
            <a:ext cx="8229600" cy="5483245"/>
          </a:xfrm>
        </p:spPr>
        <p:txBody>
          <a:bodyPr/>
          <a:lstStyle/>
          <a:p>
            <a:r>
              <a:rPr lang="en-IN" dirty="0"/>
              <a:t>the for loop can iterate over any </a:t>
            </a:r>
            <a:r>
              <a:rPr lang="en-IN" dirty="0" err="1"/>
              <a:t>iterable</a:t>
            </a:r>
            <a:r>
              <a:rPr lang="en-IN" dirty="0"/>
              <a:t>. Let's take a closer look at how the for loop is actually implemented in Python.</a:t>
            </a:r>
          </a:p>
          <a:p>
            <a:r>
              <a:rPr lang="en-IN" dirty="0"/>
              <a:t>for element in </a:t>
            </a:r>
            <a:r>
              <a:rPr lang="en-IN" dirty="0" err="1"/>
              <a:t>iterable</a:t>
            </a:r>
            <a:r>
              <a:rPr lang="en-IN" dirty="0"/>
              <a:t>: </a:t>
            </a:r>
          </a:p>
          <a:p>
            <a:pPr lvl="1">
              <a:buNone/>
            </a:pPr>
            <a:r>
              <a:rPr lang="en-IN" dirty="0"/>
              <a:t># do something with element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br>
              <a:rPr lang="en-IN" dirty="0"/>
            </a:br>
            <a:r>
              <a:rPr lang="en-IN" dirty="0"/>
              <a:t>Create an </a:t>
            </a:r>
            <a:r>
              <a:rPr lang="en-IN" dirty="0" err="1"/>
              <a:t>Iterator</a:t>
            </a:r>
            <a:br>
              <a:rPr lang="en-IN" dirty="0"/>
            </a:br>
            <a:endParaRPr lang="en-IN" dirty="0"/>
          </a:p>
        </p:txBody>
      </p:sp>
      <p:sp>
        <p:nvSpPr>
          <p:cNvPr id="3" name="Content Placeholder 2"/>
          <p:cNvSpPr>
            <a:spLocks noGrp="1"/>
          </p:cNvSpPr>
          <p:nvPr>
            <p:ph idx="1"/>
          </p:nvPr>
        </p:nvSpPr>
        <p:spPr>
          <a:xfrm>
            <a:off x="457200" y="714356"/>
            <a:ext cx="8229600" cy="5411807"/>
          </a:xfrm>
        </p:spPr>
        <p:txBody>
          <a:bodyPr>
            <a:normAutofit/>
          </a:bodyPr>
          <a:lstStyle/>
          <a:p>
            <a:r>
              <a:rPr lang="en-IN" sz="2400" dirty="0"/>
              <a:t>To create an object/class as an </a:t>
            </a:r>
            <a:r>
              <a:rPr lang="en-IN" sz="2400" dirty="0" err="1"/>
              <a:t>iterator</a:t>
            </a:r>
            <a:r>
              <a:rPr lang="en-IN" sz="2400" dirty="0"/>
              <a:t> you have to implement the methods __</a:t>
            </a:r>
            <a:r>
              <a:rPr lang="en-IN" sz="2400" dirty="0" err="1"/>
              <a:t>iter</a:t>
            </a:r>
            <a:r>
              <a:rPr lang="en-IN" sz="2400" dirty="0"/>
              <a:t>__() and __next__() to your object.</a:t>
            </a:r>
          </a:p>
          <a:p>
            <a:r>
              <a:rPr lang="en-IN" sz="2400" dirty="0"/>
              <a:t>all classes have a function called __init__(), which allows you to do some initializing when the object is being created.</a:t>
            </a:r>
          </a:p>
          <a:p>
            <a:r>
              <a:rPr lang="en-IN" sz="2400" dirty="0"/>
              <a:t>The __</a:t>
            </a:r>
            <a:r>
              <a:rPr lang="en-IN" sz="2400" dirty="0" err="1"/>
              <a:t>iter</a:t>
            </a:r>
            <a:r>
              <a:rPr lang="en-IN" sz="2400" dirty="0"/>
              <a:t>__() method acts similar, you can do operations (initializing etc.), but must always return the </a:t>
            </a:r>
            <a:r>
              <a:rPr lang="en-IN" sz="2400" dirty="0" err="1"/>
              <a:t>iterator</a:t>
            </a:r>
            <a:r>
              <a:rPr lang="en-IN" sz="2400" dirty="0"/>
              <a:t> object itself.</a:t>
            </a:r>
          </a:p>
          <a:p>
            <a:r>
              <a:rPr lang="en-IN" sz="2400" dirty="0"/>
              <a:t>The __next__() method also allows you to do operations, and must return the next item in the sequence.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is try clause executed</a:t>
            </a:r>
          </a:p>
        </p:txBody>
      </p:sp>
      <p:sp>
        <p:nvSpPr>
          <p:cNvPr id="3" name="Content Placeholder 2"/>
          <p:cNvSpPr>
            <a:spLocks noGrp="1"/>
          </p:cNvSpPr>
          <p:nvPr>
            <p:ph idx="1"/>
          </p:nvPr>
        </p:nvSpPr>
        <p:spPr/>
        <p:txBody>
          <a:bodyPr/>
          <a:lstStyle/>
          <a:p>
            <a:r>
              <a:rPr lang="en-IN" dirty="0"/>
              <a:t>First try clause is executed</a:t>
            </a:r>
          </a:p>
          <a:p>
            <a:r>
              <a:rPr lang="en-IN" dirty="0"/>
              <a:t>If no exception occurs then except clause is skipped</a:t>
            </a:r>
          </a:p>
          <a:p>
            <a:r>
              <a:rPr lang="en-IN" dirty="0"/>
              <a:t>If exception occurs in try clause</a:t>
            </a:r>
          </a:p>
          <a:p>
            <a:pPr lvl="1"/>
            <a:r>
              <a:rPr lang="en-IN" dirty="0"/>
              <a:t>Execution of try statement stops there</a:t>
            </a:r>
          </a:p>
          <a:p>
            <a:pPr lvl="1"/>
            <a:r>
              <a:rPr lang="en-IN" dirty="0"/>
              <a:t>Matches the exception type in except clause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85000" lnSpcReduction="20000"/>
          </a:bodyPr>
          <a:lstStyle/>
          <a:p>
            <a:r>
              <a:rPr lang="en-IN" dirty="0"/>
              <a:t>class </a:t>
            </a:r>
            <a:r>
              <a:rPr lang="en-IN" dirty="0" err="1"/>
              <a:t>MyNumbers</a:t>
            </a:r>
            <a:r>
              <a:rPr lang="en-IN" dirty="0"/>
              <a:t>:</a:t>
            </a:r>
          </a:p>
          <a:p>
            <a:r>
              <a:rPr lang="en-IN" dirty="0"/>
              <a:t>    def __</a:t>
            </a:r>
            <a:r>
              <a:rPr lang="en-IN" dirty="0" err="1"/>
              <a:t>iter</a:t>
            </a:r>
            <a:r>
              <a:rPr lang="en-IN" dirty="0"/>
              <a:t>__(self):</a:t>
            </a:r>
          </a:p>
          <a:p>
            <a:r>
              <a:rPr lang="en-IN" dirty="0"/>
              <a:t>        </a:t>
            </a:r>
            <a:r>
              <a:rPr lang="en-IN" dirty="0" err="1"/>
              <a:t>self.a</a:t>
            </a:r>
            <a:r>
              <a:rPr lang="en-IN" dirty="0"/>
              <a:t>=1</a:t>
            </a:r>
          </a:p>
          <a:p>
            <a:r>
              <a:rPr lang="en-IN" dirty="0"/>
              <a:t>        return self</a:t>
            </a:r>
          </a:p>
          <a:p>
            <a:endParaRPr lang="en-IN" dirty="0"/>
          </a:p>
          <a:p>
            <a:r>
              <a:rPr lang="en-IN" dirty="0"/>
              <a:t>    def __next__(self):</a:t>
            </a:r>
          </a:p>
          <a:p>
            <a:r>
              <a:rPr lang="en-IN" dirty="0"/>
              <a:t>        x=</a:t>
            </a:r>
            <a:r>
              <a:rPr lang="en-IN" dirty="0" err="1"/>
              <a:t>self.a</a:t>
            </a:r>
            <a:endParaRPr lang="en-IN" dirty="0"/>
          </a:p>
          <a:p>
            <a:r>
              <a:rPr lang="en-IN" dirty="0"/>
              <a:t>        </a:t>
            </a:r>
            <a:r>
              <a:rPr lang="en-IN" dirty="0" err="1"/>
              <a:t>self.a</a:t>
            </a:r>
            <a:r>
              <a:rPr lang="en-IN" dirty="0"/>
              <a:t>+=1</a:t>
            </a:r>
          </a:p>
          <a:p>
            <a:r>
              <a:rPr lang="en-IN" dirty="0"/>
              <a:t>        return x</a:t>
            </a:r>
          </a:p>
          <a:p>
            <a:endParaRPr lang="en-IN" dirty="0"/>
          </a:p>
          <a:p>
            <a:endParaRPr lang="en-IN" dirty="0"/>
          </a:p>
          <a:p>
            <a:r>
              <a:rPr lang="en-IN" dirty="0" err="1"/>
              <a:t>myclass</a:t>
            </a:r>
            <a:r>
              <a:rPr lang="en-IN" dirty="0"/>
              <a:t>=</a:t>
            </a:r>
            <a:r>
              <a:rPr lang="en-IN" dirty="0" err="1"/>
              <a:t>MyNumbers</a:t>
            </a:r>
            <a:r>
              <a:rPr lang="en-IN" dirty="0"/>
              <a:t>()</a:t>
            </a:r>
          </a:p>
          <a:p>
            <a:r>
              <a:rPr lang="en-IN" dirty="0" err="1"/>
              <a:t>myiter</a:t>
            </a:r>
            <a:r>
              <a:rPr lang="en-IN" dirty="0"/>
              <a:t>=</a:t>
            </a:r>
            <a:r>
              <a:rPr lang="en-IN" dirty="0" err="1"/>
              <a:t>iter</a:t>
            </a:r>
            <a:r>
              <a:rPr lang="en-IN" dirty="0"/>
              <a:t>(</a:t>
            </a:r>
            <a:r>
              <a:rPr lang="en-IN" dirty="0" err="1"/>
              <a:t>myclass</a:t>
            </a:r>
            <a:r>
              <a:rPr lang="en-IN" dirty="0"/>
              <a:t>)</a:t>
            </a:r>
          </a:p>
          <a:p>
            <a:endParaRPr lang="en-IN" dirty="0"/>
          </a:p>
          <a:p>
            <a:r>
              <a:rPr lang="en-IN" dirty="0"/>
              <a:t>print(next(</a:t>
            </a:r>
            <a:r>
              <a:rPr lang="en-IN" dirty="0" err="1"/>
              <a:t>myiter</a:t>
            </a:r>
            <a:r>
              <a:rPr lang="en-IN" dirty="0"/>
              <a:t>))</a:t>
            </a:r>
          </a:p>
          <a:p>
            <a:r>
              <a:rPr lang="en-IN" dirty="0"/>
              <a:t>print(next(</a:t>
            </a:r>
            <a:r>
              <a:rPr lang="en-IN" dirty="0" err="1"/>
              <a:t>myiter</a:t>
            </a:r>
            <a:r>
              <a:rPr lang="en-IN" dirty="0"/>
              <a:t>))</a:t>
            </a:r>
          </a:p>
          <a:p>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br>
              <a:rPr lang="en-IN" dirty="0"/>
            </a:br>
            <a:r>
              <a:rPr lang="en-IN" dirty="0" err="1"/>
              <a:t>StopIteration</a:t>
            </a:r>
            <a:br>
              <a:rPr lang="en-IN" dirty="0"/>
            </a:br>
            <a:endParaRPr lang="en-IN" dirty="0"/>
          </a:p>
        </p:txBody>
      </p:sp>
      <p:sp>
        <p:nvSpPr>
          <p:cNvPr id="3" name="Content Placeholder 2"/>
          <p:cNvSpPr>
            <a:spLocks noGrp="1"/>
          </p:cNvSpPr>
          <p:nvPr>
            <p:ph idx="1"/>
          </p:nvPr>
        </p:nvSpPr>
        <p:spPr>
          <a:xfrm>
            <a:off x="457200" y="642918"/>
            <a:ext cx="8229600" cy="5483245"/>
          </a:xfrm>
        </p:spPr>
        <p:txBody>
          <a:bodyPr/>
          <a:lstStyle/>
          <a:p>
            <a:r>
              <a:rPr lang="en-IN" sz="2400" dirty="0"/>
              <a:t>The example above would continue forever if you had enough next() statements, or if it was used in a for loop.</a:t>
            </a:r>
          </a:p>
          <a:p>
            <a:r>
              <a:rPr lang="en-IN" sz="2400" dirty="0"/>
              <a:t>To prevent the iteration to go on forever, we can use the </a:t>
            </a:r>
            <a:r>
              <a:rPr lang="en-IN" sz="2400" dirty="0" err="1"/>
              <a:t>StopIteration</a:t>
            </a:r>
            <a:r>
              <a:rPr lang="en-IN" sz="2400" dirty="0"/>
              <a:t> statement.</a:t>
            </a:r>
          </a:p>
          <a:p>
            <a:r>
              <a:rPr lang="en-IN" sz="2400" dirty="0"/>
              <a:t>In the __next__() method, we can add a terminating condition to raise an error if the iteration is done a specified number of times:</a:t>
            </a:r>
          </a:p>
          <a:p>
            <a:endParaRPr lang="en-IN" sz="2400" dirty="0"/>
          </a:p>
          <a:p>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85750"/>
            <a:ext cx="8229600" cy="5840413"/>
          </a:xfrm>
        </p:spPr>
        <p:txBody>
          <a:bodyPr>
            <a:normAutofit fontScale="62500" lnSpcReduction="20000"/>
          </a:bodyPr>
          <a:lstStyle/>
          <a:p>
            <a:r>
              <a:rPr lang="en-IN" dirty="0"/>
              <a:t>class </a:t>
            </a:r>
            <a:r>
              <a:rPr lang="en-IN" dirty="0" err="1"/>
              <a:t>MyNumbers</a:t>
            </a:r>
            <a:r>
              <a:rPr lang="en-IN" dirty="0"/>
              <a:t>:</a:t>
            </a:r>
          </a:p>
          <a:p>
            <a:r>
              <a:rPr lang="en-IN" dirty="0"/>
              <a:t>    def __</a:t>
            </a:r>
            <a:r>
              <a:rPr lang="en-IN" dirty="0" err="1"/>
              <a:t>iter</a:t>
            </a:r>
            <a:r>
              <a:rPr lang="en-IN" dirty="0"/>
              <a:t>__(self):</a:t>
            </a:r>
          </a:p>
          <a:p>
            <a:r>
              <a:rPr lang="en-IN" dirty="0"/>
              <a:t>        </a:t>
            </a:r>
            <a:r>
              <a:rPr lang="en-IN" dirty="0" err="1"/>
              <a:t>self.a</a:t>
            </a:r>
            <a:r>
              <a:rPr lang="en-IN" dirty="0"/>
              <a:t>=1</a:t>
            </a:r>
          </a:p>
          <a:p>
            <a:r>
              <a:rPr lang="en-IN" dirty="0"/>
              <a:t>        return self</a:t>
            </a:r>
          </a:p>
          <a:p>
            <a:r>
              <a:rPr lang="en-IN" dirty="0"/>
              <a:t> </a:t>
            </a:r>
          </a:p>
          <a:p>
            <a:r>
              <a:rPr lang="en-IN" dirty="0"/>
              <a:t>    def __next__(self):</a:t>
            </a:r>
          </a:p>
          <a:p>
            <a:r>
              <a:rPr lang="en-IN" dirty="0"/>
              <a:t>        if </a:t>
            </a:r>
            <a:r>
              <a:rPr lang="en-IN" dirty="0" err="1"/>
              <a:t>self.a</a:t>
            </a:r>
            <a:r>
              <a:rPr lang="en-IN" dirty="0"/>
              <a:t>&lt;=20:</a:t>
            </a:r>
          </a:p>
          <a:p>
            <a:r>
              <a:rPr lang="en-IN" dirty="0"/>
              <a:t>            x=</a:t>
            </a:r>
            <a:r>
              <a:rPr lang="en-IN" dirty="0" err="1"/>
              <a:t>self.a</a:t>
            </a:r>
            <a:endParaRPr lang="en-IN" dirty="0"/>
          </a:p>
          <a:p>
            <a:r>
              <a:rPr lang="en-IN" dirty="0"/>
              <a:t>            </a:t>
            </a:r>
            <a:r>
              <a:rPr lang="en-IN" dirty="0" err="1"/>
              <a:t>self.a</a:t>
            </a:r>
            <a:r>
              <a:rPr lang="en-IN" dirty="0"/>
              <a:t>+=1</a:t>
            </a:r>
          </a:p>
          <a:p>
            <a:r>
              <a:rPr lang="en-IN" dirty="0"/>
              <a:t>            return x</a:t>
            </a:r>
          </a:p>
          <a:p>
            <a:r>
              <a:rPr lang="en-IN" dirty="0"/>
              <a:t>        else:</a:t>
            </a:r>
          </a:p>
          <a:p>
            <a:r>
              <a:rPr lang="en-IN" dirty="0"/>
              <a:t>            raise </a:t>
            </a:r>
            <a:r>
              <a:rPr lang="en-IN" dirty="0" err="1"/>
              <a:t>StopIteration</a:t>
            </a:r>
            <a:endParaRPr lang="en-IN" dirty="0"/>
          </a:p>
          <a:p>
            <a:endParaRPr lang="en-IN" dirty="0"/>
          </a:p>
          <a:p>
            <a:r>
              <a:rPr lang="en-IN" dirty="0" err="1"/>
              <a:t>myclass</a:t>
            </a:r>
            <a:r>
              <a:rPr lang="en-IN" dirty="0"/>
              <a:t>=</a:t>
            </a:r>
            <a:r>
              <a:rPr lang="en-IN" dirty="0" err="1"/>
              <a:t>MyNumbers</a:t>
            </a:r>
            <a:r>
              <a:rPr lang="en-IN" dirty="0"/>
              <a:t>()</a:t>
            </a:r>
          </a:p>
          <a:p>
            <a:r>
              <a:rPr lang="en-IN" dirty="0" err="1"/>
              <a:t>myiter</a:t>
            </a:r>
            <a:r>
              <a:rPr lang="en-IN" dirty="0"/>
              <a:t>=</a:t>
            </a:r>
            <a:r>
              <a:rPr lang="en-IN" dirty="0" err="1"/>
              <a:t>iter</a:t>
            </a:r>
            <a:r>
              <a:rPr lang="en-IN" dirty="0"/>
              <a:t>(</a:t>
            </a:r>
            <a:r>
              <a:rPr lang="en-IN" dirty="0" err="1"/>
              <a:t>myclass</a:t>
            </a:r>
            <a:r>
              <a:rPr lang="en-IN" dirty="0"/>
              <a:t>)</a:t>
            </a:r>
          </a:p>
          <a:p>
            <a:endParaRPr lang="en-IN" dirty="0"/>
          </a:p>
          <a:p>
            <a:r>
              <a:rPr lang="en-IN" dirty="0"/>
              <a:t>for x in </a:t>
            </a:r>
            <a:r>
              <a:rPr lang="en-IN" dirty="0" err="1"/>
              <a:t>myiter</a:t>
            </a:r>
            <a:r>
              <a:rPr lang="en-IN" dirty="0"/>
              <a:t>:</a:t>
            </a:r>
          </a:p>
          <a:p>
            <a:r>
              <a:rPr lang="en-IN" dirty="0"/>
              <a:t>    print(x)</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81C2C-672E-4BF8-898F-BE6F19B580BD}"/>
              </a:ext>
            </a:extLst>
          </p:cNvPr>
          <p:cNvSpPr>
            <a:spLocks noGrp="1"/>
          </p:cNvSpPr>
          <p:nvPr>
            <p:ph idx="1"/>
          </p:nvPr>
        </p:nvSpPr>
        <p:spPr>
          <a:xfrm>
            <a:off x="323528" y="404664"/>
            <a:ext cx="8229600" cy="6336704"/>
          </a:xfrm>
        </p:spPr>
        <p:txBody>
          <a:bodyPr>
            <a:normAutofit fontScale="47500" lnSpcReduction="20000"/>
          </a:bodyPr>
          <a:lstStyle/>
          <a:p>
            <a:r>
              <a:rPr lang="en-IN" dirty="0"/>
              <a:t>class </a:t>
            </a:r>
            <a:r>
              <a:rPr lang="en-IN" dirty="0" err="1"/>
              <a:t>PowTwo</a:t>
            </a:r>
            <a:r>
              <a:rPr lang="en-IN" dirty="0"/>
              <a:t>:</a:t>
            </a:r>
          </a:p>
          <a:p>
            <a:endParaRPr lang="en-IN" dirty="0"/>
          </a:p>
          <a:p>
            <a:r>
              <a:rPr lang="en-IN" dirty="0"/>
              <a:t>    def __</a:t>
            </a:r>
            <a:r>
              <a:rPr lang="en-IN" dirty="0" err="1"/>
              <a:t>init</a:t>
            </a:r>
            <a:r>
              <a:rPr lang="en-IN" dirty="0"/>
              <a:t>__(</a:t>
            </a:r>
            <a:r>
              <a:rPr lang="en-IN" dirty="0" err="1"/>
              <a:t>self,max</a:t>
            </a:r>
            <a:r>
              <a:rPr lang="en-IN" dirty="0"/>
              <a:t>=0):</a:t>
            </a:r>
          </a:p>
          <a:p>
            <a:r>
              <a:rPr lang="en-IN" dirty="0"/>
              <a:t>        </a:t>
            </a:r>
            <a:r>
              <a:rPr lang="en-IN" dirty="0" err="1"/>
              <a:t>self.max</a:t>
            </a:r>
            <a:r>
              <a:rPr lang="en-IN" dirty="0"/>
              <a:t>=max</a:t>
            </a:r>
          </a:p>
          <a:p>
            <a:endParaRPr lang="en-IN" dirty="0"/>
          </a:p>
          <a:p>
            <a:r>
              <a:rPr lang="en-IN" dirty="0"/>
              <a:t>    def __</a:t>
            </a:r>
            <a:r>
              <a:rPr lang="en-IN" dirty="0" err="1"/>
              <a:t>iter</a:t>
            </a:r>
            <a:r>
              <a:rPr lang="en-IN" dirty="0"/>
              <a:t>__(self):</a:t>
            </a:r>
          </a:p>
          <a:p>
            <a:r>
              <a:rPr lang="en-IN" dirty="0"/>
              <a:t>        </a:t>
            </a:r>
            <a:r>
              <a:rPr lang="en-IN" dirty="0" err="1"/>
              <a:t>self.n</a:t>
            </a:r>
            <a:r>
              <a:rPr lang="en-IN" dirty="0"/>
              <a:t>=0</a:t>
            </a:r>
          </a:p>
          <a:p>
            <a:r>
              <a:rPr lang="en-IN" dirty="0"/>
              <a:t>        return self</a:t>
            </a:r>
          </a:p>
          <a:p>
            <a:endParaRPr lang="en-IN" dirty="0"/>
          </a:p>
          <a:p>
            <a:r>
              <a:rPr lang="en-IN" dirty="0"/>
              <a:t>    def __next__(self):</a:t>
            </a:r>
          </a:p>
          <a:p>
            <a:r>
              <a:rPr lang="en-IN" dirty="0"/>
              <a:t>        if </a:t>
            </a:r>
            <a:r>
              <a:rPr lang="en-IN" dirty="0" err="1"/>
              <a:t>self.n</a:t>
            </a:r>
            <a:r>
              <a:rPr lang="en-IN" dirty="0"/>
              <a:t>&lt;=</a:t>
            </a:r>
            <a:r>
              <a:rPr lang="en-IN" dirty="0" err="1"/>
              <a:t>self.max</a:t>
            </a:r>
            <a:r>
              <a:rPr lang="en-IN" dirty="0"/>
              <a:t>:</a:t>
            </a:r>
          </a:p>
          <a:p>
            <a:r>
              <a:rPr lang="en-IN" dirty="0"/>
              <a:t>            result=2**</a:t>
            </a:r>
            <a:r>
              <a:rPr lang="en-IN" dirty="0" err="1"/>
              <a:t>self.n</a:t>
            </a:r>
            <a:endParaRPr lang="en-IN" dirty="0"/>
          </a:p>
          <a:p>
            <a:r>
              <a:rPr lang="en-IN" dirty="0"/>
              <a:t>            </a:t>
            </a:r>
            <a:r>
              <a:rPr lang="en-IN" dirty="0" err="1"/>
              <a:t>self.n</a:t>
            </a:r>
            <a:r>
              <a:rPr lang="en-IN" dirty="0"/>
              <a:t>+=1</a:t>
            </a:r>
          </a:p>
          <a:p>
            <a:r>
              <a:rPr lang="en-IN" dirty="0"/>
              <a:t>            return result</a:t>
            </a:r>
          </a:p>
          <a:p>
            <a:r>
              <a:rPr lang="en-IN" dirty="0"/>
              <a:t>        else:</a:t>
            </a:r>
          </a:p>
          <a:p>
            <a:r>
              <a:rPr lang="en-IN" dirty="0"/>
              <a:t>            raise </a:t>
            </a:r>
            <a:r>
              <a:rPr lang="en-IN" dirty="0" err="1"/>
              <a:t>StopIteration</a:t>
            </a:r>
            <a:endParaRPr lang="en-IN" dirty="0"/>
          </a:p>
          <a:p>
            <a:endParaRPr lang="en-IN" dirty="0"/>
          </a:p>
          <a:p>
            <a:endParaRPr lang="en-IN" dirty="0"/>
          </a:p>
          <a:p>
            <a:r>
              <a:rPr lang="en-IN" dirty="0"/>
              <a:t>numbers=</a:t>
            </a:r>
            <a:r>
              <a:rPr lang="en-IN" dirty="0" err="1"/>
              <a:t>PowTwo</a:t>
            </a:r>
            <a:r>
              <a:rPr lang="en-IN" dirty="0"/>
              <a:t>(3)</a:t>
            </a:r>
          </a:p>
          <a:p>
            <a:r>
              <a:rPr lang="en-IN" dirty="0" err="1"/>
              <a:t>i</a:t>
            </a:r>
            <a:r>
              <a:rPr lang="en-IN" dirty="0"/>
              <a:t>=</a:t>
            </a:r>
            <a:r>
              <a:rPr lang="en-IN" dirty="0" err="1"/>
              <a:t>iter</a:t>
            </a:r>
            <a:r>
              <a:rPr lang="en-IN" dirty="0"/>
              <a:t>(numbers)</a:t>
            </a:r>
          </a:p>
          <a:p>
            <a:endParaRPr lang="en-IN" dirty="0"/>
          </a:p>
          <a:p>
            <a:r>
              <a:rPr lang="en-IN" dirty="0"/>
              <a:t>print(next(</a:t>
            </a:r>
            <a:r>
              <a:rPr lang="en-IN" dirty="0" err="1"/>
              <a:t>i</a:t>
            </a:r>
            <a:r>
              <a:rPr lang="en-IN" dirty="0"/>
              <a:t>))</a:t>
            </a:r>
          </a:p>
          <a:p>
            <a:r>
              <a:rPr lang="en-IN" dirty="0"/>
              <a:t>print(next(</a:t>
            </a:r>
            <a:r>
              <a:rPr lang="en-IN" dirty="0" err="1"/>
              <a:t>i</a:t>
            </a:r>
            <a:r>
              <a:rPr lang="en-IN" dirty="0"/>
              <a:t>))</a:t>
            </a:r>
          </a:p>
          <a:p>
            <a:r>
              <a:rPr lang="en-IN" dirty="0"/>
              <a:t>print(next(</a:t>
            </a:r>
            <a:r>
              <a:rPr lang="en-IN" dirty="0" err="1"/>
              <a:t>i</a:t>
            </a:r>
            <a:r>
              <a:rPr lang="en-IN" dirty="0"/>
              <a:t>))</a:t>
            </a:r>
          </a:p>
          <a:p>
            <a:r>
              <a:rPr lang="en-IN" dirty="0"/>
              <a:t>print(next(</a:t>
            </a:r>
            <a:r>
              <a:rPr lang="en-IN" dirty="0" err="1"/>
              <a:t>i</a:t>
            </a:r>
            <a:r>
              <a:rPr lang="en-IN" dirty="0"/>
              <a:t>))</a:t>
            </a:r>
          </a:p>
          <a:p>
            <a:r>
              <a:rPr lang="en-IN" dirty="0"/>
              <a:t>print(next(</a:t>
            </a:r>
            <a:r>
              <a:rPr lang="en-IN" dirty="0" err="1"/>
              <a:t>i</a:t>
            </a:r>
            <a:r>
              <a:rPr lang="en-IN" dirty="0"/>
              <a:t>))</a:t>
            </a:r>
          </a:p>
          <a:p>
            <a:endParaRPr lang="en-IN" dirty="0"/>
          </a:p>
          <a:p>
            <a:endParaRPr lang="en-IN" dirty="0"/>
          </a:p>
        </p:txBody>
      </p:sp>
    </p:spTree>
    <p:extLst>
      <p:ext uri="{BB962C8B-B14F-4D97-AF65-F5344CB8AC3E}">
        <p14:creationId xmlns:p14="http://schemas.microsoft.com/office/powerpoint/2010/main" val="2481671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2334-0453-41FB-85F3-F9740188417C}"/>
              </a:ext>
            </a:extLst>
          </p:cNvPr>
          <p:cNvSpPr>
            <a:spLocks noGrp="1"/>
          </p:cNvSpPr>
          <p:nvPr>
            <p:ph type="title"/>
          </p:nvPr>
        </p:nvSpPr>
        <p:spPr>
          <a:xfrm>
            <a:off x="457200" y="274638"/>
            <a:ext cx="8229600" cy="457199"/>
          </a:xfrm>
        </p:spPr>
        <p:txBody>
          <a:bodyPr>
            <a:noAutofit/>
          </a:bodyPr>
          <a:lstStyle/>
          <a:p>
            <a:r>
              <a:rPr lang="en-US" sz="2800" dirty="0"/>
              <a:t>Implement Remote Control Class that allows you to press “next” button to go to next TV channel</a:t>
            </a:r>
            <a:endParaRPr lang="en-IN" sz="2800" dirty="0"/>
          </a:p>
        </p:txBody>
      </p:sp>
      <p:sp>
        <p:nvSpPr>
          <p:cNvPr id="3" name="Content Placeholder 2">
            <a:extLst>
              <a:ext uri="{FF2B5EF4-FFF2-40B4-BE49-F238E27FC236}">
                <a16:creationId xmlns:a16="http://schemas.microsoft.com/office/drawing/2014/main" id="{F9411FA8-48B4-4F00-A439-F1D12C575204}"/>
              </a:ext>
            </a:extLst>
          </p:cNvPr>
          <p:cNvSpPr>
            <a:spLocks noGrp="1"/>
          </p:cNvSpPr>
          <p:nvPr>
            <p:ph idx="1"/>
          </p:nvPr>
        </p:nvSpPr>
        <p:spPr>
          <a:xfrm>
            <a:off x="457200" y="980728"/>
            <a:ext cx="8229600" cy="5145435"/>
          </a:xfrm>
        </p:spPr>
        <p:txBody>
          <a:bodyPr>
            <a:normAutofit fontScale="62500" lnSpcReduction="20000"/>
          </a:bodyPr>
          <a:lstStyle/>
          <a:p>
            <a:r>
              <a:rPr lang="en-IN" dirty="0"/>
              <a:t>class </a:t>
            </a:r>
            <a:r>
              <a:rPr lang="en-IN" dirty="0" err="1"/>
              <a:t>RemoteControl</a:t>
            </a:r>
            <a:r>
              <a:rPr lang="en-IN" dirty="0"/>
              <a:t>:</a:t>
            </a:r>
          </a:p>
          <a:p>
            <a:r>
              <a:rPr lang="en-IN" dirty="0"/>
              <a:t>    def __</a:t>
            </a:r>
            <a:r>
              <a:rPr lang="en-IN" dirty="0" err="1"/>
              <a:t>init</a:t>
            </a:r>
            <a:r>
              <a:rPr lang="en-IN" dirty="0"/>
              <a:t>__(self):</a:t>
            </a:r>
          </a:p>
          <a:p>
            <a:r>
              <a:rPr lang="en-IN" dirty="0"/>
              <a:t>        </a:t>
            </a:r>
            <a:r>
              <a:rPr lang="en-IN" dirty="0" err="1"/>
              <a:t>self.channels</a:t>
            </a:r>
            <a:r>
              <a:rPr lang="en-IN" dirty="0"/>
              <a:t>=["HBO","CNN","ABC","ESPN"]</a:t>
            </a:r>
          </a:p>
          <a:p>
            <a:r>
              <a:rPr lang="en-IN" dirty="0"/>
              <a:t>        </a:t>
            </a:r>
            <a:r>
              <a:rPr lang="en-IN" dirty="0" err="1"/>
              <a:t>self.index</a:t>
            </a:r>
            <a:r>
              <a:rPr lang="en-IN" dirty="0"/>
              <a:t>=-1</a:t>
            </a:r>
          </a:p>
          <a:p>
            <a:r>
              <a:rPr lang="en-IN" dirty="0"/>
              <a:t>    def __</a:t>
            </a:r>
            <a:r>
              <a:rPr lang="en-IN" dirty="0" err="1"/>
              <a:t>iter</a:t>
            </a:r>
            <a:r>
              <a:rPr lang="en-IN" dirty="0"/>
              <a:t>__(self):</a:t>
            </a:r>
          </a:p>
          <a:p>
            <a:r>
              <a:rPr lang="en-IN" dirty="0"/>
              <a:t>        return self</a:t>
            </a:r>
          </a:p>
          <a:p>
            <a:endParaRPr lang="en-IN" dirty="0"/>
          </a:p>
          <a:p>
            <a:r>
              <a:rPr lang="en-IN" dirty="0"/>
              <a:t>    def __next__(self):</a:t>
            </a:r>
          </a:p>
          <a:p>
            <a:r>
              <a:rPr lang="en-IN" dirty="0"/>
              <a:t>        </a:t>
            </a:r>
            <a:r>
              <a:rPr lang="en-IN" dirty="0" err="1"/>
              <a:t>self.index</a:t>
            </a:r>
            <a:r>
              <a:rPr lang="en-IN" dirty="0"/>
              <a:t>+=1</a:t>
            </a:r>
          </a:p>
          <a:p>
            <a:r>
              <a:rPr lang="en-IN" dirty="0"/>
              <a:t>        if </a:t>
            </a:r>
            <a:r>
              <a:rPr lang="en-IN" dirty="0" err="1"/>
              <a:t>self.index</a:t>
            </a:r>
            <a:r>
              <a:rPr lang="en-IN" dirty="0"/>
              <a:t>==</a:t>
            </a:r>
            <a:r>
              <a:rPr lang="en-IN" dirty="0" err="1"/>
              <a:t>len</a:t>
            </a:r>
            <a:r>
              <a:rPr lang="en-IN" dirty="0"/>
              <a:t>(</a:t>
            </a:r>
            <a:r>
              <a:rPr lang="en-IN" dirty="0" err="1"/>
              <a:t>self.channels</a:t>
            </a:r>
            <a:r>
              <a:rPr lang="en-IN" dirty="0"/>
              <a:t>):</a:t>
            </a:r>
          </a:p>
          <a:p>
            <a:r>
              <a:rPr lang="en-IN" dirty="0"/>
              <a:t>            raise </a:t>
            </a:r>
            <a:r>
              <a:rPr lang="en-IN" dirty="0" err="1"/>
              <a:t>StopIteration</a:t>
            </a:r>
            <a:endParaRPr lang="en-IN" dirty="0"/>
          </a:p>
          <a:p>
            <a:r>
              <a:rPr lang="en-IN" dirty="0"/>
              <a:t>        return </a:t>
            </a:r>
            <a:r>
              <a:rPr lang="en-IN" dirty="0" err="1"/>
              <a:t>self.channels</a:t>
            </a:r>
            <a:r>
              <a:rPr lang="en-IN" dirty="0"/>
              <a:t>[</a:t>
            </a:r>
            <a:r>
              <a:rPr lang="en-IN" dirty="0" err="1"/>
              <a:t>self.index</a:t>
            </a:r>
            <a:r>
              <a:rPr lang="en-IN" dirty="0"/>
              <a:t>]</a:t>
            </a:r>
          </a:p>
          <a:p>
            <a:endParaRPr lang="en-IN" dirty="0"/>
          </a:p>
          <a:p>
            <a:r>
              <a:rPr lang="en-IN" dirty="0"/>
              <a:t>r=</a:t>
            </a:r>
            <a:r>
              <a:rPr lang="en-IN" dirty="0" err="1"/>
              <a:t>RemoteControl</a:t>
            </a:r>
            <a:r>
              <a:rPr lang="en-IN" dirty="0"/>
              <a:t>()</a:t>
            </a:r>
          </a:p>
          <a:p>
            <a:r>
              <a:rPr lang="en-IN" dirty="0" err="1"/>
              <a:t>itr</a:t>
            </a:r>
            <a:r>
              <a:rPr lang="en-IN" dirty="0"/>
              <a:t>=</a:t>
            </a:r>
            <a:r>
              <a:rPr lang="en-IN" dirty="0" err="1"/>
              <a:t>iter</a:t>
            </a:r>
            <a:r>
              <a:rPr lang="en-IN" dirty="0"/>
              <a:t>(r)</a:t>
            </a:r>
          </a:p>
          <a:p>
            <a:r>
              <a:rPr lang="en-IN" dirty="0"/>
              <a:t>print(next(</a:t>
            </a:r>
            <a:r>
              <a:rPr lang="en-IN" dirty="0" err="1"/>
              <a:t>itr</a:t>
            </a:r>
            <a:r>
              <a:rPr lang="en-IN" dirty="0"/>
              <a:t>))</a:t>
            </a:r>
          </a:p>
        </p:txBody>
      </p:sp>
    </p:spTree>
    <p:extLst>
      <p:ext uri="{BB962C8B-B14F-4D97-AF65-F5344CB8AC3E}">
        <p14:creationId xmlns:p14="http://schemas.microsoft.com/office/powerpoint/2010/main" val="32213255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347A-6868-4404-899D-3CF05CFFBDD8}"/>
              </a:ext>
            </a:extLst>
          </p:cNvPr>
          <p:cNvSpPr>
            <a:spLocks noGrp="1"/>
          </p:cNvSpPr>
          <p:nvPr>
            <p:ph type="title"/>
          </p:nvPr>
        </p:nvSpPr>
        <p:spPr>
          <a:xfrm>
            <a:off x="457200" y="274638"/>
            <a:ext cx="8229600" cy="457199"/>
          </a:xfrm>
        </p:spPr>
        <p:txBody>
          <a:bodyPr>
            <a:normAutofit fontScale="90000"/>
          </a:bodyPr>
          <a:lstStyle/>
          <a:p>
            <a:r>
              <a:rPr lang="en-IN" dirty="0"/>
              <a:t>Iterators Save Memory Space</a:t>
            </a:r>
          </a:p>
        </p:txBody>
      </p:sp>
      <p:sp>
        <p:nvSpPr>
          <p:cNvPr id="3" name="Content Placeholder 2">
            <a:extLst>
              <a:ext uri="{FF2B5EF4-FFF2-40B4-BE49-F238E27FC236}">
                <a16:creationId xmlns:a16="http://schemas.microsoft.com/office/drawing/2014/main" id="{00D46B79-754C-4B26-96C5-3F284C9511F9}"/>
              </a:ext>
            </a:extLst>
          </p:cNvPr>
          <p:cNvSpPr>
            <a:spLocks noGrp="1"/>
          </p:cNvSpPr>
          <p:nvPr>
            <p:ph idx="1"/>
          </p:nvPr>
        </p:nvSpPr>
        <p:spPr>
          <a:xfrm>
            <a:off x="457200" y="731838"/>
            <a:ext cx="8229600" cy="5394326"/>
          </a:xfrm>
        </p:spPr>
        <p:txBody>
          <a:bodyPr/>
          <a:lstStyle/>
          <a:p>
            <a:r>
              <a:rPr lang="en-US" b="0" i="0" dirty="0">
                <a:solidFill>
                  <a:srgbClr val="0A0A23"/>
                </a:solidFill>
                <a:effectLst/>
                <a:latin typeface="Lato"/>
              </a:rPr>
              <a:t>Let’s say we want to get all the prime numbers that are smaller than a maximum number.</a:t>
            </a:r>
          </a:p>
          <a:p>
            <a:r>
              <a:rPr lang="en-US" b="0" i="0" dirty="0">
                <a:solidFill>
                  <a:srgbClr val="0A0A23"/>
                </a:solidFill>
                <a:effectLst/>
                <a:latin typeface="Lato"/>
              </a:rPr>
              <a:t>We first define the function that checks if a number is prime:</a:t>
            </a:r>
            <a:endParaRPr lang="en-US" dirty="0">
              <a:solidFill>
                <a:srgbClr val="0A0A23"/>
              </a:solidFill>
              <a:latin typeface="Lato"/>
            </a:endParaRPr>
          </a:p>
          <a:p>
            <a:endParaRPr lang="en-IN" dirty="0"/>
          </a:p>
        </p:txBody>
      </p:sp>
    </p:spTree>
    <p:extLst>
      <p:ext uri="{BB962C8B-B14F-4D97-AF65-F5344CB8AC3E}">
        <p14:creationId xmlns:p14="http://schemas.microsoft.com/office/powerpoint/2010/main" val="30423464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Generators </a:t>
            </a:r>
          </a:p>
        </p:txBody>
      </p:sp>
      <p:sp>
        <p:nvSpPr>
          <p:cNvPr id="3" name="Content Placeholder 2"/>
          <p:cNvSpPr>
            <a:spLocks noGrp="1"/>
          </p:cNvSpPr>
          <p:nvPr>
            <p:ph idx="1"/>
          </p:nvPr>
        </p:nvSpPr>
        <p:spPr>
          <a:xfrm>
            <a:off x="457200" y="1142984"/>
            <a:ext cx="8229600" cy="4983179"/>
          </a:xfrm>
        </p:spPr>
        <p:txBody>
          <a:bodyPr>
            <a:normAutofit/>
          </a:bodyPr>
          <a:lstStyle/>
          <a:p>
            <a:r>
              <a:rPr lang="en-IN" sz="3300" dirty="0"/>
              <a:t>There are two terms involved when we discuss generators:</a:t>
            </a:r>
          </a:p>
          <a:p>
            <a:r>
              <a:rPr lang="en-US" sz="2000" b="0" i="0" dirty="0">
                <a:solidFill>
                  <a:srgbClr val="0A0A23"/>
                </a:solidFill>
                <a:effectLst/>
                <a:latin typeface="Lato"/>
              </a:rPr>
              <a:t>Generator functions allow you to declare a function that behaves like an iterator.</a:t>
            </a:r>
          </a:p>
          <a:p>
            <a:r>
              <a:rPr lang="en-US" sz="2000" b="0" i="0" dirty="0">
                <a:solidFill>
                  <a:srgbClr val="0A0A23"/>
                </a:solidFill>
                <a:effectLst/>
                <a:latin typeface="Lato"/>
              </a:rPr>
              <a:t>They allow programmers to make an iterator in a fast, easy, and clean way.</a:t>
            </a:r>
            <a:endParaRPr lang="en-US" sz="2000" dirty="0">
              <a:solidFill>
                <a:srgbClr val="0A0A23"/>
              </a:solidFill>
              <a:latin typeface="Lato"/>
            </a:endParaRPr>
          </a:p>
          <a:p>
            <a:r>
              <a:rPr lang="en-US" sz="2000" b="0" i="0" dirty="0">
                <a:solidFill>
                  <a:srgbClr val="0A0A23"/>
                </a:solidFill>
                <a:effectLst/>
                <a:latin typeface="Lato"/>
              </a:rPr>
              <a:t>Iterators don’t compute the value of each item when instantiated. They only compute it when you ask for it. This is known as </a:t>
            </a:r>
            <a:r>
              <a:rPr lang="en-US" sz="2000" b="0" i="0" u="sng" dirty="0">
                <a:effectLst/>
                <a:latin typeface="Lato"/>
                <a:hlinkClick r:id="rId2"/>
              </a:rPr>
              <a:t>lazy evaluation</a:t>
            </a:r>
            <a:r>
              <a:rPr lang="en-US" sz="2000" b="0" i="0" dirty="0">
                <a:solidFill>
                  <a:srgbClr val="0A0A23"/>
                </a:solidFill>
                <a:effectLst/>
                <a:latin typeface="Lato"/>
              </a:rPr>
              <a:t>.</a:t>
            </a:r>
          </a:p>
          <a:p>
            <a:r>
              <a:rPr lang="en-US" sz="2000" b="0" i="0" dirty="0">
                <a:solidFill>
                  <a:srgbClr val="0A0A23"/>
                </a:solidFill>
                <a:effectLst/>
                <a:latin typeface="Lato"/>
              </a:rPr>
              <a:t>Lazy evaluation is useful when you have a very large data set to compute. It allows you to start using the data immediately, while the whole data set is being computed.</a:t>
            </a:r>
          </a:p>
          <a:p>
            <a:endParaRPr lang="en-IN" sz="3300" dirty="0"/>
          </a:p>
          <a:p>
            <a:pPr>
              <a:buNone/>
            </a:pPr>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A4D29-9984-4B00-A813-912FCC592DA3}"/>
              </a:ext>
            </a:extLst>
          </p:cNvPr>
          <p:cNvSpPr>
            <a:spLocks noGrp="1"/>
          </p:cNvSpPr>
          <p:nvPr>
            <p:ph idx="1"/>
          </p:nvPr>
        </p:nvSpPr>
        <p:spPr>
          <a:xfrm>
            <a:off x="457200" y="476672"/>
            <a:ext cx="8229600" cy="6106690"/>
          </a:xfrm>
        </p:spPr>
        <p:txBody>
          <a:bodyPr>
            <a:normAutofit fontScale="77500" lnSpcReduction="20000"/>
          </a:bodyPr>
          <a:lstStyle/>
          <a:p>
            <a:r>
              <a:rPr lang="en-US" dirty="0"/>
              <a:t>def </a:t>
            </a:r>
            <a:r>
              <a:rPr lang="en-US" dirty="0" err="1"/>
              <a:t>my_gen</a:t>
            </a:r>
            <a:r>
              <a:rPr lang="en-US" dirty="0"/>
              <a:t>():</a:t>
            </a:r>
          </a:p>
          <a:p>
            <a:r>
              <a:rPr lang="en-US" dirty="0"/>
              <a:t>    n=1</a:t>
            </a:r>
          </a:p>
          <a:p>
            <a:r>
              <a:rPr lang="en-US" dirty="0"/>
              <a:t>    yield n</a:t>
            </a:r>
          </a:p>
          <a:p>
            <a:endParaRPr lang="en-US" dirty="0"/>
          </a:p>
          <a:p>
            <a:r>
              <a:rPr lang="en-US" dirty="0"/>
              <a:t>    n+=1</a:t>
            </a:r>
          </a:p>
          <a:p>
            <a:r>
              <a:rPr lang="en-US" dirty="0"/>
              <a:t>    yield n</a:t>
            </a:r>
          </a:p>
          <a:p>
            <a:endParaRPr lang="en-US" dirty="0"/>
          </a:p>
          <a:p>
            <a:r>
              <a:rPr lang="en-US" dirty="0"/>
              <a:t>    n+=1</a:t>
            </a:r>
          </a:p>
          <a:p>
            <a:r>
              <a:rPr lang="en-US" dirty="0"/>
              <a:t>    yield n</a:t>
            </a:r>
          </a:p>
          <a:p>
            <a:endParaRPr lang="en-US" dirty="0"/>
          </a:p>
          <a:p>
            <a:endParaRPr lang="en-US" dirty="0"/>
          </a:p>
          <a:p>
            <a:r>
              <a:rPr lang="en-US" dirty="0"/>
              <a:t>a=</a:t>
            </a:r>
            <a:r>
              <a:rPr lang="en-US" dirty="0" err="1"/>
              <a:t>my_gen</a:t>
            </a:r>
            <a:r>
              <a:rPr lang="en-US" dirty="0"/>
              <a:t>()</a:t>
            </a:r>
          </a:p>
          <a:p>
            <a:r>
              <a:rPr lang="en-US" dirty="0"/>
              <a:t>print(next(a))</a:t>
            </a:r>
          </a:p>
          <a:p>
            <a:r>
              <a:rPr lang="en-US" dirty="0"/>
              <a:t>print(next(a))</a:t>
            </a:r>
          </a:p>
          <a:p>
            <a:r>
              <a:rPr lang="en-US" dirty="0"/>
              <a:t>print(next(a))</a:t>
            </a:r>
            <a:endParaRPr lang="en-IN" dirty="0"/>
          </a:p>
        </p:txBody>
      </p:sp>
    </p:spTree>
    <p:extLst>
      <p:ext uri="{BB962C8B-B14F-4D97-AF65-F5344CB8AC3E}">
        <p14:creationId xmlns:p14="http://schemas.microsoft.com/office/powerpoint/2010/main" val="37600014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A82DB-F674-4D14-A469-39F3AC5FFC3C}"/>
              </a:ext>
            </a:extLst>
          </p:cNvPr>
          <p:cNvSpPr>
            <a:spLocks noGrp="1"/>
          </p:cNvSpPr>
          <p:nvPr>
            <p:ph idx="1"/>
          </p:nvPr>
        </p:nvSpPr>
        <p:spPr>
          <a:xfrm>
            <a:off x="457200" y="188640"/>
            <a:ext cx="8229600" cy="5937523"/>
          </a:xfrm>
        </p:spPr>
        <p:txBody>
          <a:bodyPr/>
          <a:lstStyle/>
          <a:p>
            <a:pPr algn="l" fontAlgn="base"/>
            <a:r>
              <a:rPr lang="en-US" sz="1800" b="0" i="0" dirty="0">
                <a:solidFill>
                  <a:srgbClr val="242729"/>
                </a:solidFill>
                <a:effectLst/>
                <a:latin typeface="Arial" panose="020B0604020202020204" pitchFamily="34" charset="0"/>
              </a:rPr>
              <a:t> to treat results one at a time, avoiding building huge lists of results that you would process separated anyway.</a:t>
            </a:r>
          </a:p>
          <a:p>
            <a:pPr algn="l" fontAlgn="base"/>
            <a:r>
              <a:rPr lang="en-US" sz="1800" b="0" i="0" dirty="0">
                <a:solidFill>
                  <a:srgbClr val="242729"/>
                </a:solidFill>
                <a:effectLst/>
                <a:latin typeface="Arial" panose="020B0604020202020204" pitchFamily="34" charset="0"/>
              </a:rPr>
              <a:t>If you have a </a:t>
            </a:r>
            <a:r>
              <a:rPr lang="en-US" sz="1800" b="0" i="0" dirty="0" err="1">
                <a:solidFill>
                  <a:srgbClr val="242729"/>
                </a:solidFill>
                <a:effectLst/>
                <a:latin typeface="Arial" panose="020B0604020202020204" pitchFamily="34" charset="0"/>
              </a:rPr>
              <a:t>fibonacci</a:t>
            </a:r>
            <a:r>
              <a:rPr lang="en-US" sz="1800" b="0" i="0" dirty="0">
                <a:solidFill>
                  <a:srgbClr val="242729"/>
                </a:solidFill>
                <a:effectLst/>
                <a:latin typeface="Arial" panose="020B0604020202020204" pitchFamily="34" charset="0"/>
              </a:rPr>
              <a:t>-up-to-n function like this:</a:t>
            </a:r>
          </a:p>
          <a:p>
            <a:pPr algn="l" fontAlgn="base"/>
            <a:r>
              <a:rPr lang="en-US" sz="1800" b="0" i="0" dirty="0">
                <a:solidFill>
                  <a:srgbClr val="242729"/>
                </a:solidFill>
                <a:effectLst/>
                <a:latin typeface="Arial" panose="020B0604020202020204" pitchFamily="34" charset="0"/>
              </a:rPr>
              <a:t>def </a:t>
            </a:r>
            <a:r>
              <a:rPr lang="en-US" sz="1800" b="0" i="0" dirty="0" err="1">
                <a:solidFill>
                  <a:srgbClr val="242729"/>
                </a:solidFill>
                <a:effectLst/>
                <a:latin typeface="Arial" panose="020B0604020202020204" pitchFamily="34" charset="0"/>
              </a:rPr>
              <a:t>fibo</a:t>
            </a:r>
            <a:r>
              <a:rPr lang="en-US" sz="1800" b="0" i="0" dirty="0">
                <a:solidFill>
                  <a:srgbClr val="242729"/>
                </a:solidFill>
                <a:effectLst/>
                <a:latin typeface="Arial" panose="020B0604020202020204" pitchFamily="34" charset="0"/>
              </a:rPr>
              <a:t>(n):</a:t>
            </a:r>
          </a:p>
          <a:p>
            <a:pPr algn="l" fontAlgn="base"/>
            <a:r>
              <a:rPr lang="en-US" sz="1800" b="0" i="0" dirty="0">
                <a:solidFill>
                  <a:srgbClr val="242729"/>
                </a:solidFill>
                <a:effectLst/>
                <a:latin typeface="Arial" panose="020B0604020202020204" pitchFamily="34" charset="0"/>
              </a:rPr>
              <a:t>    a=b=1</a:t>
            </a:r>
          </a:p>
          <a:p>
            <a:pPr algn="l" fontAlgn="base"/>
            <a:r>
              <a:rPr lang="en-US" sz="1800" b="0" i="0" dirty="0">
                <a:solidFill>
                  <a:srgbClr val="242729"/>
                </a:solidFill>
                <a:effectLst/>
                <a:latin typeface="Arial" panose="020B0604020202020204" pitchFamily="34" charset="0"/>
              </a:rPr>
              <a:t>    result=[]</a:t>
            </a:r>
          </a:p>
          <a:p>
            <a:pPr algn="l" fontAlgn="base"/>
            <a:r>
              <a:rPr lang="en-US" sz="1800" b="0" i="0" dirty="0">
                <a:solidFill>
                  <a:srgbClr val="242729"/>
                </a:solidFill>
                <a:effectLst/>
                <a:latin typeface="Arial" panose="020B0604020202020204" pitchFamily="34" charset="0"/>
              </a:rPr>
              <a:t>    for </a:t>
            </a:r>
            <a:r>
              <a:rPr lang="en-US" sz="1800" b="0" i="0" dirty="0" err="1">
                <a:solidFill>
                  <a:srgbClr val="242729"/>
                </a:solidFill>
                <a:effectLst/>
                <a:latin typeface="Arial" panose="020B0604020202020204" pitchFamily="34" charset="0"/>
              </a:rPr>
              <a:t>i</a:t>
            </a:r>
            <a:r>
              <a:rPr lang="en-US" sz="1800" b="0" i="0" dirty="0">
                <a:solidFill>
                  <a:srgbClr val="242729"/>
                </a:solidFill>
                <a:effectLst/>
                <a:latin typeface="Arial" panose="020B0604020202020204" pitchFamily="34" charset="0"/>
              </a:rPr>
              <a:t> in range(n):</a:t>
            </a:r>
          </a:p>
          <a:p>
            <a:pPr algn="l" fontAlgn="base"/>
            <a:r>
              <a:rPr lang="en-US" sz="1800" b="0" i="0" dirty="0">
                <a:solidFill>
                  <a:srgbClr val="242729"/>
                </a:solidFill>
                <a:effectLst/>
                <a:latin typeface="Arial" panose="020B0604020202020204" pitchFamily="34" charset="0"/>
              </a:rPr>
              <a:t>        </a:t>
            </a:r>
            <a:r>
              <a:rPr lang="en-US" sz="1800" b="0" i="0" dirty="0" err="1">
                <a:solidFill>
                  <a:srgbClr val="242729"/>
                </a:solidFill>
                <a:effectLst/>
                <a:latin typeface="Arial" panose="020B0604020202020204" pitchFamily="34" charset="0"/>
              </a:rPr>
              <a:t>result.append</a:t>
            </a:r>
            <a:r>
              <a:rPr lang="en-US" sz="1800" b="0" i="0" dirty="0">
                <a:solidFill>
                  <a:srgbClr val="242729"/>
                </a:solidFill>
                <a:effectLst/>
                <a:latin typeface="Arial" panose="020B0604020202020204" pitchFamily="34" charset="0"/>
              </a:rPr>
              <a:t>(a)</a:t>
            </a:r>
          </a:p>
          <a:p>
            <a:pPr algn="l" fontAlgn="base"/>
            <a:r>
              <a:rPr lang="en-US" sz="1800" b="0" i="0" dirty="0">
                <a:solidFill>
                  <a:srgbClr val="242729"/>
                </a:solidFill>
                <a:effectLst/>
                <a:latin typeface="Arial" panose="020B0604020202020204" pitchFamily="34" charset="0"/>
              </a:rPr>
              <a:t>        </a:t>
            </a:r>
            <a:r>
              <a:rPr lang="en-US" sz="1800" b="0" i="0" dirty="0" err="1">
                <a:solidFill>
                  <a:srgbClr val="242729"/>
                </a:solidFill>
                <a:effectLst/>
                <a:latin typeface="Arial" panose="020B0604020202020204" pitchFamily="34" charset="0"/>
              </a:rPr>
              <a:t>a,b</a:t>
            </a:r>
            <a:r>
              <a:rPr lang="en-US" sz="1800" b="0" i="0" dirty="0">
                <a:solidFill>
                  <a:srgbClr val="242729"/>
                </a:solidFill>
                <a:effectLst/>
                <a:latin typeface="Arial" panose="020B0604020202020204" pitchFamily="34" charset="0"/>
              </a:rPr>
              <a:t>=</a:t>
            </a:r>
            <a:r>
              <a:rPr lang="en-US" sz="1800" b="0" i="0" dirty="0" err="1">
                <a:solidFill>
                  <a:srgbClr val="242729"/>
                </a:solidFill>
                <a:effectLst/>
                <a:latin typeface="Arial" panose="020B0604020202020204" pitchFamily="34" charset="0"/>
              </a:rPr>
              <a:t>b,a+b</a:t>
            </a:r>
            <a:endParaRPr lang="en-US" sz="1800" b="0" i="0" dirty="0">
              <a:solidFill>
                <a:srgbClr val="242729"/>
              </a:solidFill>
              <a:effectLst/>
              <a:latin typeface="Arial" panose="020B0604020202020204" pitchFamily="34" charset="0"/>
            </a:endParaRPr>
          </a:p>
          <a:p>
            <a:pPr algn="l" fontAlgn="base"/>
            <a:r>
              <a:rPr lang="en-US" sz="1800" b="0" i="0" dirty="0">
                <a:solidFill>
                  <a:srgbClr val="242729"/>
                </a:solidFill>
                <a:effectLst/>
                <a:latin typeface="Arial" panose="020B0604020202020204" pitchFamily="34" charset="0"/>
              </a:rPr>
              <a:t>    return result</a:t>
            </a:r>
          </a:p>
          <a:p>
            <a:pPr algn="l" fontAlgn="base"/>
            <a:endParaRPr lang="en-US" sz="1800" b="0" i="0" dirty="0">
              <a:solidFill>
                <a:srgbClr val="242729"/>
              </a:solidFill>
              <a:effectLst/>
              <a:latin typeface="Arial" panose="020B0604020202020204" pitchFamily="34" charset="0"/>
            </a:endParaRPr>
          </a:p>
          <a:p>
            <a:pPr algn="l" fontAlgn="base"/>
            <a:r>
              <a:rPr lang="en-US" sz="1800" b="0" i="0" dirty="0">
                <a:solidFill>
                  <a:srgbClr val="242729"/>
                </a:solidFill>
                <a:effectLst/>
                <a:latin typeface="Arial" panose="020B0604020202020204" pitchFamily="34" charset="0"/>
              </a:rPr>
              <a:t>print(</a:t>
            </a:r>
            <a:r>
              <a:rPr lang="en-US" sz="1800" b="0" i="0" dirty="0" err="1">
                <a:solidFill>
                  <a:srgbClr val="242729"/>
                </a:solidFill>
                <a:effectLst/>
                <a:latin typeface="Arial" panose="020B0604020202020204" pitchFamily="34" charset="0"/>
              </a:rPr>
              <a:t>fibo</a:t>
            </a:r>
            <a:r>
              <a:rPr lang="en-US" sz="1800" b="0" i="0" dirty="0">
                <a:solidFill>
                  <a:srgbClr val="242729"/>
                </a:solidFill>
                <a:effectLst/>
                <a:latin typeface="Arial" panose="020B0604020202020204" pitchFamily="34" charset="0"/>
              </a:rPr>
              <a:t>(30))</a:t>
            </a:r>
          </a:p>
          <a:p>
            <a:pPr algn="l" fontAlgn="base"/>
            <a:endParaRPr lang="en-US" sz="1800" dirty="0">
              <a:solidFill>
                <a:srgbClr val="242729"/>
              </a:solidFill>
              <a:latin typeface="Arial" panose="020B0604020202020204" pitchFamily="34" charset="0"/>
            </a:endParaRPr>
          </a:p>
          <a:p>
            <a:pPr algn="l" fontAlgn="base"/>
            <a:endParaRPr lang="en-US" sz="1800" b="0" i="0" dirty="0">
              <a:solidFill>
                <a:srgbClr val="242729"/>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0451156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56B07-D007-4156-B8F9-FB56F6D2E39A}"/>
              </a:ext>
            </a:extLst>
          </p:cNvPr>
          <p:cNvSpPr>
            <a:spLocks noGrp="1"/>
          </p:cNvSpPr>
          <p:nvPr>
            <p:ph idx="1"/>
          </p:nvPr>
        </p:nvSpPr>
        <p:spPr>
          <a:xfrm>
            <a:off x="457200" y="1052736"/>
            <a:ext cx="8229600" cy="5073427"/>
          </a:xfrm>
        </p:spPr>
        <p:txBody>
          <a:bodyPr>
            <a:normAutofit fontScale="85000" lnSpcReduction="10000"/>
          </a:bodyPr>
          <a:lstStyle/>
          <a:p>
            <a:r>
              <a:rPr lang="en-US" b="0" i="0" dirty="0">
                <a:solidFill>
                  <a:srgbClr val="242729"/>
                </a:solidFill>
                <a:effectLst/>
                <a:latin typeface="Arial" panose="020B0604020202020204" pitchFamily="34" charset="0"/>
              </a:rPr>
              <a:t>You can more easily write the function as this:</a:t>
            </a:r>
          </a:p>
          <a:p>
            <a:r>
              <a:rPr lang="en-US" dirty="0"/>
              <a:t>def </a:t>
            </a:r>
            <a:r>
              <a:rPr lang="en-US" dirty="0" err="1"/>
              <a:t>fibo</a:t>
            </a:r>
            <a:r>
              <a:rPr lang="en-US" dirty="0"/>
              <a:t>(n):</a:t>
            </a:r>
          </a:p>
          <a:p>
            <a:r>
              <a:rPr lang="en-US" dirty="0"/>
              <a:t>    a=b=1</a:t>
            </a:r>
          </a:p>
          <a:p>
            <a:r>
              <a:rPr lang="en-US" dirty="0"/>
              <a:t>    result=[]</a:t>
            </a:r>
          </a:p>
          <a:p>
            <a:r>
              <a:rPr lang="en-US" dirty="0"/>
              <a:t>    for </a:t>
            </a:r>
            <a:r>
              <a:rPr lang="en-US" dirty="0" err="1"/>
              <a:t>i</a:t>
            </a:r>
            <a:r>
              <a:rPr lang="en-US" dirty="0"/>
              <a:t> in range(n):</a:t>
            </a:r>
          </a:p>
          <a:p>
            <a:r>
              <a:rPr lang="en-US" dirty="0"/>
              <a:t>        yield a</a:t>
            </a:r>
          </a:p>
          <a:p>
            <a:r>
              <a:rPr lang="en-US" dirty="0"/>
              <a:t>        </a:t>
            </a:r>
            <a:r>
              <a:rPr lang="en-US" dirty="0" err="1"/>
              <a:t>a,b</a:t>
            </a:r>
            <a:r>
              <a:rPr lang="en-US" dirty="0"/>
              <a:t>=</a:t>
            </a:r>
            <a:r>
              <a:rPr lang="en-US" dirty="0" err="1"/>
              <a:t>b,a+b</a:t>
            </a:r>
            <a:endParaRPr lang="en-US" dirty="0"/>
          </a:p>
          <a:p>
            <a:endParaRPr lang="en-US" dirty="0"/>
          </a:p>
          <a:p>
            <a:endParaRPr lang="en-US" dirty="0"/>
          </a:p>
          <a:p>
            <a:r>
              <a:rPr lang="en-US" dirty="0"/>
              <a:t>for x in </a:t>
            </a:r>
            <a:r>
              <a:rPr lang="en-US" dirty="0" err="1"/>
              <a:t>fibo</a:t>
            </a:r>
            <a:r>
              <a:rPr lang="en-US" dirty="0"/>
              <a:t>(10):</a:t>
            </a:r>
          </a:p>
          <a:p>
            <a:pPr lvl="1"/>
            <a:r>
              <a:rPr lang="en-US" dirty="0"/>
              <a:t>print(x)</a:t>
            </a:r>
            <a:endParaRPr lang="en-IN" dirty="0"/>
          </a:p>
        </p:txBody>
      </p:sp>
    </p:spTree>
    <p:extLst>
      <p:ext uri="{BB962C8B-B14F-4D97-AF65-F5344CB8AC3E}">
        <p14:creationId xmlns:p14="http://schemas.microsoft.com/office/powerpoint/2010/main" val="276182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pPr>
              <a:buNone/>
            </a:pPr>
            <a:r>
              <a:rPr lang="en-IN" dirty="0"/>
              <a:t>	try:</a:t>
            </a:r>
          </a:p>
          <a:p>
            <a:pPr lvl="1">
              <a:buNone/>
            </a:pPr>
            <a:r>
              <a:rPr lang="en-IN" dirty="0"/>
              <a:t>	quotient=a/b</a:t>
            </a:r>
          </a:p>
          <a:p>
            <a:pPr>
              <a:buNone/>
            </a:pPr>
            <a:r>
              <a:rPr lang="en-IN" dirty="0"/>
              <a:t>	except </a:t>
            </a:r>
            <a:r>
              <a:rPr lang="en-IN" dirty="0" err="1"/>
              <a:t>ZeroDivisionError</a:t>
            </a:r>
            <a:r>
              <a:rPr lang="en-IN" dirty="0"/>
              <a:t>:</a:t>
            </a:r>
          </a:p>
          <a:p>
            <a:pPr lvl="1">
              <a:buNone/>
            </a:pPr>
            <a:r>
              <a:rPr lang="en-IN" dirty="0"/>
              <a:t>	print(“Division by zero”)</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a:bodyPr>
          <a:lstStyle/>
          <a:p>
            <a:pPr fontAlgn="base"/>
            <a:r>
              <a:rPr lang="en-IN" dirty="0"/>
              <a:t># A generator function that yields 1 for first time, </a:t>
            </a:r>
          </a:p>
          <a:p>
            <a:pPr fontAlgn="base"/>
            <a:r>
              <a:rPr lang="en-IN" dirty="0"/>
              <a:t># 2 second time and 3 third time </a:t>
            </a:r>
          </a:p>
          <a:p>
            <a:pPr fontAlgn="base"/>
            <a:r>
              <a:rPr lang="en-IN" dirty="0"/>
              <a:t>def </a:t>
            </a:r>
            <a:r>
              <a:rPr lang="en-IN" dirty="0" err="1"/>
              <a:t>simpleGeneratorFun</a:t>
            </a:r>
            <a:r>
              <a:rPr lang="en-IN" dirty="0"/>
              <a:t>(): </a:t>
            </a:r>
          </a:p>
          <a:p>
            <a:pPr fontAlgn="base"/>
            <a:r>
              <a:rPr lang="en-IN" dirty="0"/>
              <a:t>    yield 1            </a:t>
            </a:r>
          </a:p>
          <a:p>
            <a:pPr fontAlgn="base"/>
            <a:r>
              <a:rPr lang="en-IN" dirty="0"/>
              <a:t>    yield 2            </a:t>
            </a:r>
          </a:p>
          <a:p>
            <a:pPr fontAlgn="base"/>
            <a:r>
              <a:rPr lang="en-IN" dirty="0"/>
              <a:t>    yield 3            </a:t>
            </a:r>
          </a:p>
          <a:p>
            <a:pPr fontAlgn="base"/>
            <a:r>
              <a:rPr lang="en-IN" dirty="0"/>
              <a:t>   </a:t>
            </a:r>
          </a:p>
          <a:p>
            <a:pPr fontAlgn="base"/>
            <a:r>
              <a:rPr lang="en-IN" dirty="0"/>
              <a:t># Driver code to check above generator function </a:t>
            </a:r>
          </a:p>
          <a:p>
            <a:pPr fontAlgn="base"/>
            <a:r>
              <a:rPr lang="en-IN" dirty="0"/>
              <a:t>for value in </a:t>
            </a:r>
            <a:r>
              <a:rPr lang="en-IN" dirty="0" err="1"/>
              <a:t>simpleGeneratorFun</a:t>
            </a:r>
            <a:r>
              <a:rPr lang="en-IN" dirty="0"/>
              <a:t>():  </a:t>
            </a:r>
          </a:p>
          <a:p>
            <a:pPr fontAlgn="base"/>
            <a:r>
              <a:rPr lang="en-IN" dirty="0"/>
              <a:t>    print(value) </a:t>
            </a:r>
          </a:p>
          <a:p>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Generator-Object : </a:t>
            </a:r>
            <a:r>
              <a:rPr lang="en-IN" dirty="0"/>
              <a:t>Generator functions return a generator object. Generator objects are used either by calling the next method on the generator object or using the generator object in a “for in” loop (as shown in the above program).</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686800" cy="6126163"/>
          </a:xfrm>
        </p:spPr>
        <p:txBody>
          <a:bodyPr>
            <a:normAutofit fontScale="55000" lnSpcReduction="20000"/>
          </a:bodyPr>
          <a:lstStyle/>
          <a:p>
            <a:r>
              <a:rPr lang="en-IN" dirty="0"/>
              <a:t>def </a:t>
            </a:r>
            <a:r>
              <a:rPr lang="en-IN" dirty="0" err="1"/>
              <a:t>my_gen</a:t>
            </a:r>
            <a:r>
              <a:rPr lang="en-IN" dirty="0"/>
              <a:t>():</a:t>
            </a:r>
          </a:p>
          <a:p>
            <a:r>
              <a:rPr lang="en-IN" dirty="0"/>
              <a:t>    n=1</a:t>
            </a:r>
          </a:p>
          <a:p>
            <a:r>
              <a:rPr lang="en-IN" dirty="0"/>
              <a:t>    print('This is printed first')</a:t>
            </a:r>
          </a:p>
          <a:p>
            <a:endParaRPr lang="en-IN" dirty="0"/>
          </a:p>
          <a:p>
            <a:r>
              <a:rPr lang="en-IN" dirty="0"/>
              <a:t>    yield n</a:t>
            </a:r>
          </a:p>
          <a:p>
            <a:endParaRPr lang="en-IN" dirty="0"/>
          </a:p>
          <a:p>
            <a:r>
              <a:rPr lang="en-IN" dirty="0"/>
              <a:t>    n+=1</a:t>
            </a:r>
          </a:p>
          <a:p>
            <a:r>
              <a:rPr lang="en-IN" dirty="0"/>
              <a:t>    print('This is printed second')</a:t>
            </a:r>
          </a:p>
          <a:p>
            <a:r>
              <a:rPr lang="en-IN" dirty="0"/>
              <a:t>    yield n</a:t>
            </a:r>
          </a:p>
          <a:p>
            <a:endParaRPr lang="en-IN" dirty="0"/>
          </a:p>
          <a:p>
            <a:r>
              <a:rPr lang="en-IN" dirty="0"/>
              <a:t>    n+=1</a:t>
            </a:r>
          </a:p>
          <a:p>
            <a:r>
              <a:rPr lang="en-IN" dirty="0"/>
              <a:t>    print('This is printed at last')</a:t>
            </a:r>
          </a:p>
          <a:p>
            <a:r>
              <a:rPr lang="en-IN" dirty="0"/>
              <a:t>    yield n</a:t>
            </a:r>
          </a:p>
          <a:p>
            <a:endParaRPr lang="en-IN" dirty="0"/>
          </a:p>
          <a:p>
            <a:endParaRPr lang="en-IN" dirty="0"/>
          </a:p>
          <a:p>
            <a:r>
              <a:rPr lang="en-IN" dirty="0"/>
              <a:t>a=</a:t>
            </a:r>
            <a:r>
              <a:rPr lang="en-IN" dirty="0" err="1"/>
              <a:t>my_gen</a:t>
            </a:r>
            <a:r>
              <a:rPr lang="en-IN" dirty="0"/>
              <a:t>()</a:t>
            </a:r>
          </a:p>
          <a:p>
            <a:endParaRPr lang="en-IN" dirty="0"/>
          </a:p>
          <a:p>
            <a:r>
              <a:rPr lang="en-IN" dirty="0"/>
              <a:t>next(a)</a:t>
            </a:r>
          </a:p>
          <a:p>
            <a:r>
              <a:rPr lang="en-IN" dirty="0"/>
              <a:t>next(a)</a:t>
            </a:r>
          </a:p>
          <a:p>
            <a:r>
              <a:rPr lang="en-IN" dirty="0"/>
              <a:t>next(a)</a:t>
            </a:r>
          </a:p>
          <a:p>
            <a:r>
              <a:rPr lang="en-IN" dirty="0"/>
              <a:t>next(a)</a:t>
            </a:r>
          </a:p>
          <a:p>
            <a:r>
              <a:rPr lang="en-IN" dirty="0"/>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IN" sz="2400" dirty="0"/>
              <a:t>One interesting thing to note in the above example is that the value of variable n is remembered between each call.</a:t>
            </a:r>
          </a:p>
          <a:p>
            <a:r>
              <a:rPr lang="en-IN" sz="2400" dirty="0"/>
              <a:t>Unlike normal functions, the local variables are not destroyed when the function yields. Furthermore, the generator object can be iterated only once.</a:t>
            </a:r>
          </a:p>
          <a:p>
            <a:r>
              <a:rPr lang="en-IN" sz="2400" dirty="0"/>
              <a:t>To restart the process we need to create another generator object using something like a = </a:t>
            </a:r>
            <a:r>
              <a:rPr lang="en-IN" sz="2400" dirty="0" err="1"/>
              <a:t>my_gen</a:t>
            </a:r>
            <a:r>
              <a:rPr lang="en-IN" sz="2400" dirty="0"/>
              <a:t>().</a:t>
            </a:r>
          </a:p>
          <a:p>
            <a:r>
              <a:rPr lang="en-IN" sz="2400" dirty="0"/>
              <a:t>One final thing to note is that we can use generators with </a:t>
            </a:r>
            <a:r>
              <a:rPr lang="en-IN" sz="2400" dirty="0">
                <a:hlinkClick r:id="rId2"/>
              </a:rPr>
              <a:t>for loops</a:t>
            </a:r>
            <a:r>
              <a:rPr lang="en-IN" sz="2400" dirty="0"/>
              <a:t> directly.</a:t>
            </a:r>
          </a:p>
          <a:p>
            <a:r>
              <a:rPr lang="en-IN" sz="2400" dirty="0"/>
              <a:t>This is because a for loop takes an </a:t>
            </a:r>
            <a:r>
              <a:rPr lang="en-IN" sz="2400" dirty="0" err="1"/>
              <a:t>iterator</a:t>
            </a:r>
            <a:r>
              <a:rPr lang="en-IN" sz="2400" dirty="0"/>
              <a:t> and iterates over it using next() function. It automatically ends when </a:t>
            </a:r>
            <a:r>
              <a:rPr lang="en-IN" sz="2400" dirty="0" err="1"/>
              <a:t>StopIteration</a:t>
            </a:r>
            <a:r>
              <a:rPr lang="en-IN" sz="2400" dirty="0"/>
              <a:t> is raised.</a:t>
            </a:r>
          </a:p>
          <a:p>
            <a:r>
              <a:rPr lang="en-IN" sz="2400" dirty="0"/>
              <a:t>for item in </a:t>
            </a:r>
            <a:r>
              <a:rPr lang="en-IN" sz="2400" dirty="0" err="1"/>
              <a:t>my_gen</a:t>
            </a:r>
            <a:r>
              <a:rPr lang="en-IN" sz="2400" dirty="0"/>
              <a:t>():</a:t>
            </a:r>
          </a:p>
          <a:p>
            <a:r>
              <a:rPr lang="en-IN" sz="2400" dirty="0"/>
              <a:t>    print(item)</a:t>
            </a:r>
          </a:p>
          <a:p>
            <a:endParaRPr lang="en-IN" sz="2400" dirty="0"/>
          </a:p>
          <a:p>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IN" dirty="0"/>
              <a:t>Reversing a string</a:t>
            </a:r>
          </a:p>
        </p:txBody>
      </p:sp>
      <p:sp>
        <p:nvSpPr>
          <p:cNvPr id="3" name="Content Placeholder 2"/>
          <p:cNvSpPr>
            <a:spLocks noGrp="1"/>
          </p:cNvSpPr>
          <p:nvPr>
            <p:ph idx="1"/>
          </p:nvPr>
        </p:nvSpPr>
        <p:spPr>
          <a:xfrm>
            <a:off x="457200" y="714356"/>
            <a:ext cx="8229600" cy="5411807"/>
          </a:xfrm>
        </p:spPr>
        <p:txBody>
          <a:bodyPr>
            <a:normAutofit/>
          </a:bodyPr>
          <a:lstStyle/>
          <a:p>
            <a:r>
              <a:rPr lang="en-IN" sz="2400" dirty="0"/>
              <a:t>def </a:t>
            </a:r>
            <a:r>
              <a:rPr lang="en-IN" sz="2400" dirty="0" err="1"/>
              <a:t>rev_str</a:t>
            </a:r>
            <a:r>
              <a:rPr lang="en-IN" sz="2400" dirty="0"/>
              <a:t>(</a:t>
            </a:r>
            <a:r>
              <a:rPr lang="en-IN" sz="2400" dirty="0" err="1"/>
              <a:t>mystring</a:t>
            </a:r>
            <a:r>
              <a:rPr lang="en-IN" sz="2400" dirty="0"/>
              <a:t>):</a:t>
            </a:r>
          </a:p>
          <a:p>
            <a:r>
              <a:rPr lang="en-IN" sz="2400" dirty="0"/>
              <a:t>    </a:t>
            </a:r>
          </a:p>
          <a:p>
            <a:r>
              <a:rPr lang="en-IN" sz="2400" dirty="0"/>
              <a:t>    for </a:t>
            </a:r>
            <a:r>
              <a:rPr lang="en-IN" sz="2400" dirty="0" err="1"/>
              <a:t>i</a:t>
            </a:r>
            <a:r>
              <a:rPr lang="en-IN" sz="2400" dirty="0"/>
              <a:t> in range(</a:t>
            </a:r>
            <a:r>
              <a:rPr lang="en-IN" sz="2400" dirty="0" err="1"/>
              <a:t>len</a:t>
            </a:r>
            <a:r>
              <a:rPr lang="en-IN" sz="2400" dirty="0"/>
              <a:t>(</a:t>
            </a:r>
            <a:r>
              <a:rPr lang="en-IN" sz="2400" dirty="0" err="1"/>
              <a:t>mystring</a:t>
            </a:r>
            <a:r>
              <a:rPr lang="en-IN" sz="2400" dirty="0"/>
              <a:t>)-1,-1,-1):</a:t>
            </a:r>
          </a:p>
          <a:p>
            <a:r>
              <a:rPr lang="en-IN" sz="2400" dirty="0"/>
              <a:t>        yield </a:t>
            </a:r>
            <a:r>
              <a:rPr lang="en-IN" sz="2400" dirty="0" err="1"/>
              <a:t>mystring</a:t>
            </a:r>
            <a:r>
              <a:rPr lang="en-IN" sz="2400" dirty="0"/>
              <a:t>[</a:t>
            </a:r>
            <a:r>
              <a:rPr lang="en-IN" sz="2400" dirty="0" err="1"/>
              <a:t>i</a:t>
            </a:r>
            <a:r>
              <a:rPr lang="en-IN" sz="2400" dirty="0"/>
              <a:t>]</a:t>
            </a:r>
          </a:p>
          <a:p>
            <a:endParaRPr lang="en-IN" sz="2400" dirty="0"/>
          </a:p>
          <a:p>
            <a:pPr>
              <a:buNone/>
            </a:pPr>
            <a:r>
              <a:rPr lang="en-IN" sz="2400" dirty="0" err="1"/>
              <a:t>ch</a:t>
            </a:r>
            <a:r>
              <a:rPr lang="en-IN" sz="2400" dirty="0"/>
              <a:t>=</a:t>
            </a:r>
            <a:r>
              <a:rPr lang="en-IN" sz="2400" dirty="0" err="1"/>
              <a:t>rev_str</a:t>
            </a:r>
            <a:r>
              <a:rPr lang="en-IN" sz="2400" dirty="0"/>
              <a:t>("hello")</a:t>
            </a:r>
          </a:p>
          <a:p>
            <a:r>
              <a:rPr lang="en-IN" sz="2400" dirty="0"/>
              <a:t>print(next(</a:t>
            </a:r>
            <a:r>
              <a:rPr lang="en-IN" sz="2400" dirty="0" err="1"/>
              <a:t>ch</a:t>
            </a:r>
            <a:r>
              <a:rPr lang="en-IN" sz="2400" dirty="0"/>
              <a:t>))</a:t>
            </a:r>
          </a:p>
          <a:p>
            <a:r>
              <a:rPr lang="en-IN" sz="2400" dirty="0"/>
              <a:t>print(next(</a:t>
            </a:r>
            <a:r>
              <a:rPr lang="en-IN" sz="2400" dirty="0" err="1"/>
              <a:t>ch</a:t>
            </a:r>
            <a:r>
              <a:rPr lang="en-IN" sz="2400" dirty="0"/>
              <a:t>))</a:t>
            </a:r>
          </a:p>
          <a:p>
            <a:r>
              <a:rPr lang="en-IN" sz="2400" dirty="0"/>
              <a:t>print(next(</a:t>
            </a:r>
            <a:r>
              <a:rPr lang="en-IN" sz="2400" dirty="0" err="1"/>
              <a:t>ch</a:t>
            </a:r>
            <a:r>
              <a:rPr lang="en-IN" sz="2400" dirty="0"/>
              <a:t>))</a:t>
            </a:r>
          </a:p>
          <a:p>
            <a:endParaRPr lang="en-IN" sz="2400" dirty="0"/>
          </a:p>
          <a:p>
            <a:r>
              <a:rPr lang="en-IN" sz="2400" dirty="0"/>
              <a:t>for </a:t>
            </a:r>
            <a:r>
              <a:rPr lang="en-IN" sz="2400" dirty="0" err="1"/>
              <a:t>ch</a:t>
            </a:r>
            <a:r>
              <a:rPr lang="en-IN" sz="2400" dirty="0"/>
              <a:t> in </a:t>
            </a:r>
            <a:r>
              <a:rPr lang="en-IN" sz="2400" dirty="0" err="1"/>
              <a:t>rev_str</a:t>
            </a:r>
            <a:r>
              <a:rPr lang="en-IN" sz="2400" dirty="0"/>
              <a:t>("hello"):</a:t>
            </a:r>
          </a:p>
          <a:p>
            <a:r>
              <a:rPr lang="en-IN" sz="2400" dirty="0"/>
              <a:t>    print(</a:t>
            </a:r>
            <a:r>
              <a:rPr lang="en-IN" sz="2400" dirty="0" err="1"/>
              <a:t>ch</a:t>
            </a:r>
            <a:r>
              <a:rPr lang="en-IN" sz="2400" dirty="0"/>
              <a:t>)</a:t>
            </a:r>
          </a:p>
          <a:p>
            <a:endParaRPr lang="en-I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92500" lnSpcReduction="10000"/>
          </a:bodyPr>
          <a:lstStyle/>
          <a:p>
            <a:pPr fontAlgn="base"/>
            <a:r>
              <a:rPr lang="en-IN" dirty="0"/>
              <a:t>def </a:t>
            </a:r>
            <a:r>
              <a:rPr lang="en-IN" dirty="0" err="1"/>
              <a:t>simpleGeneratorFun</a:t>
            </a:r>
            <a:r>
              <a:rPr lang="en-IN" dirty="0"/>
              <a:t>(): </a:t>
            </a:r>
          </a:p>
          <a:p>
            <a:pPr fontAlgn="base"/>
            <a:r>
              <a:rPr lang="en-IN" dirty="0"/>
              <a:t>    yield 1</a:t>
            </a:r>
          </a:p>
          <a:p>
            <a:pPr fontAlgn="base"/>
            <a:r>
              <a:rPr lang="en-IN" dirty="0"/>
              <a:t>    yield 2</a:t>
            </a:r>
          </a:p>
          <a:p>
            <a:pPr fontAlgn="base"/>
            <a:r>
              <a:rPr lang="en-IN" dirty="0"/>
              <a:t>    yield 3</a:t>
            </a:r>
          </a:p>
          <a:p>
            <a:pPr fontAlgn="base"/>
            <a:r>
              <a:rPr lang="en-IN" dirty="0"/>
              <a:t>   </a:t>
            </a:r>
          </a:p>
          <a:p>
            <a:pPr fontAlgn="base"/>
            <a:r>
              <a:rPr lang="en-IN" dirty="0"/>
              <a:t># x is a generator object </a:t>
            </a:r>
          </a:p>
          <a:p>
            <a:pPr fontAlgn="base"/>
            <a:r>
              <a:rPr lang="en-IN" dirty="0"/>
              <a:t>x = </a:t>
            </a:r>
            <a:r>
              <a:rPr lang="en-IN" dirty="0" err="1"/>
              <a:t>simpleGeneratorFun</a:t>
            </a:r>
            <a:r>
              <a:rPr lang="en-IN" dirty="0"/>
              <a:t>() </a:t>
            </a:r>
          </a:p>
          <a:p>
            <a:pPr fontAlgn="base"/>
            <a:r>
              <a:rPr lang="en-IN" dirty="0"/>
              <a:t>  </a:t>
            </a:r>
          </a:p>
          <a:p>
            <a:pPr fontAlgn="base"/>
            <a:r>
              <a:rPr lang="en-IN" dirty="0"/>
              <a:t># Iterating over the generator object using next </a:t>
            </a:r>
          </a:p>
          <a:p>
            <a:pPr fontAlgn="base"/>
            <a:r>
              <a:rPr lang="en-IN" dirty="0"/>
              <a:t>print(</a:t>
            </a:r>
            <a:r>
              <a:rPr lang="en-IN" dirty="0" err="1"/>
              <a:t>x.next</a:t>
            </a:r>
            <a:r>
              <a:rPr lang="en-IN" dirty="0"/>
              <a:t>()) # In Python 3, __next__() </a:t>
            </a:r>
          </a:p>
          <a:p>
            <a:pPr fontAlgn="base"/>
            <a:r>
              <a:rPr lang="en-IN" dirty="0"/>
              <a:t>print(</a:t>
            </a:r>
            <a:r>
              <a:rPr lang="en-IN" dirty="0" err="1"/>
              <a:t>x.next</a:t>
            </a:r>
            <a:r>
              <a:rPr lang="en-IN" dirty="0"/>
              <a:t>()) </a:t>
            </a:r>
          </a:p>
          <a:p>
            <a:pPr fontAlgn="base"/>
            <a:r>
              <a:rPr lang="en-IN" dirty="0"/>
              <a:t>print(</a:t>
            </a:r>
            <a:r>
              <a:rPr lang="en-IN" dirty="0" err="1"/>
              <a:t>x.next</a:t>
            </a:r>
            <a:r>
              <a:rPr lang="en-IN" dirty="0"/>
              <a:t>()) </a:t>
            </a:r>
          </a:p>
          <a:p>
            <a:endParaRPr lang="en-I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normAutofit fontScale="70000" lnSpcReduction="20000"/>
          </a:bodyPr>
          <a:lstStyle/>
          <a:p>
            <a:r>
              <a:rPr lang="en-IN" dirty="0"/>
              <a:t>def fib(limit):</a:t>
            </a:r>
          </a:p>
          <a:p>
            <a:r>
              <a:rPr lang="en-IN" dirty="0"/>
              <a:t>    </a:t>
            </a:r>
            <a:r>
              <a:rPr lang="en-IN" dirty="0" err="1"/>
              <a:t>a,b</a:t>
            </a:r>
            <a:r>
              <a:rPr lang="en-IN" dirty="0"/>
              <a:t>=0,1</a:t>
            </a:r>
          </a:p>
          <a:p>
            <a:r>
              <a:rPr lang="en-IN" dirty="0"/>
              <a:t>    yield a</a:t>
            </a:r>
          </a:p>
          <a:p>
            <a:r>
              <a:rPr lang="en-IN" dirty="0"/>
              <a:t>    yield b</a:t>
            </a:r>
          </a:p>
          <a:p>
            <a:r>
              <a:rPr lang="en-IN" dirty="0"/>
              <a:t>    </a:t>
            </a:r>
            <a:r>
              <a:rPr lang="en-IN" dirty="0" err="1"/>
              <a:t>i</a:t>
            </a:r>
            <a:r>
              <a:rPr lang="en-IN" dirty="0"/>
              <a:t>=2</a:t>
            </a:r>
          </a:p>
          <a:p>
            <a:r>
              <a:rPr lang="en-IN" dirty="0"/>
              <a:t>    while </a:t>
            </a:r>
            <a:r>
              <a:rPr lang="en-IN" dirty="0" err="1"/>
              <a:t>i</a:t>
            </a:r>
            <a:r>
              <a:rPr lang="en-IN" dirty="0"/>
              <a:t>&lt;limit:</a:t>
            </a:r>
          </a:p>
          <a:p>
            <a:r>
              <a:rPr lang="en-IN" dirty="0"/>
              <a:t>        c=</a:t>
            </a:r>
            <a:r>
              <a:rPr lang="en-IN" dirty="0" err="1"/>
              <a:t>a+b</a:t>
            </a:r>
            <a:endParaRPr lang="en-IN" dirty="0"/>
          </a:p>
          <a:p>
            <a:r>
              <a:rPr lang="en-IN" dirty="0"/>
              <a:t>        yield c</a:t>
            </a:r>
          </a:p>
          <a:p>
            <a:r>
              <a:rPr lang="en-IN" dirty="0"/>
              <a:t>        </a:t>
            </a:r>
            <a:r>
              <a:rPr lang="en-IN" dirty="0" err="1"/>
              <a:t>a,b</a:t>
            </a:r>
            <a:r>
              <a:rPr lang="en-IN" dirty="0"/>
              <a:t>=</a:t>
            </a:r>
            <a:r>
              <a:rPr lang="en-IN" dirty="0" err="1"/>
              <a:t>b,c</a:t>
            </a:r>
            <a:endParaRPr lang="en-IN" dirty="0"/>
          </a:p>
          <a:p>
            <a:pPr>
              <a:buNone/>
            </a:pPr>
            <a:r>
              <a:rPr lang="en-IN" dirty="0"/>
              <a:t>	x=fib(5)</a:t>
            </a:r>
          </a:p>
          <a:p>
            <a:r>
              <a:rPr lang="en-IN" dirty="0"/>
              <a:t>print(</a:t>
            </a:r>
            <a:r>
              <a:rPr lang="en-IN" dirty="0" err="1"/>
              <a:t>x.__next</a:t>
            </a:r>
            <a:r>
              <a:rPr lang="en-IN" dirty="0"/>
              <a:t>__())</a:t>
            </a:r>
          </a:p>
          <a:p>
            <a:r>
              <a:rPr lang="en-IN" dirty="0"/>
              <a:t>print(</a:t>
            </a:r>
            <a:r>
              <a:rPr lang="en-IN" dirty="0" err="1"/>
              <a:t>x.__next</a:t>
            </a:r>
            <a:r>
              <a:rPr lang="en-IN" dirty="0"/>
              <a:t>__())</a:t>
            </a:r>
          </a:p>
          <a:p>
            <a:r>
              <a:rPr lang="en-IN" dirty="0"/>
              <a:t>print(</a:t>
            </a:r>
            <a:r>
              <a:rPr lang="en-IN" dirty="0" err="1"/>
              <a:t>x.__next</a:t>
            </a:r>
            <a:r>
              <a:rPr lang="en-IN" dirty="0"/>
              <a:t>__())</a:t>
            </a:r>
          </a:p>
          <a:p>
            <a:r>
              <a:rPr lang="en-IN" dirty="0"/>
              <a:t>print(</a:t>
            </a:r>
            <a:r>
              <a:rPr lang="en-IN" dirty="0" err="1"/>
              <a:t>x.__next</a:t>
            </a:r>
            <a:r>
              <a:rPr lang="en-IN" dirty="0"/>
              <a:t>__())</a:t>
            </a:r>
          </a:p>
          <a:p>
            <a:r>
              <a:rPr lang="en-IN" dirty="0"/>
              <a:t>print(</a:t>
            </a:r>
            <a:r>
              <a:rPr lang="en-IN" dirty="0" err="1"/>
              <a:t>x.__next</a:t>
            </a:r>
            <a:r>
              <a:rPr lang="en-IN" dirty="0"/>
              <a:t>__())</a:t>
            </a:r>
          </a:p>
          <a:p>
            <a:r>
              <a:rPr lang="en-IN" dirty="0"/>
              <a:t>print(</a:t>
            </a:r>
            <a:r>
              <a:rPr lang="en-IN" dirty="0" err="1"/>
              <a:t>x.__next</a:t>
            </a:r>
            <a:r>
              <a:rPr lang="en-IN" dirty="0"/>
              <a:t>__())</a:t>
            </a:r>
          </a:p>
          <a:p>
            <a:r>
              <a:rPr lang="en-IN" dirty="0"/>
              <a:t>print(</a:t>
            </a:r>
            <a:r>
              <a:rPr lang="en-IN" dirty="0" err="1"/>
              <a:t>x.__next</a:t>
            </a:r>
            <a:r>
              <a:rPr lang="en-IN" dirty="0"/>
              <a:t>__())</a:t>
            </a:r>
          </a:p>
          <a:p>
            <a:endParaRPr lang="en-IN" dirty="0"/>
          </a:p>
          <a:p>
            <a:endParaRPr lang="en-I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6AEB-E33F-47E0-9D73-BC7EC1CEDE71}"/>
              </a:ext>
            </a:extLst>
          </p:cNvPr>
          <p:cNvSpPr>
            <a:spLocks noGrp="1"/>
          </p:cNvSpPr>
          <p:nvPr>
            <p:ph type="title"/>
          </p:nvPr>
        </p:nvSpPr>
        <p:spPr>
          <a:xfrm>
            <a:off x="457200" y="274638"/>
            <a:ext cx="8229600" cy="457199"/>
          </a:xfrm>
        </p:spPr>
        <p:txBody>
          <a:bodyPr>
            <a:normAutofit fontScale="90000"/>
          </a:bodyPr>
          <a:lstStyle/>
          <a:p>
            <a:r>
              <a:rPr lang="en-IN" b="1" i="0" dirty="0">
                <a:solidFill>
                  <a:srgbClr val="273239"/>
                </a:solidFill>
                <a:effectLst/>
                <a:latin typeface="sofia-pro"/>
              </a:rPr>
              <a:t>Decorators in Python</a:t>
            </a:r>
            <a:endParaRPr lang="en-IN" dirty="0"/>
          </a:p>
        </p:txBody>
      </p:sp>
      <p:sp>
        <p:nvSpPr>
          <p:cNvPr id="3" name="Content Placeholder 2">
            <a:extLst>
              <a:ext uri="{FF2B5EF4-FFF2-40B4-BE49-F238E27FC236}">
                <a16:creationId xmlns:a16="http://schemas.microsoft.com/office/drawing/2014/main" id="{2395A1F3-F1C9-4CE6-BE33-C6723DCC958D}"/>
              </a:ext>
            </a:extLst>
          </p:cNvPr>
          <p:cNvSpPr>
            <a:spLocks noGrp="1"/>
          </p:cNvSpPr>
          <p:nvPr>
            <p:ph idx="1"/>
          </p:nvPr>
        </p:nvSpPr>
        <p:spPr>
          <a:xfrm>
            <a:off x="457200" y="731838"/>
            <a:ext cx="8229600" cy="5446084"/>
          </a:xfrm>
        </p:spPr>
        <p:txBody>
          <a:bodyPr/>
          <a:lstStyle/>
          <a:p>
            <a:r>
              <a:rPr lang="en-US" b="0" i="0" dirty="0">
                <a:solidFill>
                  <a:srgbClr val="222222"/>
                </a:solidFill>
                <a:effectLst/>
                <a:latin typeface="source sans pro" panose="020B0503030403020204" pitchFamily="34" charset="0"/>
              </a:rPr>
              <a:t> </a:t>
            </a:r>
            <a:r>
              <a:rPr lang="en-US" sz="2400" b="0" i="0" dirty="0">
                <a:solidFill>
                  <a:srgbClr val="222222"/>
                </a:solidFill>
                <a:effectLst/>
                <a:latin typeface="source sans pro" panose="020B0503030403020204" pitchFamily="34" charset="0"/>
              </a:rPr>
              <a:t>decorators allow you to extend and modify the behavior of a callable (functions, methods, and classes) </a:t>
            </a:r>
            <a:r>
              <a:rPr lang="en-US" sz="2400" b="0" i="1" dirty="0">
                <a:solidFill>
                  <a:srgbClr val="222222"/>
                </a:solidFill>
                <a:effectLst/>
                <a:latin typeface="source sans pro" panose="020B0503030403020204" pitchFamily="34" charset="0"/>
              </a:rPr>
              <a:t>without</a:t>
            </a:r>
            <a:r>
              <a:rPr lang="en-US" sz="2400" b="0" i="0" dirty="0">
                <a:solidFill>
                  <a:srgbClr val="222222"/>
                </a:solidFill>
                <a:effectLst/>
                <a:latin typeface="source sans pro" panose="020B0503030403020204" pitchFamily="34" charset="0"/>
              </a:rPr>
              <a:t> permanently modifying the callable itself.</a:t>
            </a:r>
          </a:p>
          <a:p>
            <a:r>
              <a:rPr lang="en-US" sz="2400" b="0" i="0" dirty="0">
                <a:solidFill>
                  <a:srgbClr val="222222"/>
                </a:solidFill>
                <a:effectLst/>
                <a:latin typeface="source sans pro" panose="020B0503030403020204" pitchFamily="34" charset="0"/>
              </a:rPr>
              <a:t>Imagine you’ve got 30 functions with business logic in your report-generating program. One rainy Monday morning your boss walks up to your desk and says:</a:t>
            </a:r>
          </a:p>
          <a:p>
            <a:pPr lvl="1"/>
            <a:r>
              <a:rPr lang="en-US" sz="1400" b="0" i="1" dirty="0">
                <a:solidFill>
                  <a:srgbClr val="222222"/>
                </a:solidFill>
                <a:effectLst/>
                <a:latin typeface="source sans pro" panose="020B0503030403020204" pitchFamily="34" charset="0"/>
              </a:rPr>
              <a:t>I need you to add input/output logging to each step in the report generator. XYZ Corp needs it for auditing purposes. Oh, and I told them we can ship this by Wednesday.</a:t>
            </a:r>
            <a:endParaRPr lang="en-US" sz="1400" dirty="0">
              <a:solidFill>
                <a:srgbClr val="222222"/>
              </a:solidFill>
              <a:latin typeface="source sans pro" panose="020B0503030403020204" pitchFamily="34" charset="0"/>
            </a:endParaRPr>
          </a:p>
          <a:p>
            <a:pPr lvl="1"/>
            <a:r>
              <a:rPr lang="en-US" sz="1400" b="1" i="0" dirty="0">
                <a:solidFill>
                  <a:srgbClr val="222222"/>
                </a:solidFill>
                <a:effectLst/>
                <a:latin typeface="source sans pro" panose="020B0503030403020204" pitchFamily="34" charset="0"/>
              </a:rPr>
              <a:t>Without decorators</a:t>
            </a:r>
            <a:r>
              <a:rPr lang="en-US" sz="1400" b="0" i="0" dirty="0">
                <a:solidFill>
                  <a:srgbClr val="222222"/>
                </a:solidFill>
                <a:effectLst/>
                <a:latin typeface="source sans pro" panose="020B0503030403020204" pitchFamily="34" charset="0"/>
              </a:rPr>
              <a:t> you might be spending the next three days scrambling to modify each of those 30 functions and clutter them up with manual logging calls.</a:t>
            </a:r>
          </a:p>
          <a:p>
            <a:pPr lvl="1"/>
            <a:r>
              <a:rPr lang="en-US" sz="1400" b="0" i="0" dirty="0">
                <a:solidFill>
                  <a:srgbClr val="40424E"/>
                </a:solidFill>
                <a:effectLst/>
                <a:latin typeface="urw-din"/>
              </a:rPr>
              <a:t>Decorators allow us to wrap another function in order to extend the behavior of the wrapped function, without permanently modifying it. </a:t>
            </a:r>
          </a:p>
          <a:p>
            <a:pPr lvl="1"/>
            <a:r>
              <a:rPr lang="en-US" sz="1400" b="0" i="0" dirty="0">
                <a:solidFill>
                  <a:srgbClr val="40424E"/>
                </a:solidFill>
                <a:effectLst/>
                <a:latin typeface="urw-din"/>
              </a:rPr>
              <a:t>But before diving deep into decorators let us understand some concepts that will come in handy in learning the decorators.</a:t>
            </a:r>
            <a:endParaRPr lang="en-IN" sz="2000" dirty="0"/>
          </a:p>
        </p:txBody>
      </p:sp>
    </p:spTree>
    <p:extLst>
      <p:ext uri="{BB962C8B-B14F-4D97-AF65-F5344CB8AC3E}">
        <p14:creationId xmlns:p14="http://schemas.microsoft.com/office/powerpoint/2010/main" val="2197215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5654-5603-4638-9027-A5FC2E113ACF}"/>
              </a:ext>
            </a:extLst>
          </p:cNvPr>
          <p:cNvSpPr>
            <a:spLocks noGrp="1"/>
          </p:cNvSpPr>
          <p:nvPr>
            <p:ph type="title"/>
          </p:nvPr>
        </p:nvSpPr>
        <p:spPr>
          <a:xfrm>
            <a:off x="457200" y="274638"/>
            <a:ext cx="8229600" cy="58018"/>
          </a:xfrm>
        </p:spPr>
        <p:txBody>
          <a:bodyPr>
            <a:normAutofit fontScale="90000"/>
          </a:bodyPr>
          <a:lstStyle/>
          <a:p>
            <a:r>
              <a:rPr lang="en-IN" b="1" i="0" dirty="0">
                <a:solidFill>
                  <a:srgbClr val="40424E"/>
                </a:solidFill>
                <a:effectLst/>
                <a:latin typeface="urw-din"/>
              </a:rPr>
              <a:t>First Class Objects</a:t>
            </a:r>
            <a:br>
              <a:rPr lang="en-IN" b="1" i="0" dirty="0">
                <a:solidFill>
                  <a:srgbClr val="40424E"/>
                </a:solidFill>
                <a:effectLst/>
                <a:latin typeface="urw-din"/>
              </a:rPr>
            </a:br>
            <a:endParaRPr lang="en-IN" dirty="0"/>
          </a:p>
        </p:txBody>
      </p:sp>
      <p:sp>
        <p:nvSpPr>
          <p:cNvPr id="3" name="Content Placeholder 2">
            <a:extLst>
              <a:ext uri="{FF2B5EF4-FFF2-40B4-BE49-F238E27FC236}">
                <a16:creationId xmlns:a16="http://schemas.microsoft.com/office/drawing/2014/main" id="{13364F57-0507-41F2-B50E-D91D4D9934F0}"/>
              </a:ext>
            </a:extLst>
          </p:cNvPr>
          <p:cNvSpPr>
            <a:spLocks noGrp="1"/>
          </p:cNvSpPr>
          <p:nvPr>
            <p:ph idx="1"/>
          </p:nvPr>
        </p:nvSpPr>
        <p:spPr>
          <a:xfrm>
            <a:off x="457200" y="534690"/>
            <a:ext cx="8229600" cy="5591473"/>
          </a:xfrm>
        </p:spPr>
        <p:txBody>
          <a:bodyPr>
            <a:normAutofit/>
          </a:bodyPr>
          <a:lstStyle/>
          <a:p>
            <a:r>
              <a:rPr lang="en-US" sz="2000" b="0" i="0" dirty="0">
                <a:solidFill>
                  <a:srgbClr val="40424E"/>
                </a:solidFill>
                <a:effectLst/>
                <a:latin typeface="urw-din"/>
              </a:rPr>
              <a:t>In Python, functions are </a:t>
            </a:r>
            <a:r>
              <a:rPr lang="en-US" sz="2000" b="1" i="0" u="sng" dirty="0">
                <a:effectLst/>
                <a:latin typeface="urw-din"/>
                <a:hlinkClick r:id="rId2"/>
              </a:rPr>
              <a:t>first class objects</a:t>
            </a:r>
            <a:r>
              <a:rPr lang="en-US" sz="2000" b="0" i="0" dirty="0">
                <a:solidFill>
                  <a:srgbClr val="40424E"/>
                </a:solidFill>
                <a:effectLst/>
                <a:latin typeface="urw-din"/>
              </a:rPr>
              <a:t> that means that functions in Python can be used or passed as arguments.</a:t>
            </a:r>
          </a:p>
          <a:p>
            <a:r>
              <a:rPr lang="en-US" sz="2000" b="1" i="0" dirty="0">
                <a:solidFill>
                  <a:srgbClr val="40424E"/>
                </a:solidFill>
                <a:effectLst/>
                <a:latin typeface="urw-din"/>
              </a:rPr>
              <a:t>Properties of first class functions:</a:t>
            </a:r>
            <a:endParaRPr lang="en-US" sz="2000" dirty="0">
              <a:solidFill>
                <a:srgbClr val="40424E"/>
              </a:solidFill>
              <a:latin typeface="urw-din"/>
            </a:endParaRPr>
          </a:p>
          <a:p>
            <a:pPr algn="l" fontAlgn="base">
              <a:buFont typeface="Arial" panose="020B0604020202020204" pitchFamily="34" charset="0"/>
              <a:buChar char="•"/>
            </a:pPr>
            <a:r>
              <a:rPr lang="en-US" sz="2000" b="0" i="0" dirty="0">
                <a:solidFill>
                  <a:srgbClr val="40424E"/>
                </a:solidFill>
                <a:effectLst/>
                <a:latin typeface="urw-din"/>
              </a:rPr>
              <a:t>A function is an instance of the Object type.</a:t>
            </a:r>
          </a:p>
          <a:p>
            <a:pPr algn="l" fontAlgn="base">
              <a:buFont typeface="Arial" panose="020B0604020202020204" pitchFamily="34" charset="0"/>
              <a:buChar char="•"/>
            </a:pPr>
            <a:r>
              <a:rPr lang="en-US" sz="2000" b="0" i="0" dirty="0">
                <a:solidFill>
                  <a:srgbClr val="40424E"/>
                </a:solidFill>
                <a:effectLst/>
                <a:latin typeface="urw-din"/>
              </a:rPr>
              <a:t>You can store the function in a variable.</a:t>
            </a:r>
          </a:p>
          <a:p>
            <a:pPr algn="l" fontAlgn="base">
              <a:buFont typeface="Arial" panose="020B0604020202020204" pitchFamily="34" charset="0"/>
              <a:buChar char="•"/>
            </a:pPr>
            <a:r>
              <a:rPr lang="en-US" sz="2000" b="0" i="0" dirty="0">
                <a:solidFill>
                  <a:srgbClr val="40424E"/>
                </a:solidFill>
                <a:effectLst/>
                <a:latin typeface="urw-din"/>
              </a:rPr>
              <a:t>You can pass the function as a parameter to another function.</a:t>
            </a:r>
          </a:p>
          <a:p>
            <a:pPr algn="l" fontAlgn="base">
              <a:buFont typeface="Arial" panose="020B0604020202020204" pitchFamily="34" charset="0"/>
              <a:buChar char="•"/>
            </a:pPr>
            <a:r>
              <a:rPr lang="en-US" sz="2000" b="0" i="0" dirty="0">
                <a:solidFill>
                  <a:srgbClr val="40424E"/>
                </a:solidFill>
                <a:effectLst/>
                <a:latin typeface="urw-din"/>
              </a:rPr>
              <a:t>You can return the function from a function.</a:t>
            </a:r>
          </a:p>
          <a:p>
            <a:pPr algn="l" fontAlgn="base">
              <a:buFont typeface="Arial" panose="020B0604020202020204" pitchFamily="34" charset="0"/>
              <a:buChar char="•"/>
            </a:pPr>
            <a:r>
              <a:rPr lang="en-US" sz="2000" b="0" i="0" dirty="0">
                <a:solidFill>
                  <a:srgbClr val="40424E"/>
                </a:solidFill>
                <a:effectLst/>
                <a:latin typeface="urw-din"/>
              </a:rPr>
              <a:t>You can store them in data structures such as hash tables, lists, …</a:t>
            </a:r>
          </a:p>
          <a:p>
            <a:pPr algn="l" fontAlgn="base">
              <a:buFont typeface="Arial" panose="020B0604020202020204" pitchFamily="34" charset="0"/>
              <a:buChar char="•"/>
            </a:pPr>
            <a:r>
              <a:rPr lang="en-US" sz="2400" b="0" i="0" dirty="0">
                <a:solidFill>
                  <a:srgbClr val="40424E"/>
                </a:solidFill>
                <a:effectLst/>
                <a:latin typeface="urw-din"/>
              </a:rPr>
              <a:t>Consider the below examples for better understanding.</a:t>
            </a:r>
          </a:p>
          <a:p>
            <a:pPr lvl="1"/>
            <a:endParaRPr lang="en-IN" dirty="0"/>
          </a:p>
        </p:txBody>
      </p:sp>
    </p:spTree>
    <p:extLst>
      <p:ext uri="{BB962C8B-B14F-4D97-AF65-F5344CB8AC3E}">
        <p14:creationId xmlns:p14="http://schemas.microsoft.com/office/powerpoint/2010/main" val="12912725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4A8D-E1EF-4322-8918-88B177A1CCBB}"/>
              </a:ext>
            </a:extLst>
          </p:cNvPr>
          <p:cNvSpPr>
            <a:spLocks noGrp="1"/>
          </p:cNvSpPr>
          <p:nvPr>
            <p:ph type="title"/>
          </p:nvPr>
        </p:nvSpPr>
        <p:spPr>
          <a:xfrm>
            <a:off x="457200" y="274638"/>
            <a:ext cx="8229600" cy="457199"/>
          </a:xfrm>
        </p:spPr>
        <p:txBody>
          <a:bodyPr>
            <a:normAutofit fontScale="90000"/>
          </a:bodyPr>
          <a:lstStyle/>
          <a:p>
            <a:r>
              <a:rPr lang="en-US" sz="4400" b="1" i="0" dirty="0">
                <a:solidFill>
                  <a:srgbClr val="40424E"/>
                </a:solidFill>
                <a:effectLst/>
                <a:latin typeface="urw-din"/>
              </a:rPr>
              <a:t>Example 1:</a:t>
            </a:r>
            <a:r>
              <a:rPr lang="en-US" sz="4400" b="0" i="0" dirty="0">
                <a:solidFill>
                  <a:srgbClr val="40424E"/>
                </a:solidFill>
                <a:effectLst/>
                <a:latin typeface="urw-din"/>
              </a:rPr>
              <a:t> Treating the functions as objects.</a:t>
            </a:r>
            <a:br>
              <a:rPr lang="en-US" sz="6600" dirty="0">
                <a:solidFill>
                  <a:srgbClr val="40424E"/>
                </a:solidFill>
                <a:latin typeface="urw-din"/>
              </a:rPr>
            </a:br>
            <a:endParaRPr lang="en-IN" dirty="0"/>
          </a:p>
        </p:txBody>
      </p:sp>
      <p:sp>
        <p:nvSpPr>
          <p:cNvPr id="3" name="Content Placeholder 2">
            <a:extLst>
              <a:ext uri="{FF2B5EF4-FFF2-40B4-BE49-F238E27FC236}">
                <a16:creationId xmlns:a16="http://schemas.microsoft.com/office/drawing/2014/main" id="{73E653A9-956F-4361-BBAA-203614230D13}"/>
              </a:ext>
            </a:extLst>
          </p:cNvPr>
          <p:cNvSpPr>
            <a:spLocks noGrp="1"/>
          </p:cNvSpPr>
          <p:nvPr>
            <p:ph idx="1"/>
          </p:nvPr>
        </p:nvSpPr>
        <p:spPr>
          <a:xfrm>
            <a:off x="457200" y="908720"/>
            <a:ext cx="8229600" cy="5217443"/>
          </a:xfrm>
        </p:spPr>
        <p:txBody>
          <a:bodyPr>
            <a:normAutofit/>
          </a:bodyPr>
          <a:lstStyle/>
          <a:p>
            <a:r>
              <a:rPr lang="en-US" sz="1600" dirty="0"/>
              <a:t>def shout(text): </a:t>
            </a:r>
          </a:p>
          <a:p>
            <a:r>
              <a:rPr lang="en-US" sz="1600" dirty="0"/>
              <a:t>    return </a:t>
            </a:r>
            <a:r>
              <a:rPr lang="en-US" sz="1600" dirty="0" err="1"/>
              <a:t>text.upper</a:t>
            </a:r>
            <a:r>
              <a:rPr lang="en-US" sz="1600" dirty="0"/>
              <a:t>() </a:t>
            </a:r>
          </a:p>
          <a:p>
            <a:r>
              <a:rPr lang="en-US" sz="1600" dirty="0"/>
              <a:t>  </a:t>
            </a:r>
          </a:p>
          <a:p>
            <a:r>
              <a:rPr lang="en-US" sz="1600" dirty="0"/>
              <a:t>print(shout('Hello')) </a:t>
            </a:r>
          </a:p>
          <a:p>
            <a:r>
              <a:rPr lang="en-US" sz="1600" dirty="0"/>
              <a:t>  </a:t>
            </a:r>
          </a:p>
          <a:p>
            <a:r>
              <a:rPr lang="en-US" sz="1600" dirty="0"/>
              <a:t>yell = shout </a:t>
            </a:r>
          </a:p>
          <a:p>
            <a:r>
              <a:rPr lang="en-US" sz="1600" dirty="0"/>
              <a:t>  </a:t>
            </a:r>
          </a:p>
          <a:p>
            <a:r>
              <a:rPr lang="en-US" sz="1600" dirty="0"/>
              <a:t>print(yell('Hello’))</a:t>
            </a:r>
          </a:p>
          <a:p>
            <a:r>
              <a:rPr lang="en-US" sz="1600" b="0" i="0" dirty="0">
                <a:solidFill>
                  <a:srgbClr val="40424E"/>
                </a:solidFill>
                <a:effectLst/>
                <a:latin typeface="urw-din"/>
              </a:rPr>
              <a:t>In the above example, we have assigned the function shout to a variable. This will not call the function instead it takes the function object referenced by shout and creates a second name pointing to it, yell.</a:t>
            </a:r>
            <a:endParaRPr lang="en-IN" sz="1600" dirty="0"/>
          </a:p>
        </p:txBody>
      </p:sp>
    </p:spTree>
    <p:extLst>
      <p:ext uri="{BB962C8B-B14F-4D97-AF65-F5344CB8AC3E}">
        <p14:creationId xmlns:p14="http://schemas.microsoft.com/office/powerpoint/2010/main" val="396864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1984</TotalTime>
  <Words>17061</Words>
  <Application>Microsoft Office PowerPoint</Application>
  <PresentationFormat>On-screen Show (4:3)</PresentationFormat>
  <Paragraphs>1782</Paragraphs>
  <Slides>205</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205</vt:i4>
      </vt:variant>
    </vt:vector>
  </HeadingPairs>
  <TitlesOfParts>
    <vt:vector size="221" baseType="lpstr">
      <vt:lpstr>-apple-system</vt:lpstr>
      <vt:lpstr>Arial</vt:lpstr>
      <vt:lpstr>Calibri</vt:lpstr>
      <vt:lpstr>charter</vt:lpstr>
      <vt:lpstr>Courier New</vt:lpstr>
      <vt:lpstr>euclid_circular_a</vt:lpstr>
      <vt:lpstr>Inter-Regular</vt:lpstr>
      <vt:lpstr>Lato</vt:lpstr>
      <vt:lpstr>Lora</vt:lpstr>
      <vt:lpstr>SFMono-Regular</vt:lpstr>
      <vt:lpstr>sofia-pro</vt:lpstr>
      <vt:lpstr>source sans pro</vt:lpstr>
      <vt:lpstr>source sans pro</vt:lpstr>
      <vt:lpstr>system-ui</vt:lpstr>
      <vt:lpstr>urw-din</vt:lpstr>
      <vt:lpstr>Office Theme</vt:lpstr>
      <vt:lpstr>Exception Handling</vt:lpstr>
      <vt:lpstr>PowerPoint Presentation</vt:lpstr>
      <vt:lpstr>Why exception handling is necesaary</vt:lpstr>
      <vt:lpstr>Built-in Exception in Python</vt:lpstr>
      <vt:lpstr>PowerPoint Presentation</vt:lpstr>
      <vt:lpstr>PowerPoint Presentation</vt:lpstr>
      <vt:lpstr>try and except in Python</vt:lpstr>
      <vt:lpstr>How is try clause executed</vt:lpstr>
      <vt:lpstr>Example</vt:lpstr>
      <vt:lpstr>Multiple Exceptions </vt:lpstr>
      <vt:lpstr>PowerPoint Presentation</vt:lpstr>
      <vt:lpstr>Multiple except block Python example</vt:lpstr>
      <vt:lpstr>Example</vt:lpstr>
      <vt:lpstr> finally in Python exception handling </vt:lpstr>
      <vt:lpstr>PowerPoint Presentation</vt:lpstr>
      <vt:lpstr>Raising Exceptions in Python </vt:lpstr>
      <vt:lpstr>PowerPoint Presentation</vt:lpstr>
      <vt:lpstr> Python try with else clause </vt:lpstr>
      <vt:lpstr>PowerPoint Presentation</vt:lpstr>
      <vt:lpstr> Creating Custom Exceptions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Multi-threading in Python</vt:lpstr>
      <vt:lpstr>Multitasking in Python</vt:lpstr>
      <vt:lpstr>Types of multitasking in an OS</vt:lpstr>
      <vt:lpstr>Thread</vt:lpstr>
      <vt:lpstr>How to Achieve Multithreading in Python</vt:lpstr>
      <vt:lpstr>When to use Multithreading in Python</vt:lpstr>
      <vt:lpstr>How to Create Threads in Python</vt:lpstr>
      <vt:lpstr>Without Creating a Thread Class</vt:lpstr>
      <vt:lpstr> By extending Thread class </vt:lpstr>
      <vt:lpstr>Context Switching</vt:lpstr>
      <vt:lpstr>Multi-Threading</vt:lpstr>
      <vt:lpstr>PowerPoint Presentation</vt:lpstr>
      <vt:lpstr>PowerPoint Presentation</vt:lpstr>
      <vt:lpstr>Race Condition</vt:lpstr>
      <vt:lpstr>PowerPoint Presentation</vt:lpstr>
      <vt:lpstr>Thread Synchronization</vt:lpstr>
      <vt:lpstr>Locks</vt:lpstr>
      <vt:lpstr>acquire()</vt:lpstr>
      <vt:lpstr>release()</vt:lpstr>
      <vt:lpstr>PowerPoint Presentation</vt:lpstr>
      <vt:lpstr>Thread class Methods</vt:lpstr>
      <vt:lpstr>Set and Get Thread Name</vt:lpstr>
      <vt:lpstr>PowerPoint Presentation</vt:lpstr>
      <vt:lpstr>Condition</vt:lpstr>
      <vt:lpstr>Create Condition Object</vt:lpstr>
      <vt:lpstr>Condition Method</vt:lpstr>
      <vt:lpstr>PowerPoint Presentation</vt:lpstr>
      <vt:lpstr>Lambda functions</vt:lpstr>
      <vt:lpstr>PowerPoint Presentation</vt:lpstr>
      <vt:lpstr>PowerPoint Presentation</vt:lpstr>
      <vt:lpstr>Map and lambda functions</vt:lpstr>
      <vt:lpstr>Capitalizing List of Strings</vt:lpstr>
      <vt:lpstr>PowerPoint Presentation</vt:lpstr>
      <vt:lpstr>Sorting data with lambda function</vt:lpstr>
      <vt:lpstr>PowerPoint Presentation</vt:lpstr>
      <vt:lpstr>PowerPoint Presentation</vt:lpstr>
      <vt:lpstr>Filter and lambda function</vt:lpstr>
      <vt:lpstr>PowerPoint Presentation</vt:lpstr>
      <vt:lpstr>PowerPoint Presentation</vt:lpstr>
      <vt:lpstr>Reduce Function and lambda Expression</vt:lpstr>
      <vt:lpstr>Applying aggregate Functions</vt:lpstr>
      <vt:lpstr>If else conditional  statements with lambda functions</vt:lpstr>
      <vt:lpstr>PowerPoint Presentation</vt:lpstr>
      <vt:lpstr>Accessing nested list with lambda function and map function</vt:lpstr>
      <vt:lpstr>Accessing dictionary keys and values using map &amp; lambda function</vt:lpstr>
      <vt:lpstr>Filtering Dictionary using filter function and lambda function</vt:lpstr>
      <vt:lpstr>Processing multiple list with map and lambda function</vt:lpstr>
      <vt:lpstr>Iterators</vt:lpstr>
      <vt:lpstr> Iterating Through an Iterator </vt:lpstr>
      <vt:lpstr> Working of for loop for Iterators </vt:lpstr>
      <vt:lpstr> Create an Iterator </vt:lpstr>
      <vt:lpstr>PowerPoint Presentation</vt:lpstr>
      <vt:lpstr> StopIteration </vt:lpstr>
      <vt:lpstr>PowerPoint Presentation</vt:lpstr>
      <vt:lpstr>PowerPoint Presentation</vt:lpstr>
      <vt:lpstr>Implement Remote Control Class that allows you to press “next” button to go to next TV channel</vt:lpstr>
      <vt:lpstr>Iterators Save Memory Space</vt:lpstr>
      <vt:lpstr>Generators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Reversing a string</vt:lpstr>
      <vt:lpstr>PowerPoint Presentation</vt:lpstr>
      <vt:lpstr>PowerPoint Presentation</vt:lpstr>
      <vt:lpstr>Decorators in Python</vt:lpstr>
      <vt:lpstr>First Class Objects </vt:lpstr>
      <vt:lpstr>Example 1: Treating the functions as objects. </vt:lpstr>
      <vt:lpstr>Example 2: Passing the function as argument</vt:lpstr>
      <vt:lpstr>Example 3: Returning functions from another functions.</vt:lpstr>
      <vt:lpstr>PowerPoint Presentation</vt:lpstr>
      <vt:lpstr>PowerPoint Presentation</vt:lpstr>
      <vt:lpstr>Decorators Can Modify Behavior </vt:lpstr>
      <vt:lpstr>Applying Multiple Decorators to a Single Function </vt:lpstr>
      <vt:lpstr>Decorating Functions That Accept Arguments </vt:lpstr>
      <vt:lpstr>PowerPoint Presentation</vt:lpstr>
      <vt:lpstr>Python Closures </vt:lpstr>
      <vt:lpstr>PowerPoint Presentation</vt:lpstr>
      <vt:lpstr>PowerPoint Presentation</vt:lpstr>
      <vt:lpstr>PowerPoint Presentation</vt:lpstr>
      <vt:lpstr>PowerPoint Presentation</vt:lpstr>
      <vt:lpstr>Example</vt:lpstr>
      <vt:lpstr>PowerPoint Presentation</vt:lpstr>
      <vt:lpstr>When to use Closures? </vt:lpstr>
      <vt:lpstr>Python Closures</vt:lpstr>
      <vt:lpstr>PowerPoint Presentation</vt:lpstr>
      <vt:lpstr>PowerPoint Presentation</vt:lpstr>
      <vt:lpstr>“New Style” String Formatting  </vt:lpstr>
      <vt:lpstr>Regular Expressions</vt:lpstr>
      <vt:lpstr> RegEx Module </vt:lpstr>
      <vt:lpstr> RegEx Functions </vt:lpstr>
      <vt:lpstr> The search() Function </vt:lpstr>
      <vt:lpstr> The split() Function </vt:lpstr>
      <vt:lpstr> The sub() Function </vt:lpstr>
      <vt:lpstr> Metacharacters </vt:lpstr>
      <vt:lpstr>PowerPoint Presentation</vt:lpstr>
      <vt:lpstr>PowerPoint Presentation</vt:lpstr>
      <vt:lpstr>PowerPoint Presentation</vt:lpstr>
      <vt:lpstr>PowerPoint Presentation</vt:lpstr>
      <vt:lpstr>PowerPoint Presentation</vt:lpstr>
      <vt:lpstr> Python Special Sequences </vt:lpstr>
      <vt:lpstr>PowerPoint Presentation</vt:lpstr>
      <vt:lpstr>PowerPoint Presentation</vt:lpstr>
      <vt:lpstr>PowerPoint Presentation</vt:lpstr>
      <vt:lpstr> Sets </vt:lpstr>
      <vt:lpstr>PowerPoint Presentation</vt:lpstr>
      <vt:lpstr>PowerPoint Presentation</vt:lpstr>
      <vt:lpstr>PowerPoint Presentation</vt:lpstr>
      <vt:lpstr>PowerPoint Presentation</vt:lpstr>
      <vt:lpstr>PowerPoint Presentation</vt:lpstr>
      <vt:lpstr> validate pin code of India using Regular Expression </vt:lpstr>
      <vt:lpstr>PowerPoint Presentation</vt:lpstr>
      <vt:lpstr>PowerPoint Presentation</vt:lpstr>
      <vt:lpstr>PowerPoint Presentation</vt:lpstr>
      <vt:lpstr>PowerPoint Presentation</vt:lpstr>
      <vt:lpstr>PowerPoint Presentation</vt:lpstr>
      <vt:lpstr>PowerPoint Presentation</vt:lpstr>
      <vt:lpstr> What is MySQL? </vt:lpstr>
      <vt:lpstr>How to Install MySQL </vt:lpstr>
      <vt:lpstr> Test the MySQL Database connection with Python </vt:lpstr>
      <vt:lpstr> Creating Database in MySQL using Python </vt:lpstr>
      <vt:lpstr> Create a Table in MySQL with Python </vt:lpstr>
      <vt:lpstr>Example:</vt:lpstr>
      <vt:lpstr> Create a Table with Primary Key </vt:lpstr>
      <vt:lpstr>ALTER table in MySQL with Python </vt:lpstr>
      <vt:lpstr> Insert Operation with MySQL in Python: </vt:lpstr>
      <vt:lpstr>Example,</vt:lpstr>
      <vt:lpstr> Python MySQL Select From </vt:lpstr>
      <vt:lpstr>Python MySQL Where </vt:lpstr>
      <vt:lpstr> Python MySQL Delete From By </vt:lpstr>
      <vt:lpstr>Python MySQL Drop Table </vt:lpstr>
      <vt:lpstr> Python MySQL Update Table </vt:lpstr>
      <vt:lpstr>sqlite3</vt:lpstr>
      <vt:lpstr>insert</vt:lpstr>
      <vt:lpstr>Tkinter</vt:lpstr>
      <vt:lpstr>Widgets</vt:lpstr>
      <vt:lpstr>example</vt:lpstr>
      <vt:lpstr> Tkinter Geometry </vt:lpstr>
      <vt:lpstr> Tkinter pack() method </vt:lpstr>
      <vt:lpstr>Example</vt:lpstr>
      <vt:lpstr> Tkinter grid() method </vt:lpstr>
      <vt:lpstr>Example</vt:lpstr>
      <vt:lpstr>PowerPoint Presentation</vt:lpstr>
      <vt:lpstr>Place() method</vt:lpstr>
      <vt:lpstr>Examples</vt:lpstr>
      <vt:lpstr>Tkinter Button</vt:lpstr>
      <vt:lpstr>Example</vt:lpstr>
      <vt:lpstr>Button Event</vt:lpstr>
      <vt:lpstr> Tkinter Checkbutton </vt:lpstr>
      <vt:lpstr>PowerPoint Presentation</vt:lpstr>
      <vt:lpstr> Tkinter Entry </vt:lpstr>
      <vt:lpstr>Example</vt:lpstr>
      <vt:lpstr>RadioButton</vt:lpstr>
      <vt:lpstr>PowerPoint Presentation</vt:lpstr>
      <vt:lpstr>Spinner</vt:lpstr>
      <vt:lpstr>messagebox</vt:lpstr>
      <vt:lpstr> showerror() </vt:lpstr>
      <vt:lpstr>Scrollbar</vt:lpstr>
      <vt:lpstr>Background Color</vt:lpstr>
      <vt:lpstr>Canvas</vt:lpstr>
      <vt:lpstr>PowerPoint Presentation</vt:lpstr>
      <vt:lpstr>Tkinter Frame</vt:lpstr>
      <vt:lpstr>PowerPoint Presentation</vt:lpstr>
      <vt:lpstr>Socket Programming in Python </vt:lpstr>
      <vt:lpstr>PowerPoint Presentation</vt:lpstr>
      <vt:lpstr>PowerPoint Presentation</vt:lpstr>
      <vt:lpstr>PowerPoint Presentation</vt:lpstr>
      <vt:lpstr>A simple server-client program :</vt:lpstr>
      <vt:lpstr>Server.py</vt:lpstr>
      <vt:lpstr>Client.py</vt:lpstr>
      <vt:lpstr>XML</vt:lpstr>
      <vt:lpstr>XML Parser Architectures and APIs </vt:lpstr>
      <vt:lpstr>Parsing XML with SAX APIs </vt:lpstr>
      <vt:lpstr>The make_parser Method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dharna ahuja</cp:lastModifiedBy>
  <cp:revision>261</cp:revision>
  <dcterms:created xsi:type="dcterms:W3CDTF">2020-07-16T11:54:10Z</dcterms:created>
  <dcterms:modified xsi:type="dcterms:W3CDTF">2021-10-20T10:00:04Z</dcterms:modified>
</cp:coreProperties>
</file>