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2"/>
  </p:notesMasterIdLst>
  <p:sldIdLst>
    <p:sldId id="256" r:id="rId2"/>
    <p:sldId id="285" r:id="rId3"/>
    <p:sldId id="436" r:id="rId4"/>
    <p:sldId id="287" r:id="rId5"/>
    <p:sldId id="286" r:id="rId6"/>
    <p:sldId id="288" r:id="rId7"/>
    <p:sldId id="290" r:id="rId8"/>
    <p:sldId id="291" r:id="rId9"/>
    <p:sldId id="292" r:id="rId10"/>
    <p:sldId id="293" r:id="rId11"/>
    <p:sldId id="294" r:id="rId12"/>
    <p:sldId id="305" r:id="rId13"/>
    <p:sldId id="295" r:id="rId14"/>
    <p:sldId id="296" r:id="rId15"/>
    <p:sldId id="297" r:id="rId16"/>
    <p:sldId id="308" r:id="rId17"/>
    <p:sldId id="300" r:id="rId18"/>
    <p:sldId id="301" r:id="rId19"/>
    <p:sldId id="258" r:id="rId20"/>
    <p:sldId id="261" r:id="rId21"/>
    <p:sldId id="262" r:id="rId22"/>
    <p:sldId id="311" r:id="rId23"/>
    <p:sldId id="312" r:id="rId24"/>
    <p:sldId id="313" r:id="rId25"/>
    <p:sldId id="314" r:id="rId26"/>
    <p:sldId id="315" r:id="rId27"/>
    <p:sldId id="316" r:id="rId28"/>
    <p:sldId id="317" r:id="rId29"/>
    <p:sldId id="332" r:id="rId30"/>
    <p:sldId id="278" r:id="rId31"/>
    <p:sldId id="279" r:id="rId32"/>
    <p:sldId id="318" r:id="rId33"/>
    <p:sldId id="319" r:id="rId34"/>
    <p:sldId id="280" r:id="rId35"/>
    <p:sldId id="282" r:id="rId36"/>
    <p:sldId id="320" r:id="rId37"/>
    <p:sldId id="321" r:id="rId38"/>
    <p:sldId id="283" r:id="rId39"/>
    <p:sldId id="302" r:id="rId40"/>
    <p:sldId id="306" r:id="rId41"/>
    <p:sldId id="307" r:id="rId42"/>
    <p:sldId id="438" r:id="rId43"/>
    <p:sldId id="439" r:id="rId44"/>
    <p:sldId id="440" r:id="rId45"/>
    <p:sldId id="441" r:id="rId46"/>
    <p:sldId id="442" r:id="rId47"/>
    <p:sldId id="322" r:id="rId48"/>
    <p:sldId id="323" r:id="rId49"/>
    <p:sldId id="324" r:id="rId50"/>
    <p:sldId id="325" r:id="rId51"/>
    <p:sldId id="326" r:id="rId52"/>
    <p:sldId id="443" r:id="rId53"/>
    <p:sldId id="333" r:id="rId54"/>
    <p:sldId id="334" r:id="rId55"/>
    <p:sldId id="335" r:id="rId56"/>
    <p:sldId id="336" r:id="rId57"/>
    <p:sldId id="337" r:id="rId58"/>
    <p:sldId id="338" r:id="rId59"/>
    <p:sldId id="339" r:id="rId60"/>
    <p:sldId id="340" r:id="rId61"/>
    <p:sldId id="444" r:id="rId62"/>
    <p:sldId id="445" r:id="rId63"/>
    <p:sldId id="446" r:id="rId64"/>
    <p:sldId id="447" r:id="rId65"/>
    <p:sldId id="342" r:id="rId66"/>
    <p:sldId id="327" r:id="rId67"/>
    <p:sldId id="328" r:id="rId68"/>
    <p:sldId id="329" r:id="rId69"/>
    <p:sldId id="330" r:id="rId70"/>
    <p:sldId id="331"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66" r:id="rId85"/>
    <p:sldId id="365" r:id="rId86"/>
    <p:sldId id="356" r:id="rId87"/>
    <p:sldId id="357" r:id="rId88"/>
    <p:sldId id="358" r:id="rId89"/>
    <p:sldId id="359" r:id="rId90"/>
    <p:sldId id="367" r:id="rId91"/>
    <p:sldId id="368" r:id="rId92"/>
    <p:sldId id="360" r:id="rId93"/>
    <p:sldId id="371" r:id="rId94"/>
    <p:sldId id="362" r:id="rId95"/>
    <p:sldId id="369" r:id="rId96"/>
    <p:sldId id="370" r:id="rId97"/>
    <p:sldId id="372" r:id="rId98"/>
    <p:sldId id="373" r:id="rId99"/>
    <p:sldId id="374" r:id="rId100"/>
    <p:sldId id="375" r:id="rId101"/>
    <p:sldId id="376" r:id="rId102"/>
    <p:sldId id="377" r:id="rId103"/>
    <p:sldId id="378" r:id="rId104"/>
    <p:sldId id="379" r:id="rId105"/>
    <p:sldId id="380" r:id="rId106"/>
    <p:sldId id="383" r:id="rId107"/>
    <p:sldId id="382" r:id="rId108"/>
    <p:sldId id="381" r:id="rId109"/>
    <p:sldId id="384" r:id="rId110"/>
    <p:sldId id="385" r:id="rId111"/>
    <p:sldId id="386" r:id="rId112"/>
    <p:sldId id="387" r:id="rId113"/>
    <p:sldId id="388" r:id="rId114"/>
    <p:sldId id="389" r:id="rId115"/>
    <p:sldId id="390" r:id="rId116"/>
    <p:sldId id="391" r:id="rId117"/>
    <p:sldId id="392" r:id="rId118"/>
    <p:sldId id="393" r:id="rId119"/>
    <p:sldId id="394" r:id="rId120"/>
    <p:sldId id="395" r:id="rId121"/>
    <p:sldId id="396" r:id="rId122"/>
    <p:sldId id="397" r:id="rId123"/>
    <p:sldId id="398" r:id="rId124"/>
    <p:sldId id="399" r:id="rId125"/>
    <p:sldId id="400" r:id="rId126"/>
    <p:sldId id="401" r:id="rId127"/>
    <p:sldId id="402" r:id="rId128"/>
    <p:sldId id="403" r:id="rId129"/>
    <p:sldId id="404" r:id="rId130"/>
    <p:sldId id="405" r:id="rId131"/>
    <p:sldId id="407" r:id="rId132"/>
    <p:sldId id="408" r:id="rId133"/>
    <p:sldId id="409" r:id="rId134"/>
    <p:sldId id="412" r:id="rId135"/>
    <p:sldId id="410" r:id="rId136"/>
    <p:sldId id="411" r:id="rId137"/>
    <p:sldId id="413" r:id="rId138"/>
    <p:sldId id="418" r:id="rId139"/>
    <p:sldId id="422" r:id="rId140"/>
    <p:sldId id="423" r:id="rId141"/>
    <p:sldId id="424" r:id="rId142"/>
    <p:sldId id="419" r:id="rId143"/>
    <p:sldId id="425" r:id="rId144"/>
    <p:sldId id="420" r:id="rId145"/>
    <p:sldId id="426" r:id="rId146"/>
    <p:sldId id="421" r:id="rId147"/>
    <p:sldId id="427" r:id="rId148"/>
    <p:sldId id="414" r:id="rId149"/>
    <p:sldId id="428" r:id="rId150"/>
    <p:sldId id="415" r:id="rId151"/>
    <p:sldId id="416" r:id="rId152"/>
    <p:sldId id="417" r:id="rId153"/>
    <p:sldId id="429" r:id="rId154"/>
    <p:sldId id="430" r:id="rId155"/>
    <p:sldId id="431" r:id="rId156"/>
    <p:sldId id="432" r:id="rId157"/>
    <p:sldId id="433" r:id="rId158"/>
    <p:sldId id="434" r:id="rId159"/>
    <p:sldId id="435" r:id="rId160"/>
    <p:sldId id="437" r:id="rId1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42BF4-D5AB-4E9D-9726-528A6B3028E8}" type="datetimeFigureOut">
              <a:rPr lang="en-US" smtClean="0"/>
              <a:pPr/>
              <a:t>9/7/2021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8B70E-63FE-4570-A9C8-790660DC624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D8B70E-63FE-4570-A9C8-790660DC624F}" type="slidenum">
              <a:rPr lang="en-IN" smtClean="0"/>
              <a:pPr/>
              <a:t>11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D8B70E-63FE-4570-A9C8-790660DC624F}" type="slidenum">
              <a:rPr lang="en-IN" smtClean="0"/>
              <a:pPr/>
              <a:t>28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D8B70E-63FE-4570-A9C8-790660DC624F}" type="slidenum">
              <a:rPr lang="en-IN" smtClean="0"/>
              <a:pPr/>
              <a:t>64</a:t>
            </a:fld>
            <a:endParaRPr lang="en-IN"/>
          </a:p>
        </p:txBody>
      </p:sp>
    </p:spTree>
    <p:extLst>
      <p:ext uri="{BB962C8B-B14F-4D97-AF65-F5344CB8AC3E}">
        <p14:creationId xmlns:p14="http://schemas.microsoft.com/office/powerpoint/2010/main" val="569499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0DE04F-259B-4D4E-8FA7-0EF98FD9BB72}" type="datetimeFigureOut">
              <a:rPr lang="en-US" smtClean="0"/>
              <a:pPr/>
              <a:t>9/7/2021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0DE04F-259B-4D4E-8FA7-0EF98FD9BB72}" type="datetimeFigureOut">
              <a:rPr lang="en-US" smtClean="0"/>
              <a:pPr/>
              <a:t>9/7/2021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0DE04F-259B-4D4E-8FA7-0EF98FD9BB72}" type="datetimeFigureOut">
              <a:rPr lang="en-US" smtClean="0"/>
              <a:pPr/>
              <a:t>9/7/2021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0DE04F-259B-4D4E-8FA7-0EF98FD9BB72}" type="datetimeFigureOut">
              <a:rPr lang="en-US" smtClean="0"/>
              <a:pPr/>
              <a:t>9/7/2021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DE04F-259B-4D4E-8FA7-0EF98FD9BB72}" type="datetimeFigureOut">
              <a:rPr lang="en-US" smtClean="0"/>
              <a:pPr/>
              <a:t>9/7/2021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0DE04F-259B-4D4E-8FA7-0EF98FD9BB72}" type="datetimeFigureOut">
              <a:rPr lang="en-US" smtClean="0"/>
              <a:pPr/>
              <a:t>9/7/2021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0DE04F-259B-4D4E-8FA7-0EF98FD9BB72}" type="datetimeFigureOut">
              <a:rPr lang="en-US" smtClean="0"/>
              <a:pPr/>
              <a:t>9/7/2021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0DE04F-259B-4D4E-8FA7-0EF98FD9BB72}" type="datetimeFigureOut">
              <a:rPr lang="en-US" smtClean="0"/>
              <a:pPr/>
              <a:t>9/7/2021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DE04F-259B-4D4E-8FA7-0EF98FD9BB72}" type="datetimeFigureOut">
              <a:rPr lang="en-US" smtClean="0"/>
              <a:pPr/>
              <a:t>9/7/2021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DE04F-259B-4D4E-8FA7-0EF98FD9BB72}" type="datetimeFigureOut">
              <a:rPr lang="en-US" smtClean="0"/>
              <a:pPr/>
              <a:t>9/7/2021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DE04F-259B-4D4E-8FA7-0EF98FD9BB72}" type="datetimeFigureOut">
              <a:rPr lang="en-US" smtClean="0"/>
              <a:pPr/>
              <a:t>9/7/2021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3BD4D-4F6B-4E21-855B-E292D7F9E95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DE04F-259B-4D4E-8FA7-0EF98FD9BB72}" type="datetimeFigureOut">
              <a:rPr lang="en-US" smtClean="0"/>
              <a:pPr/>
              <a:t>9/7/2021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3BD4D-4F6B-4E21-855B-E292D7F9E95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dia.geeksforgeeks.org/wp-content/cdn-uploads/gq/2013/03/Linkedlist_insert_middle.png"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www.geeksforgeeks.org/stack-data-structure/"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programiz.com/dsa/merge-sor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tutorialsteacher.com/python/python-modul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OOPs in Python</a:t>
            </a:r>
          </a:p>
        </p:txBody>
      </p:sp>
      <p:sp>
        <p:nvSpPr>
          <p:cNvPr id="3" name="Subtitle 2"/>
          <p:cNvSpPr>
            <a:spLocks noGrp="1"/>
          </p:cNvSpPr>
          <p:nvPr>
            <p:ph type="subTitle" idx="1"/>
          </p:nvPr>
        </p:nvSpPr>
        <p:spPr/>
        <p:txBody>
          <a:bodyPr/>
          <a:lstStyle/>
          <a:p>
            <a:r>
              <a:rPr lang="en-IN" dirty="0"/>
              <a:t>By:</a:t>
            </a:r>
          </a:p>
          <a:p>
            <a:r>
              <a:rPr lang="en-IN" dirty="0" err="1"/>
              <a:t>Dharna</a:t>
            </a:r>
            <a:r>
              <a:rPr lang="en-IN" dirty="0"/>
              <a:t> </a:t>
            </a:r>
            <a:r>
              <a:rPr lang="en-IN" dirty="0" err="1"/>
              <a:t>Ahuja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a:t>
            </a:r>
            <a:r>
              <a:rPr lang="en-IN" dirty="0" err="1"/>
              <a:t>Behaviors</a:t>
            </a:r>
            <a:r>
              <a:rPr lang="en-IN" dirty="0"/>
              <a:t> to the Class</a:t>
            </a:r>
          </a:p>
        </p:txBody>
      </p:sp>
      <p:sp>
        <p:nvSpPr>
          <p:cNvPr id="3" name="Content Placeholder 2"/>
          <p:cNvSpPr>
            <a:spLocks noGrp="1"/>
          </p:cNvSpPr>
          <p:nvPr>
            <p:ph idx="1"/>
          </p:nvPr>
        </p:nvSpPr>
        <p:spPr/>
        <p:txBody>
          <a:bodyPr>
            <a:normAutofit lnSpcReduction="10000"/>
          </a:bodyPr>
          <a:lstStyle/>
          <a:p>
            <a:r>
              <a:rPr lang="en-IN" dirty="0"/>
              <a:t>The __init__() method:</a:t>
            </a:r>
          </a:p>
          <a:p>
            <a:pPr>
              <a:buNone/>
            </a:pPr>
            <a:r>
              <a:rPr lang="en-IN" dirty="0"/>
              <a:t>		This method serves as a constructor of the class. It is used to initialize some attributes or some functions because this is the first method which will be called when we create instance of the class.</a:t>
            </a:r>
          </a:p>
          <a:p>
            <a:pPr>
              <a:buNone/>
            </a:pPr>
            <a:r>
              <a:rPr lang="en-IN" dirty="0"/>
              <a:t>		class </a:t>
            </a:r>
            <a:r>
              <a:rPr lang="en-IN" dirty="0" err="1"/>
              <a:t>classname</a:t>
            </a:r>
            <a:r>
              <a:rPr lang="en-IN" dirty="0"/>
              <a:t>:</a:t>
            </a:r>
          </a:p>
          <a:p>
            <a:pPr>
              <a:buNone/>
            </a:pPr>
            <a:r>
              <a:rPr lang="en-IN" dirty="0"/>
              <a:t>			def __init__(self):</a:t>
            </a:r>
          </a:p>
          <a:p>
            <a:pPr>
              <a:buNone/>
            </a:pPr>
            <a:r>
              <a:rPr lang="en-IN" dirty="0"/>
              <a:t>				//body of the method</a:t>
            </a:r>
          </a:p>
          <a:p>
            <a:pPr>
              <a:buNone/>
            </a:pPr>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r>
              <a:rPr lang="en-IN" b="1" dirty="0"/>
              <a:t>Why Linked List?</a:t>
            </a:r>
            <a:endParaRPr lang="en-IN" dirty="0"/>
          </a:p>
        </p:txBody>
      </p:sp>
      <p:sp>
        <p:nvSpPr>
          <p:cNvPr id="3" name="Content Placeholder 2"/>
          <p:cNvSpPr>
            <a:spLocks noGrp="1"/>
          </p:cNvSpPr>
          <p:nvPr>
            <p:ph idx="1"/>
          </p:nvPr>
        </p:nvSpPr>
        <p:spPr>
          <a:xfrm>
            <a:off x="457200" y="571480"/>
            <a:ext cx="8229600" cy="6072230"/>
          </a:xfrm>
        </p:spPr>
        <p:txBody>
          <a:bodyPr>
            <a:normAutofit fontScale="92500" lnSpcReduction="20000"/>
          </a:bodyPr>
          <a:lstStyle/>
          <a:p>
            <a:r>
              <a:rPr lang="en-IN" dirty="0"/>
              <a:t>Arrays can be used to store linear data of similar types, but arrays have the following limitations.</a:t>
            </a:r>
          </a:p>
          <a:p>
            <a:pPr fontAlgn="base"/>
            <a:r>
              <a:rPr lang="en-IN" b="1" dirty="0"/>
              <a:t>1)</a:t>
            </a:r>
            <a:r>
              <a:rPr lang="en-IN" dirty="0"/>
              <a:t> </a:t>
            </a:r>
            <a:r>
              <a:rPr lang="en-IN" b="1" dirty="0"/>
              <a:t>The size of the arrays is fixed</a:t>
            </a:r>
            <a:r>
              <a:rPr lang="en-IN" dirty="0"/>
              <a:t>: So we must know the upper limit on the number of elements in advance. Also, generally, the allocated memory is equal to the upper limit irrespective of the usage.</a:t>
            </a:r>
            <a:br>
              <a:rPr lang="en-IN" dirty="0"/>
            </a:br>
            <a:r>
              <a:rPr lang="en-IN" b="1" dirty="0"/>
              <a:t>2)</a:t>
            </a:r>
            <a:r>
              <a:rPr lang="en-IN" dirty="0"/>
              <a:t> Inserting a new element in an array of elements is expensive because the room has to be created for the new elements and to create room existing elements have to be shifted.</a:t>
            </a:r>
          </a:p>
          <a:p>
            <a:pPr fontAlgn="base"/>
            <a:r>
              <a:rPr lang="en-IN" dirty="0"/>
              <a:t>For example, in a system, if we maintain a sorted list of IDs in an array id[].</a:t>
            </a:r>
          </a:p>
          <a:p>
            <a:pPr fontAlgn="base"/>
            <a:r>
              <a:rPr lang="en-IN" dirty="0"/>
              <a:t>id[] = [1000, 1010, 1050, 2000, 2040].</a:t>
            </a:r>
          </a:p>
          <a:p>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15148"/>
          </a:xfrm>
        </p:spPr>
        <p:txBody>
          <a:bodyPr/>
          <a:lstStyle/>
          <a:p>
            <a:r>
              <a:rPr lang="en-IN" dirty="0"/>
              <a:t>And if we want to insert a new ID 1005, then to maintain the sorted order, we have to move all the elements after 1000 (excluding 1000)</a:t>
            </a:r>
          </a:p>
          <a:p>
            <a:pPr>
              <a:buNone/>
            </a:pPr>
            <a:endParaRPr lang="en-IN" dirty="0"/>
          </a:p>
          <a:p>
            <a:r>
              <a:rPr lang="en-IN" dirty="0"/>
              <a:t>.Deletion is also expensive with arrays until unless some special techniques are used. For example, to delete 1010 in id[], everything after 1010 has to be moved.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b="1" dirty="0"/>
              <a:t>Representation:</a:t>
            </a:r>
            <a:endParaRPr lang="en-IN" dirty="0"/>
          </a:p>
        </p:txBody>
      </p:sp>
      <p:sp>
        <p:nvSpPr>
          <p:cNvPr id="3" name="Content Placeholder 2"/>
          <p:cNvSpPr>
            <a:spLocks noGrp="1"/>
          </p:cNvSpPr>
          <p:nvPr>
            <p:ph idx="1"/>
          </p:nvPr>
        </p:nvSpPr>
        <p:spPr>
          <a:xfrm>
            <a:off x="457200" y="642918"/>
            <a:ext cx="8229600" cy="5483245"/>
          </a:xfrm>
        </p:spPr>
        <p:txBody>
          <a:bodyPr>
            <a:normAutofit/>
          </a:bodyPr>
          <a:lstStyle/>
          <a:p>
            <a:r>
              <a:rPr lang="en-IN" sz="2400" dirty="0"/>
              <a:t>A linked list is represented by a pointer to the first node of the linked list. </a:t>
            </a:r>
          </a:p>
          <a:p>
            <a:r>
              <a:rPr lang="en-IN" sz="2400" dirty="0"/>
              <a:t>The first node is called the head. If the linked list is empty, then the value of the head is NULL.</a:t>
            </a:r>
            <a:br>
              <a:rPr lang="en-IN" sz="2400" dirty="0"/>
            </a:br>
            <a:r>
              <a:rPr lang="en-IN" sz="2400" dirty="0"/>
              <a:t>Each node in a list consists of at least two parts:</a:t>
            </a:r>
          </a:p>
          <a:p>
            <a:r>
              <a:rPr lang="en-IN" sz="2400" dirty="0"/>
              <a:t>1) data</a:t>
            </a:r>
            <a:br>
              <a:rPr lang="en-IN" sz="2400" dirty="0"/>
            </a:br>
            <a:r>
              <a:rPr lang="en-IN" sz="2400" dirty="0"/>
              <a:t>2) Pointer (Or Reference) to the next node</a:t>
            </a:r>
          </a:p>
          <a:p>
            <a:r>
              <a:rPr lang="en-IN" sz="2400" dirty="0" err="1"/>
              <a:t>LinkedList</a:t>
            </a:r>
            <a:r>
              <a:rPr lang="en-IN" sz="2400" dirty="0"/>
              <a:t> can be represented as a class and a Node as a separate class. The </a:t>
            </a:r>
            <a:r>
              <a:rPr lang="en-IN" sz="2400" dirty="0" err="1"/>
              <a:t>LinkedList</a:t>
            </a:r>
            <a:r>
              <a:rPr lang="en-IN" sz="2400" dirty="0"/>
              <a:t> class contains a reference of Node class type.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b="1" dirty="0"/>
            </a:br>
            <a:r>
              <a:rPr lang="en-IN" b="1" dirty="0"/>
              <a:t>Start with a single node</a:t>
            </a:r>
            <a:br>
              <a:rPr lang="en-IN" b="1" dirty="0"/>
            </a:br>
            <a:endParaRPr lang="en-IN" dirty="0"/>
          </a:p>
        </p:txBody>
      </p:sp>
      <p:sp>
        <p:nvSpPr>
          <p:cNvPr id="3" name="Content Placeholder 2"/>
          <p:cNvSpPr>
            <a:spLocks noGrp="1"/>
          </p:cNvSpPr>
          <p:nvPr>
            <p:ph idx="1"/>
          </p:nvPr>
        </p:nvSpPr>
        <p:spPr>
          <a:xfrm>
            <a:off x="457200" y="785794"/>
            <a:ext cx="8229600" cy="5715040"/>
          </a:xfrm>
        </p:spPr>
        <p:txBody>
          <a:bodyPr/>
          <a:lstStyle/>
          <a:p>
            <a:r>
              <a:rPr lang="en-IN" dirty="0"/>
              <a:t>class Node:</a:t>
            </a:r>
          </a:p>
          <a:p>
            <a:r>
              <a:rPr lang="en-IN" dirty="0"/>
              <a:t>    def __init__(</a:t>
            </a:r>
            <a:r>
              <a:rPr lang="en-IN" dirty="0" err="1"/>
              <a:t>self,data,next</a:t>
            </a:r>
            <a:r>
              <a:rPr lang="en-IN" dirty="0"/>
              <a:t>=None):</a:t>
            </a:r>
          </a:p>
          <a:p>
            <a:endParaRPr lang="en-IN" dirty="0"/>
          </a:p>
          <a:p>
            <a:r>
              <a:rPr lang="en-IN" dirty="0"/>
              <a:t>        </a:t>
            </a:r>
            <a:r>
              <a:rPr lang="en-IN" dirty="0" err="1"/>
              <a:t>self.data</a:t>
            </a:r>
            <a:r>
              <a:rPr lang="en-IN" dirty="0"/>
              <a:t>=data</a:t>
            </a:r>
          </a:p>
          <a:p>
            <a:r>
              <a:rPr lang="en-IN" dirty="0"/>
              <a:t>        </a:t>
            </a:r>
            <a:r>
              <a:rPr lang="en-IN" dirty="0" err="1"/>
              <a:t>self.next</a:t>
            </a:r>
            <a:r>
              <a:rPr lang="en-IN" dirty="0"/>
              <a:t>=next</a:t>
            </a:r>
          </a:p>
          <a:p>
            <a:endParaRPr lang="en-IN" dirty="0"/>
          </a:p>
          <a:p>
            <a:endParaRPr lang="en-IN" dirty="0"/>
          </a:p>
          <a:p>
            <a:r>
              <a:rPr lang="en-IN" dirty="0"/>
              <a:t>first=Node(3)</a:t>
            </a:r>
          </a:p>
          <a:p>
            <a:r>
              <a:rPr lang="en-IN" dirty="0"/>
              <a:t>print(</a:t>
            </a:r>
            <a:r>
              <a:rPr lang="en-IN" dirty="0" err="1"/>
              <a:t>first.data</a:t>
            </a:r>
            <a:r>
              <a:rPr lang="en-IN" dirty="0"/>
              <a:t>)</a:t>
            </a:r>
          </a:p>
          <a:p>
            <a:endParaRPr lang="en-I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b="1" dirty="0"/>
            </a:br>
            <a:r>
              <a:rPr lang="en-IN" b="1" dirty="0"/>
              <a:t>Join nodes to get a linked list</a:t>
            </a:r>
            <a:br>
              <a:rPr lang="en-IN" b="1" dirty="0"/>
            </a:br>
            <a:endParaRPr lang="en-IN" dirty="0"/>
          </a:p>
        </p:txBody>
      </p:sp>
      <p:sp>
        <p:nvSpPr>
          <p:cNvPr id="3" name="Content Placeholder 2"/>
          <p:cNvSpPr>
            <a:spLocks noGrp="1"/>
          </p:cNvSpPr>
          <p:nvPr>
            <p:ph idx="1"/>
          </p:nvPr>
        </p:nvSpPr>
        <p:spPr>
          <a:xfrm>
            <a:off x="457200" y="571480"/>
            <a:ext cx="8229600" cy="6072230"/>
          </a:xfrm>
        </p:spPr>
        <p:txBody>
          <a:bodyPr/>
          <a:lstStyle/>
          <a:p>
            <a:r>
              <a:rPr lang="en-IN" dirty="0"/>
              <a:t>The next step is to join multiple single nodes containing data using the next pointers, and have a single head pointer pointing to a complete instance of a Linked List.</a:t>
            </a:r>
          </a:p>
          <a:p>
            <a:r>
              <a:rPr lang="en-IN" dirty="0"/>
              <a:t>Using the head pointer, we will be able to traverse the whole list, even perform all kinds of list manipulations while we are at it.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77500" lnSpcReduction="20000"/>
          </a:bodyPr>
          <a:lstStyle/>
          <a:p>
            <a:r>
              <a:rPr lang="en-IN" dirty="0"/>
              <a:t>class Node:</a:t>
            </a:r>
          </a:p>
          <a:p>
            <a:r>
              <a:rPr lang="en-IN" dirty="0"/>
              <a:t>    def __init__(</a:t>
            </a:r>
            <a:r>
              <a:rPr lang="en-IN" dirty="0" err="1"/>
              <a:t>self,data,next</a:t>
            </a:r>
            <a:r>
              <a:rPr lang="en-IN" dirty="0"/>
              <a:t>=None):</a:t>
            </a:r>
          </a:p>
          <a:p>
            <a:endParaRPr lang="en-IN" dirty="0"/>
          </a:p>
          <a:p>
            <a:r>
              <a:rPr lang="en-IN" dirty="0"/>
              <a:t>        </a:t>
            </a:r>
            <a:r>
              <a:rPr lang="en-IN" dirty="0" err="1"/>
              <a:t>self.data</a:t>
            </a:r>
            <a:r>
              <a:rPr lang="en-IN" dirty="0"/>
              <a:t>=data</a:t>
            </a:r>
          </a:p>
          <a:p>
            <a:r>
              <a:rPr lang="en-IN" dirty="0"/>
              <a:t>        </a:t>
            </a:r>
            <a:r>
              <a:rPr lang="en-IN" dirty="0" err="1"/>
              <a:t>self.next</a:t>
            </a:r>
            <a:r>
              <a:rPr lang="en-IN" dirty="0"/>
              <a:t>=next</a:t>
            </a:r>
          </a:p>
          <a:p>
            <a:endParaRPr lang="en-IN" dirty="0"/>
          </a:p>
          <a:p>
            <a:endParaRPr lang="en-IN" dirty="0"/>
          </a:p>
          <a:p>
            <a:r>
              <a:rPr lang="en-IN" dirty="0"/>
              <a:t>class </a:t>
            </a:r>
            <a:r>
              <a:rPr lang="en-IN" dirty="0" err="1"/>
              <a:t>LinkedList</a:t>
            </a:r>
            <a:r>
              <a:rPr lang="en-IN" dirty="0"/>
              <a:t>:</a:t>
            </a:r>
          </a:p>
          <a:p>
            <a:r>
              <a:rPr lang="en-IN" dirty="0"/>
              <a:t>    def __init__(self):</a:t>
            </a:r>
          </a:p>
          <a:p>
            <a:r>
              <a:rPr lang="en-IN" dirty="0"/>
              <a:t>        </a:t>
            </a:r>
            <a:r>
              <a:rPr lang="en-IN" dirty="0" err="1"/>
              <a:t>self.head</a:t>
            </a:r>
            <a:r>
              <a:rPr lang="en-IN" dirty="0"/>
              <a:t>=None</a:t>
            </a:r>
          </a:p>
          <a:p>
            <a:endParaRPr lang="en-IN" dirty="0"/>
          </a:p>
          <a:p>
            <a:endParaRPr lang="en-IN" dirty="0"/>
          </a:p>
          <a:p>
            <a:endParaRPr lang="en-IN" dirty="0"/>
          </a:p>
          <a:p>
            <a:r>
              <a:rPr lang="en-IN" dirty="0" err="1"/>
              <a:t>ll</a:t>
            </a:r>
            <a:r>
              <a:rPr lang="en-IN" dirty="0"/>
              <a:t>=</a:t>
            </a:r>
            <a:r>
              <a:rPr lang="en-IN" dirty="0" err="1"/>
              <a:t>LinkedList</a:t>
            </a:r>
            <a:r>
              <a:rPr lang="en-IN" dirty="0"/>
              <a:t>()</a:t>
            </a:r>
          </a:p>
          <a:p>
            <a:r>
              <a:rPr lang="en-IN" dirty="0" err="1"/>
              <a:t>ll.head</a:t>
            </a:r>
            <a:r>
              <a:rPr lang="en-IN" dirty="0"/>
              <a:t>=Node(3)</a:t>
            </a:r>
          </a:p>
          <a:p>
            <a:r>
              <a:rPr lang="en-IN" dirty="0"/>
              <a:t>print(</a:t>
            </a:r>
            <a:r>
              <a:rPr lang="en-IN" dirty="0" err="1"/>
              <a:t>ll.head.data</a:t>
            </a:r>
            <a:r>
              <a:rPr lang="en-IN" dirty="0"/>
              <a:t>)</a:t>
            </a:r>
          </a:p>
          <a:p>
            <a:endParaRPr lang="en-I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lstStyle/>
          <a:p>
            <a:r>
              <a:rPr lang="en-IN" dirty="0"/>
              <a:t>def </a:t>
            </a:r>
            <a:r>
              <a:rPr lang="en-IN" dirty="0" err="1"/>
              <a:t>printList</a:t>
            </a:r>
            <a:r>
              <a:rPr lang="en-IN" dirty="0"/>
              <a:t>(self):</a:t>
            </a:r>
          </a:p>
          <a:p>
            <a:pPr>
              <a:buNone/>
            </a:pPr>
            <a:endParaRPr lang="en-IN" dirty="0"/>
          </a:p>
          <a:p>
            <a:r>
              <a:rPr lang="en-IN" dirty="0"/>
              <a:t>        current=</a:t>
            </a:r>
            <a:r>
              <a:rPr lang="en-IN" dirty="0" err="1"/>
              <a:t>self.head</a:t>
            </a:r>
            <a:endParaRPr lang="en-IN" dirty="0"/>
          </a:p>
          <a:p>
            <a:r>
              <a:rPr lang="en-IN" dirty="0"/>
              <a:t>        while(current):</a:t>
            </a:r>
          </a:p>
          <a:p>
            <a:r>
              <a:rPr lang="en-IN" dirty="0"/>
              <a:t>            print(</a:t>
            </a:r>
            <a:r>
              <a:rPr lang="en-IN" dirty="0" err="1"/>
              <a:t>current.data</a:t>
            </a:r>
            <a:r>
              <a:rPr lang="en-IN" dirty="0"/>
              <a:t>)</a:t>
            </a:r>
          </a:p>
          <a:p>
            <a:r>
              <a:rPr lang="en-IN" dirty="0"/>
              <a:t>            current=</a:t>
            </a:r>
            <a:r>
              <a:rPr lang="en-IN" dirty="0" err="1"/>
              <a:t>current.next</a:t>
            </a:r>
            <a:endParaRPr lang="en-I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err="1"/>
              <a:t>ll</a:t>
            </a:r>
            <a:r>
              <a:rPr lang="en-IN" dirty="0"/>
              <a:t>=</a:t>
            </a:r>
            <a:r>
              <a:rPr lang="en-IN" dirty="0" err="1"/>
              <a:t>LinkedList</a:t>
            </a:r>
            <a:r>
              <a:rPr lang="en-IN" dirty="0"/>
              <a:t>()</a:t>
            </a:r>
          </a:p>
          <a:p>
            <a:r>
              <a:rPr lang="en-IN" dirty="0" err="1"/>
              <a:t>ll.head</a:t>
            </a:r>
            <a:r>
              <a:rPr lang="en-IN" dirty="0"/>
              <a:t>=Node(1)</a:t>
            </a:r>
          </a:p>
          <a:p>
            <a:r>
              <a:rPr lang="en-IN" dirty="0"/>
              <a:t>second=Node(2)</a:t>
            </a:r>
          </a:p>
          <a:p>
            <a:r>
              <a:rPr lang="en-IN" dirty="0"/>
              <a:t>third=Node(3)</a:t>
            </a:r>
          </a:p>
          <a:p>
            <a:endParaRPr lang="en-IN" dirty="0"/>
          </a:p>
          <a:p>
            <a:r>
              <a:rPr lang="en-IN" dirty="0" err="1"/>
              <a:t>ll.head.next</a:t>
            </a:r>
            <a:r>
              <a:rPr lang="en-IN" dirty="0"/>
              <a:t>=second</a:t>
            </a:r>
          </a:p>
          <a:p>
            <a:r>
              <a:rPr lang="en-IN" dirty="0" err="1"/>
              <a:t>second.next</a:t>
            </a:r>
            <a:r>
              <a:rPr lang="en-IN" dirty="0"/>
              <a:t>=third</a:t>
            </a:r>
          </a:p>
          <a:p>
            <a:r>
              <a:rPr lang="en-IN" dirty="0" err="1"/>
              <a:t>ll.printList</a:t>
            </a:r>
            <a:r>
              <a:rPr lang="en-IN" dirty="0"/>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14290"/>
          </a:xfrm>
        </p:spPr>
        <p:txBody>
          <a:bodyPr>
            <a:normAutofit fontScale="90000"/>
          </a:bodyPr>
          <a:lstStyle/>
          <a:p>
            <a:br>
              <a:rPr lang="en-IN" b="1" dirty="0"/>
            </a:br>
            <a:r>
              <a:rPr lang="en-IN" sz="2200" b="1" dirty="0"/>
              <a:t>Add required methods to the </a:t>
            </a:r>
            <a:r>
              <a:rPr lang="en-IN" sz="2200" b="1" dirty="0" err="1"/>
              <a:t>LinkedList</a:t>
            </a:r>
            <a:r>
              <a:rPr lang="en-IN" sz="2200" b="1" dirty="0"/>
              <a:t> class</a:t>
            </a:r>
            <a:br>
              <a:rPr lang="en-IN" b="1" dirty="0"/>
            </a:br>
            <a:endParaRPr lang="en-IN" dirty="0"/>
          </a:p>
        </p:txBody>
      </p:sp>
      <p:sp>
        <p:nvSpPr>
          <p:cNvPr id="3" name="Content Placeholder 2"/>
          <p:cNvSpPr>
            <a:spLocks noGrp="1"/>
          </p:cNvSpPr>
          <p:nvPr>
            <p:ph idx="1"/>
          </p:nvPr>
        </p:nvSpPr>
        <p:spPr>
          <a:xfrm>
            <a:off x="457200" y="285728"/>
            <a:ext cx="8229600" cy="6143668"/>
          </a:xfrm>
        </p:spPr>
        <p:txBody>
          <a:bodyPr>
            <a:normAutofit fontScale="70000" lnSpcReduction="20000"/>
          </a:bodyPr>
          <a:lstStyle/>
          <a:p>
            <a:r>
              <a:rPr lang="en-IN" dirty="0"/>
              <a:t> def insert(</a:t>
            </a:r>
            <a:r>
              <a:rPr lang="en-IN" dirty="0" err="1"/>
              <a:t>self,data</a:t>
            </a:r>
            <a:r>
              <a:rPr lang="en-IN" dirty="0"/>
              <a:t>):</a:t>
            </a:r>
          </a:p>
          <a:p>
            <a:endParaRPr lang="en-IN" dirty="0"/>
          </a:p>
          <a:p>
            <a:r>
              <a:rPr lang="en-IN" dirty="0"/>
              <a:t>        </a:t>
            </a:r>
            <a:r>
              <a:rPr lang="en-IN" dirty="0" err="1"/>
              <a:t>newNode</a:t>
            </a:r>
            <a:r>
              <a:rPr lang="en-IN" dirty="0"/>
              <a:t>=Node(data)</a:t>
            </a:r>
          </a:p>
          <a:p>
            <a:r>
              <a:rPr lang="en-IN" dirty="0"/>
              <a:t>        if(</a:t>
            </a:r>
            <a:r>
              <a:rPr lang="en-IN" dirty="0" err="1"/>
              <a:t>self.head</a:t>
            </a:r>
            <a:r>
              <a:rPr lang="en-IN" dirty="0"/>
              <a:t>):</a:t>
            </a:r>
          </a:p>
          <a:p>
            <a:r>
              <a:rPr lang="en-IN" dirty="0"/>
              <a:t>            current=</a:t>
            </a:r>
            <a:r>
              <a:rPr lang="en-IN" dirty="0" err="1"/>
              <a:t>self.head</a:t>
            </a:r>
            <a:endParaRPr lang="en-IN" dirty="0"/>
          </a:p>
          <a:p>
            <a:endParaRPr lang="en-IN" dirty="0"/>
          </a:p>
          <a:p>
            <a:r>
              <a:rPr lang="en-IN" dirty="0"/>
              <a:t>            while(</a:t>
            </a:r>
            <a:r>
              <a:rPr lang="en-IN" dirty="0" err="1"/>
              <a:t>current.next</a:t>
            </a:r>
            <a:r>
              <a:rPr lang="en-IN" dirty="0"/>
              <a:t>):</a:t>
            </a:r>
          </a:p>
          <a:p>
            <a:r>
              <a:rPr lang="en-IN" dirty="0"/>
              <a:t>                current=</a:t>
            </a:r>
            <a:r>
              <a:rPr lang="en-IN" dirty="0" err="1"/>
              <a:t>current.next</a:t>
            </a:r>
            <a:endParaRPr lang="en-IN" dirty="0"/>
          </a:p>
          <a:p>
            <a:r>
              <a:rPr lang="en-IN" dirty="0"/>
              <a:t>            </a:t>
            </a:r>
            <a:r>
              <a:rPr lang="en-IN" dirty="0" err="1"/>
              <a:t>current.next</a:t>
            </a:r>
            <a:r>
              <a:rPr lang="en-IN" dirty="0"/>
              <a:t>=</a:t>
            </a:r>
            <a:r>
              <a:rPr lang="en-IN" dirty="0" err="1"/>
              <a:t>newNode</a:t>
            </a:r>
            <a:endParaRPr lang="en-IN" dirty="0"/>
          </a:p>
          <a:p>
            <a:r>
              <a:rPr lang="en-IN" dirty="0"/>
              <a:t>        else:</a:t>
            </a:r>
          </a:p>
          <a:p>
            <a:r>
              <a:rPr lang="en-IN" dirty="0"/>
              <a:t>            </a:t>
            </a:r>
            <a:r>
              <a:rPr lang="en-IN" dirty="0" err="1"/>
              <a:t>self.head</a:t>
            </a:r>
            <a:r>
              <a:rPr lang="en-IN" dirty="0"/>
              <a:t>=</a:t>
            </a:r>
            <a:r>
              <a:rPr lang="en-IN" dirty="0" err="1"/>
              <a:t>newNode</a:t>
            </a:r>
            <a:endParaRPr lang="en-IN" dirty="0"/>
          </a:p>
          <a:p>
            <a:endParaRPr lang="en-IN" dirty="0"/>
          </a:p>
          <a:p>
            <a:endParaRPr lang="en-IN" dirty="0"/>
          </a:p>
          <a:p>
            <a:r>
              <a:rPr lang="en-IN" dirty="0"/>
              <a:t>    def </a:t>
            </a:r>
            <a:r>
              <a:rPr lang="en-IN" dirty="0" err="1"/>
              <a:t>printList</a:t>
            </a:r>
            <a:r>
              <a:rPr lang="en-IN" dirty="0"/>
              <a:t>(self):</a:t>
            </a:r>
          </a:p>
          <a:p>
            <a:r>
              <a:rPr lang="en-IN" dirty="0"/>
              <a:t>        current=</a:t>
            </a:r>
            <a:r>
              <a:rPr lang="en-IN" dirty="0" err="1"/>
              <a:t>self.head</a:t>
            </a:r>
            <a:endParaRPr lang="en-IN" dirty="0"/>
          </a:p>
          <a:p>
            <a:r>
              <a:rPr lang="en-IN" dirty="0"/>
              <a:t>        while(current):</a:t>
            </a:r>
          </a:p>
          <a:p>
            <a:r>
              <a:rPr lang="en-IN" dirty="0"/>
              <a:t>            print(</a:t>
            </a:r>
            <a:r>
              <a:rPr lang="en-IN" dirty="0" err="1"/>
              <a:t>current.data</a:t>
            </a:r>
            <a:r>
              <a:rPr lang="en-IN" dirty="0"/>
              <a:t>)</a:t>
            </a:r>
          </a:p>
          <a:p>
            <a:r>
              <a:rPr lang="en-IN" dirty="0"/>
              <a:t>            current=</a:t>
            </a:r>
            <a:r>
              <a:rPr lang="en-IN" dirty="0" err="1"/>
              <a:t>current.next</a:t>
            </a:r>
            <a:endParaRPr lang="en-IN" dirty="0"/>
          </a:p>
          <a:p>
            <a:endParaRPr lang="en-I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dirty="0"/>
            </a:br>
            <a:r>
              <a:rPr lang="en-IN" dirty="0"/>
              <a:t>Inserting a node</a:t>
            </a:r>
            <a:br>
              <a:rPr lang="en-IN" dirty="0"/>
            </a:br>
            <a:endParaRPr lang="en-IN" dirty="0"/>
          </a:p>
        </p:txBody>
      </p:sp>
      <p:sp>
        <p:nvSpPr>
          <p:cNvPr id="3" name="Content Placeholder 2"/>
          <p:cNvSpPr>
            <a:spLocks noGrp="1"/>
          </p:cNvSpPr>
          <p:nvPr>
            <p:ph idx="1"/>
          </p:nvPr>
        </p:nvSpPr>
        <p:spPr>
          <a:xfrm>
            <a:off x="457200" y="571480"/>
            <a:ext cx="8229600" cy="6286520"/>
          </a:xfrm>
        </p:spPr>
        <p:txBody>
          <a:bodyPr/>
          <a:lstStyle/>
          <a:p>
            <a:r>
              <a:rPr lang="en-IN" dirty="0"/>
              <a:t>A node can be added in three ways:</a:t>
            </a:r>
          </a:p>
          <a:p>
            <a:pPr>
              <a:buNone/>
            </a:pPr>
            <a:br>
              <a:rPr lang="en-IN" dirty="0"/>
            </a:br>
            <a:r>
              <a:rPr lang="en-IN" b="1" dirty="0"/>
              <a:t>1)</a:t>
            </a:r>
            <a:r>
              <a:rPr lang="en-IN" dirty="0"/>
              <a:t> At the front of the linked list</a:t>
            </a:r>
            <a:br>
              <a:rPr lang="en-IN" dirty="0"/>
            </a:br>
            <a:r>
              <a:rPr lang="en-IN" b="1" dirty="0"/>
              <a:t>2) </a:t>
            </a:r>
            <a:r>
              <a:rPr lang="en-IN" dirty="0"/>
              <a:t>After a given node.</a:t>
            </a:r>
            <a:br>
              <a:rPr lang="en-IN" dirty="0"/>
            </a:br>
            <a:r>
              <a:rPr lang="en-IN" b="1" dirty="0"/>
              <a:t>3)</a:t>
            </a:r>
            <a:r>
              <a:rPr lang="en-IN" dirty="0"/>
              <a:t> At the end of the linked 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dirty="0"/>
              <a:t>Assigning Values to the __init__ method</a:t>
            </a:r>
          </a:p>
        </p:txBody>
      </p:sp>
      <p:sp>
        <p:nvSpPr>
          <p:cNvPr id="3" name="Content Placeholder 2"/>
          <p:cNvSpPr>
            <a:spLocks noGrp="1"/>
          </p:cNvSpPr>
          <p:nvPr>
            <p:ph idx="1"/>
          </p:nvPr>
        </p:nvSpPr>
        <p:spPr/>
        <p:txBody>
          <a:bodyPr>
            <a:normAutofit fontScale="62500" lnSpcReduction="20000"/>
          </a:bodyPr>
          <a:lstStyle/>
          <a:p>
            <a:r>
              <a:rPr lang="en-IN" b="1" dirty="0"/>
              <a:t>class </a:t>
            </a:r>
            <a:r>
              <a:rPr lang="en-IN" dirty="0"/>
              <a:t>Chair:</a:t>
            </a:r>
            <a:br>
              <a:rPr lang="en-IN" dirty="0"/>
            </a:br>
            <a:r>
              <a:rPr lang="en-IN" dirty="0"/>
              <a:t>    </a:t>
            </a:r>
            <a:r>
              <a:rPr lang="en-IN" dirty="0" err="1"/>
              <a:t>color</a:t>
            </a:r>
            <a:r>
              <a:rPr lang="en-IN" dirty="0"/>
              <a:t>=</a:t>
            </a:r>
            <a:r>
              <a:rPr lang="en-IN" b="1" dirty="0"/>
              <a:t>''</a:t>
            </a:r>
            <a:br>
              <a:rPr lang="en-IN" b="1" dirty="0"/>
            </a:br>
            <a:r>
              <a:rPr lang="en-IN" b="1" dirty="0"/>
              <a:t>    </a:t>
            </a:r>
            <a:r>
              <a:rPr lang="en-IN" dirty="0"/>
              <a:t>price=0</a:t>
            </a:r>
            <a:br>
              <a:rPr lang="en-IN" dirty="0"/>
            </a:br>
            <a:r>
              <a:rPr lang="en-IN" dirty="0"/>
              <a:t>    </a:t>
            </a:r>
            <a:r>
              <a:rPr lang="en-IN" b="1" dirty="0"/>
              <a:t>def </a:t>
            </a:r>
            <a:r>
              <a:rPr lang="en-IN" dirty="0"/>
              <a:t>__init__(self):</a:t>
            </a:r>
            <a:br>
              <a:rPr lang="en-IN" dirty="0"/>
            </a:br>
            <a:r>
              <a:rPr lang="en-IN" dirty="0"/>
              <a:t>        </a:t>
            </a:r>
            <a:r>
              <a:rPr lang="en-IN" dirty="0" err="1"/>
              <a:t>self.color</a:t>
            </a:r>
            <a:r>
              <a:rPr lang="en-IN" dirty="0"/>
              <a:t>=</a:t>
            </a:r>
            <a:r>
              <a:rPr lang="en-IN" b="1" dirty="0"/>
              <a:t>'red'</a:t>
            </a:r>
            <a:br>
              <a:rPr lang="en-IN" b="1" dirty="0"/>
            </a:br>
            <a:r>
              <a:rPr lang="en-IN" b="1" dirty="0"/>
              <a:t>        </a:t>
            </a:r>
            <a:r>
              <a:rPr lang="en-IN" dirty="0" err="1"/>
              <a:t>self.price</a:t>
            </a:r>
            <a:r>
              <a:rPr lang="en-IN" dirty="0"/>
              <a:t>=200</a:t>
            </a:r>
            <a:br>
              <a:rPr lang="en-IN" dirty="0"/>
            </a:br>
            <a:br>
              <a:rPr lang="en-IN" dirty="0"/>
            </a:br>
            <a:br>
              <a:rPr lang="en-IN" dirty="0"/>
            </a:br>
            <a:br>
              <a:rPr lang="en-IN" dirty="0"/>
            </a:br>
            <a:br>
              <a:rPr lang="en-IN" dirty="0"/>
            </a:br>
            <a:br>
              <a:rPr lang="en-IN" dirty="0"/>
            </a:br>
            <a:br>
              <a:rPr lang="en-IN" dirty="0"/>
            </a:br>
            <a:br>
              <a:rPr lang="en-IN" dirty="0"/>
            </a:br>
            <a:r>
              <a:rPr lang="en-IN" dirty="0"/>
              <a:t>c1=Chair()</a:t>
            </a:r>
            <a:br>
              <a:rPr lang="en-IN" dirty="0"/>
            </a:br>
            <a:r>
              <a:rPr lang="en-IN" dirty="0"/>
              <a:t>c2=Chair()</a:t>
            </a:r>
            <a:br>
              <a:rPr lang="en-IN" dirty="0"/>
            </a:br>
            <a:r>
              <a:rPr lang="en-IN" b="1" dirty="0"/>
              <a:t>print</a:t>
            </a:r>
            <a:r>
              <a:rPr lang="en-IN" dirty="0"/>
              <a:t>(c1.color)</a:t>
            </a:r>
            <a:br>
              <a:rPr lang="en-IN" dirty="0"/>
            </a:br>
            <a:r>
              <a:rPr lang="en-IN" b="1" dirty="0"/>
              <a:t>print</a:t>
            </a:r>
            <a:r>
              <a:rPr lang="en-IN" dirty="0"/>
              <a:t>(c1.price)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b="1" dirty="0"/>
              <a:t>Add a node at the front</a:t>
            </a:r>
            <a:endParaRPr lang="en-IN" dirty="0"/>
          </a:p>
        </p:txBody>
      </p:sp>
      <p:sp>
        <p:nvSpPr>
          <p:cNvPr id="3" name="Content Placeholder 2"/>
          <p:cNvSpPr>
            <a:spLocks noGrp="1"/>
          </p:cNvSpPr>
          <p:nvPr>
            <p:ph idx="1"/>
          </p:nvPr>
        </p:nvSpPr>
        <p:spPr>
          <a:xfrm>
            <a:off x="457200" y="571480"/>
            <a:ext cx="8229600" cy="6143668"/>
          </a:xfrm>
        </p:spPr>
        <p:txBody>
          <a:bodyPr>
            <a:normAutofit/>
          </a:bodyPr>
          <a:lstStyle/>
          <a:p>
            <a:r>
              <a:rPr lang="en-IN" sz="2000" dirty="0"/>
              <a:t>The new node is always added before the head of the given Linked List.</a:t>
            </a:r>
          </a:p>
          <a:p>
            <a:r>
              <a:rPr lang="en-IN" sz="2000" dirty="0"/>
              <a:t>And newly added node becomes the new head of the Linked List.</a:t>
            </a:r>
          </a:p>
          <a:p>
            <a:r>
              <a:rPr lang="en-IN" sz="2000" dirty="0"/>
              <a:t>For example if the given Linked List is 10-&gt;15-&gt;20-&gt;25 and we add an item 5 at the front, then the Linked List becomes 5-&gt;10-&gt;15-&gt;20-&gt;25. </a:t>
            </a:r>
          </a:p>
          <a:p>
            <a:r>
              <a:rPr lang="en-IN" sz="2000" dirty="0"/>
              <a:t>Let us call the function that adds at the front of the list is push(). The push() must receive a pointer to the head pointer, because push must change the head pointer to point to the new node</a:t>
            </a:r>
          </a:p>
          <a:p>
            <a:endParaRPr lang="en-IN" sz="2400" dirty="0"/>
          </a:p>
        </p:txBody>
      </p:sp>
      <p:pic>
        <p:nvPicPr>
          <p:cNvPr id="4" name="Picture 3" descr="Linkedlist_insert_at_start.png"/>
          <p:cNvPicPr>
            <a:picLocks noChangeAspect="1"/>
          </p:cNvPicPr>
          <p:nvPr/>
        </p:nvPicPr>
        <p:blipFill>
          <a:blip r:embed="rId2"/>
          <a:stretch>
            <a:fillRect/>
          </a:stretch>
        </p:blipFill>
        <p:spPr>
          <a:xfrm>
            <a:off x="785786" y="4143380"/>
            <a:ext cx="7228572" cy="2214578"/>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endParaRPr lang="en-IN" dirty="0"/>
          </a:p>
          <a:p>
            <a:r>
              <a:rPr lang="en-IN" dirty="0"/>
              <a:t>def </a:t>
            </a:r>
            <a:r>
              <a:rPr lang="en-IN" dirty="0" err="1"/>
              <a:t>insert_at_front</a:t>
            </a:r>
            <a:r>
              <a:rPr lang="en-IN" dirty="0"/>
              <a:t>(</a:t>
            </a:r>
            <a:r>
              <a:rPr lang="en-IN" dirty="0" err="1"/>
              <a:t>self,data</a:t>
            </a:r>
            <a:r>
              <a:rPr lang="en-IN" dirty="0"/>
              <a:t>):</a:t>
            </a:r>
          </a:p>
          <a:p>
            <a:r>
              <a:rPr lang="en-IN" dirty="0"/>
              <a:t>            </a:t>
            </a:r>
            <a:r>
              <a:rPr lang="en-IN" dirty="0" err="1"/>
              <a:t>new_node</a:t>
            </a:r>
            <a:r>
              <a:rPr lang="en-IN" dirty="0"/>
              <a:t>=Node(data)</a:t>
            </a:r>
          </a:p>
          <a:p>
            <a:r>
              <a:rPr lang="en-IN" dirty="0"/>
              <a:t>            new_node.ref=</a:t>
            </a:r>
            <a:r>
              <a:rPr lang="en-IN" dirty="0" err="1"/>
              <a:t>self.start_node</a:t>
            </a:r>
            <a:endParaRPr lang="en-IN" dirty="0"/>
          </a:p>
          <a:p>
            <a:r>
              <a:rPr lang="en-IN" dirty="0"/>
              <a:t>            </a:t>
            </a:r>
            <a:r>
              <a:rPr lang="en-IN" dirty="0" err="1"/>
              <a:t>self.start_node</a:t>
            </a:r>
            <a:r>
              <a:rPr lang="en-IN" dirty="0"/>
              <a:t>=</a:t>
            </a:r>
            <a:r>
              <a:rPr lang="en-IN" dirty="0" err="1"/>
              <a:t>new_node</a:t>
            </a:r>
            <a:endParaRPr lang="en-IN" dirty="0"/>
          </a:p>
        </p:txBody>
      </p:sp>
      <p:sp>
        <p:nvSpPr>
          <p:cNvPr id="4" name="Rectangle 3"/>
          <p:cNvSpPr/>
          <p:nvPr/>
        </p:nvSpPr>
        <p:spPr>
          <a:xfrm>
            <a:off x="2286000" y="2828836"/>
            <a:ext cx="4572000" cy="369332"/>
          </a:xfrm>
          <a:prstGeom prst="rect">
            <a:avLst/>
          </a:prstGeom>
        </p:spPr>
        <p:txBody>
          <a:bodyPr>
            <a:spAutoFit/>
          </a:bodyPr>
          <a:lstStyle/>
          <a:p>
            <a:r>
              <a:rPr lang="en-IN" dirty="0"/>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r>
              <a:rPr lang="en-IN" b="1" dirty="0"/>
              <a:t>Add a node after a given node</a:t>
            </a:r>
            <a:endParaRPr lang="en-IN" dirty="0"/>
          </a:p>
        </p:txBody>
      </p:sp>
      <p:sp>
        <p:nvSpPr>
          <p:cNvPr id="3" name="Content Placeholder 2"/>
          <p:cNvSpPr>
            <a:spLocks noGrp="1"/>
          </p:cNvSpPr>
          <p:nvPr>
            <p:ph idx="1"/>
          </p:nvPr>
        </p:nvSpPr>
        <p:spPr>
          <a:xfrm>
            <a:off x="457200" y="571480"/>
            <a:ext cx="8229600" cy="6000792"/>
          </a:xfrm>
        </p:spPr>
        <p:txBody>
          <a:bodyPr/>
          <a:lstStyle/>
          <a:p>
            <a:pPr fontAlgn="base"/>
            <a:r>
              <a:rPr lang="en-IN" dirty="0"/>
              <a:t>We are given pointer to a node, and the new node is inserted after the given node.</a:t>
            </a:r>
          </a:p>
          <a:p>
            <a:br>
              <a:rPr lang="en-IN" dirty="0">
                <a:hlinkClick r:id="rId2"/>
              </a:rPr>
            </a:br>
            <a:endParaRPr lang="en-IN" dirty="0"/>
          </a:p>
        </p:txBody>
      </p:sp>
      <p:pic>
        <p:nvPicPr>
          <p:cNvPr id="4" name="Picture 3" descr="Linkedlist_insert_middle.png"/>
          <p:cNvPicPr>
            <a:picLocks noChangeAspect="1"/>
          </p:cNvPicPr>
          <p:nvPr/>
        </p:nvPicPr>
        <p:blipFill>
          <a:blip r:embed="rId3"/>
          <a:stretch>
            <a:fillRect/>
          </a:stretch>
        </p:blipFill>
        <p:spPr>
          <a:xfrm>
            <a:off x="957714" y="2129000"/>
            <a:ext cx="7228572" cy="260000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00858"/>
          </a:xfrm>
        </p:spPr>
        <p:txBody>
          <a:bodyPr>
            <a:normAutofit fontScale="77500" lnSpcReduction="20000"/>
          </a:bodyPr>
          <a:lstStyle/>
          <a:p>
            <a:r>
              <a:rPr lang="en-IN" sz="4000" dirty="0"/>
              <a:t> def </a:t>
            </a:r>
            <a:r>
              <a:rPr lang="en-IN" sz="4000" dirty="0" err="1"/>
              <a:t>insert_after_item</a:t>
            </a:r>
            <a:r>
              <a:rPr lang="en-IN" sz="4000" dirty="0"/>
              <a:t>(</a:t>
            </a:r>
            <a:r>
              <a:rPr lang="en-IN" sz="4000" dirty="0" err="1"/>
              <a:t>self,x,data</a:t>
            </a:r>
            <a:r>
              <a:rPr lang="en-IN" sz="4000" dirty="0"/>
              <a:t>):</a:t>
            </a:r>
          </a:p>
          <a:p>
            <a:r>
              <a:rPr lang="en-IN" sz="4000" dirty="0"/>
              <a:t>        n=</a:t>
            </a:r>
            <a:r>
              <a:rPr lang="en-IN" sz="4000" dirty="0" err="1"/>
              <a:t>self.start_node</a:t>
            </a:r>
            <a:endParaRPr lang="en-IN" sz="4000" dirty="0"/>
          </a:p>
          <a:p>
            <a:r>
              <a:rPr lang="en-IN" sz="4000" dirty="0"/>
              <a:t>        print(n.ref)</a:t>
            </a:r>
          </a:p>
          <a:p>
            <a:pPr>
              <a:buNone/>
            </a:pPr>
            <a:r>
              <a:rPr lang="en-IN" sz="4000" dirty="0"/>
              <a:t>		while n is not None:</a:t>
            </a:r>
          </a:p>
          <a:p>
            <a:r>
              <a:rPr lang="en-IN" sz="4000" dirty="0"/>
              <a:t>            if </a:t>
            </a:r>
            <a:r>
              <a:rPr lang="en-IN" sz="4000" dirty="0" err="1"/>
              <a:t>n.item</a:t>
            </a:r>
            <a:r>
              <a:rPr lang="en-IN" sz="4000" dirty="0"/>
              <a:t>==x:</a:t>
            </a:r>
          </a:p>
          <a:p>
            <a:r>
              <a:rPr lang="en-IN" sz="4000" dirty="0"/>
              <a:t>                break</a:t>
            </a:r>
          </a:p>
          <a:p>
            <a:r>
              <a:rPr lang="en-IN" sz="4000" dirty="0"/>
              <a:t>            n=n.ref</a:t>
            </a:r>
          </a:p>
          <a:p>
            <a:pPr>
              <a:buNone/>
            </a:pPr>
            <a:r>
              <a:rPr lang="en-IN" sz="4000" dirty="0"/>
              <a:t>		if n is None:</a:t>
            </a:r>
          </a:p>
          <a:p>
            <a:r>
              <a:rPr lang="en-IN" sz="4000" dirty="0"/>
              <a:t>            print("item not in the list")</a:t>
            </a:r>
          </a:p>
          <a:p>
            <a:r>
              <a:rPr lang="en-IN" sz="4000" dirty="0"/>
              <a:t>        else:</a:t>
            </a:r>
          </a:p>
          <a:p>
            <a:r>
              <a:rPr lang="en-IN" sz="4000" dirty="0"/>
              <a:t>            </a:t>
            </a:r>
            <a:r>
              <a:rPr lang="en-IN" sz="4000" dirty="0" err="1"/>
              <a:t>new_node</a:t>
            </a:r>
            <a:r>
              <a:rPr lang="en-IN" sz="4000" dirty="0"/>
              <a:t>=Node(data)</a:t>
            </a:r>
          </a:p>
          <a:p>
            <a:r>
              <a:rPr lang="en-IN" sz="4000" dirty="0"/>
              <a:t>            new_node.ref=n.ref</a:t>
            </a:r>
          </a:p>
          <a:p>
            <a:r>
              <a:rPr lang="en-IN" sz="4000" dirty="0"/>
              <a:t>            n.ref=</a:t>
            </a:r>
            <a:r>
              <a:rPr lang="en-IN" sz="4000" dirty="0" err="1"/>
              <a:t>new_node</a:t>
            </a:r>
            <a:r>
              <a:rPr lang="en-IN" dirty="0"/>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Add a node at the end</a:t>
            </a:r>
          </a:p>
        </p:txBody>
      </p:sp>
      <p:sp>
        <p:nvSpPr>
          <p:cNvPr id="3" name="Content Placeholder 2"/>
          <p:cNvSpPr>
            <a:spLocks noGrp="1"/>
          </p:cNvSpPr>
          <p:nvPr>
            <p:ph idx="1"/>
          </p:nvPr>
        </p:nvSpPr>
        <p:spPr>
          <a:xfrm>
            <a:off x="457200" y="642918"/>
            <a:ext cx="8229600" cy="6000792"/>
          </a:xfrm>
        </p:spPr>
        <p:txBody>
          <a:bodyPr>
            <a:normAutofit lnSpcReduction="10000"/>
          </a:bodyPr>
          <a:lstStyle/>
          <a:p>
            <a:r>
              <a:rPr lang="en-IN" dirty="0"/>
              <a:t>def </a:t>
            </a:r>
            <a:r>
              <a:rPr lang="en-IN" dirty="0" err="1"/>
              <a:t>insert_at_end</a:t>
            </a:r>
            <a:r>
              <a:rPr lang="en-IN" dirty="0"/>
              <a:t>(</a:t>
            </a:r>
            <a:r>
              <a:rPr lang="en-IN" dirty="0" err="1"/>
              <a:t>self,data</a:t>
            </a:r>
            <a:r>
              <a:rPr lang="en-IN" dirty="0"/>
              <a:t>):</a:t>
            </a:r>
          </a:p>
          <a:p>
            <a:r>
              <a:rPr lang="en-IN" dirty="0"/>
              <a:t>        </a:t>
            </a:r>
            <a:r>
              <a:rPr lang="en-IN" dirty="0" err="1"/>
              <a:t>new_node</a:t>
            </a:r>
            <a:r>
              <a:rPr lang="en-IN" dirty="0"/>
              <a:t>=Node(data)</a:t>
            </a:r>
          </a:p>
          <a:p>
            <a:r>
              <a:rPr lang="en-IN" dirty="0"/>
              <a:t>        if </a:t>
            </a:r>
            <a:r>
              <a:rPr lang="en-IN" dirty="0" err="1"/>
              <a:t>self.start_node</a:t>
            </a:r>
            <a:r>
              <a:rPr lang="en-IN" dirty="0"/>
              <a:t> is None:</a:t>
            </a:r>
          </a:p>
          <a:p>
            <a:r>
              <a:rPr lang="en-IN" dirty="0"/>
              <a:t>            </a:t>
            </a:r>
            <a:r>
              <a:rPr lang="en-IN" dirty="0" err="1"/>
              <a:t>self.start_node</a:t>
            </a:r>
            <a:r>
              <a:rPr lang="en-IN" dirty="0"/>
              <a:t>=</a:t>
            </a:r>
            <a:r>
              <a:rPr lang="en-IN" dirty="0" err="1"/>
              <a:t>new_node</a:t>
            </a:r>
            <a:endParaRPr lang="en-IN" dirty="0"/>
          </a:p>
          <a:p>
            <a:r>
              <a:rPr lang="en-IN" dirty="0"/>
              <a:t>            return</a:t>
            </a:r>
          </a:p>
          <a:p>
            <a:endParaRPr lang="en-IN" dirty="0"/>
          </a:p>
          <a:p>
            <a:r>
              <a:rPr lang="en-IN" dirty="0"/>
              <a:t>        n=</a:t>
            </a:r>
            <a:r>
              <a:rPr lang="en-IN" dirty="0" err="1"/>
              <a:t>self.start_node</a:t>
            </a:r>
            <a:endParaRPr lang="en-IN" dirty="0"/>
          </a:p>
          <a:p>
            <a:r>
              <a:rPr lang="en-IN" dirty="0"/>
              <a:t>        while n.ref is not None:</a:t>
            </a:r>
          </a:p>
          <a:p>
            <a:r>
              <a:rPr lang="en-IN" dirty="0"/>
              <a:t>            n=n.ref</a:t>
            </a:r>
          </a:p>
          <a:p>
            <a:r>
              <a:rPr lang="en-IN" dirty="0"/>
              <a:t>        n.ref=</a:t>
            </a:r>
            <a:r>
              <a:rPr lang="en-IN" dirty="0" err="1"/>
              <a:t>new_node</a:t>
            </a:r>
            <a:endParaRPr lang="en-IN" dirty="0"/>
          </a:p>
          <a:p>
            <a:r>
              <a:rPr lang="en-IN" dirty="0"/>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Deleting a Node</a:t>
            </a:r>
          </a:p>
        </p:txBody>
      </p:sp>
      <p:sp>
        <p:nvSpPr>
          <p:cNvPr id="3" name="Content Placeholder 2"/>
          <p:cNvSpPr>
            <a:spLocks noGrp="1"/>
          </p:cNvSpPr>
          <p:nvPr>
            <p:ph idx="1"/>
          </p:nvPr>
        </p:nvSpPr>
        <p:spPr>
          <a:xfrm>
            <a:off x="457200" y="714356"/>
            <a:ext cx="8229600" cy="5929354"/>
          </a:xfrm>
        </p:spPr>
        <p:txBody>
          <a:bodyPr/>
          <a:lstStyle/>
          <a:p>
            <a:r>
              <a:rPr lang="en-IN" dirty="0"/>
              <a:t> def </a:t>
            </a:r>
            <a:r>
              <a:rPr lang="en-IN" dirty="0" err="1"/>
              <a:t>delete_at_start</a:t>
            </a:r>
            <a:r>
              <a:rPr lang="en-IN" dirty="0"/>
              <a:t>(self):</a:t>
            </a:r>
          </a:p>
          <a:p>
            <a:r>
              <a:rPr lang="en-IN" dirty="0"/>
              <a:t>        if </a:t>
            </a:r>
            <a:r>
              <a:rPr lang="en-IN" dirty="0" err="1"/>
              <a:t>self.start_node</a:t>
            </a:r>
            <a:r>
              <a:rPr lang="en-IN" dirty="0"/>
              <a:t> is None:</a:t>
            </a:r>
          </a:p>
          <a:p>
            <a:r>
              <a:rPr lang="en-IN" dirty="0"/>
              <a:t>            print("The list has no element to delete")</a:t>
            </a:r>
          </a:p>
          <a:p>
            <a:endParaRPr lang="en-IN" dirty="0"/>
          </a:p>
          <a:p>
            <a:r>
              <a:rPr lang="en-IN" dirty="0"/>
              <a:t>            return</a:t>
            </a:r>
          </a:p>
          <a:p>
            <a:r>
              <a:rPr lang="en-IN" dirty="0"/>
              <a:t>        </a:t>
            </a:r>
            <a:r>
              <a:rPr lang="en-IN" dirty="0" err="1"/>
              <a:t>self.start_node</a:t>
            </a:r>
            <a:r>
              <a:rPr lang="en-IN" dirty="0"/>
              <a:t>=</a:t>
            </a:r>
            <a:r>
              <a:rPr lang="en-IN" dirty="0" err="1"/>
              <a:t>self.start_node.ref</a:t>
            </a:r>
            <a:endParaRPr lang="en-I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a:t>Deleting at the End</a:t>
            </a:r>
          </a:p>
        </p:txBody>
      </p:sp>
      <p:sp>
        <p:nvSpPr>
          <p:cNvPr id="3" name="Content Placeholder 2"/>
          <p:cNvSpPr>
            <a:spLocks noGrp="1"/>
          </p:cNvSpPr>
          <p:nvPr>
            <p:ph idx="1"/>
          </p:nvPr>
        </p:nvSpPr>
        <p:spPr>
          <a:xfrm>
            <a:off x="457200" y="714356"/>
            <a:ext cx="8229600" cy="5929354"/>
          </a:xfrm>
        </p:spPr>
        <p:txBody>
          <a:bodyPr/>
          <a:lstStyle/>
          <a:p>
            <a:r>
              <a:rPr lang="en-IN" dirty="0"/>
              <a:t> def </a:t>
            </a:r>
            <a:r>
              <a:rPr lang="en-IN" dirty="0" err="1"/>
              <a:t>delete_at_end</a:t>
            </a:r>
            <a:r>
              <a:rPr lang="en-IN" dirty="0"/>
              <a:t>(self):</a:t>
            </a:r>
          </a:p>
          <a:p>
            <a:r>
              <a:rPr lang="en-IN" dirty="0"/>
              <a:t>        if </a:t>
            </a:r>
            <a:r>
              <a:rPr lang="en-IN" dirty="0" err="1"/>
              <a:t>self.start_node</a:t>
            </a:r>
            <a:r>
              <a:rPr lang="en-IN" dirty="0"/>
              <a:t> is None:</a:t>
            </a:r>
          </a:p>
          <a:p>
            <a:r>
              <a:rPr lang="en-IN" dirty="0"/>
              <a:t>            print("no element")</a:t>
            </a:r>
          </a:p>
          <a:p>
            <a:r>
              <a:rPr lang="en-IN" dirty="0"/>
              <a:t>            return</a:t>
            </a:r>
          </a:p>
          <a:p>
            <a:endParaRPr lang="en-IN" dirty="0"/>
          </a:p>
          <a:p>
            <a:r>
              <a:rPr lang="en-IN" dirty="0"/>
              <a:t>        n=</a:t>
            </a:r>
            <a:r>
              <a:rPr lang="en-IN" dirty="0" err="1"/>
              <a:t>self.start_node</a:t>
            </a:r>
            <a:endParaRPr lang="en-IN" dirty="0"/>
          </a:p>
          <a:p>
            <a:r>
              <a:rPr lang="en-IN" dirty="0"/>
              <a:t>        while </a:t>
            </a:r>
            <a:r>
              <a:rPr lang="en-IN" dirty="0" err="1"/>
              <a:t>n.ref.ref</a:t>
            </a:r>
            <a:r>
              <a:rPr lang="en-IN" dirty="0"/>
              <a:t> is not None:</a:t>
            </a:r>
          </a:p>
          <a:p>
            <a:r>
              <a:rPr lang="en-IN" dirty="0"/>
              <a:t>            n=n.ref</a:t>
            </a:r>
          </a:p>
          <a:p>
            <a:endParaRPr lang="en-IN" dirty="0"/>
          </a:p>
          <a:p>
            <a:r>
              <a:rPr lang="en-IN" dirty="0"/>
              <a:t>        n.ref=None</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dirty="0"/>
              <a:t>Check for balanced parentheses in an expression</a:t>
            </a:r>
            <a:br>
              <a:rPr lang="en-IN" dirty="0"/>
            </a:br>
            <a:endParaRPr lang="en-IN" dirty="0"/>
          </a:p>
        </p:txBody>
      </p:sp>
      <p:sp>
        <p:nvSpPr>
          <p:cNvPr id="3" name="Content Placeholder 2"/>
          <p:cNvSpPr>
            <a:spLocks noGrp="1"/>
          </p:cNvSpPr>
          <p:nvPr>
            <p:ph idx="1"/>
          </p:nvPr>
        </p:nvSpPr>
        <p:spPr/>
        <p:txBody>
          <a:bodyPr/>
          <a:lstStyle/>
          <a:p>
            <a:r>
              <a:rPr lang="en-IN" dirty="0"/>
              <a:t>Given an expression string exp, write a program to examine whether the pairs and the orders of “{“, “}”, “(“, “)”, “[“, “]” are correct in exp.</a:t>
            </a:r>
          </a:p>
          <a:p>
            <a:pPr fontAlgn="base"/>
            <a:r>
              <a:rPr lang="en-IN" b="1" i="1" dirty="0"/>
              <a:t>Input</a:t>
            </a:r>
            <a:r>
              <a:rPr lang="en-IN" i="1" dirty="0"/>
              <a:t>: exp = “[()]{}{[()()]()}”</a:t>
            </a:r>
            <a:br>
              <a:rPr lang="en-IN" i="1" dirty="0"/>
            </a:br>
            <a:r>
              <a:rPr lang="en-IN" b="1" i="1" dirty="0"/>
              <a:t>Output</a:t>
            </a:r>
            <a:r>
              <a:rPr lang="en-IN" i="1" dirty="0"/>
              <a:t>: Balanced</a:t>
            </a:r>
          </a:p>
          <a:p>
            <a:pPr fontAlgn="base"/>
            <a:r>
              <a:rPr lang="en-IN" b="1" i="1" dirty="0"/>
              <a:t>Input</a:t>
            </a:r>
            <a:r>
              <a:rPr lang="en-IN" i="1" dirty="0"/>
              <a:t>: exp = “[(])”</a:t>
            </a:r>
            <a:br>
              <a:rPr lang="en-IN" i="1" dirty="0"/>
            </a:br>
            <a:r>
              <a:rPr lang="en-IN" b="1" i="1" dirty="0"/>
              <a:t>Output</a:t>
            </a:r>
            <a:r>
              <a:rPr lang="en-IN" i="1" dirty="0"/>
              <a:t>: Not Balanced</a:t>
            </a:r>
          </a:p>
          <a:p>
            <a:endParaRPr lang="en-I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a:t>Algorithm:</a:t>
            </a:r>
            <a:endParaRPr lang="en-IN" dirty="0"/>
          </a:p>
        </p:txBody>
      </p:sp>
      <p:sp>
        <p:nvSpPr>
          <p:cNvPr id="3" name="Content Placeholder 2"/>
          <p:cNvSpPr>
            <a:spLocks noGrp="1"/>
          </p:cNvSpPr>
          <p:nvPr>
            <p:ph idx="1"/>
          </p:nvPr>
        </p:nvSpPr>
        <p:spPr>
          <a:xfrm>
            <a:off x="457200" y="857232"/>
            <a:ext cx="8229600" cy="5786478"/>
          </a:xfrm>
        </p:spPr>
        <p:txBody>
          <a:bodyPr/>
          <a:lstStyle/>
          <a:p>
            <a:r>
              <a:rPr lang="en-IN" sz="2400" dirty="0"/>
              <a:t>Declare a character </a:t>
            </a:r>
            <a:r>
              <a:rPr lang="en-IN" sz="2400" dirty="0">
                <a:hlinkClick r:id="rId2"/>
              </a:rPr>
              <a:t>stack</a:t>
            </a:r>
            <a:r>
              <a:rPr lang="en-IN" sz="2400" dirty="0"/>
              <a:t> S.</a:t>
            </a:r>
          </a:p>
          <a:p>
            <a:r>
              <a:rPr lang="en-IN" sz="2400" dirty="0"/>
              <a:t>Now traverse the expression string exp</a:t>
            </a:r>
          </a:p>
          <a:p>
            <a:pPr lvl="1"/>
            <a:r>
              <a:rPr lang="en-IN" sz="2400" dirty="0"/>
              <a:t>If the current character is a starting bracket (</a:t>
            </a:r>
            <a:r>
              <a:rPr lang="en-IN" sz="2400" b="1" dirty="0"/>
              <a:t>‘(‘ or ‘{‘ or ‘[‘</a:t>
            </a:r>
            <a:r>
              <a:rPr lang="en-IN" sz="2400" dirty="0"/>
              <a:t>) then push it to stack.</a:t>
            </a:r>
          </a:p>
          <a:p>
            <a:pPr lvl="1"/>
            <a:r>
              <a:rPr lang="en-IN" sz="2400" dirty="0"/>
              <a:t>If the current character is a closing bracket (</a:t>
            </a:r>
            <a:r>
              <a:rPr lang="en-IN" sz="2400" b="1" dirty="0"/>
              <a:t>‘)’ or ‘}’ or ‘]’</a:t>
            </a:r>
            <a:r>
              <a:rPr lang="en-IN" sz="2400" dirty="0"/>
              <a:t>) then pop from stack and if the popped character is the matching starting bracket then fine else parenthesis are not balanced.</a:t>
            </a:r>
          </a:p>
          <a:p>
            <a:pPr lvl="1"/>
            <a:endParaRPr lang="en-IN" dirty="0"/>
          </a:p>
          <a:p>
            <a:r>
              <a:rPr lang="en-IN" dirty="0"/>
              <a:t>After complete traversal, if there is some starting bracket left in stack then “not balanced”</a:t>
            </a:r>
          </a:p>
          <a:p>
            <a:endParaRPr lang="en-I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orBalancedParanthesisInanExoression1.png"/>
          <p:cNvPicPr>
            <a:picLocks noGrp="1" noChangeAspect="1"/>
          </p:cNvPicPr>
          <p:nvPr>
            <p:ph idx="1"/>
          </p:nvPr>
        </p:nvPicPr>
        <p:blipFill>
          <a:blip r:embed="rId2"/>
          <a:stretch>
            <a:fillRect/>
          </a:stretch>
        </p:blipFill>
        <p:spPr>
          <a:xfrm>
            <a:off x="142844" y="0"/>
            <a:ext cx="9001156" cy="6858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868346"/>
          </a:xfrm>
        </p:spPr>
        <p:txBody>
          <a:bodyPr/>
          <a:lstStyle/>
          <a:p>
            <a:r>
              <a:rPr lang="en-IN" dirty="0"/>
              <a:t>Parameterized Constructor</a:t>
            </a:r>
          </a:p>
        </p:txBody>
      </p:sp>
      <p:sp>
        <p:nvSpPr>
          <p:cNvPr id="3" name="Content Placeholder 2"/>
          <p:cNvSpPr>
            <a:spLocks noGrp="1"/>
          </p:cNvSpPr>
          <p:nvPr>
            <p:ph idx="1"/>
          </p:nvPr>
        </p:nvSpPr>
        <p:spPr>
          <a:xfrm>
            <a:off x="428596" y="1285860"/>
            <a:ext cx="8229600" cy="5072098"/>
          </a:xfrm>
        </p:spPr>
        <p:txBody>
          <a:bodyPr>
            <a:normAutofit fontScale="70000" lnSpcReduction="20000"/>
          </a:bodyPr>
          <a:lstStyle/>
          <a:p>
            <a:r>
              <a:rPr lang="en-IN" b="1" dirty="0"/>
              <a:t>class </a:t>
            </a:r>
            <a:r>
              <a:rPr lang="en-IN" dirty="0"/>
              <a:t>Chair:</a:t>
            </a:r>
            <a:br>
              <a:rPr lang="en-IN" dirty="0"/>
            </a:br>
            <a:r>
              <a:rPr lang="en-IN" dirty="0"/>
              <a:t>    </a:t>
            </a:r>
            <a:r>
              <a:rPr lang="en-IN" dirty="0" err="1"/>
              <a:t>color</a:t>
            </a:r>
            <a:r>
              <a:rPr lang="en-IN" dirty="0"/>
              <a:t>=</a:t>
            </a:r>
            <a:r>
              <a:rPr lang="en-IN" b="1" dirty="0"/>
              <a:t>''</a:t>
            </a:r>
            <a:br>
              <a:rPr lang="en-IN" b="1" dirty="0"/>
            </a:br>
            <a:r>
              <a:rPr lang="en-IN" b="1" dirty="0"/>
              <a:t>    </a:t>
            </a:r>
            <a:r>
              <a:rPr lang="en-IN" dirty="0"/>
              <a:t>price=0</a:t>
            </a:r>
            <a:br>
              <a:rPr lang="en-IN" dirty="0"/>
            </a:br>
            <a:r>
              <a:rPr lang="en-IN" dirty="0"/>
              <a:t>    </a:t>
            </a:r>
            <a:r>
              <a:rPr lang="en-IN" b="1" dirty="0"/>
              <a:t>def </a:t>
            </a:r>
            <a:r>
              <a:rPr lang="en-IN" dirty="0"/>
              <a:t>__init__(</a:t>
            </a:r>
            <a:r>
              <a:rPr lang="en-IN" dirty="0" err="1"/>
              <a:t>self,color,red</a:t>
            </a:r>
            <a:r>
              <a:rPr lang="en-IN" dirty="0"/>
              <a:t>):</a:t>
            </a:r>
            <a:br>
              <a:rPr lang="en-IN" dirty="0"/>
            </a:br>
            <a:r>
              <a:rPr lang="en-IN" dirty="0"/>
              <a:t>        </a:t>
            </a:r>
            <a:r>
              <a:rPr lang="en-IN" dirty="0" err="1"/>
              <a:t>self.color</a:t>
            </a:r>
            <a:r>
              <a:rPr lang="en-IN" dirty="0"/>
              <a:t>=</a:t>
            </a:r>
            <a:r>
              <a:rPr lang="en-IN" dirty="0" err="1"/>
              <a:t>color</a:t>
            </a:r>
            <a:br>
              <a:rPr lang="en-IN" dirty="0"/>
            </a:br>
            <a:r>
              <a:rPr lang="en-IN" dirty="0"/>
              <a:t>        </a:t>
            </a:r>
            <a:r>
              <a:rPr lang="en-IN" dirty="0" err="1"/>
              <a:t>self.price</a:t>
            </a:r>
            <a:r>
              <a:rPr lang="en-IN" dirty="0"/>
              <a:t>=red</a:t>
            </a:r>
            <a:br>
              <a:rPr lang="en-IN" dirty="0"/>
            </a:br>
            <a:br>
              <a:rPr lang="en-IN" dirty="0"/>
            </a:br>
            <a:br>
              <a:rPr lang="en-IN" dirty="0"/>
            </a:br>
            <a:br>
              <a:rPr lang="en-IN" dirty="0"/>
            </a:br>
            <a:br>
              <a:rPr lang="en-IN" dirty="0"/>
            </a:br>
            <a:br>
              <a:rPr lang="en-IN" dirty="0"/>
            </a:br>
            <a:br>
              <a:rPr lang="en-IN" dirty="0"/>
            </a:br>
            <a:br>
              <a:rPr lang="en-IN" dirty="0"/>
            </a:br>
            <a:r>
              <a:rPr lang="en-IN" dirty="0"/>
              <a:t>c1=Chair(</a:t>
            </a:r>
            <a:r>
              <a:rPr lang="en-IN" b="1" dirty="0"/>
              <a:t>'red'</a:t>
            </a:r>
            <a:r>
              <a:rPr lang="en-IN" dirty="0"/>
              <a:t>,120)</a:t>
            </a:r>
            <a:br>
              <a:rPr lang="en-IN" dirty="0"/>
            </a:br>
            <a:r>
              <a:rPr lang="en-IN" dirty="0"/>
              <a:t>c2=Chair(</a:t>
            </a:r>
            <a:r>
              <a:rPr lang="en-IN" b="1" dirty="0"/>
              <a:t>'green'</a:t>
            </a:r>
            <a:r>
              <a:rPr lang="en-IN" dirty="0"/>
              <a:t>,200)</a:t>
            </a:r>
            <a:br>
              <a:rPr lang="en-IN" dirty="0"/>
            </a:br>
            <a:r>
              <a:rPr lang="en-IN" b="1" dirty="0"/>
              <a:t>print</a:t>
            </a:r>
            <a:r>
              <a:rPr lang="en-IN" dirty="0"/>
              <a:t>(c1.color)</a:t>
            </a:r>
            <a:br>
              <a:rPr lang="en-IN" dirty="0"/>
            </a:br>
            <a:r>
              <a:rPr lang="en-IN" b="1" dirty="0"/>
              <a:t>print</a:t>
            </a:r>
            <a:r>
              <a:rPr lang="en-IN" dirty="0"/>
              <a:t>(c1.price)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686800" cy="6357982"/>
          </a:xfrm>
        </p:spPr>
        <p:txBody>
          <a:bodyPr>
            <a:normAutofit fontScale="62500" lnSpcReduction="20000"/>
          </a:bodyPr>
          <a:lstStyle/>
          <a:p>
            <a:r>
              <a:rPr lang="en-IN" dirty="0"/>
              <a:t>def </a:t>
            </a:r>
            <a:r>
              <a:rPr lang="en-IN" dirty="0" err="1"/>
              <a:t>areParanthesisBalanced</a:t>
            </a:r>
            <a:r>
              <a:rPr lang="en-IN" dirty="0"/>
              <a:t>(</a:t>
            </a:r>
            <a:r>
              <a:rPr lang="en-IN" dirty="0" err="1"/>
              <a:t>expr</a:t>
            </a:r>
            <a:r>
              <a:rPr lang="en-IN" dirty="0"/>
              <a:t>):</a:t>
            </a:r>
          </a:p>
          <a:p>
            <a:r>
              <a:rPr lang="en-IN" dirty="0"/>
              <a:t>    stack=[]</a:t>
            </a:r>
          </a:p>
          <a:p>
            <a:endParaRPr lang="en-IN" dirty="0"/>
          </a:p>
          <a:p>
            <a:r>
              <a:rPr lang="en-IN" dirty="0"/>
              <a:t>    for </a:t>
            </a:r>
            <a:r>
              <a:rPr lang="en-IN" dirty="0" err="1"/>
              <a:t>ch</a:t>
            </a:r>
            <a:r>
              <a:rPr lang="en-IN" dirty="0"/>
              <a:t> in </a:t>
            </a:r>
            <a:r>
              <a:rPr lang="en-IN" dirty="0" err="1"/>
              <a:t>expr</a:t>
            </a:r>
            <a:r>
              <a:rPr lang="en-IN" dirty="0"/>
              <a:t>:</a:t>
            </a:r>
          </a:p>
          <a:p>
            <a:r>
              <a:rPr lang="en-IN" dirty="0"/>
              <a:t>        if </a:t>
            </a:r>
            <a:r>
              <a:rPr lang="en-IN" dirty="0" err="1"/>
              <a:t>ch</a:t>
            </a:r>
            <a:r>
              <a:rPr lang="en-IN" dirty="0"/>
              <a:t> in ["(","{","["]:</a:t>
            </a:r>
          </a:p>
          <a:p>
            <a:r>
              <a:rPr lang="en-IN" dirty="0"/>
              <a:t>            </a:t>
            </a:r>
            <a:r>
              <a:rPr lang="en-IN" dirty="0" err="1"/>
              <a:t>stack.append</a:t>
            </a:r>
            <a:r>
              <a:rPr lang="en-IN" dirty="0"/>
              <a:t>(</a:t>
            </a:r>
            <a:r>
              <a:rPr lang="en-IN" dirty="0" err="1"/>
              <a:t>ch</a:t>
            </a:r>
            <a:r>
              <a:rPr lang="en-IN" dirty="0"/>
              <a:t>)</a:t>
            </a:r>
          </a:p>
          <a:p>
            <a:endParaRPr lang="en-IN" dirty="0"/>
          </a:p>
          <a:p>
            <a:r>
              <a:rPr lang="en-IN" dirty="0"/>
              <a:t>        else:</a:t>
            </a:r>
          </a:p>
          <a:p>
            <a:r>
              <a:rPr lang="en-IN" dirty="0"/>
              <a:t>            if not stack:</a:t>
            </a:r>
          </a:p>
          <a:p>
            <a:r>
              <a:rPr lang="en-IN" dirty="0"/>
              <a:t>                return False</a:t>
            </a:r>
          </a:p>
          <a:p>
            <a:r>
              <a:rPr lang="en-IN" dirty="0"/>
              <a:t>            </a:t>
            </a:r>
            <a:r>
              <a:rPr lang="en-IN" dirty="0" err="1"/>
              <a:t>current_char</a:t>
            </a:r>
            <a:r>
              <a:rPr lang="en-IN" dirty="0"/>
              <a:t>=stack.pop()</a:t>
            </a:r>
          </a:p>
          <a:p>
            <a:r>
              <a:rPr lang="en-IN" dirty="0"/>
              <a:t>            if </a:t>
            </a:r>
            <a:r>
              <a:rPr lang="en-IN" dirty="0" err="1"/>
              <a:t>current_char</a:t>
            </a:r>
            <a:r>
              <a:rPr lang="en-IN" dirty="0"/>
              <a:t>=='(':</a:t>
            </a:r>
          </a:p>
          <a:p>
            <a:r>
              <a:rPr lang="en-IN" dirty="0"/>
              <a:t>                if </a:t>
            </a:r>
            <a:r>
              <a:rPr lang="en-IN" dirty="0" err="1"/>
              <a:t>ch</a:t>
            </a:r>
            <a:r>
              <a:rPr lang="en-IN" dirty="0"/>
              <a:t>!=")":</a:t>
            </a:r>
          </a:p>
          <a:p>
            <a:r>
              <a:rPr lang="en-IN" dirty="0"/>
              <a:t>                    return False</a:t>
            </a:r>
          </a:p>
          <a:p>
            <a:r>
              <a:rPr lang="en-IN" dirty="0"/>
              <a:t>            if </a:t>
            </a:r>
            <a:r>
              <a:rPr lang="en-IN" dirty="0" err="1"/>
              <a:t>current_char</a:t>
            </a:r>
            <a:r>
              <a:rPr lang="en-IN" dirty="0"/>
              <a:t>=='{':</a:t>
            </a:r>
          </a:p>
          <a:p>
            <a:r>
              <a:rPr lang="en-IN" dirty="0"/>
              <a:t>                if </a:t>
            </a:r>
            <a:r>
              <a:rPr lang="en-IN" dirty="0" err="1"/>
              <a:t>ch</a:t>
            </a:r>
            <a:r>
              <a:rPr lang="en-IN" dirty="0"/>
              <a:t>!="}":</a:t>
            </a:r>
          </a:p>
          <a:p>
            <a:r>
              <a:rPr lang="en-IN" dirty="0"/>
              <a:t>                    return False</a:t>
            </a:r>
          </a:p>
          <a:p>
            <a:r>
              <a:rPr lang="en-IN" dirty="0"/>
              <a:t>            if </a:t>
            </a:r>
            <a:r>
              <a:rPr lang="en-IN" dirty="0" err="1"/>
              <a:t>current_char</a:t>
            </a:r>
            <a:r>
              <a:rPr lang="en-IN" dirty="0"/>
              <a:t>=='[':</a:t>
            </a:r>
          </a:p>
          <a:p>
            <a:r>
              <a:rPr lang="en-IN" dirty="0"/>
              <a:t>                if </a:t>
            </a:r>
            <a:r>
              <a:rPr lang="en-IN" dirty="0" err="1"/>
              <a:t>ch</a:t>
            </a:r>
            <a:r>
              <a:rPr lang="en-IN" dirty="0"/>
              <a:t>!="]":</a:t>
            </a:r>
          </a:p>
          <a:p>
            <a:r>
              <a:rPr lang="en-IN" dirty="0"/>
              <a:t>                    return False</a:t>
            </a:r>
          </a:p>
          <a:p>
            <a:endParaRPr lang="en-I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r>
              <a:rPr lang="en-IN" dirty="0"/>
              <a:t> if stack:</a:t>
            </a:r>
          </a:p>
          <a:p>
            <a:r>
              <a:rPr lang="en-IN" dirty="0"/>
              <a:t>        return False</a:t>
            </a:r>
          </a:p>
          <a:p>
            <a:r>
              <a:rPr lang="en-IN" dirty="0"/>
              <a:t>    return True</a:t>
            </a:r>
          </a:p>
          <a:p>
            <a:endParaRPr lang="en-IN" dirty="0"/>
          </a:p>
          <a:p>
            <a:r>
              <a:rPr lang="en-IN" dirty="0" err="1"/>
              <a:t>expr</a:t>
            </a:r>
            <a:r>
              <a:rPr lang="en-IN" dirty="0"/>
              <a:t>="{()}[]"</a:t>
            </a:r>
          </a:p>
          <a:p>
            <a:r>
              <a:rPr lang="en-IN" dirty="0"/>
              <a:t>if </a:t>
            </a:r>
            <a:r>
              <a:rPr lang="en-IN" dirty="0" err="1"/>
              <a:t>areParanthesisBalanced</a:t>
            </a:r>
            <a:r>
              <a:rPr lang="en-IN" dirty="0"/>
              <a:t>(</a:t>
            </a:r>
            <a:r>
              <a:rPr lang="en-IN" dirty="0" err="1"/>
              <a:t>expr</a:t>
            </a:r>
            <a:r>
              <a:rPr lang="en-IN" dirty="0"/>
              <a:t>):</a:t>
            </a:r>
          </a:p>
          <a:p>
            <a:r>
              <a:rPr lang="en-IN" dirty="0"/>
              <a:t>    print("Balanced")</a:t>
            </a:r>
          </a:p>
          <a:p>
            <a:r>
              <a:rPr lang="en-IN" dirty="0"/>
              <a:t>else:</a:t>
            </a:r>
          </a:p>
          <a:p>
            <a:r>
              <a:rPr lang="en-IN" dirty="0"/>
              <a:t>    print("Not Balanced")</a:t>
            </a:r>
          </a:p>
          <a:p>
            <a:r>
              <a:rPr lang="en-IN" dirty="0"/>
              <a:t> </a:t>
            </a:r>
          </a:p>
          <a:p>
            <a:endParaRPr lang="en-I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b="1" dirty="0"/>
            </a:br>
            <a:r>
              <a:rPr lang="en-IN" b="1" dirty="0"/>
              <a:t>Divide and Conquer Algorithm</a:t>
            </a:r>
            <a:br>
              <a:rPr lang="en-IN" b="1" dirty="0"/>
            </a:br>
            <a:endParaRPr lang="en-IN" dirty="0"/>
          </a:p>
        </p:txBody>
      </p:sp>
      <p:sp>
        <p:nvSpPr>
          <p:cNvPr id="3" name="Content Placeholder 2"/>
          <p:cNvSpPr>
            <a:spLocks noGrp="1"/>
          </p:cNvSpPr>
          <p:nvPr>
            <p:ph idx="1"/>
          </p:nvPr>
        </p:nvSpPr>
        <p:spPr>
          <a:xfrm>
            <a:off x="457200" y="928670"/>
            <a:ext cx="8229600" cy="5929330"/>
          </a:xfrm>
        </p:spPr>
        <p:txBody>
          <a:bodyPr/>
          <a:lstStyle/>
          <a:p>
            <a:r>
              <a:rPr lang="en-IN" dirty="0"/>
              <a:t>A </a:t>
            </a:r>
            <a:r>
              <a:rPr lang="en-IN" b="1" dirty="0"/>
              <a:t>divide and conquer algorithm</a:t>
            </a:r>
            <a:r>
              <a:rPr lang="en-IN" dirty="0"/>
              <a:t> is a strategy of solving a large problem by</a:t>
            </a:r>
          </a:p>
          <a:p>
            <a:r>
              <a:rPr lang="en-IN" dirty="0"/>
              <a:t>breaking the problem into smaller sub-problems</a:t>
            </a:r>
          </a:p>
          <a:p>
            <a:r>
              <a:rPr lang="en-IN" dirty="0"/>
              <a:t>solving the sub-problems, and</a:t>
            </a:r>
          </a:p>
          <a:p>
            <a:r>
              <a:rPr lang="en-IN" dirty="0"/>
              <a:t>combining them to get the desired output.</a:t>
            </a:r>
          </a:p>
          <a:p>
            <a:endParaRPr lang="en-I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IN" dirty="0"/>
              <a:t>Here are the steps involved:</a:t>
            </a:r>
          </a:p>
          <a:p>
            <a:r>
              <a:rPr lang="en-IN" b="1" dirty="0"/>
              <a:t>Divide</a:t>
            </a:r>
            <a:r>
              <a:rPr lang="en-IN" dirty="0"/>
              <a:t> : Divide the given problem into sub-problems using recursion.</a:t>
            </a:r>
          </a:p>
          <a:p>
            <a:r>
              <a:rPr lang="en-IN" b="1" dirty="0"/>
              <a:t>Conquer</a:t>
            </a:r>
            <a:r>
              <a:rPr lang="en-IN" dirty="0"/>
              <a:t>: Solve the smaller sub-problems recursively. If the </a:t>
            </a:r>
            <a:r>
              <a:rPr lang="en-IN" dirty="0" err="1"/>
              <a:t>subproblem</a:t>
            </a:r>
            <a:r>
              <a:rPr lang="en-IN" dirty="0"/>
              <a:t> is small enough, then solve it directly.</a:t>
            </a:r>
          </a:p>
          <a:p>
            <a:r>
              <a:rPr lang="en-IN" b="1" dirty="0"/>
              <a:t>Combine:</a:t>
            </a:r>
            <a:r>
              <a:rPr lang="en-IN" dirty="0"/>
              <a:t> Combine the solutions of the sub-problems which is part of the recursive process to get the solution to the actual problem.</a:t>
            </a:r>
          </a:p>
          <a:p>
            <a:endParaRPr lang="en-I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dirty="0"/>
              <a:t>Here, we are going to sort an array using the divide and conquer approach (</a:t>
            </a:r>
            <a:r>
              <a:rPr lang="en-IN" dirty="0" err="1"/>
              <a:t>ie</a:t>
            </a:r>
            <a:r>
              <a:rPr lang="en-IN" dirty="0"/>
              <a:t>. </a:t>
            </a:r>
            <a:r>
              <a:rPr lang="en-IN" dirty="0">
                <a:hlinkClick r:id="rId2"/>
              </a:rPr>
              <a:t>merge sort</a:t>
            </a:r>
            <a:r>
              <a:rPr lang="en-IN" dirty="0"/>
              <a:t>).</a:t>
            </a:r>
          </a:p>
          <a:p>
            <a:endParaRPr lang="en-IN" dirty="0"/>
          </a:p>
          <a:p>
            <a:endParaRPr lang="en-IN" dirty="0"/>
          </a:p>
          <a:p>
            <a:r>
              <a:rPr lang="en-IN" b="1" dirty="0"/>
              <a:t>Divide</a:t>
            </a:r>
            <a:r>
              <a:rPr lang="en-IN" dirty="0"/>
              <a:t> the array into two halves.</a:t>
            </a:r>
          </a:p>
          <a:p>
            <a:endParaRPr lang="en-IN" dirty="0"/>
          </a:p>
          <a:p>
            <a:endParaRPr lang="en-IN" dirty="0"/>
          </a:p>
          <a:p>
            <a:endParaRPr lang="en-IN" dirty="0"/>
          </a:p>
          <a:p>
            <a:endParaRPr lang="en-IN" dirty="0"/>
          </a:p>
        </p:txBody>
      </p:sp>
      <p:pic>
        <p:nvPicPr>
          <p:cNvPr id="4" name="Picture 3" descr="divide-and-conquer-0.png"/>
          <p:cNvPicPr>
            <a:picLocks noChangeAspect="1"/>
          </p:cNvPicPr>
          <p:nvPr/>
        </p:nvPicPr>
        <p:blipFill>
          <a:blip r:embed="rId3"/>
          <a:stretch>
            <a:fillRect/>
          </a:stretch>
        </p:blipFill>
        <p:spPr>
          <a:xfrm>
            <a:off x="2428860" y="1071546"/>
            <a:ext cx="3657788" cy="1117657"/>
          </a:xfrm>
          <a:prstGeom prst="rect">
            <a:avLst/>
          </a:prstGeom>
        </p:spPr>
      </p:pic>
      <p:pic>
        <p:nvPicPr>
          <p:cNvPr id="5" name="Picture 4" descr="divide-and-conquer-1.png"/>
          <p:cNvPicPr>
            <a:picLocks noChangeAspect="1"/>
          </p:cNvPicPr>
          <p:nvPr/>
        </p:nvPicPr>
        <p:blipFill>
          <a:blip r:embed="rId4"/>
          <a:stretch>
            <a:fillRect/>
          </a:stretch>
        </p:blipFill>
        <p:spPr>
          <a:xfrm>
            <a:off x="1643042" y="2928934"/>
            <a:ext cx="5214974" cy="1930499"/>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lstStyle/>
          <a:p>
            <a:r>
              <a:rPr lang="en-IN" dirty="0"/>
              <a:t>Again, divide each subpart recursively into two halves until you get individual elements.</a:t>
            </a:r>
          </a:p>
          <a:p>
            <a:endParaRPr lang="en-IN" dirty="0"/>
          </a:p>
        </p:txBody>
      </p:sp>
      <p:pic>
        <p:nvPicPr>
          <p:cNvPr id="4" name="Picture 3" descr="divide-and-conquer-2.png"/>
          <p:cNvPicPr>
            <a:picLocks noChangeAspect="1"/>
          </p:cNvPicPr>
          <p:nvPr/>
        </p:nvPicPr>
        <p:blipFill>
          <a:blip r:embed="rId2"/>
          <a:stretch>
            <a:fillRect/>
          </a:stretch>
        </p:blipFill>
        <p:spPr>
          <a:xfrm>
            <a:off x="1511142" y="1650908"/>
            <a:ext cx="6121715" cy="3556183"/>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lstStyle/>
          <a:p>
            <a:r>
              <a:rPr lang="en-IN" dirty="0"/>
              <a:t>Now, combine the individual elements in a sorted manner. Here, </a:t>
            </a:r>
            <a:r>
              <a:rPr lang="en-IN" b="1" dirty="0"/>
              <a:t>conquer</a:t>
            </a:r>
            <a:r>
              <a:rPr lang="en-IN" dirty="0"/>
              <a:t> and </a:t>
            </a:r>
            <a:r>
              <a:rPr lang="en-IN" b="1" dirty="0"/>
              <a:t>combine</a:t>
            </a:r>
            <a:r>
              <a:rPr lang="en-IN" dirty="0"/>
              <a:t> steps go side by side.</a:t>
            </a:r>
          </a:p>
          <a:p>
            <a:endParaRPr lang="en-IN" dirty="0"/>
          </a:p>
        </p:txBody>
      </p:sp>
      <p:pic>
        <p:nvPicPr>
          <p:cNvPr id="4" name="Picture 3" descr="divide-and-conquer-3.png"/>
          <p:cNvPicPr>
            <a:picLocks noChangeAspect="1"/>
          </p:cNvPicPr>
          <p:nvPr/>
        </p:nvPicPr>
        <p:blipFill>
          <a:blip r:embed="rId2"/>
          <a:stretch>
            <a:fillRect/>
          </a:stretch>
        </p:blipFill>
        <p:spPr>
          <a:xfrm>
            <a:off x="1071538" y="2357430"/>
            <a:ext cx="6604339" cy="3594285"/>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a:bodyPr>
          <a:lstStyle/>
          <a:p>
            <a:r>
              <a:rPr lang="en-IN" sz="2000" dirty="0"/>
              <a:t>Suppose we had to sort an array A. A </a:t>
            </a:r>
            <a:r>
              <a:rPr lang="en-IN" sz="2000" dirty="0" err="1"/>
              <a:t>subproblem</a:t>
            </a:r>
            <a:r>
              <a:rPr lang="en-IN" sz="2000" dirty="0"/>
              <a:t> would be to sort a sub-section of this array starting at index p and ending at index r, denoted as A[p..r].</a:t>
            </a:r>
          </a:p>
          <a:p>
            <a:r>
              <a:rPr lang="en-IN" sz="2000" b="1" dirty="0"/>
              <a:t>Divide</a:t>
            </a:r>
            <a:br>
              <a:rPr lang="en-IN" sz="2000" dirty="0"/>
            </a:br>
            <a:r>
              <a:rPr lang="en-IN" sz="2000" dirty="0"/>
              <a:t>If q is the half-way point between p and r, then we can split the </a:t>
            </a:r>
            <a:r>
              <a:rPr lang="en-IN" sz="2000" dirty="0" err="1"/>
              <a:t>subarray</a:t>
            </a:r>
            <a:r>
              <a:rPr lang="en-IN" sz="2000" dirty="0"/>
              <a:t> A[p..r] into two arrays A[p..q] and A[q+1, r].</a:t>
            </a:r>
          </a:p>
          <a:p>
            <a:r>
              <a:rPr lang="en-IN" sz="2000" b="1" dirty="0"/>
              <a:t>Conquer</a:t>
            </a:r>
            <a:br>
              <a:rPr lang="en-IN" sz="2000" dirty="0"/>
            </a:br>
            <a:r>
              <a:rPr lang="en-IN" sz="2000" dirty="0"/>
              <a:t>In the conquer step, we try to sort both the </a:t>
            </a:r>
            <a:r>
              <a:rPr lang="en-IN" sz="2000" dirty="0" err="1"/>
              <a:t>subarrays</a:t>
            </a:r>
            <a:r>
              <a:rPr lang="en-IN" sz="2000" dirty="0"/>
              <a:t> A[p..q] and A[q+1, r]. If we haven't yet reached the base case, we again divide both these </a:t>
            </a:r>
            <a:r>
              <a:rPr lang="en-IN" sz="2000" dirty="0" err="1"/>
              <a:t>subarrays</a:t>
            </a:r>
            <a:r>
              <a:rPr lang="en-IN" sz="2000" dirty="0"/>
              <a:t> and try to sort them.</a:t>
            </a:r>
          </a:p>
          <a:p>
            <a:r>
              <a:rPr lang="en-IN" sz="2000" b="1" dirty="0"/>
              <a:t>Combine</a:t>
            </a:r>
            <a:br>
              <a:rPr lang="en-IN" sz="2000" dirty="0"/>
            </a:br>
            <a:r>
              <a:rPr lang="en-IN" sz="2000" dirty="0"/>
              <a:t>When the conquer step reaches the base step and we get two sorted </a:t>
            </a:r>
            <a:r>
              <a:rPr lang="en-IN" sz="2000" dirty="0" err="1"/>
              <a:t>subarrays</a:t>
            </a:r>
            <a:r>
              <a:rPr lang="en-IN" sz="2000" dirty="0"/>
              <a:t> A[p..q] and A[q+1, r] for array A[p..r], we combine the results by creating a sorted array A[p..r] from two sorted </a:t>
            </a:r>
            <a:r>
              <a:rPr lang="en-IN" sz="2000" dirty="0" err="1"/>
              <a:t>subarrays</a:t>
            </a:r>
            <a:r>
              <a:rPr lang="en-IN" sz="2000" dirty="0"/>
              <a:t> A[p..q] and A[q+1, r].</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b="1" dirty="0"/>
            </a:br>
            <a:r>
              <a:rPr lang="en-IN" b="1" dirty="0"/>
              <a:t>The </a:t>
            </a:r>
            <a:r>
              <a:rPr lang="en-IN" b="1" dirty="0" err="1"/>
              <a:t>MergeSort</a:t>
            </a:r>
            <a:r>
              <a:rPr lang="en-IN" b="1" dirty="0"/>
              <a:t> Algorithm</a:t>
            </a:r>
            <a:br>
              <a:rPr lang="en-IN" b="1" dirty="0"/>
            </a:br>
            <a:endParaRPr lang="en-IN" dirty="0"/>
          </a:p>
        </p:txBody>
      </p:sp>
      <p:sp>
        <p:nvSpPr>
          <p:cNvPr id="3" name="Content Placeholder 2"/>
          <p:cNvSpPr>
            <a:spLocks noGrp="1"/>
          </p:cNvSpPr>
          <p:nvPr>
            <p:ph idx="1"/>
          </p:nvPr>
        </p:nvSpPr>
        <p:spPr>
          <a:xfrm>
            <a:off x="457200" y="714356"/>
            <a:ext cx="8229600" cy="6000792"/>
          </a:xfrm>
        </p:spPr>
        <p:txBody>
          <a:bodyPr>
            <a:normAutofit/>
          </a:bodyPr>
          <a:lstStyle/>
          <a:p>
            <a:r>
              <a:rPr lang="en-IN" sz="2400" dirty="0"/>
              <a:t>The </a:t>
            </a:r>
            <a:r>
              <a:rPr lang="en-IN" sz="2400" dirty="0" err="1"/>
              <a:t>MergeSort</a:t>
            </a:r>
            <a:r>
              <a:rPr lang="en-IN" sz="2400" dirty="0"/>
              <a:t> function repeatedly divides the array into two halves until we reach a stage where we try to perform </a:t>
            </a:r>
            <a:r>
              <a:rPr lang="en-IN" sz="2400" dirty="0" err="1"/>
              <a:t>MergeSort</a:t>
            </a:r>
            <a:r>
              <a:rPr lang="en-IN" sz="2400" dirty="0"/>
              <a:t> on a </a:t>
            </a:r>
            <a:r>
              <a:rPr lang="en-IN" sz="2400" dirty="0" err="1"/>
              <a:t>subarray</a:t>
            </a:r>
            <a:r>
              <a:rPr lang="en-IN" sz="2400" dirty="0"/>
              <a:t> of size 1 i.e. p == r.</a:t>
            </a:r>
          </a:p>
          <a:p>
            <a:r>
              <a:rPr lang="en-IN" sz="2400" dirty="0"/>
              <a:t>After that, the merge function comes into play and combines the sorted arrays into larger arrays until the whole array is merged.</a:t>
            </a:r>
          </a:p>
          <a:p>
            <a:endParaRPr lang="en-IN" sz="2400" dirty="0"/>
          </a:p>
        </p:txBody>
      </p:sp>
      <p:pic>
        <p:nvPicPr>
          <p:cNvPr id="4" name="Picture 3" descr="merge-sort-in-action---merge-step-simple.png"/>
          <p:cNvPicPr>
            <a:picLocks noChangeAspect="1"/>
          </p:cNvPicPr>
          <p:nvPr/>
        </p:nvPicPr>
        <p:blipFill>
          <a:blip r:embed="rId2"/>
          <a:stretch>
            <a:fillRect/>
          </a:stretch>
        </p:blipFill>
        <p:spPr>
          <a:xfrm>
            <a:off x="615746" y="3071810"/>
            <a:ext cx="7912507" cy="3357586"/>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rge-two-sorted-arrays.png"/>
          <p:cNvPicPr>
            <a:picLocks noGrp="1" noChangeAspect="1"/>
          </p:cNvPicPr>
          <p:nvPr>
            <p:ph idx="1"/>
          </p:nvPr>
        </p:nvPicPr>
        <p:blipFill>
          <a:blip r:embed="rId2"/>
          <a:stretch>
            <a:fillRect/>
          </a:stretch>
        </p:blipFill>
        <p:spPr>
          <a:xfrm>
            <a:off x="642910" y="285728"/>
            <a:ext cx="8143931" cy="584043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Self Keyword</a:t>
            </a:r>
          </a:p>
        </p:txBody>
      </p:sp>
      <p:sp>
        <p:nvSpPr>
          <p:cNvPr id="3" name="Content Placeholder 2"/>
          <p:cNvSpPr>
            <a:spLocks noGrp="1"/>
          </p:cNvSpPr>
          <p:nvPr>
            <p:ph idx="1"/>
          </p:nvPr>
        </p:nvSpPr>
        <p:spPr/>
        <p:txBody>
          <a:bodyPr>
            <a:normAutofit lnSpcReduction="10000"/>
          </a:bodyPr>
          <a:lstStyle/>
          <a:p>
            <a:r>
              <a:rPr lang="en-IN" dirty="0"/>
              <a:t>Now, if you try to access the attribute of any of the objects like </a:t>
            </a:r>
            <a:r>
              <a:rPr lang="en-IN" dirty="0" err="1"/>
              <a:t>color</a:t>
            </a:r>
            <a:r>
              <a:rPr lang="en-IN" dirty="0"/>
              <a:t> or speed, the code will give an error because we </a:t>
            </a:r>
            <a:r>
              <a:rPr lang="en-IN" dirty="0" err="1"/>
              <a:t>havent</a:t>
            </a:r>
            <a:r>
              <a:rPr lang="en-IN" dirty="0"/>
              <a:t> assigned these values to any attribute inside the car class.</a:t>
            </a:r>
          </a:p>
          <a:p>
            <a:r>
              <a:rPr lang="en-IN" dirty="0"/>
              <a:t>To assign the values we use the self keyword</a:t>
            </a:r>
          </a:p>
          <a:p>
            <a:r>
              <a:rPr lang="en-IN" dirty="0"/>
              <a:t>It can have any name other than self.</a:t>
            </a:r>
          </a:p>
          <a:p>
            <a:r>
              <a:rPr lang="en-IN" dirty="0"/>
              <a:t>Every method must have the self keyword as its first argument.</a:t>
            </a:r>
          </a:p>
          <a:p>
            <a:endParaRPr lang="en-I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47500" lnSpcReduction="20000"/>
          </a:bodyPr>
          <a:lstStyle/>
          <a:p>
            <a:r>
              <a:rPr lang="en-IN" sz="4300" dirty="0"/>
              <a:t>def </a:t>
            </a:r>
            <a:r>
              <a:rPr lang="en-IN" sz="4300" dirty="0" err="1"/>
              <a:t>mergeSort</a:t>
            </a:r>
            <a:r>
              <a:rPr lang="en-IN" sz="4300" dirty="0"/>
              <a:t>(</a:t>
            </a:r>
            <a:r>
              <a:rPr lang="en-IN" sz="4300" dirty="0" err="1"/>
              <a:t>arr</a:t>
            </a:r>
            <a:r>
              <a:rPr lang="en-IN" sz="4300" dirty="0"/>
              <a:t>):</a:t>
            </a:r>
          </a:p>
          <a:p>
            <a:r>
              <a:rPr lang="en-IN" sz="4300" dirty="0"/>
              <a:t>    if </a:t>
            </a:r>
            <a:r>
              <a:rPr lang="en-IN" sz="4300" dirty="0" err="1"/>
              <a:t>len</a:t>
            </a:r>
            <a:r>
              <a:rPr lang="en-IN" sz="4300" dirty="0"/>
              <a:t>(</a:t>
            </a:r>
            <a:r>
              <a:rPr lang="en-IN" sz="4300" dirty="0" err="1"/>
              <a:t>arr</a:t>
            </a:r>
            <a:r>
              <a:rPr lang="en-IN" sz="4300" dirty="0"/>
              <a:t>)&gt;1:</a:t>
            </a:r>
          </a:p>
          <a:p>
            <a:r>
              <a:rPr lang="en-IN" sz="4300" dirty="0"/>
              <a:t>        mid=</a:t>
            </a:r>
            <a:r>
              <a:rPr lang="en-IN" sz="4300" dirty="0" err="1"/>
              <a:t>len</a:t>
            </a:r>
            <a:r>
              <a:rPr lang="en-IN" sz="4300" dirty="0"/>
              <a:t>(</a:t>
            </a:r>
            <a:r>
              <a:rPr lang="en-IN" sz="4300" dirty="0" err="1"/>
              <a:t>arr</a:t>
            </a:r>
            <a:r>
              <a:rPr lang="en-IN" sz="4300" dirty="0"/>
              <a:t>)//2</a:t>
            </a:r>
          </a:p>
          <a:p>
            <a:r>
              <a:rPr lang="en-IN" sz="4300" dirty="0"/>
              <a:t>        left=</a:t>
            </a:r>
            <a:r>
              <a:rPr lang="en-IN" sz="4300" dirty="0" err="1"/>
              <a:t>arr</a:t>
            </a:r>
            <a:r>
              <a:rPr lang="en-IN" sz="4300" dirty="0"/>
              <a:t>[:mid]</a:t>
            </a:r>
          </a:p>
          <a:p>
            <a:r>
              <a:rPr lang="en-IN" sz="4300" dirty="0"/>
              <a:t>        </a:t>
            </a:r>
          </a:p>
          <a:p>
            <a:r>
              <a:rPr lang="en-IN" sz="4300" dirty="0"/>
              <a:t>        right=</a:t>
            </a:r>
            <a:r>
              <a:rPr lang="en-IN" sz="4300" dirty="0" err="1"/>
              <a:t>arr</a:t>
            </a:r>
            <a:r>
              <a:rPr lang="en-IN" sz="4300" dirty="0"/>
              <a:t>[mid:]</a:t>
            </a:r>
          </a:p>
          <a:p>
            <a:endParaRPr lang="en-IN" sz="4300" dirty="0"/>
          </a:p>
          <a:p>
            <a:r>
              <a:rPr lang="en-IN" sz="4300" dirty="0"/>
              <a:t>        </a:t>
            </a:r>
            <a:r>
              <a:rPr lang="en-IN" sz="4300" dirty="0" err="1"/>
              <a:t>mergeSort</a:t>
            </a:r>
            <a:r>
              <a:rPr lang="en-IN" sz="4300" dirty="0"/>
              <a:t>(left)</a:t>
            </a:r>
          </a:p>
          <a:p>
            <a:r>
              <a:rPr lang="en-IN" sz="4300" dirty="0"/>
              <a:t>        </a:t>
            </a:r>
            <a:r>
              <a:rPr lang="en-IN" sz="4300" dirty="0" err="1"/>
              <a:t>mergeSort</a:t>
            </a:r>
            <a:r>
              <a:rPr lang="en-IN" sz="4300" dirty="0"/>
              <a:t>(right)</a:t>
            </a:r>
          </a:p>
          <a:p>
            <a:endParaRPr lang="en-IN" sz="4300" dirty="0"/>
          </a:p>
          <a:p>
            <a:r>
              <a:rPr lang="en-IN" sz="4300" dirty="0"/>
              <a:t>        </a:t>
            </a:r>
            <a:r>
              <a:rPr lang="en-IN" sz="4300" dirty="0" err="1"/>
              <a:t>i</a:t>
            </a:r>
            <a:r>
              <a:rPr lang="en-IN" sz="4300" dirty="0"/>
              <a:t>=j=k=0</a:t>
            </a:r>
          </a:p>
          <a:p>
            <a:endParaRPr lang="en-IN" sz="4300" dirty="0"/>
          </a:p>
          <a:p>
            <a:r>
              <a:rPr lang="en-IN" sz="4300" dirty="0"/>
              <a:t>        while </a:t>
            </a:r>
            <a:r>
              <a:rPr lang="en-IN" sz="4300" dirty="0" err="1"/>
              <a:t>i</a:t>
            </a:r>
            <a:r>
              <a:rPr lang="en-IN" sz="4300" dirty="0"/>
              <a:t>&lt;</a:t>
            </a:r>
            <a:r>
              <a:rPr lang="en-IN" sz="4300" dirty="0" err="1"/>
              <a:t>len</a:t>
            </a:r>
            <a:r>
              <a:rPr lang="en-IN" sz="4300" dirty="0"/>
              <a:t>(left) and j&lt;</a:t>
            </a:r>
            <a:r>
              <a:rPr lang="en-IN" sz="4300" dirty="0" err="1"/>
              <a:t>len</a:t>
            </a:r>
            <a:r>
              <a:rPr lang="en-IN" sz="4300" dirty="0"/>
              <a:t>(right):</a:t>
            </a:r>
          </a:p>
          <a:p>
            <a:r>
              <a:rPr lang="en-IN" sz="4300" dirty="0"/>
              <a:t>            if left[</a:t>
            </a:r>
            <a:r>
              <a:rPr lang="en-IN" sz="4300" dirty="0" err="1"/>
              <a:t>i</a:t>
            </a:r>
            <a:r>
              <a:rPr lang="en-IN" sz="4300" dirty="0"/>
              <a:t>]&lt;right[j]:</a:t>
            </a:r>
          </a:p>
          <a:p>
            <a:r>
              <a:rPr lang="en-IN" sz="4300" dirty="0"/>
              <a:t>                </a:t>
            </a:r>
            <a:r>
              <a:rPr lang="en-IN" sz="4300" dirty="0" err="1"/>
              <a:t>arr</a:t>
            </a:r>
            <a:r>
              <a:rPr lang="en-IN" sz="4300" dirty="0"/>
              <a:t>[k]=left[</a:t>
            </a:r>
            <a:r>
              <a:rPr lang="en-IN" sz="4300" dirty="0" err="1"/>
              <a:t>i</a:t>
            </a:r>
            <a:r>
              <a:rPr lang="en-IN" sz="4300" dirty="0"/>
              <a:t>]</a:t>
            </a:r>
          </a:p>
          <a:p>
            <a:r>
              <a:rPr lang="en-IN" sz="4300" dirty="0"/>
              <a:t>                </a:t>
            </a:r>
            <a:r>
              <a:rPr lang="en-IN" sz="4300" dirty="0" err="1"/>
              <a:t>i</a:t>
            </a:r>
            <a:r>
              <a:rPr lang="en-IN" sz="4300" dirty="0"/>
              <a:t>+=1</a:t>
            </a:r>
          </a:p>
          <a:p>
            <a:r>
              <a:rPr lang="en-IN" sz="4300" dirty="0"/>
              <a:t>            else:</a:t>
            </a:r>
          </a:p>
          <a:p>
            <a:r>
              <a:rPr lang="en-IN" sz="4300" dirty="0"/>
              <a:t>                </a:t>
            </a:r>
            <a:r>
              <a:rPr lang="en-IN" sz="4300" dirty="0" err="1"/>
              <a:t>arr</a:t>
            </a:r>
            <a:r>
              <a:rPr lang="en-IN" sz="4300" dirty="0"/>
              <a:t>[k]=right[j]</a:t>
            </a:r>
          </a:p>
          <a:p>
            <a:r>
              <a:rPr lang="en-IN" sz="4300" dirty="0"/>
              <a:t>                j+=1</a:t>
            </a:r>
          </a:p>
          <a:p>
            <a:r>
              <a:rPr lang="en-IN" sz="4300" dirty="0"/>
              <a:t>            k+=1</a:t>
            </a:r>
          </a:p>
          <a:p>
            <a:endParaRPr lang="en-IN" sz="4300" dirty="0"/>
          </a:p>
          <a:p>
            <a:endParaRPr lang="en-I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500858"/>
          </a:xfrm>
        </p:spPr>
        <p:txBody>
          <a:bodyPr>
            <a:normAutofit fontScale="55000" lnSpcReduction="20000"/>
          </a:bodyPr>
          <a:lstStyle/>
          <a:p>
            <a:r>
              <a:rPr lang="en-IN" dirty="0"/>
              <a:t>while </a:t>
            </a:r>
            <a:r>
              <a:rPr lang="en-IN" dirty="0" err="1"/>
              <a:t>i</a:t>
            </a:r>
            <a:r>
              <a:rPr lang="en-IN" dirty="0"/>
              <a:t>&lt;</a:t>
            </a:r>
            <a:r>
              <a:rPr lang="en-IN" dirty="0" err="1"/>
              <a:t>len</a:t>
            </a:r>
            <a:r>
              <a:rPr lang="en-IN" dirty="0"/>
              <a:t>(left):</a:t>
            </a:r>
          </a:p>
          <a:p>
            <a:r>
              <a:rPr lang="en-IN" dirty="0"/>
              <a:t>            </a:t>
            </a:r>
            <a:r>
              <a:rPr lang="en-IN" dirty="0" err="1"/>
              <a:t>arr</a:t>
            </a:r>
            <a:r>
              <a:rPr lang="en-IN" dirty="0"/>
              <a:t>[k]=left[</a:t>
            </a:r>
            <a:r>
              <a:rPr lang="en-IN" dirty="0" err="1"/>
              <a:t>i</a:t>
            </a:r>
            <a:r>
              <a:rPr lang="en-IN" dirty="0"/>
              <a:t>]</a:t>
            </a:r>
          </a:p>
          <a:p>
            <a:r>
              <a:rPr lang="en-IN" dirty="0"/>
              <a:t>            </a:t>
            </a:r>
            <a:r>
              <a:rPr lang="en-IN" dirty="0" err="1"/>
              <a:t>i</a:t>
            </a:r>
            <a:r>
              <a:rPr lang="en-IN" dirty="0"/>
              <a:t>+=1</a:t>
            </a:r>
          </a:p>
          <a:p>
            <a:r>
              <a:rPr lang="en-IN" dirty="0"/>
              <a:t>            k+=1</a:t>
            </a:r>
          </a:p>
          <a:p>
            <a:endParaRPr lang="en-IN" dirty="0"/>
          </a:p>
          <a:p>
            <a:r>
              <a:rPr lang="en-IN" dirty="0"/>
              <a:t>        while j&lt;</a:t>
            </a:r>
            <a:r>
              <a:rPr lang="en-IN" dirty="0" err="1"/>
              <a:t>len</a:t>
            </a:r>
            <a:r>
              <a:rPr lang="en-IN" dirty="0"/>
              <a:t>(right):</a:t>
            </a:r>
          </a:p>
          <a:p>
            <a:r>
              <a:rPr lang="en-IN" dirty="0"/>
              <a:t>            </a:t>
            </a:r>
            <a:r>
              <a:rPr lang="en-IN" dirty="0" err="1"/>
              <a:t>arr</a:t>
            </a:r>
            <a:r>
              <a:rPr lang="en-IN" dirty="0"/>
              <a:t>[k]=right[j]</a:t>
            </a:r>
          </a:p>
          <a:p>
            <a:r>
              <a:rPr lang="en-IN" dirty="0"/>
              <a:t>            j+=1</a:t>
            </a:r>
          </a:p>
          <a:p>
            <a:r>
              <a:rPr lang="en-IN" dirty="0"/>
              <a:t>            k+=1</a:t>
            </a:r>
          </a:p>
          <a:p>
            <a:endParaRPr lang="en-IN" dirty="0"/>
          </a:p>
          <a:p>
            <a:r>
              <a:rPr lang="en-IN" dirty="0"/>
              <a:t>def </a:t>
            </a:r>
            <a:r>
              <a:rPr lang="en-IN" dirty="0" err="1"/>
              <a:t>printList</a:t>
            </a:r>
            <a:r>
              <a:rPr lang="en-IN" dirty="0"/>
              <a:t>(</a:t>
            </a:r>
            <a:r>
              <a:rPr lang="en-IN" dirty="0" err="1"/>
              <a:t>arr</a:t>
            </a:r>
            <a:r>
              <a:rPr lang="en-IN" dirty="0"/>
              <a:t>):</a:t>
            </a:r>
          </a:p>
          <a:p>
            <a:r>
              <a:rPr lang="en-IN" dirty="0"/>
              <a:t>    for </a:t>
            </a:r>
            <a:r>
              <a:rPr lang="en-IN" dirty="0" err="1"/>
              <a:t>i</a:t>
            </a:r>
            <a:r>
              <a:rPr lang="en-IN" dirty="0"/>
              <a:t> in range(</a:t>
            </a:r>
            <a:r>
              <a:rPr lang="en-IN" dirty="0" err="1"/>
              <a:t>len</a:t>
            </a:r>
            <a:r>
              <a:rPr lang="en-IN" dirty="0"/>
              <a:t>(</a:t>
            </a:r>
            <a:r>
              <a:rPr lang="en-IN" dirty="0" err="1"/>
              <a:t>arr</a:t>
            </a:r>
            <a:r>
              <a:rPr lang="en-IN" dirty="0"/>
              <a:t>)):</a:t>
            </a:r>
          </a:p>
          <a:p>
            <a:r>
              <a:rPr lang="en-IN" dirty="0"/>
              <a:t>        print(</a:t>
            </a:r>
            <a:r>
              <a:rPr lang="en-IN" dirty="0" err="1"/>
              <a:t>arr</a:t>
            </a:r>
            <a:r>
              <a:rPr lang="en-IN" dirty="0"/>
              <a:t>[</a:t>
            </a:r>
            <a:r>
              <a:rPr lang="en-IN" dirty="0" err="1"/>
              <a:t>i</a:t>
            </a:r>
            <a:r>
              <a:rPr lang="en-IN" dirty="0"/>
              <a:t>],end="")</a:t>
            </a:r>
          </a:p>
          <a:p>
            <a:r>
              <a:rPr lang="en-IN" dirty="0"/>
              <a:t>    print()</a:t>
            </a:r>
          </a:p>
          <a:p>
            <a:endParaRPr lang="en-IN" dirty="0"/>
          </a:p>
          <a:p>
            <a:endParaRPr lang="en-IN" dirty="0"/>
          </a:p>
          <a:p>
            <a:r>
              <a:rPr lang="en-IN" dirty="0" err="1"/>
              <a:t>arr</a:t>
            </a:r>
            <a:r>
              <a:rPr lang="en-IN" dirty="0"/>
              <a:t>=[12,11,13,5,6,7]</a:t>
            </a:r>
          </a:p>
          <a:p>
            <a:r>
              <a:rPr lang="en-IN" dirty="0" err="1"/>
              <a:t>printList</a:t>
            </a:r>
            <a:r>
              <a:rPr lang="en-IN" dirty="0"/>
              <a:t>(</a:t>
            </a:r>
            <a:r>
              <a:rPr lang="en-IN" dirty="0" err="1"/>
              <a:t>arr</a:t>
            </a:r>
            <a:r>
              <a:rPr lang="en-IN" dirty="0"/>
              <a:t>)</a:t>
            </a:r>
          </a:p>
          <a:p>
            <a:r>
              <a:rPr lang="en-IN" dirty="0" err="1"/>
              <a:t>mergeSort</a:t>
            </a:r>
            <a:r>
              <a:rPr lang="en-IN" dirty="0"/>
              <a:t>(</a:t>
            </a:r>
            <a:r>
              <a:rPr lang="en-IN" dirty="0" err="1"/>
              <a:t>arr</a:t>
            </a:r>
            <a:r>
              <a:rPr lang="en-IN" dirty="0"/>
              <a:t>)</a:t>
            </a:r>
          </a:p>
          <a:p>
            <a:r>
              <a:rPr lang="en-IN" dirty="0" err="1"/>
              <a:t>printList</a:t>
            </a:r>
            <a:r>
              <a:rPr lang="en-IN" dirty="0"/>
              <a:t>(</a:t>
            </a:r>
            <a:r>
              <a:rPr lang="en-IN" dirty="0" err="1"/>
              <a:t>arr</a:t>
            </a:r>
            <a:r>
              <a:rPr lang="en-IN" dirty="0"/>
              <a:t>)</a:t>
            </a:r>
          </a:p>
          <a:p>
            <a:endParaRPr lang="en-IN" dirty="0"/>
          </a:p>
          <a:p>
            <a:r>
              <a:rPr lang="en-IN" dirty="0"/>
              <a:t>        </a:t>
            </a:r>
          </a:p>
          <a:p>
            <a:r>
              <a:rPr lang="en-IN" dirty="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br>
              <a:rPr lang="en-IN" dirty="0"/>
            </a:br>
            <a:r>
              <a:rPr lang="en-IN" dirty="0"/>
              <a:t>Binary Tree</a:t>
            </a:r>
            <a:br>
              <a:rPr lang="en-IN" dirty="0"/>
            </a:br>
            <a:endParaRPr lang="en-IN" dirty="0"/>
          </a:p>
        </p:txBody>
      </p:sp>
      <p:sp>
        <p:nvSpPr>
          <p:cNvPr id="3" name="Content Placeholder 2"/>
          <p:cNvSpPr>
            <a:spLocks noGrp="1"/>
          </p:cNvSpPr>
          <p:nvPr>
            <p:ph idx="1"/>
          </p:nvPr>
        </p:nvSpPr>
        <p:spPr>
          <a:xfrm>
            <a:off x="457200" y="714356"/>
            <a:ext cx="8229600" cy="6143644"/>
          </a:xfrm>
        </p:spPr>
        <p:txBody>
          <a:bodyPr/>
          <a:lstStyle/>
          <a:p>
            <a:r>
              <a:rPr lang="en-IN" b="1" dirty="0"/>
              <a:t>Trees:</a:t>
            </a:r>
            <a:r>
              <a:rPr lang="en-IN" dirty="0"/>
              <a:t> Unlike Arrays, Linked Lists, Stack and queues, which are linear data structures, trees are hierarchical data structures.</a:t>
            </a:r>
          </a:p>
          <a:p>
            <a:r>
              <a:rPr lang="en-IN" b="1" dirty="0"/>
              <a:t>Tree Vocabulary: </a:t>
            </a:r>
            <a:r>
              <a:rPr lang="en-IN" dirty="0"/>
              <a:t>The topmost node is called root of the tree. The elements that are directly under an element are called its children. The element directly above something is called its parent. For example, ‘a’ is a child of ‘f’, and ‘f’ is the parent of ‘a’. Finally, elements with no children are called leaves.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lstStyle/>
          <a:p>
            <a:r>
              <a:rPr lang="en-IN" b="1" dirty="0"/>
              <a:t>Why Trees?</a:t>
            </a:r>
          </a:p>
          <a:p>
            <a:r>
              <a:rPr lang="en-IN" sz="2800" b="1" dirty="0"/>
              <a:t>1.</a:t>
            </a:r>
            <a:r>
              <a:rPr lang="en-IN" sz="2800" dirty="0"/>
              <a:t> One reason to use trees might be because you want to store information that naturally forms a hierarchy. For example, the file system on a computer:</a:t>
            </a:r>
          </a:p>
          <a:p>
            <a:r>
              <a:rPr lang="en-IN" sz="2800" b="1" dirty="0"/>
              <a:t>2.</a:t>
            </a:r>
            <a:r>
              <a:rPr lang="en-IN" sz="2800" dirty="0"/>
              <a:t> Trees (with some ordering e.g., BST) provide moderate access/search (quicker than Linked List and slower than arrays).</a:t>
            </a:r>
          </a:p>
          <a:p>
            <a:r>
              <a:rPr lang="en-IN" sz="2800" b="1" dirty="0"/>
              <a:t>3.</a:t>
            </a:r>
            <a:r>
              <a:rPr lang="en-IN" sz="2800" dirty="0"/>
              <a:t> Trees provide moderate insertion/deletion (quicker than Arrays and slower than Unordered Linked Lists).</a:t>
            </a:r>
            <a:br>
              <a:rPr lang="en-IN" sz="2800" dirty="0"/>
            </a:br>
            <a:r>
              <a:rPr lang="en-IN" sz="2800" b="1" dirty="0"/>
              <a:t>4.</a:t>
            </a:r>
            <a:r>
              <a:rPr lang="en-IN" sz="2800" dirty="0"/>
              <a:t> Like Linked Lists and unlike Arrays, Trees don’t have an upper limit on number of nodes as nodes are linked using pointers.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8).png"/>
          <p:cNvPicPr>
            <a:picLocks noGrp="1" noChangeAspect="1"/>
          </p:cNvPicPr>
          <p:nvPr>
            <p:ph idx="1"/>
          </p:nvPr>
        </p:nvPicPr>
        <p:blipFill>
          <a:blip r:embed="rId2"/>
          <a:stretch>
            <a:fillRect/>
          </a:stretch>
        </p:blipFill>
        <p:spPr>
          <a:xfrm>
            <a:off x="714348" y="857232"/>
            <a:ext cx="7500990" cy="5143536"/>
          </a:xfr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b="1" dirty="0"/>
              <a:t>Main applications of trees include:</a:t>
            </a:r>
            <a:endParaRPr lang="en-IN" dirty="0"/>
          </a:p>
        </p:txBody>
      </p:sp>
      <p:sp>
        <p:nvSpPr>
          <p:cNvPr id="3" name="Content Placeholder 2"/>
          <p:cNvSpPr>
            <a:spLocks noGrp="1"/>
          </p:cNvSpPr>
          <p:nvPr>
            <p:ph idx="1"/>
          </p:nvPr>
        </p:nvSpPr>
        <p:spPr>
          <a:xfrm>
            <a:off x="457200" y="928670"/>
            <a:ext cx="8229600" cy="5643602"/>
          </a:xfrm>
        </p:spPr>
        <p:txBody>
          <a:bodyPr/>
          <a:lstStyle/>
          <a:p>
            <a:r>
              <a:rPr lang="en-IN" b="1" dirty="0"/>
              <a:t>1.</a:t>
            </a:r>
            <a:r>
              <a:rPr lang="en-IN" dirty="0"/>
              <a:t> Manipulate hierarchical data.</a:t>
            </a:r>
            <a:br>
              <a:rPr lang="en-IN" dirty="0"/>
            </a:br>
            <a:r>
              <a:rPr lang="en-IN" b="1" dirty="0"/>
              <a:t>2.</a:t>
            </a:r>
            <a:r>
              <a:rPr lang="en-IN" dirty="0"/>
              <a:t> Make information easy to search (see tree traversal).</a:t>
            </a:r>
            <a:br>
              <a:rPr lang="en-IN" dirty="0"/>
            </a:br>
            <a:r>
              <a:rPr lang="en-IN" b="1" dirty="0"/>
              <a:t>3.</a:t>
            </a:r>
            <a:r>
              <a:rPr lang="en-IN" dirty="0"/>
              <a:t> Manipulate sorted lists of data.</a:t>
            </a:r>
            <a:br>
              <a:rPr lang="en-IN" dirty="0"/>
            </a:br>
            <a:r>
              <a:rPr lang="en-IN" b="1" dirty="0"/>
              <a:t>4.</a:t>
            </a:r>
            <a:r>
              <a:rPr lang="en-IN" dirty="0"/>
              <a:t> As a workflow for compositing digital images for visual effects.</a:t>
            </a:r>
            <a:br>
              <a:rPr lang="en-IN" dirty="0"/>
            </a:br>
            <a:r>
              <a:rPr lang="en-IN" b="1" dirty="0"/>
              <a:t>5. </a:t>
            </a:r>
            <a:r>
              <a:rPr lang="en-IN" dirty="0"/>
              <a:t>Router algorithms</a:t>
            </a:r>
            <a:br>
              <a:rPr lang="en-IN" dirty="0"/>
            </a:br>
            <a:r>
              <a:rPr lang="en-IN" b="1" dirty="0"/>
              <a:t>6. </a:t>
            </a:r>
            <a:r>
              <a:rPr lang="en-IN" dirty="0"/>
              <a:t>Form of a multi-stage decision-making (see business chess).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b="1" dirty="0"/>
              <a:t>Binary Tree</a:t>
            </a:r>
            <a:endParaRPr lang="en-IN" dirty="0"/>
          </a:p>
        </p:txBody>
      </p:sp>
      <p:sp>
        <p:nvSpPr>
          <p:cNvPr id="3" name="Content Placeholder 2"/>
          <p:cNvSpPr>
            <a:spLocks noGrp="1"/>
          </p:cNvSpPr>
          <p:nvPr>
            <p:ph idx="1"/>
          </p:nvPr>
        </p:nvSpPr>
        <p:spPr>
          <a:xfrm>
            <a:off x="457200" y="714356"/>
            <a:ext cx="8229600" cy="5929354"/>
          </a:xfrm>
        </p:spPr>
        <p:txBody>
          <a:bodyPr>
            <a:normAutofit/>
          </a:bodyPr>
          <a:lstStyle/>
          <a:p>
            <a:r>
              <a:rPr lang="en-IN" sz="2400" dirty="0"/>
              <a:t>A tree whose elements have at most 2 children is called a binary tree. Since each element in a binary tree can have only 2 children, we typically name them the left and right child.</a:t>
            </a:r>
          </a:p>
          <a:p>
            <a:r>
              <a:rPr lang="en-IN" sz="2400" b="1" dirty="0"/>
              <a:t>Binary Tree Representation : </a:t>
            </a:r>
            <a:r>
              <a:rPr lang="en-IN" sz="2400" dirty="0"/>
              <a:t>A tree is represented by a pointer to the topmost node in tree. If the tree is empty, then value of root is NULL.</a:t>
            </a:r>
            <a:br>
              <a:rPr lang="en-IN" sz="2400" dirty="0"/>
            </a:br>
            <a:r>
              <a:rPr lang="en-IN" sz="2400" dirty="0"/>
              <a:t>A Tree node contains following parts.</a:t>
            </a:r>
            <a:br>
              <a:rPr lang="en-IN" sz="2400" dirty="0"/>
            </a:br>
            <a:r>
              <a:rPr lang="en-IN" sz="2400" dirty="0"/>
              <a:t>1. Data</a:t>
            </a:r>
            <a:br>
              <a:rPr lang="en-IN" sz="2400" dirty="0"/>
            </a:br>
            <a:r>
              <a:rPr lang="en-IN" sz="2400" dirty="0"/>
              <a:t>2. Pointer to left child</a:t>
            </a:r>
            <a:br>
              <a:rPr lang="en-IN" sz="2400" dirty="0"/>
            </a:br>
            <a:r>
              <a:rPr lang="en-IN" sz="2400" dirty="0"/>
              <a:t>3. Pointer to right child</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9).png"/>
          <p:cNvPicPr>
            <a:picLocks noGrp="1" noChangeAspect="1"/>
          </p:cNvPicPr>
          <p:nvPr>
            <p:ph idx="1"/>
          </p:nvPr>
        </p:nvPicPr>
        <p:blipFill>
          <a:blip r:embed="rId2"/>
          <a:stretch>
            <a:fillRect/>
          </a:stretch>
        </p:blipFill>
        <p:spPr>
          <a:xfrm>
            <a:off x="642910" y="357166"/>
            <a:ext cx="6858048" cy="5000659"/>
          </a:xfr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dirty="0"/>
              <a:t>Tree Traversals (</a:t>
            </a:r>
            <a:r>
              <a:rPr lang="en-IN" dirty="0" err="1"/>
              <a:t>Inorder</a:t>
            </a:r>
            <a:r>
              <a:rPr lang="en-IN" dirty="0"/>
              <a:t>, </a:t>
            </a:r>
            <a:r>
              <a:rPr lang="en-IN" dirty="0" err="1"/>
              <a:t>Preorder</a:t>
            </a:r>
            <a:r>
              <a:rPr lang="en-IN" dirty="0"/>
              <a:t> and </a:t>
            </a:r>
            <a:r>
              <a:rPr lang="en-IN" dirty="0" err="1"/>
              <a:t>Postorder</a:t>
            </a:r>
            <a:r>
              <a:rPr lang="en-IN" dirty="0"/>
              <a:t>)</a:t>
            </a:r>
            <a:br>
              <a:rPr lang="en-IN" dirty="0"/>
            </a:br>
            <a:endParaRPr lang="en-IN" dirty="0"/>
          </a:p>
        </p:txBody>
      </p:sp>
      <p:sp>
        <p:nvSpPr>
          <p:cNvPr id="3" name="Content Placeholder 2"/>
          <p:cNvSpPr>
            <a:spLocks noGrp="1"/>
          </p:cNvSpPr>
          <p:nvPr>
            <p:ph idx="1"/>
          </p:nvPr>
        </p:nvSpPr>
        <p:spPr>
          <a:xfrm>
            <a:off x="457200" y="1071546"/>
            <a:ext cx="8229600" cy="5572164"/>
          </a:xfrm>
        </p:spPr>
        <p:txBody>
          <a:bodyPr>
            <a:normAutofit/>
          </a:bodyPr>
          <a:lstStyle/>
          <a:p>
            <a:r>
              <a:rPr lang="en-IN" sz="2000" dirty="0"/>
              <a:t>Unlike linear data structures (Array, Linked List, Queues, Stacks, etc) which have only one logical way to traverse them, trees can be traversed in different ways. Following are the generally used ways for traversing trees.</a:t>
            </a:r>
          </a:p>
          <a:p>
            <a:r>
              <a:rPr lang="en-IN" sz="2000" dirty="0"/>
              <a:t>Depth First Traversals:</a:t>
            </a:r>
            <a:br>
              <a:rPr lang="en-IN" sz="2000" dirty="0"/>
            </a:br>
            <a:r>
              <a:rPr lang="en-IN" sz="2000" dirty="0"/>
              <a:t>(a) </a:t>
            </a:r>
            <a:r>
              <a:rPr lang="en-IN" sz="2000" dirty="0" err="1"/>
              <a:t>Inorder</a:t>
            </a:r>
            <a:r>
              <a:rPr lang="en-IN" sz="2000" dirty="0"/>
              <a:t> (Left, Root, Right) : 4 2 5 1 3</a:t>
            </a:r>
            <a:br>
              <a:rPr lang="en-IN" sz="2000" dirty="0"/>
            </a:br>
            <a:r>
              <a:rPr lang="en-IN" sz="2000" dirty="0"/>
              <a:t>(b) </a:t>
            </a:r>
            <a:r>
              <a:rPr lang="en-IN" sz="2000" dirty="0" err="1"/>
              <a:t>Preorder</a:t>
            </a:r>
            <a:r>
              <a:rPr lang="en-IN" sz="2000" dirty="0"/>
              <a:t> (Root, Left, Right) : 1 2 4 5 3</a:t>
            </a:r>
            <a:br>
              <a:rPr lang="en-IN" sz="2000" dirty="0"/>
            </a:br>
            <a:r>
              <a:rPr lang="en-IN" sz="2000" dirty="0"/>
              <a:t>(c) </a:t>
            </a:r>
            <a:r>
              <a:rPr lang="en-IN" sz="2000" dirty="0" err="1"/>
              <a:t>Postorder</a:t>
            </a:r>
            <a:r>
              <a:rPr lang="en-IN" sz="2000" dirty="0"/>
              <a:t> (Left, Right, Root) : 4 5 2 3 1</a:t>
            </a:r>
          </a:p>
          <a:p>
            <a:r>
              <a:rPr lang="en-IN" sz="2000" dirty="0"/>
              <a:t>Breadth First or Level Order Traversal : 1 2 3 4 5</a:t>
            </a:r>
          </a:p>
        </p:txBody>
      </p:sp>
      <p:pic>
        <p:nvPicPr>
          <p:cNvPr id="4" name="Picture 3" descr="tree12.gif"/>
          <p:cNvPicPr>
            <a:picLocks noChangeAspect="1"/>
          </p:cNvPicPr>
          <p:nvPr/>
        </p:nvPicPr>
        <p:blipFill>
          <a:blip r:embed="rId2"/>
          <a:stretch>
            <a:fillRect/>
          </a:stretch>
        </p:blipFill>
        <p:spPr>
          <a:xfrm>
            <a:off x="3000364" y="4143380"/>
            <a:ext cx="3857652" cy="2071702"/>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IN" sz="2400" dirty="0"/>
              <a:t>Let's think about how we can read the elements of the tree in the image shown above.</a:t>
            </a:r>
          </a:p>
          <a:p>
            <a:r>
              <a:rPr lang="en-IN" sz="2400" dirty="0"/>
              <a:t>Starting from top, Left to right</a:t>
            </a:r>
          </a:p>
          <a:p>
            <a:r>
              <a:rPr lang="en-IN" sz="2400" dirty="0"/>
              <a:t>1 -&gt; 12 -&gt; 5 -&gt; 6 -&gt; 9</a:t>
            </a:r>
          </a:p>
          <a:p>
            <a:r>
              <a:rPr lang="en-IN" sz="2400" dirty="0"/>
              <a:t>Starting from bottom, Left to right</a:t>
            </a:r>
          </a:p>
          <a:p>
            <a:r>
              <a:rPr lang="en-IN" sz="2400" dirty="0"/>
              <a:t>5 -&gt; 6 -&gt; 12 -&gt; 9 -&gt; 1</a:t>
            </a:r>
          </a:p>
          <a:p>
            <a:r>
              <a:rPr lang="en-IN" sz="2400" dirty="0"/>
              <a:t>Although this process is somewhat easy, it doesn't respect the hierarchy of the tree, only the depth of the nodes.</a:t>
            </a:r>
          </a:p>
          <a:p>
            <a:r>
              <a:rPr lang="en-IN" sz="2400" dirty="0"/>
              <a:t>Instead, we use traversal methods that take into account the basic structure of a tree i.e.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So, we do the following changes:</a:t>
            </a:r>
          </a:p>
          <a:p>
            <a:pPr>
              <a:buNone/>
            </a:pPr>
            <a:r>
              <a:rPr lang="en-IN" dirty="0"/>
              <a:t>		</a:t>
            </a:r>
            <a:r>
              <a:rPr lang="en-IN" b="1" dirty="0"/>
              <a:t> class </a:t>
            </a:r>
            <a:r>
              <a:rPr lang="en-IN" dirty="0"/>
              <a:t>Car:</a:t>
            </a:r>
            <a:br>
              <a:rPr lang="en-IN" dirty="0"/>
            </a:br>
            <a:r>
              <a:rPr lang="en-IN" dirty="0"/>
              <a:t>    </a:t>
            </a:r>
            <a:r>
              <a:rPr lang="en-IN" b="1" dirty="0"/>
              <a:t>def </a:t>
            </a:r>
            <a:r>
              <a:rPr lang="en-IN" dirty="0"/>
              <a:t>__init__(</a:t>
            </a:r>
            <a:r>
              <a:rPr lang="en-IN" dirty="0" err="1"/>
              <a:t>self,speed,color</a:t>
            </a:r>
            <a:r>
              <a:rPr lang="en-IN" dirty="0"/>
              <a:t>):</a:t>
            </a:r>
            <a:br>
              <a:rPr lang="en-IN" dirty="0"/>
            </a:br>
            <a:r>
              <a:rPr lang="en-IN" dirty="0"/>
              <a:t>        </a:t>
            </a:r>
            <a:r>
              <a:rPr lang="en-IN" dirty="0" err="1"/>
              <a:t>self.speed</a:t>
            </a:r>
            <a:r>
              <a:rPr lang="en-IN" dirty="0"/>
              <a:t>=speed</a:t>
            </a:r>
            <a:br>
              <a:rPr lang="en-IN" dirty="0"/>
            </a:br>
            <a:r>
              <a:rPr lang="en-IN" dirty="0"/>
              <a:t>        </a:t>
            </a:r>
            <a:r>
              <a:rPr lang="en-IN" dirty="0" err="1"/>
              <a:t>self.color</a:t>
            </a:r>
            <a:r>
              <a:rPr lang="en-IN" dirty="0"/>
              <a:t>=</a:t>
            </a:r>
            <a:r>
              <a:rPr lang="en-IN" dirty="0" err="1"/>
              <a:t>color</a:t>
            </a:r>
            <a:br>
              <a:rPr lang="en-IN" dirty="0"/>
            </a:br>
            <a:br>
              <a:rPr lang="en-IN" dirty="0"/>
            </a:br>
            <a:r>
              <a:rPr lang="en-IN" dirty="0"/>
              <a:t>ford=Car(200,</a:t>
            </a:r>
            <a:r>
              <a:rPr lang="en-IN" b="1" dirty="0"/>
              <a:t>'red'</a:t>
            </a:r>
            <a:r>
              <a:rPr lang="en-IN" dirty="0"/>
              <a:t>)</a:t>
            </a:r>
          </a:p>
          <a:p>
            <a:pPr>
              <a:buNone/>
            </a:pPr>
            <a:r>
              <a:rPr lang="en-IN" dirty="0"/>
              <a:t>	print(</a:t>
            </a:r>
            <a:r>
              <a:rPr lang="en-IN" dirty="0" err="1"/>
              <a:t>ford.speed</a:t>
            </a:r>
            <a:r>
              <a:rPr lang="en-IN" dirty="0"/>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b="1" dirty="0"/>
            </a:br>
            <a:br>
              <a:rPr lang="en-IN" b="1" dirty="0"/>
            </a:br>
            <a:r>
              <a:rPr lang="en-IN" b="1" dirty="0" err="1"/>
              <a:t>Inorder</a:t>
            </a:r>
            <a:r>
              <a:rPr lang="en-IN" b="1" dirty="0"/>
              <a:t> traversal</a:t>
            </a:r>
            <a:br>
              <a:rPr lang="en-IN" b="1" dirty="0"/>
            </a:br>
            <a:br>
              <a:rPr lang="en-IN" dirty="0"/>
            </a:br>
            <a:endParaRPr lang="en-IN" dirty="0"/>
          </a:p>
        </p:txBody>
      </p:sp>
      <p:sp>
        <p:nvSpPr>
          <p:cNvPr id="3" name="Content Placeholder 2"/>
          <p:cNvSpPr>
            <a:spLocks noGrp="1"/>
          </p:cNvSpPr>
          <p:nvPr>
            <p:ph idx="1"/>
          </p:nvPr>
        </p:nvSpPr>
        <p:spPr>
          <a:xfrm>
            <a:off x="457200" y="857232"/>
            <a:ext cx="8229600" cy="5786478"/>
          </a:xfrm>
        </p:spPr>
        <p:txBody>
          <a:bodyPr/>
          <a:lstStyle/>
          <a:p>
            <a:r>
              <a:rPr lang="en-IN" dirty="0"/>
              <a:t>First, visit all the nodes in the left </a:t>
            </a:r>
            <a:r>
              <a:rPr lang="en-IN" dirty="0" err="1"/>
              <a:t>subtree</a:t>
            </a:r>
            <a:endParaRPr lang="en-IN" dirty="0"/>
          </a:p>
          <a:p>
            <a:r>
              <a:rPr lang="en-IN" dirty="0"/>
              <a:t>Then the root node</a:t>
            </a:r>
          </a:p>
          <a:p>
            <a:r>
              <a:rPr lang="en-IN" dirty="0"/>
              <a:t>Visit all the nodes in the right </a:t>
            </a:r>
            <a:r>
              <a:rPr lang="en-IN" dirty="0" err="1"/>
              <a:t>subtree</a:t>
            </a:r>
            <a:endParaRPr lang="en-IN" dirty="0"/>
          </a:p>
          <a:p>
            <a:endParaRPr lang="en-IN" dirty="0"/>
          </a:p>
          <a:p>
            <a:r>
              <a:rPr lang="en-IN" dirty="0" err="1"/>
              <a:t>inorder</a:t>
            </a:r>
            <a:r>
              <a:rPr lang="en-IN" dirty="0"/>
              <a:t>(root-&gt;left)</a:t>
            </a:r>
          </a:p>
          <a:p>
            <a:r>
              <a:rPr lang="en-IN" dirty="0"/>
              <a:t> display(root-&gt;data)</a:t>
            </a:r>
          </a:p>
          <a:p>
            <a:r>
              <a:rPr lang="en-IN" dirty="0"/>
              <a:t> </a:t>
            </a:r>
            <a:r>
              <a:rPr lang="en-IN" dirty="0" err="1"/>
              <a:t>inorder</a:t>
            </a:r>
            <a:r>
              <a:rPr lang="en-IN" dirty="0"/>
              <a:t>(root-&gt;right)</a:t>
            </a:r>
          </a:p>
          <a:p>
            <a:endParaRPr lang="en-I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dirty="0"/>
              <a:t>Let's visualize in-order traversal. We start from the root node.</a:t>
            </a:r>
          </a:p>
          <a:p>
            <a:r>
              <a:rPr lang="en-IN" dirty="0"/>
              <a:t>We traverse the left </a:t>
            </a:r>
            <a:r>
              <a:rPr lang="en-IN" dirty="0" err="1"/>
              <a:t>subtree</a:t>
            </a:r>
            <a:r>
              <a:rPr lang="en-IN" dirty="0"/>
              <a:t> first. We also need to remember to visit the root node and the right </a:t>
            </a:r>
            <a:r>
              <a:rPr lang="en-IN" dirty="0" err="1"/>
              <a:t>subtree</a:t>
            </a:r>
            <a:r>
              <a:rPr lang="en-IN" dirty="0"/>
              <a:t> when this tree is done.</a:t>
            </a:r>
          </a:p>
          <a:p>
            <a:br>
              <a:rPr lang="en-IN" dirty="0"/>
            </a:br>
            <a:endParaRPr lang="en-I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b="1" dirty="0" err="1"/>
              <a:t>Inorder</a:t>
            </a:r>
            <a:r>
              <a:rPr lang="en-IN" b="1" dirty="0"/>
              <a:t> Traversal</a:t>
            </a:r>
            <a:endParaRPr lang="en-IN" dirty="0"/>
          </a:p>
        </p:txBody>
      </p:sp>
      <p:sp>
        <p:nvSpPr>
          <p:cNvPr id="3" name="Content Placeholder 2"/>
          <p:cNvSpPr>
            <a:spLocks noGrp="1"/>
          </p:cNvSpPr>
          <p:nvPr>
            <p:ph idx="1"/>
          </p:nvPr>
        </p:nvSpPr>
        <p:spPr>
          <a:xfrm>
            <a:off x="457200" y="928670"/>
            <a:ext cx="8229600" cy="5715040"/>
          </a:xfrm>
        </p:spPr>
        <p:txBody>
          <a:bodyPr/>
          <a:lstStyle/>
          <a:p>
            <a:r>
              <a:rPr lang="en-IN" dirty="0"/>
              <a:t>Algorithm </a:t>
            </a:r>
            <a:r>
              <a:rPr lang="en-IN" dirty="0" err="1"/>
              <a:t>Inorder</a:t>
            </a:r>
            <a:r>
              <a:rPr lang="en-IN" dirty="0"/>
              <a:t>(tree) </a:t>
            </a:r>
          </a:p>
          <a:p>
            <a:r>
              <a:rPr lang="en-IN" dirty="0"/>
              <a:t>1. Traverse the left </a:t>
            </a:r>
            <a:r>
              <a:rPr lang="en-IN" dirty="0" err="1"/>
              <a:t>subtree</a:t>
            </a:r>
            <a:r>
              <a:rPr lang="en-IN" dirty="0"/>
              <a:t>, i.e., call </a:t>
            </a:r>
            <a:r>
              <a:rPr lang="en-IN" dirty="0" err="1"/>
              <a:t>Inorder</a:t>
            </a:r>
            <a:r>
              <a:rPr lang="en-IN" dirty="0"/>
              <a:t>(left-</a:t>
            </a:r>
            <a:r>
              <a:rPr lang="en-IN" dirty="0" err="1"/>
              <a:t>subtree</a:t>
            </a:r>
            <a:r>
              <a:rPr lang="en-IN" dirty="0"/>
              <a:t>) </a:t>
            </a:r>
          </a:p>
          <a:p>
            <a:r>
              <a:rPr lang="en-IN" dirty="0"/>
              <a:t>2. Visit the root. </a:t>
            </a:r>
          </a:p>
          <a:p>
            <a:r>
              <a:rPr lang="en-IN" dirty="0"/>
              <a:t>3. Traverse the right </a:t>
            </a:r>
            <a:r>
              <a:rPr lang="en-IN" dirty="0" err="1"/>
              <a:t>subtree</a:t>
            </a:r>
            <a:r>
              <a:rPr lang="en-IN" dirty="0"/>
              <a:t>, i.e., call </a:t>
            </a:r>
            <a:r>
              <a:rPr lang="en-IN" dirty="0" err="1"/>
              <a:t>Inorder</a:t>
            </a:r>
            <a:r>
              <a:rPr lang="en-IN" dirty="0"/>
              <a:t>(right-</a:t>
            </a:r>
            <a:r>
              <a:rPr lang="en-IN" dirty="0" err="1"/>
              <a:t>subtree</a:t>
            </a:r>
            <a:r>
              <a:rPr lang="en-IN" dirty="0"/>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IN" dirty="0"/>
              <a:t>def </a:t>
            </a:r>
            <a:r>
              <a:rPr lang="en-IN" dirty="0" err="1"/>
              <a:t>printinorder</a:t>
            </a:r>
            <a:r>
              <a:rPr lang="en-IN" dirty="0"/>
              <a:t>(root):</a:t>
            </a:r>
          </a:p>
          <a:p>
            <a:r>
              <a:rPr lang="en-IN" dirty="0"/>
              <a:t>  if root:</a:t>
            </a:r>
          </a:p>
          <a:p>
            <a:r>
              <a:rPr lang="en-IN" dirty="0"/>
              <a:t>        </a:t>
            </a:r>
            <a:r>
              <a:rPr lang="en-IN" dirty="0" err="1"/>
              <a:t>printinorder</a:t>
            </a:r>
            <a:r>
              <a:rPr lang="en-IN" dirty="0"/>
              <a:t>(</a:t>
            </a:r>
            <a:r>
              <a:rPr lang="en-IN" dirty="0" err="1"/>
              <a:t>root.leftval</a:t>
            </a:r>
            <a:r>
              <a:rPr lang="en-IN" dirty="0"/>
              <a:t>)</a:t>
            </a:r>
          </a:p>
          <a:p>
            <a:r>
              <a:rPr lang="en-IN" dirty="0"/>
              <a:t>        print(</a:t>
            </a:r>
            <a:r>
              <a:rPr lang="en-IN" dirty="0" err="1"/>
              <a:t>root.val,end</a:t>
            </a:r>
            <a:r>
              <a:rPr lang="en-IN" dirty="0"/>
              <a:t>=" ")</a:t>
            </a:r>
          </a:p>
          <a:p>
            <a:r>
              <a:rPr lang="en-IN" dirty="0"/>
              <a:t>        </a:t>
            </a:r>
            <a:r>
              <a:rPr lang="en-IN" dirty="0" err="1"/>
              <a:t>printinorder</a:t>
            </a:r>
            <a:r>
              <a:rPr lang="en-IN" dirty="0"/>
              <a:t>(</a:t>
            </a:r>
            <a:r>
              <a:rPr lang="en-IN" dirty="0" err="1"/>
              <a:t>root.rightval</a:t>
            </a:r>
            <a:r>
              <a:rPr lang="en-IN" dirty="0"/>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b="1" dirty="0" err="1"/>
              <a:t>Preorder</a:t>
            </a:r>
            <a:r>
              <a:rPr lang="en-IN" b="1" dirty="0"/>
              <a:t> Traversal</a:t>
            </a:r>
            <a:endParaRPr lang="en-IN" dirty="0"/>
          </a:p>
        </p:txBody>
      </p:sp>
      <p:sp>
        <p:nvSpPr>
          <p:cNvPr id="3" name="Content Placeholder 2"/>
          <p:cNvSpPr>
            <a:spLocks noGrp="1"/>
          </p:cNvSpPr>
          <p:nvPr>
            <p:ph idx="1"/>
          </p:nvPr>
        </p:nvSpPr>
        <p:spPr>
          <a:xfrm>
            <a:off x="457200" y="785794"/>
            <a:ext cx="8229600" cy="5715040"/>
          </a:xfrm>
        </p:spPr>
        <p:txBody>
          <a:bodyPr/>
          <a:lstStyle/>
          <a:p>
            <a:r>
              <a:rPr lang="en-IN" dirty="0"/>
              <a:t>Algorithm </a:t>
            </a:r>
            <a:r>
              <a:rPr lang="en-IN" dirty="0" err="1"/>
              <a:t>Preorder</a:t>
            </a:r>
            <a:r>
              <a:rPr lang="en-IN" dirty="0"/>
              <a:t>(tree) </a:t>
            </a:r>
          </a:p>
          <a:p>
            <a:r>
              <a:rPr lang="en-IN" dirty="0"/>
              <a:t>1. Visit the root. </a:t>
            </a:r>
          </a:p>
          <a:p>
            <a:r>
              <a:rPr lang="en-IN" dirty="0"/>
              <a:t>2. Traverse the left </a:t>
            </a:r>
            <a:r>
              <a:rPr lang="en-IN" dirty="0" err="1"/>
              <a:t>subtree</a:t>
            </a:r>
            <a:r>
              <a:rPr lang="en-IN" dirty="0"/>
              <a:t>, i.e., call </a:t>
            </a:r>
            <a:r>
              <a:rPr lang="en-IN" dirty="0" err="1"/>
              <a:t>Preorder</a:t>
            </a:r>
            <a:r>
              <a:rPr lang="en-IN" dirty="0"/>
              <a:t>(left-</a:t>
            </a:r>
            <a:r>
              <a:rPr lang="en-IN" dirty="0" err="1"/>
              <a:t>subtree</a:t>
            </a:r>
            <a:r>
              <a:rPr lang="en-IN" dirty="0"/>
              <a:t>)</a:t>
            </a:r>
          </a:p>
          <a:p>
            <a:r>
              <a:rPr lang="en-IN" dirty="0"/>
              <a:t> 3. Traverse the right </a:t>
            </a:r>
            <a:r>
              <a:rPr lang="en-IN" dirty="0" err="1"/>
              <a:t>subtree</a:t>
            </a:r>
            <a:r>
              <a:rPr lang="en-IN" dirty="0"/>
              <a:t>, i.e., call </a:t>
            </a:r>
            <a:r>
              <a:rPr lang="en-IN" dirty="0" err="1"/>
              <a:t>Preorder</a:t>
            </a:r>
            <a:r>
              <a:rPr lang="en-IN" dirty="0"/>
              <a:t>(right-</a:t>
            </a:r>
            <a:r>
              <a:rPr lang="en-IN" dirty="0" err="1"/>
              <a:t>subtree</a:t>
            </a:r>
            <a:r>
              <a:rPr lang="en-IN" dirty="0"/>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43668"/>
          </a:xfrm>
        </p:spPr>
        <p:txBody>
          <a:bodyPr/>
          <a:lstStyle/>
          <a:p>
            <a:r>
              <a:rPr lang="en-IN" dirty="0"/>
              <a:t>def </a:t>
            </a:r>
            <a:r>
              <a:rPr lang="en-IN" dirty="0" err="1"/>
              <a:t>printpreorder</a:t>
            </a:r>
            <a:r>
              <a:rPr lang="en-IN" dirty="0"/>
              <a:t>(root):</a:t>
            </a:r>
          </a:p>
          <a:p>
            <a:r>
              <a:rPr lang="en-IN" dirty="0"/>
              <a:t>    if root:</a:t>
            </a:r>
          </a:p>
          <a:p>
            <a:r>
              <a:rPr lang="en-IN" dirty="0"/>
              <a:t>        print(</a:t>
            </a:r>
            <a:r>
              <a:rPr lang="en-IN" dirty="0" err="1"/>
              <a:t>root.val,end</a:t>
            </a:r>
            <a:r>
              <a:rPr lang="en-IN" dirty="0"/>
              <a:t>=" ")</a:t>
            </a:r>
          </a:p>
          <a:p>
            <a:r>
              <a:rPr lang="en-IN" dirty="0"/>
              <a:t>        </a:t>
            </a:r>
            <a:r>
              <a:rPr lang="en-IN" dirty="0" err="1"/>
              <a:t>printpreorder</a:t>
            </a:r>
            <a:r>
              <a:rPr lang="en-IN" dirty="0"/>
              <a:t>(</a:t>
            </a:r>
            <a:r>
              <a:rPr lang="en-IN" dirty="0" err="1"/>
              <a:t>root.leftval</a:t>
            </a:r>
            <a:r>
              <a:rPr lang="en-IN" dirty="0"/>
              <a:t>)</a:t>
            </a:r>
          </a:p>
          <a:p>
            <a:r>
              <a:rPr lang="en-IN" dirty="0"/>
              <a:t>        </a:t>
            </a:r>
            <a:r>
              <a:rPr lang="en-IN" dirty="0" err="1"/>
              <a:t>printpreorder</a:t>
            </a:r>
            <a:r>
              <a:rPr lang="en-IN" dirty="0"/>
              <a:t>(</a:t>
            </a:r>
            <a:r>
              <a:rPr lang="en-IN" dirty="0" err="1"/>
              <a:t>root.rightval</a:t>
            </a:r>
            <a:r>
              <a:rPr lang="en-IN" dirty="0"/>
              <a:t>)</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85794"/>
          </a:xfrm>
        </p:spPr>
        <p:txBody>
          <a:bodyPr/>
          <a:lstStyle/>
          <a:p>
            <a:r>
              <a:rPr lang="en-IN" b="1" dirty="0" err="1"/>
              <a:t>Postorder</a:t>
            </a:r>
            <a:r>
              <a:rPr lang="en-IN" b="1" dirty="0"/>
              <a:t> Traversal</a:t>
            </a:r>
            <a:endParaRPr lang="en-IN" dirty="0"/>
          </a:p>
        </p:txBody>
      </p:sp>
      <p:sp>
        <p:nvSpPr>
          <p:cNvPr id="3" name="Content Placeholder 2"/>
          <p:cNvSpPr>
            <a:spLocks noGrp="1"/>
          </p:cNvSpPr>
          <p:nvPr>
            <p:ph idx="1"/>
          </p:nvPr>
        </p:nvSpPr>
        <p:spPr>
          <a:xfrm>
            <a:off x="457200" y="642918"/>
            <a:ext cx="8229600" cy="5929354"/>
          </a:xfrm>
        </p:spPr>
        <p:txBody>
          <a:bodyPr/>
          <a:lstStyle/>
          <a:p>
            <a:r>
              <a:rPr lang="en-IN" dirty="0"/>
              <a:t>Algorithm </a:t>
            </a:r>
            <a:r>
              <a:rPr lang="en-IN" dirty="0" err="1"/>
              <a:t>Postorder</a:t>
            </a:r>
            <a:r>
              <a:rPr lang="en-IN" dirty="0"/>
              <a:t>(tree)</a:t>
            </a:r>
          </a:p>
          <a:p>
            <a:r>
              <a:rPr lang="en-IN" dirty="0"/>
              <a:t> 1. Traverse the left </a:t>
            </a:r>
            <a:r>
              <a:rPr lang="en-IN" dirty="0" err="1"/>
              <a:t>subtree</a:t>
            </a:r>
            <a:r>
              <a:rPr lang="en-IN" dirty="0"/>
              <a:t>, i.e., call </a:t>
            </a:r>
            <a:r>
              <a:rPr lang="en-IN" dirty="0" err="1"/>
              <a:t>Postorder</a:t>
            </a:r>
            <a:r>
              <a:rPr lang="en-IN" dirty="0"/>
              <a:t>(left-</a:t>
            </a:r>
            <a:r>
              <a:rPr lang="en-IN" dirty="0" err="1"/>
              <a:t>subtree</a:t>
            </a:r>
            <a:r>
              <a:rPr lang="en-IN" dirty="0"/>
              <a:t>) </a:t>
            </a:r>
          </a:p>
          <a:p>
            <a:r>
              <a:rPr lang="en-IN" dirty="0"/>
              <a:t>2. Traverse the right </a:t>
            </a:r>
            <a:r>
              <a:rPr lang="en-IN" dirty="0" err="1"/>
              <a:t>subtree</a:t>
            </a:r>
            <a:r>
              <a:rPr lang="en-IN" dirty="0"/>
              <a:t>, i.e., call </a:t>
            </a:r>
            <a:r>
              <a:rPr lang="en-IN" dirty="0" err="1"/>
              <a:t>Postorder</a:t>
            </a:r>
            <a:r>
              <a:rPr lang="en-IN" dirty="0"/>
              <a:t>(right-</a:t>
            </a:r>
            <a:r>
              <a:rPr lang="en-IN" dirty="0" err="1"/>
              <a:t>subtree</a:t>
            </a:r>
            <a:r>
              <a:rPr lang="en-IN" dirty="0"/>
              <a:t>) </a:t>
            </a:r>
          </a:p>
          <a:p>
            <a:r>
              <a:rPr lang="en-IN" dirty="0"/>
              <a:t>3. Visit the root.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lstStyle/>
          <a:p>
            <a:r>
              <a:rPr lang="en-IN" dirty="0"/>
              <a:t>def </a:t>
            </a:r>
            <a:r>
              <a:rPr lang="en-IN" dirty="0" err="1"/>
              <a:t>PrintPostorder</a:t>
            </a:r>
            <a:r>
              <a:rPr lang="en-IN" dirty="0"/>
              <a:t>(root):</a:t>
            </a:r>
          </a:p>
          <a:p>
            <a:r>
              <a:rPr lang="en-IN" dirty="0"/>
              <a:t>    if root:</a:t>
            </a:r>
          </a:p>
          <a:p>
            <a:r>
              <a:rPr lang="en-IN" dirty="0"/>
              <a:t>        </a:t>
            </a:r>
            <a:r>
              <a:rPr lang="en-IN" dirty="0" err="1"/>
              <a:t>PrintPostorder</a:t>
            </a:r>
            <a:r>
              <a:rPr lang="en-IN" dirty="0"/>
              <a:t>(</a:t>
            </a:r>
            <a:r>
              <a:rPr lang="en-IN" dirty="0" err="1"/>
              <a:t>root.leftval</a:t>
            </a:r>
            <a:r>
              <a:rPr lang="en-IN" dirty="0"/>
              <a:t>)</a:t>
            </a:r>
          </a:p>
          <a:p>
            <a:r>
              <a:rPr lang="en-IN" dirty="0"/>
              <a:t>        </a:t>
            </a:r>
            <a:r>
              <a:rPr lang="en-IN" dirty="0" err="1"/>
              <a:t>PrintPostorder</a:t>
            </a:r>
            <a:r>
              <a:rPr lang="en-IN" dirty="0"/>
              <a:t>(</a:t>
            </a:r>
            <a:r>
              <a:rPr lang="en-IN" dirty="0" err="1"/>
              <a:t>root.rightval</a:t>
            </a:r>
            <a:r>
              <a:rPr lang="en-IN" dirty="0"/>
              <a:t>)</a:t>
            </a:r>
          </a:p>
          <a:p>
            <a:r>
              <a:rPr lang="en-IN" dirty="0"/>
              <a:t>        print(</a:t>
            </a:r>
            <a:r>
              <a:rPr lang="en-IN" dirty="0" err="1"/>
              <a:t>root.val,end</a:t>
            </a:r>
            <a:r>
              <a:rPr lang="en-IN" dirty="0"/>
              <a:t>="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lnSpcReduction="10000"/>
          </a:bodyPr>
          <a:lstStyle/>
          <a:p>
            <a:r>
              <a:rPr lang="en-IN" dirty="0"/>
              <a:t>class Node:</a:t>
            </a:r>
          </a:p>
          <a:p>
            <a:r>
              <a:rPr lang="en-IN" dirty="0"/>
              <a:t>    def __init__(</a:t>
            </a:r>
            <a:r>
              <a:rPr lang="en-IN" dirty="0" err="1"/>
              <a:t>self,data</a:t>
            </a:r>
            <a:r>
              <a:rPr lang="en-IN" dirty="0"/>
              <a:t>):</a:t>
            </a:r>
          </a:p>
          <a:p>
            <a:r>
              <a:rPr lang="en-IN" dirty="0"/>
              <a:t>        </a:t>
            </a:r>
            <a:r>
              <a:rPr lang="en-IN" dirty="0" err="1"/>
              <a:t>self.left</a:t>
            </a:r>
            <a:r>
              <a:rPr lang="en-IN" dirty="0"/>
              <a:t>=None</a:t>
            </a:r>
          </a:p>
          <a:p>
            <a:r>
              <a:rPr lang="en-IN" dirty="0"/>
              <a:t>        </a:t>
            </a:r>
            <a:r>
              <a:rPr lang="en-IN" dirty="0" err="1"/>
              <a:t>self.right</a:t>
            </a:r>
            <a:r>
              <a:rPr lang="en-IN" dirty="0"/>
              <a:t>=None</a:t>
            </a:r>
          </a:p>
          <a:p>
            <a:r>
              <a:rPr lang="en-IN" dirty="0"/>
              <a:t>        </a:t>
            </a:r>
            <a:r>
              <a:rPr lang="en-IN" dirty="0" err="1"/>
              <a:t>self.data</a:t>
            </a:r>
            <a:r>
              <a:rPr lang="en-IN" dirty="0"/>
              <a:t>=data</a:t>
            </a:r>
          </a:p>
          <a:p>
            <a:pPr>
              <a:buNone/>
            </a:pPr>
            <a:r>
              <a:rPr lang="en-IN" dirty="0"/>
              <a:t> </a:t>
            </a:r>
          </a:p>
          <a:p>
            <a:pPr lvl="1">
              <a:buNone/>
            </a:pPr>
            <a:r>
              <a:rPr lang="en-IN" dirty="0"/>
              <a:t>   def </a:t>
            </a:r>
            <a:r>
              <a:rPr lang="en-IN" dirty="0" err="1"/>
              <a:t>PrintTree</a:t>
            </a:r>
            <a:r>
              <a:rPr lang="en-IN" dirty="0"/>
              <a:t>(self):</a:t>
            </a:r>
          </a:p>
          <a:p>
            <a:r>
              <a:rPr lang="en-IN" dirty="0"/>
              <a:t>         print(</a:t>
            </a:r>
            <a:r>
              <a:rPr lang="en-IN" dirty="0" err="1"/>
              <a:t>self.data</a:t>
            </a:r>
            <a:r>
              <a:rPr lang="en-IN" dirty="0"/>
              <a:t>)</a:t>
            </a:r>
          </a:p>
          <a:p>
            <a:r>
              <a:rPr lang="en-IN" dirty="0"/>
              <a:t>root = Node(27)</a:t>
            </a:r>
          </a:p>
          <a:p>
            <a:br>
              <a:rPr lang="en-IN" dirty="0"/>
            </a:br>
            <a:r>
              <a:rPr lang="en-IN" dirty="0" err="1"/>
              <a:t>root.PrintTree</a:t>
            </a:r>
            <a:r>
              <a:rPr lang="en-IN" dirty="0"/>
              <a:t>()</a:t>
            </a:r>
          </a:p>
          <a:p>
            <a:endParaRPr lang="en-IN" dirty="0"/>
          </a:p>
          <a:p>
            <a:endParaRPr lang="en-IN" dirty="0"/>
          </a:p>
          <a:p>
            <a:endParaRPr lang="en-I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fontScale="62500" lnSpcReduction="20000"/>
          </a:bodyPr>
          <a:lstStyle/>
          <a:p>
            <a:r>
              <a:rPr lang="en-IN" dirty="0"/>
              <a:t>class Node:</a:t>
            </a:r>
          </a:p>
          <a:p>
            <a:r>
              <a:rPr lang="en-IN" dirty="0"/>
              <a:t>    def __init__(</a:t>
            </a:r>
            <a:r>
              <a:rPr lang="en-IN" dirty="0" err="1"/>
              <a:t>self,key</a:t>
            </a:r>
            <a:r>
              <a:rPr lang="en-IN" dirty="0"/>
              <a:t>):</a:t>
            </a:r>
          </a:p>
          <a:p>
            <a:r>
              <a:rPr lang="en-IN" dirty="0"/>
              <a:t>        </a:t>
            </a:r>
            <a:r>
              <a:rPr lang="en-IN" dirty="0" err="1"/>
              <a:t>self.leftval</a:t>
            </a:r>
            <a:r>
              <a:rPr lang="en-IN" dirty="0"/>
              <a:t>=None</a:t>
            </a:r>
          </a:p>
          <a:p>
            <a:r>
              <a:rPr lang="en-IN" dirty="0"/>
              <a:t>        </a:t>
            </a:r>
            <a:r>
              <a:rPr lang="en-IN" dirty="0" err="1"/>
              <a:t>self.rightval</a:t>
            </a:r>
            <a:r>
              <a:rPr lang="en-IN" dirty="0"/>
              <a:t>=None</a:t>
            </a:r>
          </a:p>
          <a:p>
            <a:r>
              <a:rPr lang="en-IN" dirty="0"/>
              <a:t>        self.val=key</a:t>
            </a:r>
          </a:p>
          <a:p>
            <a:endParaRPr lang="en-IN" dirty="0"/>
          </a:p>
          <a:p>
            <a:r>
              <a:rPr lang="en-IN" dirty="0"/>
              <a:t>def </a:t>
            </a:r>
            <a:r>
              <a:rPr lang="en-IN" dirty="0" err="1"/>
              <a:t>printinorder</a:t>
            </a:r>
            <a:r>
              <a:rPr lang="en-IN" dirty="0"/>
              <a:t>(root):</a:t>
            </a:r>
          </a:p>
          <a:p>
            <a:r>
              <a:rPr lang="en-IN" dirty="0"/>
              <a:t>  if root:</a:t>
            </a:r>
          </a:p>
          <a:p>
            <a:r>
              <a:rPr lang="en-IN" dirty="0"/>
              <a:t>        </a:t>
            </a:r>
            <a:r>
              <a:rPr lang="en-IN" dirty="0" err="1"/>
              <a:t>printinorder</a:t>
            </a:r>
            <a:r>
              <a:rPr lang="en-IN" dirty="0"/>
              <a:t>(</a:t>
            </a:r>
            <a:r>
              <a:rPr lang="en-IN" dirty="0" err="1"/>
              <a:t>root.leftval</a:t>
            </a:r>
            <a:r>
              <a:rPr lang="en-IN" dirty="0"/>
              <a:t>)</a:t>
            </a:r>
          </a:p>
          <a:p>
            <a:r>
              <a:rPr lang="en-IN" dirty="0"/>
              <a:t>        print(</a:t>
            </a:r>
            <a:r>
              <a:rPr lang="en-IN" dirty="0" err="1"/>
              <a:t>root.val,end</a:t>
            </a:r>
            <a:r>
              <a:rPr lang="en-IN" dirty="0"/>
              <a:t>=" ")</a:t>
            </a:r>
          </a:p>
          <a:p>
            <a:r>
              <a:rPr lang="en-IN" dirty="0"/>
              <a:t>        </a:t>
            </a:r>
            <a:r>
              <a:rPr lang="en-IN" dirty="0" err="1"/>
              <a:t>printinorder</a:t>
            </a:r>
            <a:r>
              <a:rPr lang="en-IN" dirty="0"/>
              <a:t>(</a:t>
            </a:r>
            <a:r>
              <a:rPr lang="en-IN" dirty="0" err="1"/>
              <a:t>root.rightval</a:t>
            </a:r>
            <a:r>
              <a:rPr lang="en-IN" dirty="0"/>
              <a:t>)</a:t>
            </a:r>
          </a:p>
          <a:p>
            <a:endParaRPr lang="en-IN" dirty="0"/>
          </a:p>
          <a:p>
            <a:endParaRPr lang="en-IN" dirty="0"/>
          </a:p>
          <a:p>
            <a:endParaRPr lang="en-IN" dirty="0"/>
          </a:p>
          <a:p>
            <a:r>
              <a:rPr lang="en-IN" dirty="0"/>
              <a:t>root=Node(1)</a:t>
            </a:r>
          </a:p>
          <a:p>
            <a:r>
              <a:rPr lang="en-IN" dirty="0" err="1"/>
              <a:t>root.leftval</a:t>
            </a:r>
            <a:r>
              <a:rPr lang="en-IN" dirty="0"/>
              <a:t>=Node(2)</a:t>
            </a:r>
          </a:p>
          <a:p>
            <a:r>
              <a:rPr lang="en-IN" dirty="0" err="1"/>
              <a:t>root.rightval</a:t>
            </a:r>
            <a:r>
              <a:rPr lang="en-IN" dirty="0"/>
              <a:t>=Node(3)</a:t>
            </a:r>
          </a:p>
          <a:p>
            <a:endParaRPr lang="en-IN" dirty="0"/>
          </a:p>
          <a:p>
            <a:r>
              <a:rPr lang="en-IN" dirty="0" err="1"/>
              <a:t>printinorder</a:t>
            </a:r>
            <a:r>
              <a:rPr lang="en-IN" dirty="0"/>
              <a:t>(root)</a:t>
            </a:r>
          </a:p>
          <a:p>
            <a:r>
              <a:rPr lang="en-IN" dirty="0"/>
              <a:t>print()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15328" cy="439718"/>
          </a:xfrm>
        </p:spPr>
        <p:txBody>
          <a:bodyPr>
            <a:normAutofit fontScale="90000"/>
          </a:bodyPr>
          <a:lstStyle/>
          <a:p>
            <a:r>
              <a:rPr lang="en-IN" dirty="0"/>
              <a:t>User defined methods</a:t>
            </a:r>
          </a:p>
        </p:txBody>
      </p:sp>
      <p:sp>
        <p:nvSpPr>
          <p:cNvPr id="3" name="Content Placeholder 2"/>
          <p:cNvSpPr>
            <a:spLocks noGrp="1"/>
          </p:cNvSpPr>
          <p:nvPr>
            <p:ph idx="1"/>
          </p:nvPr>
        </p:nvSpPr>
        <p:spPr>
          <a:xfrm>
            <a:off x="457200" y="928670"/>
            <a:ext cx="8229600" cy="5715040"/>
          </a:xfrm>
        </p:spPr>
        <p:txBody>
          <a:bodyPr>
            <a:normAutofit fontScale="85000" lnSpcReduction="20000"/>
          </a:bodyPr>
          <a:lstStyle/>
          <a:p>
            <a:r>
              <a:rPr lang="en-IN" sz="2000" dirty="0"/>
              <a:t>A method is a block of code that is used to change the functionality of a class.</a:t>
            </a:r>
          </a:p>
          <a:p>
            <a:r>
              <a:rPr lang="en-IN" sz="2000" b="1" dirty="0"/>
              <a:t>class </a:t>
            </a:r>
            <a:r>
              <a:rPr lang="en-IN" sz="2000" dirty="0"/>
              <a:t>Chair:</a:t>
            </a:r>
            <a:br>
              <a:rPr lang="en-IN" sz="2000" dirty="0"/>
            </a:br>
            <a:r>
              <a:rPr lang="en-IN" sz="2000" dirty="0"/>
              <a:t>    </a:t>
            </a:r>
            <a:r>
              <a:rPr lang="en-IN" sz="2000" dirty="0" err="1"/>
              <a:t>color</a:t>
            </a:r>
            <a:r>
              <a:rPr lang="en-IN" sz="2000" dirty="0"/>
              <a:t>=</a:t>
            </a:r>
            <a:r>
              <a:rPr lang="en-IN" sz="2000" b="1" dirty="0"/>
              <a:t>''</a:t>
            </a:r>
            <a:br>
              <a:rPr lang="en-IN" sz="2000" b="1" dirty="0"/>
            </a:br>
            <a:r>
              <a:rPr lang="en-IN" sz="2000" b="1" dirty="0"/>
              <a:t>    </a:t>
            </a:r>
            <a:r>
              <a:rPr lang="en-IN" sz="2000" dirty="0"/>
              <a:t>price=0</a:t>
            </a:r>
            <a:br>
              <a:rPr lang="en-IN" sz="2000" dirty="0"/>
            </a:br>
            <a:r>
              <a:rPr lang="en-IN" sz="2000" dirty="0"/>
              <a:t>    c=0</a:t>
            </a:r>
            <a:br>
              <a:rPr lang="en-IN" sz="2000" dirty="0"/>
            </a:br>
            <a:r>
              <a:rPr lang="en-IN" sz="2000" dirty="0"/>
              <a:t>    </a:t>
            </a:r>
            <a:r>
              <a:rPr lang="en-IN" sz="2000" b="1" dirty="0"/>
              <a:t>def </a:t>
            </a:r>
            <a:r>
              <a:rPr lang="en-IN" sz="2000" dirty="0"/>
              <a:t>__init__(</a:t>
            </a:r>
            <a:r>
              <a:rPr lang="en-IN" sz="2000" dirty="0" err="1"/>
              <a:t>self,color,red</a:t>
            </a:r>
            <a:r>
              <a:rPr lang="en-IN" sz="2000" dirty="0"/>
              <a:t>):</a:t>
            </a:r>
            <a:br>
              <a:rPr lang="en-IN" sz="2000" dirty="0"/>
            </a:br>
            <a:r>
              <a:rPr lang="en-IN" sz="2000" dirty="0"/>
              <a:t>        </a:t>
            </a:r>
            <a:r>
              <a:rPr lang="en-IN" sz="2000" dirty="0" err="1"/>
              <a:t>self.color</a:t>
            </a:r>
            <a:r>
              <a:rPr lang="en-IN" sz="2000" dirty="0"/>
              <a:t>=</a:t>
            </a:r>
            <a:r>
              <a:rPr lang="en-IN" sz="2000" dirty="0" err="1"/>
              <a:t>color</a:t>
            </a:r>
            <a:br>
              <a:rPr lang="en-IN" sz="2000" dirty="0"/>
            </a:br>
            <a:r>
              <a:rPr lang="en-IN" sz="2000" dirty="0"/>
              <a:t>        </a:t>
            </a:r>
            <a:r>
              <a:rPr lang="en-IN" sz="2000" dirty="0" err="1"/>
              <a:t>self.price</a:t>
            </a:r>
            <a:r>
              <a:rPr lang="en-IN" sz="2000" dirty="0"/>
              <a:t>=red</a:t>
            </a:r>
            <a:br>
              <a:rPr lang="en-IN" sz="2000" dirty="0"/>
            </a:br>
            <a:br>
              <a:rPr lang="en-IN" sz="2000" dirty="0"/>
            </a:br>
            <a:r>
              <a:rPr lang="en-IN" sz="2000" dirty="0"/>
              <a:t>    </a:t>
            </a:r>
            <a:r>
              <a:rPr lang="en-IN" sz="2000" b="1" dirty="0"/>
              <a:t>def </a:t>
            </a:r>
            <a:r>
              <a:rPr lang="en-IN" sz="2000" dirty="0" err="1"/>
              <a:t>calc_discount</a:t>
            </a:r>
            <a:r>
              <a:rPr lang="en-IN" sz="2000" dirty="0"/>
              <a:t>(self):</a:t>
            </a:r>
            <a:br>
              <a:rPr lang="en-IN" sz="2000" dirty="0"/>
            </a:br>
            <a:r>
              <a:rPr lang="en-IN" sz="2000" dirty="0"/>
              <a:t>        </a:t>
            </a:r>
            <a:r>
              <a:rPr lang="en-IN" sz="2000" b="1" dirty="0"/>
              <a:t>if </a:t>
            </a:r>
            <a:r>
              <a:rPr lang="en-IN" sz="2000" dirty="0" err="1"/>
              <a:t>self.price</a:t>
            </a:r>
            <a:r>
              <a:rPr lang="en-IN" sz="2000" dirty="0"/>
              <a:t>&gt;700:</a:t>
            </a:r>
            <a:br>
              <a:rPr lang="en-IN" sz="2000" dirty="0"/>
            </a:br>
            <a:r>
              <a:rPr lang="en-IN" sz="2000" dirty="0"/>
              <a:t>            </a:t>
            </a:r>
            <a:r>
              <a:rPr lang="en-IN" sz="2000" dirty="0" err="1"/>
              <a:t>self.price</a:t>
            </a:r>
            <a:r>
              <a:rPr lang="en-IN" sz="2000" dirty="0"/>
              <a:t>=self.price-0.05*</a:t>
            </a:r>
            <a:r>
              <a:rPr lang="en-IN" sz="2000" dirty="0" err="1"/>
              <a:t>self.price</a:t>
            </a:r>
            <a:br>
              <a:rPr lang="en-IN" sz="2000" dirty="0"/>
            </a:br>
            <a:br>
              <a:rPr lang="en-IN" sz="2000" dirty="0"/>
            </a:br>
            <a:br>
              <a:rPr lang="en-IN" sz="2000" dirty="0"/>
            </a:br>
            <a:r>
              <a:rPr lang="en-IN" sz="2000" dirty="0"/>
              <a:t>    </a:t>
            </a:r>
            <a:r>
              <a:rPr lang="en-IN" sz="2000" b="1" dirty="0"/>
              <a:t>def </a:t>
            </a:r>
            <a:r>
              <a:rPr lang="en-IN" sz="2000" dirty="0"/>
              <a:t>display(self):</a:t>
            </a:r>
            <a:br>
              <a:rPr lang="en-IN" sz="2000" dirty="0"/>
            </a:br>
            <a:r>
              <a:rPr lang="en-IN" sz="2000" dirty="0"/>
              <a:t>        </a:t>
            </a:r>
            <a:r>
              <a:rPr lang="en-IN" sz="2000" b="1" dirty="0"/>
              <a:t>print</a:t>
            </a:r>
            <a:r>
              <a:rPr lang="en-IN" sz="2000" dirty="0"/>
              <a:t>(</a:t>
            </a:r>
            <a:r>
              <a:rPr lang="en-IN" sz="2000" dirty="0" err="1"/>
              <a:t>self.price</a:t>
            </a:r>
            <a:r>
              <a:rPr lang="en-IN" sz="2000" dirty="0"/>
              <a:t>)</a:t>
            </a:r>
            <a:br>
              <a:rPr lang="en-IN" sz="2000" dirty="0"/>
            </a:br>
            <a:br>
              <a:rPr lang="en-IN" sz="2000" dirty="0"/>
            </a:br>
            <a:br>
              <a:rPr lang="en-IN" sz="2000" dirty="0"/>
            </a:br>
            <a:br>
              <a:rPr lang="en-IN" sz="2000" dirty="0"/>
            </a:br>
            <a:br>
              <a:rPr lang="en-IN" sz="2000" dirty="0"/>
            </a:br>
            <a:r>
              <a:rPr lang="en-IN" sz="2000" dirty="0"/>
              <a:t>c1=Chair(</a:t>
            </a:r>
            <a:r>
              <a:rPr lang="en-IN" sz="2000" b="1" dirty="0"/>
              <a:t>'red'</a:t>
            </a:r>
            <a:r>
              <a:rPr lang="en-IN" sz="2000" dirty="0"/>
              <a:t>,800)</a:t>
            </a:r>
            <a:br>
              <a:rPr lang="en-IN" sz="2000" dirty="0"/>
            </a:br>
            <a:r>
              <a:rPr lang="en-IN" sz="2000" dirty="0"/>
              <a:t>c2=Chair(</a:t>
            </a:r>
            <a:r>
              <a:rPr lang="en-IN" sz="2000" b="1" dirty="0"/>
              <a:t>'green'</a:t>
            </a:r>
            <a:r>
              <a:rPr lang="en-IN" sz="2000" dirty="0"/>
              <a:t>,200)</a:t>
            </a:r>
            <a:br>
              <a:rPr lang="en-IN" sz="2000" dirty="0"/>
            </a:br>
            <a:r>
              <a:rPr lang="en-IN" sz="2000" dirty="0"/>
              <a:t>c1.calc_discount()</a:t>
            </a:r>
            <a:br>
              <a:rPr lang="en-IN" sz="2000" dirty="0"/>
            </a:br>
            <a:r>
              <a:rPr lang="en-IN" sz="2000" dirty="0"/>
              <a:t>c1.display()</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b="1" dirty="0"/>
            </a:br>
            <a:r>
              <a:rPr lang="en-IN" b="1" dirty="0"/>
              <a:t>Insertion</a:t>
            </a:r>
            <a:br>
              <a:rPr lang="en-IN" b="1" dirty="0"/>
            </a:br>
            <a:endParaRPr lang="en-IN" dirty="0"/>
          </a:p>
        </p:txBody>
      </p:sp>
      <p:sp>
        <p:nvSpPr>
          <p:cNvPr id="3" name="Content Placeholder 2"/>
          <p:cNvSpPr>
            <a:spLocks noGrp="1"/>
          </p:cNvSpPr>
          <p:nvPr>
            <p:ph idx="1"/>
          </p:nvPr>
        </p:nvSpPr>
        <p:spPr>
          <a:xfrm>
            <a:off x="457200" y="857232"/>
            <a:ext cx="8229600" cy="5786478"/>
          </a:xfrm>
        </p:spPr>
        <p:txBody>
          <a:bodyPr>
            <a:normAutofit/>
          </a:bodyPr>
          <a:lstStyle/>
          <a:p>
            <a:r>
              <a:rPr lang="en-IN" sz="2400" dirty="0"/>
              <a:t>The insert method compares the value of the node to the parent node and decides whether to add it as a left node or right node.</a:t>
            </a:r>
          </a:p>
          <a:p>
            <a:r>
              <a:rPr lang="en-IN" sz="2400" dirty="0"/>
              <a:t>Remember: if the node is greater than the parent node, it is inserted as a right node; otherwise,​ it’s inserted left.</a:t>
            </a:r>
          </a:p>
          <a:p>
            <a:r>
              <a:rPr lang="en-IN" sz="2400" dirty="0"/>
              <a:t>Finally, the </a:t>
            </a:r>
            <a:r>
              <a:rPr lang="en-IN" sz="2400" dirty="0" err="1"/>
              <a:t>PrintTree</a:t>
            </a:r>
            <a:r>
              <a:rPr lang="en-IN" sz="2400" dirty="0"/>
              <a:t> method is used to print the tree.</a:t>
            </a:r>
          </a:p>
          <a:p>
            <a:endParaRPr lang="en-IN" sz="24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77500" lnSpcReduction="20000"/>
          </a:bodyPr>
          <a:lstStyle/>
          <a:p>
            <a:r>
              <a:rPr lang="en-IN" dirty="0"/>
              <a:t>def insert(self, data):</a:t>
            </a:r>
          </a:p>
          <a:p>
            <a:r>
              <a:rPr lang="en-IN" dirty="0"/>
              <a:t># Compare the new value with the parent node</a:t>
            </a:r>
          </a:p>
          <a:p>
            <a:r>
              <a:rPr lang="en-IN" dirty="0"/>
              <a:t>        if </a:t>
            </a:r>
            <a:r>
              <a:rPr lang="en-IN" dirty="0" err="1"/>
              <a:t>self.data</a:t>
            </a:r>
            <a:r>
              <a:rPr lang="en-IN" dirty="0"/>
              <a:t>:</a:t>
            </a:r>
          </a:p>
          <a:p>
            <a:r>
              <a:rPr lang="en-IN" dirty="0"/>
              <a:t>            if data &lt; </a:t>
            </a:r>
            <a:r>
              <a:rPr lang="en-IN" dirty="0" err="1"/>
              <a:t>self.data</a:t>
            </a:r>
            <a:r>
              <a:rPr lang="en-IN" dirty="0"/>
              <a:t>:</a:t>
            </a:r>
          </a:p>
          <a:p>
            <a:r>
              <a:rPr lang="en-IN" dirty="0"/>
              <a:t>                if </a:t>
            </a:r>
            <a:r>
              <a:rPr lang="en-IN" dirty="0" err="1"/>
              <a:t>self.left</a:t>
            </a:r>
            <a:r>
              <a:rPr lang="en-IN" dirty="0"/>
              <a:t> is None:</a:t>
            </a:r>
          </a:p>
          <a:p>
            <a:r>
              <a:rPr lang="en-IN" dirty="0"/>
              <a:t>                    </a:t>
            </a:r>
            <a:r>
              <a:rPr lang="en-IN" dirty="0" err="1"/>
              <a:t>self.left</a:t>
            </a:r>
            <a:r>
              <a:rPr lang="en-IN" dirty="0"/>
              <a:t> = Node(data)</a:t>
            </a:r>
          </a:p>
          <a:p>
            <a:r>
              <a:rPr lang="en-IN" dirty="0"/>
              <a:t>                else:</a:t>
            </a:r>
          </a:p>
          <a:p>
            <a:r>
              <a:rPr lang="en-IN" dirty="0"/>
              <a:t>                    </a:t>
            </a:r>
            <a:r>
              <a:rPr lang="en-IN" dirty="0" err="1"/>
              <a:t>self.left.insert</a:t>
            </a:r>
            <a:r>
              <a:rPr lang="en-IN" dirty="0"/>
              <a:t>(data)</a:t>
            </a:r>
          </a:p>
          <a:p>
            <a:r>
              <a:rPr lang="en-IN" dirty="0"/>
              <a:t>            </a:t>
            </a:r>
            <a:r>
              <a:rPr lang="en-IN" dirty="0" err="1"/>
              <a:t>elif</a:t>
            </a:r>
            <a:r>
              <a:rPr lang="en-IN" dirty="0"/>
              <a:t> data &gt; </a:t>
            </a:r>
            <a:r>
              <a:rPr lang="en-IN" dirty="0" err="1"/>
              <a:t>self.data</a:t>
            </a:r>
            <a:r>
              <a:rPr lang="en-IN" dirty="0"/>
              <a:t>:</a:t>
            </a:r>
          </a:p>
          <a:p>
            <a:r>
              <a:rPr lang="en-IN" dirty="0"/>
              <a:t>                if </a:t>
            </a:r>
            <a:r>
              <a:rPr lang="en-IN" dirty="0" err="1"/>
              <a:t>self.right</a:t>
            </a:r>
            <a:r>
              <a:rPr lang="en-IN" dirty="0"/>
              <a:t> is None:</a:t>
            </a:r>
          </a:p>
          <a:p>
            <a:r>
              <a:rPr lang="en-IN" dirty="0"/>
              <a:t>                    </a:t>
            </a:r>
            <a:r>
              <a:rPr lang="en-IN" dirty="0" err="1"/>
              <a:t>self.right</a:t>
            </a:r>
            <a:r>
              <a:rPr lang="en-IN" dirty="0"/>
              <a:t> = Node(data)</a:t>
            </a:r>
          </a:p>
          <a:p>
            <a:r>
              <a:rPr lang="en-IN" dirty="0"/>
              <a:t>                else:</a:t>
            </a:r>
          </a:p>
          <a:p>
            <a:r>
              <a:rPr lang="en-IN" dirty="0"/>
              <a:t>                    </a:t>
            </a:r>
            <a:r>
              <a:rPr lang="en-IN" dirty="0" err="1"/>
              <a:t>self.right.insert</a:t>
            </a:r>
            <a:r>
              <a:rPr lang="en-IN" dirty="0"/>
              <a:t>(data)</a:t>
            </a:r>
          </a:p>
          <a:p>
            <a:r>
              <a:rPr lang="en-IN" dirty="0"/>
              <a:t>        else:</a:t>
            </a:r>
          </a:p>
          <a:p>
            <a:pPr>
              <a:buNone/>
            </a:pPr>
            <a:r>
              <a:rPr lang="en-IN" dirty="0"/>
              <a:t>          	  </a:t>
            </a:r>
            <a:r>
              <a:rPr lang="en-IN" dirty="0" err="1"/>
              <a:t>self.data</a:t>
            </a:r>
            <a:r>
              <a:rPr lang="en-IN" dirty="0"/>
              <a:t> = data</a:t>
            </a:r>
          </a:p>
          <a:p>
            <a:endParaRPr lang="en-IN"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dirty="0"/>
              <a:t> Print the tree</a:t>
            </a:r>
          </a:p>
          <a:p>
            <a:r>
              <a:rPr lang="en-IN" dirty="0"/>
              <a:t>    def </a:t>
            </a:r>
            <a:r>
              <a:rPr lang="en-IN" dirty="0" err="1"/>
              <a:t>PrintTree</a:t>
            </a:r>
            <a:r>
              <a:rPr lang="en-IN" dirty="0"/>
              <a:t>(self):</a:t>
            </a:r>
          </a:p>
          <a:p>
            <a:r>
              <a:rPr lang="en-IN" dirty="0"/>
              <a:t>        if </a:t>
            </a:r>
            <a:r>
              <a:rPr lang="en-IN" dirty="0" err="1"/>
              <a:t>self.left</a:t>
            </a:r>
            <a:r>
              <a:rPr lang="en-IN" dirty="0"/>
              <a:t>:</a:t>
            </a:r>
          </a:p>
          <a:p>
            <a:r>
              <a:rPr lang="en-IN" dirty="0"/>
              <a:t>            </a:t>
            </a:r>
            <a:r>
              <a:rPr lang="en-IN" dirty="0" err="1"/>
              <a:t>self.left.PrintTree</a:t>
            </a:r>
            <a:r>
              <a:rPr lang="en-IN" dirty="0"/>
              <a:t>()</a:t>
            </a:r>
          </a:p>
          <a:p>
            <a:r>
              <a:rPr lang="en-IN" dirty="0"/>
              <a:t>        print( </a:t>
            </a:r>
            <a:r>
              <a:rPr lang="en-IN" dirty="0" err="1"/>
              <a:t>self.data</a:t>
            </a:r>
            <a:r>
              <a:rPr lang="en-IN" dirty="0"/>
              <a:t>),</a:t>
            </a:r>
          </a:p>
          <a:p>
            <a:r>
              <a:rPr lang="en-IN" dirty="0"/>
              <a:t>        if </a:t>
            </a:r>
            <a:r>
              <a:rPr lang="en-IN" dirty="0" err="1"/>
              <a:t>self.right</a:t>
            </a:r>
            <a:r>
              <a:rPr lang="en-IN" dirty="0"/>
              <a:t>:</a:t>
            </a:r>
          </a:p>
          <a:p>
            <a:r>
              <a:rPr lang="en-IN" dirty="0"/>
              <a:t>            </a:t>
            </a:r>
            <a:r>
              <a:rPr lang="en-IN" dirty="0" err="1"/>
              <a:t>self.right.PrintTree</a:t>
            </a:r>
            <a:r>
              <a:rPr lang="en-IN" dirty="0"/>
              <a:t>()</a:t>
            </a:r>
          </a:p>
          <a:p>
            <a:endParaRPr lang="en-I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Deleting Node</a:t>
            </a:r>
          </a:p>
        </p:txBody>
      </p:sp>
      <p:sp>
        <p:nvSpPr>
          <p:cNvPr id="3" name="Content Placeholder 2"/>
          <p:cNvSpPr>
            <a:spLocks noGrp="1"/>
          </p:cNvSpPr>
          <p:nvPr>
            <p:ph idx="1"/>
          </p:nvPr>
        </p:nvSpPr>
        <p:spPr>
          <a:xfrm>
            <a:off x="457200" y="785794"/>
            <a:ext cx="8229600" cy="5786478"/>
          </a:xfrm>
        </p:spPr>
        <p:txBody>
          <a:bodyPr>
            <a:normAutofit fontScale="92500" lnSpcReduction="20000"/>
          </a:bodyPr>
          <a:lstStyle/>
          <a:p>
            <a:r>
              <a:rPr lang="en-IN" dirty="0"/>
              <a:t>flag = False</a:t>
            </a:r>
          </a:p>
          <a:p>
            <a:r>
              <a:rPr lang="en-IN" dirty="0"/>
              <a:t>class Node:</a:t>
            </a:r>
          </a:p>
          <a:p>
            <a:r>
              <a:rPr lang="en-IN" dirty="0"/>
              <a:t>    def __init__(</a:t>
            </a:r>
            <a:r>
              <a:rPr lang="en-IN" dirty="0" err="1"/>
              <a:t>self,val</a:t>
            </a:r>
            <a:r>
              <a:rPr lang="en-IN" dirty="0"/>
              <a:t>):</a:t>
            </a:r>
          </a:p>
          <a:p>
            <a:r>
              <a:rPr lang="en-IN" dirty="0"/>
              <a:t>        self.val = </a:t>
            </a:r>
            <a:r>
              <a:rPr lang="en-IN" dirty="0" err="1"/>
              <a:t>val</a:t>
            </a:r>
            <a:endParaRPr lang="en-IN" dirty="0"/>
          </a:p>
          <a:p>
            <a:r>
              <a:rPr lang="en-IN" dirty="0"/>
              <a:t>        </a:t>
            </a:r>
            <a:r>
              <a:rPr lang="en-IN" dirty="0" err="1"/>
              <a:t>self.left</a:t>
            </a:r>
            <a:r>
              <a:rPr lang="en-IN" dirty="0"/>
              <a:t> = None</a:t>
            </a:r>
          </a:p>
          <a:p>
            <a:r>
              <a:rPr lang="en-IN" dirty="0"/>
              <a:t>        </a:t>
            </a:r>
            <a:r>
              <a:rPr lang="en-IN" dirty="0" err="1"/>
              <a:t>self.right</a:t>
            </a:r>
            <a:r>
              <a:rPr lang="en-IN" dirty="0"/>
              <a:t> = None</a:t>
            </a:r>
          </a:p>
          <a:p>
            <a:r>
              <a:rPr lang="en-IN" dirty="0"/>
              <a:t>def </a:t>
            </a:r>
            <a:r>
              <a:rPr lang="en-IN" dirty="0" err="1"/>
              <a:t>Preorder</a:t>
            </a:r>
            <a:r>
              <a:rPr lang="en-IN" dirty="0"/>
              <a:t>(root):</a:t>
            </a:r>
          </a:p>
          <a:p>
            <a:r>
              <a:rPr lang="en-IN" dirty="0"/>
              <a:t>    if root is None:</a:t>
            </a:r>
          </a:p>
          <a:p>
            <a:r>
              <a:rPr lang="en-IN" dirty="0"/>
              <a:t>        return</a:t>
            </a:r>
          </a:p>
          <a:p>
            <a:r>
              <a:rPr lang="en-IN" dirty="0"/>
              <a:t>    print(</a:t>
            </a:r>
            <a:r>
              <a:rPr lang="en-IN" dirty="0" err="1"/>
              <a:t>root.val,end</a:t>
            </a:r>
            <a:r>
              <a:rPr lang="en-IN" dirty="0"/>
              <a:t> = " ")</a:t>
            </a:r>
          </a:p>
          <a:p>
            <a:r>
              <a:rPr lang="en-IN" dirty="0"/>
              <a:t>    </a:t>
            </a:r>
            <a:r>
              <a:rPr lang="en-IN" dirty="0" err="1"/>
              <a:t>Preorder</a:t>
            </a:r>
            <a:r>
              <a:rPr lang="en-IN" dirty="0"/>
              <a:t>(</a:t>
            </a:r>
            <a:r>
              <a:rPr lang="en-IN" dirty="0" err="1"/>
              <a:t>root.left</a:t>
            </a:r>
            <a:r>
              <a:rPr lang="en-IN" dirty="0"/>
              <a:t>)</a:t>
            </a:r>
          </a:p>
          <a:p>
            <a:r>
              <a:rPr lang="en-IN" dirty="0"/>
              <a:t>    </a:t>
            </a:r>
            <a:r>
              <a:rPr lang="en-IN" dirty="0" err="1"/>
              <a:t>Preorder</a:t>
            </a:r>
            <a:r>
              <a:rPr lang="en-IN" dirty="0"/>
              <a:t>(</a:t>
            </a:r>
            <a:r>
              <a:rPr lang="en-IN" dirty="0" err="1"/>
              <a:t>root.right</a:t>
            </a:r>
            <a:r>
              <a:rPr lang="en-IN" dirty="0"/>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IN" dirty="0"/>
              <a:t>def </a:t>
            </a:r>
            <a:r>
              <a:rPr lang="en-IN" dirty="0" err="1"/>
              <a:t>leafDelete</a:t>
            </a:r>
            <a:r>
              <a:rPr lang="en-IN" dirty="0"/>
              <a:t>(</a:t>
            </a:r>
            <a:r>
              <a:rPr lang="en-IN" dirty="0" err="1"/>
              <a:t>root,x</a:t>
            </a:r>
            <a:r>
              <a:rPr lang="en-IN" dirty="0"/>
              <a:t>):</a:t>
            </a:r>
          </a:p>
          <a:p>
            <a:r>
              <a:rPr lang="en-IN" dirty="0"/>
              <a:t>    global flag</a:t>
            </a:r>
          </a:p>
          <a:p>
            <a:r>
              <a:rPr lang="en-IN" dirty="0"/>
              <a:t>    if root is None:</a:t>
            </a:r>
          </a:p>
          <a:p>
            <a:r>
              <a:rPr lang="en-IN" dirty="0"/>
              <a:t>        return</a:t>
            </a:r>
          </a:p>
          <a:p>
            <a:r>
              <a:rPr lang="en-IN" dirty="0"/>
              <a:t>    if (</a:t>
            </a:r>
            <a:r>
              <a:rPr lang="en-IN" dirty="0" err="1"/>
              <a:t>root.left</a:t>
            </a:r>
            <a:r>
              <a:rPr lang="en-IN" dirty="0"/>
              <a:t> == None) and (</a:t>
            </a:r>
            <a:r>
              <a:rPr lang="en-IN" dirty="0" err="1"/>
              <a:t>root.right</a:t>
            </a:r>
            <a:r>
              <a:rPr lang="en-IN" dirty="0"/>
              <a:t> == None) and (root.val == x): </a:t>
            </a:r>
          </a:p>
          <a:p>
            <a:r>
              <a:rPr lang="en-IN" dirty="0"/>
              <a:t>        flag = True</a:t>
            </a:r>
          </a:p>
          <a:p>
            <a:r>
              <a:rPr lang="en-IN" dirty="0"/>
              <a:t>        return None  </a:t>
            </a:r>
          </a:p>
          <a:p>
            <a:r>
              <a:rPr lang="en-IN" dirty="0"/>
              <a:t>    </a:t>
            </a:r>
            <a:r>
              <a:rPr lang="en-IN" dirty="0" err="1"/>
              <a:t>root.left</a:t>
            </a:r>
            <a:r>
              <a:rPr lang="en-IN" dirty="0"/>
              <a:t> = </a:t>
            </a:r>
            <a:r>
              <a:rPr lang="en-IN" dirty="0" err="1"/>
              <a:t>leafDelete</a:t>
            </a:r>
            <a:r>
              <a:rPr lang="en-IN" dirty="0"/>
              <a:t>(</a:t>
            </a:r>
            <a:r>
              <a:rPr lang="en-IN" dirty="0" err="1"/>
              <a:t>root.left,x</a:t>
            </a:r>
            <a:r>
              <a:rPr lang="en-IN" dirty="0"/>
              <a:t>)  </a:t>
            </a:r>
          </a:p>
          <a:p>
            <a:r>
              <a:rPr lang="en-IN" dirty="0"/>
              <a:t>    </a:t>
            </a:r>
            <a:r>
              <a:rPr lang="en-IN" dirty="0" err="1"/>
              <a:t>root.right</a:t>
            </a:r>
            <a:r>
              <a:rPr lang="en-IN" dirty="0"/>
              <a:t> = </a:t>
            </a:r>
            <a:r>
              <a:rPr lang="en-IN" dirty="0" err="1"/>
              <a:t>leafDelete</a:t>
            </a:r>
            <a:r>
              <a:rPr lang="en-IN" dirty="0"/>
              <a:t>(</a:t>
            </a:r>
            <a:r>
              <a:rPr lang="en-IN" dirty="0" err="1"/>
              <a:t>root.right,x</a:t>
            </a:r>
            <a:r>
              <a:rPr lang="en-IN" dirty="0"/>
              <a:t>) </a:t>
            </a:r>
          </a:p>
          <a:p>
            <a:r>
              <a:rPr lang="en-IN" dirty="0"/>
              <a:t>    return root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92500" lnSpcReduction="10000"/>
          </a:bodyPr>
          <a:lstStyle/>
          <a:p>
            <a:r>
              <a:rPr lang="en-IN" dirty="0"/>
              <a:t>root = Node(4); </a:t>
            </a:r>
          </a:p>
          <a:p>
            <a:r>
              <a:rPr lang="en-IN" dirty="0" err="1"/>
              <a:t>root.left</a:t>
            </a:r>
            <a:r>
              <a:rPr lang="en-IN" dirty="0"/>
              <a:t> = Node(5); </a:t>
            </a:r>
          </a:p>
          <a:p>
            <a:r>
              <a:rPr lang="en-IN" dirty="0" err="1"/>
              <a:t>root.right</a:t>
            </a:r>
            <a:r>
              <a:rPr lang="en-IN" dirty="0"/>
              <a:t> = Node(9); </a:t>
            </a:r>
          </a:p>
          <a:p>
            <a:r>
              <a:rPr lang="en-IN" dirty="0" err="1"/>
              <a:t>root.left.left</a:t>
            </a:r>
            <a:r>
              <a:rPr lang="en-IN" dirty="0"/>
              <a:t> = Node(3); </a:t>
            </a:r>
          </a:p>
          <a:p>
            <a:r>
              <a:rPr lang="en-IN" dirty="0" err="1"/>
              <a:t>root.left.right</a:t>
            </a:r>
            <a:r>
              <a:rPr lang="en-IN" dirty="0"/>
              <a:t> = Node(1); </a:t>
            </a:r>
          </a:p>
          <a:p>
            <a:r>
              <a:rPr lang="en-IN" dirty="0" err="1"/>
              <a:t>root.right.left</a:t>
            </a:r>
            <a:r>
              <a:rPr lang="en-IN" dirty="0"/>
              <a:t> = Node(7);</a:t>
            </a:r>
          </a:p>
          <a:p>
            <a:r>
              <a:rPr lang="en-IN" dirty="0"/>
              <a:t>k = </a:t>
            </a:r>
            <a:r>
              <a:rPr lang="en-IN" dirty="0" err="1"/>
              <a:t>int</a:t>
            </a:r>
            <a:r>
              <a:rPr lang="en-IN" dirty="0"/>
              <a:t>(input('Enter value of Leaf node to be </a:t>
            </a:r>
            <a:r>
              <a:rPr lang="en-IN" dirty="0" err="1"/>
              <a:t>deleated</a:t>
            </a:r>
            <a:r>
              <a:rPr lang="en-IN" dirty="0"/>
              <a:t>:'))</a:t>
            </a:r>
          </a:p>
          <a:p>
            <a:r>
              <a:rPr lang="en-IN" dirty="0"/>
              <a:t>root = </a:t>
            </a:r>
            <a:r>
              <a:rPr lang="en-IN" dirty="0" err="1"/>
              <a:t>leafDelete</a:t>
            </a:r>
            <a:r>
              <a:rPr lang="en-IN" dirty="0"/>
              <a:t>(</a:t>
            </a:r>
            <a:r>
              <a:rPr lang="en-IN" dirty="0" err="1"/>
              <a:t>root,k</a:t>
            </a:r>
            <a:r>
              <a:rPr lang="en-IN" dirty="0"/>
              <a:t>)</a:t>
            </a:r>
          </a:p>
          <a:p>
            <a:r>
              <a:rPr lang="en-IN" dirty="0"/>
              <a:t>if flag:</a:t>
            </a:r>
          </a:p>
          <a:p>
            <a:r>
              <a:rPr lang="en-IN" dirty="0"/>
              <a:t>    </a:t>
            </a:r>
            <a:r>
              <a:rPr lang="en-IN" dirty="0" err="1"/>
              <a:t>Preorder</a:t>
            </a:r>
            <a:r>
              <a:rPr lang="en-IN" dirty="0"/>
              <a:t>(root)</a:t>
            </a:r>
          </a:p>
          <a:p>
            <a:r>
              <a:rPr lang="en-IN" dirty="0"/>
              <a:t>else:</a:t>
            </a:r>
          </a:p>
          <a:p>
            <a:r>
              <a:rPr lang="en-IN" dirty="0"/>
              <a:t>    print('Node with given </a:t>
            </a:r>
            <a:r>
              <a:rPr lang="en-IN" dirty="0" err="1"/>
              <a:t>value',k,'Is</a:t>
            </a:r>
            <a:r>
              <a:rPr lang="en-IN" dirty="0"/>
              <a:t> not Leaf Node')</a:t>
            </a:r>
          </a:p>
          <a:p>
            <a:endParaRPr lang="en-I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r>
              <a:rPr lang="en-IN" dirty="0"/>
              <a:t>Tic-</a:t>
            </a:r>
            <a:r>
              <a:rPr lang="en-IN" dirty="0" err="1"/>
              <a:t>Tac</a:t>
            </a:r>
            <a:r>
              <a:rPr lang="en-IN" dirty="0"/>
              <a:t> Toe Game</a:t>
            </a:r>
          </a:p>
        </p:txBody>
      </p:sp>
      <p:sp>
        <p:nvSpPr>
          <p:cNvPr id="3" name="Content Placeholder 2"/>
          <p:cNvSpPr>
            <a:spLocks noGrp="1"/>
          </p:cNvSpPr>
          <p:nvPr>
            <p:ph idx="1"/>
          </p:nvPr>
        </p:nvSpPr>
        <p:spPr>
          <a:xfrm>
            <a:off x="457200" y="500042"/>
            <a:ext cx="8472518" cy="6143668"/>
          </a:xfrm>
        </p:spPr>
        <p:txBody>
          <a:bodyPr>
            <a:normAutofit fontScale="47500" lnSpcReduction="20000"/>
          </a:bodyPr>
          <a:lstStyle/>
          <a:p>
            <a:r>
              <a:rPr lang="en-IN" dirty="0"/>
              <a:t>p</a:t>
            </a:r>
            <a:r>
              <a:rPr lang="en-IN" sz="3400" dirty="0"/>
              <a:t>layer=1</a:t>
            </a:r>
          </a:p>
          <a:p>
            <a:r>
              <a:rPr lang="en-IN" sz="3400" dirty="0"/>
              <a:t>board=[' ',' ',' ',' ',' ',' ',' ',' ',' ',' ']</a:t>
            </a:r>
          </a:p>
          <a:p>
            <a:r>
              <a:rPr lang="en-IN" sz="3400" dirty="0"/>
              <a:t>Win=1</a:t>
            </a:r>
          </a:p>
          <a:p>
            <a:r>
              <a:rPr lang="en-IN" sz="3400" dirty="0"/>
              <a:t>Draw=-1</a:t>
            </a:r>
          </a:p>
          <a:p>
            <a:r>
              <a:rPr lang="en-IN" sz="3400" dirty="0"/>
              <a:t>Running=0</a:t>
            </a:r>
          </a:p>
          <a:p>
            <a:r>
              <a:rPr lang="en-IN" sz="3400" dirty="0"/>
              <a:t>Stop=1</a:t>
            </a:r>
          </a:p>
          <a:p>
            <a:endParaRPr lang="en-IN" sz="3400" dirty="0"/>
          </a:p>
          <a:p>
            <a:r>
              <a:rPr lang="en-IN" sz="3400" dirty="0"/>
              <a:t>Game=Running</a:t>
            </a:r>
          </a:p>
          <a:p>
            <a:r>
              <a:rPr lang="en-IN" sz="3400" dirty="0"/>
              <a:t>Mark='X'</a:t>
            </a:r>
          </a:p>
          <a:p>
            <a:endParaRPr lang="en-IN" sz="3400" dirty="0"/>
          </a:p>
          <a:p>
            <a:pPr>
              <a:buNone/>
            </a:pPr>
            <a:r>
              <a:rPr lang="en-IN" sz="3400" dirty="0"/>
              <a:t>def </a:t>
            </a:r>
            <a:r>
              <a:rPr lang="en-IN" sz="3400" dirty="0" err="1"/>
              <a:t>DrawBoard</a:t>
            </a:r>
            <a:r>
              <a:rPr lang="en-IN" sz="3400" dirty="0"/>
              <a:t>():</a:t>
            </a:r>
          </a:p>
          <a:p>
            <a:pPr>
              <a:buNone/>
            </a:pPr>
            <a:r>
              <a:rPr lang="en-IN" sz="3400" dirty="0"/>
              <a:t>          print(" %c | %c | %c " % (board[1],board[2],board[3]))    </a:t>
            </a:r>
          </a:p>
          <a:p>
            <a:r>
              <a:rPr lang="en-IN" sz="3400" dirty="0"/>
              <a:t>    print("___|___|___")    </a:t>
            </a:r>
          </a:p>
          <a:p>
            <a:r>
              <a:rPr lang="en-IN" sz="3400" dirty="0"/>
              <a:t>    print(" %c | %c | %c " % (board[4],board[5],board[6]))    </a:t>
            </a:r>
          </a:p>
          <a:p>
            <a:r>
              <a:rPr lang="en-IN" sz="3400" dirty="0"/>
              <a:t>    print("___|___|___")    </a:t>
            </a:r>
          </a:p>
          <a:p>
            <a:r>
              <a:rPr lang="en-IN" sz="3400" dirty="0"/>
              <a:t>    print(" %c | %c | %c " % (board[7],board[8],board[9]))    </a:t>
            </a:r>
          </a:p>
          <a:p>
            <a:r>
              <a:rPr lang="en-IN" sz="3400" dirty="0"/>
              <a:t>    print("   |   |   ")  </a:t>
            </a:r>
          </a:p>
          <a:p>
            <a:endParaRPr lang="en-IN" sz="3400" dirty="0"/>
          </a:p>
          <a:p>
            <a:pPr>
              <a:buNone/>
            </a:pPr>
            <a:r>
              <a:rPr lang="en-IN" sz="3400" dirty="0"/>
              <a:t>def </a:t>
            </a:r>
            <a:r>
              <a:rPr lang="en-IN" sz="3400" dirty="0" err="1"/>
              <a:t>checkposition</a:t>
            </a:r>
            <a:r>
              <a:rPr lang="en-IN" sz="3400" dirty="0"/>
              <a:t>(x):</a:t>
            </a:r>
          </a:p>
          <a:p>
            <a:r>
              <a:rPr lang="en-IN" sz="3400" dirty="0"/>
              <a:t>    if(board[x]==' '):</a:t>
            </a:r>
          </a:p>
          <a:p>
            <a:r>
              <a:rPr lang="en-IN" sz="3400" dirty="0"/>
              <a:t>        return True</a:t>
            </a:r>
          </a:p>
          <a:p>
            <a:r>
              <a:rPr lang="en-IN" sz="3400" dirty="0"/>
              <a:t>    else:</a:t>
            </a:r>
          </a:p>
          <a:p>
            <a:r>
              <a:rPr lang="en-IN" sz="3400" dirty="0"/>
              <a:t>        return False</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472518" cy="6643710"/>
          </a:xfrm>
        </p:spPr>
        <p:txBody>
          <a:bodyPr>
            <a:normAutofit fontScale="40000" lnSpcReduction="20000"/>
          </a:bodyPr>
          <a:lstStyle/>
          <a:p>
            <a:endParaRPr lang="en-IN" dirty="0"/>
          </a:p>
          <a:p>
            <a:r>
              <a:rPr lang="en-IN" dirty="0"/>
              <a:t>def </a:t>
            </a:r>
            <a:r>
              <a:rPr lang="en-IN" dirty="0" err="1"/>
              <a:t>checkwin</a:t>
            </a:r>
            <a:r>
              <a:rPr lang="en-IN" dirty="0"/>
              <a:t>():</a:t>
            </a:r>
          </a:p>
          <a:p>
            <a:r>
              <a:rPr lang="en-IN" dirty="0"/>
              <a:t>    global Game</a:t>
            </a:r>
          </a:p>
          <a:p>
            <a:endParaRPr lang="en-IN" dirty="0"/>
          </a:p>
          <a:p>
            <a:r>
              <a:rPr lang="en-IN" dirty="0"/>
              <a:t>    if(board[1]==board[2] and board[2]==board[3] and board[1]!=''):</a:t>
            </a:r>
          </a:p>
          <a:p>
            <a:r>
              <a:rPr lang="en-IN" dirty="0"/>
              <a:t>         Game=Win</a:t>
            </a:r>
          </a:p>
          <a:p>
            <a:r>
              <a:rPr lang="en-IN" dirty="0"/>
              <a:t>    </a:t>
            </a:r>
            <a:r>
              <a:rPr lang="en-IN" dirty="0" err="1"/>
              <a:t>elif</a:t>
            </a:r>
            <a:r>
              <a:rPr lang="en-IN" dirty="0"/>
              <a:t>(board[4]==board[5] and board[5]==board[6] and board[4]!=' '):</a:t>
            </a:r>
          </a:p>
          <a:p>
            <a:r>
              <a:rPr lang="en-IN" dirty="0"/>
              <a:t>         Game=Win</a:t>
            </a:r>
          </a:p>
          <a:p>
            <a:r>
              <a:rPr lang="en-IN" dirty="0"/>
              <a:t>    </a:t>
            </a:r>
            <a:r>
              <a:rPr lang="en-IN" dirty="0" err="1"/>
              <a:t>elif</a:t>
            </a:r>
            <a:r>
              <a:rPr lang="en-IN" dirty="0"/>
              <a:t>(board[7]==board[8] and board[8]==board[9] and board[7]!=' '):</a:t>
            </a:r>
          </a:p>
          <a:p>
            <a:r>
              <a:rPr lang="en-IN" dirty="0"/>
              <a:t>         Game=Win</a:t>
            </a:r>
          </a:p>
          <a:p>
            <a:endParaRPr lang="en-IN" dirty="0"/>
          </a:p>
          <a:p>
            <a:r>
              <a:rPr lang="en-IN" dirty="0"/>
              <a:t>    </a:t>
            </a:r>
            <a:r>
              <a:rPr lang="en-IN" dirty="0" err="1"/>
              <a:t>elif</a:t>
            </a:r>
            <a:r>
              <a:rPr lang="en-IN" dirty="0"/>
              <a:t>(board[1]==board[4] and board[4]==board[7] and board[1]!=' '):</a:t>
            </a:r>
          </a:p>
          <a:p>
            <a:r>
              <a:rPr lang="en-IN" dirty="0"/>
              <a:t>         Game=Win</a:t>
            </a:r>
          </a:p>
          <a:p>
            <a:endParaRPr lang="en-IN" dirty="0"/>
          </a:p>
          <a:p>
            <a:r>
              <a:rPr lang="en-IN" dirty="0"/>
              <a:t>    </a:t>
            </a:r>
            <a:r>
              <a:rPr lang="en-IN" dirty="0" err="1"/>
              <a:t>elif</a:t>
            </a:r>
            <a:r>
              <a:rPr lang="en-IN" dirty="0"/>
              <a:t>(board[2]==board[5] and board[5]==board[8] and board[2]!=' '):</a:t>
            </a:r>
          </a:p>
          <a:p>
            <a:r>
              <a:rPr lang="en-IN" dirty="0"/>
              <a:t>         Game=Win</a:t>
            </a:r>
          </a:p>
          <a:p>
            <a:endParaRPr lang="en-IN" dirty="0"/>
          </a:p>
          <a:p>
            <a:r>
              <a:rPr lang="en-IN" dirty="0"/>
              <a:t>    </a:t>
            </a:r>
            <a:r>
              <a:rPr lang="en-IN" dirty="0" err="1"/>
              <a:t>elif</a:t>
            </a:r>
            <a:r>
              <a:rPr lang="en-IN" dirty="0"/>
              <a:t>(board[3]==board[6] and board[6]==board[9] and board[3]!=' '):</a:t>
            </a:r>
          </a:p>
          <a:p>
            <a:r>
              <a:rPr lang="en-IN" dirty="0"/>
              <a:t>        Game=Win</a:t>
            </a:r>
          </a:p>
          <a:p>
            <a:endParaRPr lang="en-IN" dirty="0"/>
          </a:p>
          <a:p>
            <a:r>
              <a:rPr lang="en-IN" dirty="0"/>
              <a:t>    </a:t>
            </a:r>
            <a:r>
              <a:rPr lang="en-IN" dirty="0" err="1"/>
              <a:t>elif</a:t>
            </a:r>
            <a:r>
              <a:rPr lang="en-IN" dirty="0"/>
              <a:t>(board[1]==board[5] and board[5]==board[9] and board[5]!=' '):</a:t>
            </a:r>
          </a:p>
          <a:p>
            <a:r>
              <a:rPr lang="en-IN" dirty="0"/>
              <a:t>        Game=Win</a:t>
            </a:r>
          </a:p>
          <a:p>
            <a:endParaRPr lang="en-IN" dirty="0"/>
          </a:p>
          <a:p>
            <a:r>
              <a:rPr lang="en-IN" dirty="0"/>
              <a:t>    </a:t>
            </a:r>
            <a:r>
              <a:rPr lang="en-IN" dirty="0" err="1"/>
              <a:t>elif</a:t>
            </a:r>
            <a:r>
              <a:rPr lang="en-IN" dirty="0"/>
              <a:t>(board[3]==board[5] and board[5]==board[7] and board[5]!=' '):</a:t>
            </a:r>
          </a:p>
          <a:p>
            <a:r>
              <a:rPr lang="en-IN" dirty="0"/>
              <a:t>        Game=Win</a:t>
            </a:r>
          </a:p>
          <a:p>
            <a:endParaRPr lang="en-IN" dirty="0"/>
          </a:p>
          <a:p>
            <a:r>
              <a:rPr lang="en-IN" dirty="0"/>
              <a:t>    </a:t>
            </a:r>
            <a:r>
              <a:rPr lang="en-IN" dirty="0" err="1"/>
              <a:t>elif</a:t>
            </a:r>
            <a:r>
              <a:rPr lang="en-IN" dirty="0"/>
              <a:t>(board[1]!=' ' and board[2]!=' ' and board[3]!=' ' and board[4]!=' ' and board[5]!=' ' and board[6]!=' ' and board[7]!=' ' and board[8]!=' ' and board[9]!=' '):</a:t>
            </a:r>
          </a:p>
          <a:p>
            <a:r>
              <a:rPr lang="en-IN" dirty="0"/>
              <a:t>        Game=Draw</a:t>
            </a:r>
          </a:p>
          <a:p>
            <a:endParaRPr lang="en-IN" dirty="0"/>
          </a:p>
          <a:p>
            <a:r>
              <a:rPr lang="en-IN" dirty="0"/>
              <a:t>    else:</a:t>
            </a:r>
          </a:p>
          <a:p>
            <a:r>
              <a:rPr lang="en-IN" dirty="0"/>
              <a:t>        Game=Running</a:t>
            </a:r>
          </a:p>
          <a:p>
            <a:endParaRPr lang="en-IN" dirty="0"/>
          </a:p>
          <a:p>
            <a:endParaRPr lang="en-I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42875"/>
            <a:ext cx="8229600" cy="6500813"/>
          </a:xfrm>
        </p:spPr>
        <p:txBody>
          <a:bodyPr>
            <a:normAutofit fontScale="77500" lnSpcReduction="20000"/>
          </a:bodyPr>
          <a:lstStyle/>
          <a:p>
            <a:endParaRPr lang="en-IN" dirty="0"/>
          </a:p>
          <a:p>
            <a:r>
              <a:rPr lang="en-IN" dirty="0"/>
              <a:t>while(Game==Running):</a:t>
            </a:r>
          </a:p>
          <a:p>
            <a:r>
              <a:rPr lang="en-IN" dirty="0"/>
              <a:t>    </a:t>
            </a:r>
            <a:r>
              <a:rPr lang="en-IN" dirty="0" err="1"/>
              <a:t>DrawBoard</a:t>
            </a:r>
            <a:r>
              <a:rPr lang="en-IN" dirty="0"/>
              <a:t>()</a:t>
            </a:r>
          </a:p>
          <a:p>
            <a:r>
              <a:rPr lang="en-IN" dirty="0"/>
              <a:t>    if(player%2!=0):</a:t>
            </a:r>
          </a:p>
          <a:p>
            <a:r>
              <a:rPr lang="en-IN" dirty="0"/>
              <a:t>        print("Player 1's chance")</a:t>
            </a:r>
          </a:p>
          <a:p>
            <a:r>
              <a:rPr lang="en-IN" dirty="0"/>
              <a:t>        Mark='X'</a:t>
            </a:r>
          </a:p>
          <a:p>
            <a:r>
              <a:rPr lang="en-IN" dirty="0"/>
              <a:t>    else:</a:t>
            </a:r>
          </a:p>
          <a:p>
            <a:r>
              <a:rPr lang="en-IN" dirty="0"/>
              <a:t>        print("Player 2's chance")</a:t>
            </a:r>
          </a:p>
          <a:p>
            <a:r>
              <a:rPr lang="en-IN" dirty="0"/>
              <a:t>        Mark='O'</a:t>
            </a:r>
          </a:p>
          <a:p>
            <a:endParaRPr lang="en-IN" dirty="0"/>
          </a:p>
          <a:p>
            <a:endParaRPr lang="en-IN" dirty="0"/>
          </a:p>
          <a:p>
            <a:r>
              <a:rPr lang="en-IN" dirty="0"/>
              <a:t>    choice=</a:t>
            </a:r>
            <a:r>
              <a:rPr lang="en-IN" dirty="0" err="1"/>
              <a:t>int</a:t>
            </a:r>
            <a:r>
              <a:rPr lang="en-IN" dirty="0"/>
              <a:t>(input("Enter the position")) </a:t>
            </a:r>
          </a:p>
          <a:p>
            <a:r>
              <a:rPr lang="en-IN" dirty="0"/>
              <a:t>    if(</a:t>
            </a:r>
            <a:r>
              <a:rPr lang="en-IN" dirty="0" err="1"/>
              <a:t>checkposition</a:t>
            </a:r>
            <a:r>
              <a:rPr lang="en-IN" dirty="0"/>
              <a:t>(choice)):</a:t>
            </a:r>
          </a:p>
          <a:p>
            <a:r>
              <a:rPr lang="en-IN" dirty="0"/>
              <a:t>        board[choice]=Mark </a:t>
            </a:r>
          </a:p>
          <a:p>
            <a:r>
              <a:rPr lang="en-IN" dirty="0"/>
              <a:t>        player+=1 </a:t>
            </a:r>
          </a:p>
          <a:p>
            <a:r>
              <a:rPr lang="en-IN" dirty="0"/>
              <a:t>        </a:t>
            </a:r>
            <a:r>
              <a:rPr lang="en-IN" dirty="0" err="1"/>
              <a:t>checkwin</a:t>
            </a:r>
            <a:r>
              <a:rPr lang="en-IN" dirty="0"/>
              <a:t>()</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a:bodyPr>
          <a:lstStyle/>
          <a:p>
            <a:r>
              <a:rPr lang="en-IN" dirty="0" err="1"/>
              <a:t>DrawBoard</a:t>
            </a:r>
            <a:r>
              <a:rPr lang="en-IN" dirty="0"/>
              <a:t>()</a:t>
            </a:r>
          </a:p>
          <a:p>
            <a:r>
              <a:rPr lang="en-IN" dirty="0"/>
              <a:t>if(Game==Draw):</a:t>
            </a:r>
          </a:p>
          <a:p>
            <a:r>
              <a:rPr lang="en-IN" dirty="0"/>
              <a:t>    print("Game Draw")</a:t>
            </a:r>
          </a:p>
          <a:p>
            <a:r>
              <a:rPr lang="en-IN" dirty="0" err="1"/>
              <a:t>elif</a:t>
            </a:r>
            <a:r>
              <a:rPr lang="en-IN" dirty="0"/>
              <a:t>(Game==Win):</a:t>
            </a:r>
          </a:p>
          <a:p>
            <a:r>
              <a:rPr lang="en-IN" dirty="0"/>
              <a:t>    player-=1</a:t>
            </a:r>
          </a:p>
          <a:p>
            <a:r>
              <a:rPr lang="en-IN" dirty="0"/>
              <a:t>    if(player%2!=0): </a:t>
            </a:r>
          </a:p>
          <a:p>
            <a:r>
              <a:rPr lang="en-IN" dirty="0"/>
              <a:t>        print("Player 1 Won")</a:t>
            </a:r>
          </a:p>
          <a:p>
            <a:r>
              <a:rPr lang="en-IN" dirty="0"/>
              <a:t>    else:</a:t>
            </a:r>
          </a:p>
          <a:p>
            <a:r>
              <a:rPr lang="en-IN" dirty="0"/>
              <a:t>        print("Player 2 Won")</a:t>
            </a:r>
          </a:p>
          <a:p>
            <a:r>
              <a:rPr lang="en-IN"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a:t>
            </a:r>
          </a:p>
        </p:txBody>
      </p:sp>
      <p:sp>
        <p:nvSpPr>
          <p:cNvPr id="3" name="Content Placeholder 2"/>
          <p:cNvSpPr>
            <a:spLocks noGrp="1"/>
          </p:cNvSpPr>
          <p:nvPr>
            <p:ph idx="1"/>
          </p:nvPr>
        </p:nvSpPr>
        <p:spPr/>
        <p:txBody>
          <a:bodyPr>
            <a:normAutofit/>
          </a:bodyPr>
          <a:lstStyle/>
          <a:p>
            <a:r>
              <a:rPr lang="en-IN" sz="2400" dirty="0"/>
              <a:t>Write a program using classes and objects to take the employee name and salary as input and calculate the total salary after deducting 0.2% salary from it. </a:t>
            </a:r>
          </a:p>
          <a:p>
            <a:r>
              <a:rPr lang="en-IN" sz="2400" dirty="0"/>
              <a:t>Write a Python class which has two methods </a:t>
            </a:r>
            <a:r>
              <a:rPr lang="en-IN" sz="2400" dirty="0" err="1"/>
              <a:t>get_String</a:t>
            </a:r>
            <a:r>
              <a:rPr lang="en-IN" sz="2400" dirty="0"/>
              <a:t> and </a:t>
            </a:r>
            <a:r>
              <a:rPr lang="en-IN" sz="2400" dirty="0" err="1"/>
              <a:t>print_String</a:t>
            </a:r>
            <a:r>
              <a:rPr lang="en-IN" sz="2400" dirty="0"/>
              <a:t>. </a:t>
            </a:r>
            <a:r>
              <a:rPr lang="en-IN" sz="2400" dirty="0" err="1"/>
              <a:t>get_String</a:t>
            </a:r>
            <a:r>
              <a:rPr lang="en-IN" sz="2400" dirty="0"/>
              <a:t> accept a string from the user and </a:t>
            </a:r>
            <a:r>
              <a:rPr lang="en-IN" sz="2400" dirty="0" err="1"/>
              <a:t>print_String</a:t>
            </a:r>
            <a:r>
              <a:rPr lang="en-IN" sz="2400" dirty="0"/>
              <a:t> print the string in upper case</a:t>
            </a:r>
          </a:p>
          <a:p>
            <a:r>
              <a:rPr lang="en-IN" sz="2400" b="1" dirty="0"/>
              <a:t> </a:t>
            </a:r>
            <a:r>
              <a:rPr lang="en-IN" sz="2400" dirty="0"/>
              <a:t>Write a Python class named Rectangle constructed by a length and width and a method which will compute the area of a rectangle.</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6E02-E641-4E61-85C1-FC313C3BC8ED}"/>
              </a:ext>
            </a:extLst>
          </p:cNvPr>
          <p:cNvSpPr>
            <a:spLocks noGrp="1"/>
          </p:cNvSpPr>
          <p:nvPr>
            <p:ph type="title"/>
          </p:nvPr>
        </p:nvSpPr>
        <p:spPr>
          <a:xfrm>
            <a:off x="457200" y="274638"/>
            <a:ext cx="8229600" cy="457199"/>
          </a:xfrm>
        </p:spPr>
        <p:txBody>
          <a:bodyPr>
            <a:normAutofit fontScale="90000"/>
          </a:bodyPr>
          <a:lstStyle/>
          <a:p>
            <a:r>
              <a:rPr lang="en-US" dirty="0"/>
              <a:t>Reversing list using recursion</a:t>
            </a:r>
            <a:endParaRPr lang="en-IN" dirty="0"/>
          </a:p>
        </p:txBody>
      </p:sp>
      <p:sp>
        <p:nvSpPr>
          <p:cNvPr id="3" name="Content Placeholder 2">
            <a:extLst>
              <a:ext uri="{FF2B5EF4-FFF2-40B4-BE49-F238E27FC236}">
                <a16:creationId xmlns:a16="http://schemas.microsoft.com/office/drawing/2014/main" id="{6B9FC47A-B5A0-4C89-B274-775EA5A98A46}"/>
              </a:ext>
            </a:extLst>
          </p:cNvPr>
          <p:cNvSpPr>
            <a:spLocks noGrp="1"/>
          </p:cNvSpPr>
          <p:nvPr>
            <p:ph idx="1"/>
          </p:nvPr>
        </p:nvSpPr>
        <p:spPr>
          <a:xfrm>
            <a:off x="457200" y="908720"/>
            <a:ext cx="8229600" cy="5217443"/>
          </a:xfrm>
        </p:spPr>
        <p:txBody>
          <a:bodyPr/>
          <a:lstStyle/>
          <a:p>
            <a:r>
              <a:rPr lang="en-US" dirty="0"/>
              <a:t>l=[1,2,4,6]</a:t>
            </a:r>
          </a:p>
          <a:p>
            <a:r>
              <a:rPr lang="en-US" dirty="0"/>
              <a:t>def recursive(l):</a:t>
            </a:r>
          </a:p>
          <a:p>
            <a:r>
              <a:rPr lang="en-US" dirty="0"/>
              <a:t>    if </a:t>
            </a:r>
            <a:r>
              <a:rPr lang="en-US" dirty="0" err="1"/>
              <a:t>len</a:t>
            </a:r>
            <a:r>
              <a:rPr lang="en-US" dirty="0"/>
              <a:t>(l)==0:</a:t>
            </a:r>
          </a:p>
          <a:p>
            <a:r>
              <a:rPr lang="en-US" dirty="0"/>
              <a:t>        return []</a:t>
            </a:r>
          </a:p>
          <a:p>
            <a:r>
              <a:rPr lang="en-US" dirty="0"/>
              <a:t>    else:</a:t>
            </a:r>
          </a:p>
          <a:p>
            <a:r>
              <a:rPr lang="en-US" dirty="0"/>
              <a:t>        return [</a:t>
            </a:r>
            <a:r>
              <a:rPr lang="en-US" dirty="0" err="1"/>
              <a:t>l.pop</a:t>
            </a:r>
            <a:r>
              <a:rPr lang="en-US" dirty="0"/>
              <a:t>()]+recursive(l)</a:t>
            </a:r>
          </a:p>
          <a:p>
            <a:endParaRPr lang="en-US" dirty="0"/>
          </a:p>
          <a:p>
            <a:r>
              <a:rPr lang="en-US" dirty="0"/>
              <a:t>print(recursive(l))</a:t>
            </a:r>
          </a:p>
          <a:p>
            <a:endParaRPr lang="en-IN" dirty="0"/>
          </a:p>
        </p:txBody>
      </p:sp>
    </p:spTree>
    <p:extLst>
      <p:ext uri="{BB962C8B-B14F-4D97-AF65-F5344CB8AC3E}">
        <p14:creationId xmlns:p14="http://schemas.microsoft.com/office/powerpoint/2010/main" val="38844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Encapsulation</a:t>
            </a:r>
          </a:p>
        </p:txBody>
      </p:sp>
      <p:sp>
        <p:nvSpPr>
          <p:cNvPr id="3" name="Content Placeholder 2"/>
          <p:cNvSpPr>
            <a:spLocks noGrp="1"/>
          </p:cNvSpPr>
          <p:nvPr>
            <p:ph idx="1"/>
          </p:nvPr>
        </p:nvSpPr>
        <p:spPr/>
        <p:txBody>
          <a:bodyPr/>
          <a:lstStyle/>
          <a:p>
            <a:r>
              <a:rPr lang="en-IN" dirty="0"/>
              <a:t>Encapsulation provides data security to a class.</a:t>
            </a:r>
          </a:p>
          <a:p>
            <a:endParaRPr lang="en-IN" dirty="0"/>
          </a:p>
          <a:p>
            <a:r>
              <a:rPr lang="en-IN" dirty="0"/>
              <a:t>It prevents users to change the data of a class.</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noAutofit/>
          </a:bodyPr>
          <a:lstStyle/>
          <a:p>
            <a:r>
              <a:rPr lang="en-IN" sz="2000" b="1" dirty="0"/>
              <a:t>class </a:t>
            </a:r>
            <a:r>
              <a:rPr lang="en-IN" sz="2000" dirty="0"/>
              <a:t>Car:</a:t>
            </a:r>
            <a:br>
              <a:rPr lang="en-IN" sz="2000" dirty="0"/>
            </a:br>
            <a:r>
              <a:rPr lang="en-IN" sz="2000" dirty="0"/>
              <a:t>    </a:t>
            </a:r>
            <a:r>
              <a:rPr lang="en-IN" sz="2000" b="1" dirty="0"/>
              <a:t>def </a:t>
            </a:r>
            <a:r>
              <a:rPr lang="en-IN" sz="2000" dirty="0"/>
              <a:t>__init__(self):</a:t>
            </a:r>
            <a:br>
              <a:rPr lang="en-IN" sz="2000" dirty="0"/>
            </a:br>
            <a:r>
              <a:rPr lang="en-IN" sz="2000" dirty="0"/>
              <a:t>        </a:t>
            </a:r>
            <a:r>
              <a:rPr lang="en-IN" sz="2000" dirty="0" err="1"/>
              <a:t>self.__updatesoftware</a:t>
            </a:r>
            <a:r>
              <a:rPr lang="en-IN" sz="2000" dirty="0"/>
              <a:t>()</a:t>
            </a:r>
            <a:br>
              <a:rPr lang="en-IN" sz="2000" dirty="0"/>
            </a:br>
            <a:br>
              <a:rPr lang="en-IN" sz="2000" dirty="0"/>
            </a:br>
            <a:r>
              <a:rPr lang="en-IN" sz="2000" dirty="0"/>
              <a:t>    </a:t>
            </a:r>
            <a:r>
              <a:rPr lang="en-IN" sz="2000" b="1" dirty="0"/>
              <a:t>def </a:t>
            </a:r>
            <a:r>
              <a:rPr lang="en-IN" sz="2000" dirty="0"/>
              <a:t>drive(self):</a:t>
            </a:r>
            <a:br>
              <a:rPr lang="en-IN" sz="2000" dirty="0"/>
            </a:br>
            <a:r>
              <a:rPr lang="en-IN" sz="2000" dirty="0"/>
              <a:t>        </a:t>
            </a:r>
            <a:r>
              <a:rPr lang="en-IN" sz="2000" b="1" dirty="0"/>
              <a:t>print</a:t>
            </a:r>
            <a:r>
              <a:rPr lang="en-IN" sz="2000" dirty="0"/>
              <a:t>(</a:t>
            </a:r>
            <a:r>
              <a:rPr lang="en-IN" sz="2000" b="1" dirty="0"/>
              <a:t>"driving"</a:t>
            </a:r>
            <a:r>
              <a:rPr lang="en-IN" sz="2000" dirty="0"/>
              <a:t>)</a:t>
            </a:r>
            <a:br>
              <a:rPr lang="en-IN" sz="2000" dirty="0"/>
            </a:br>
            <a:r>
              <a:rPr lang="en-IN" sz="2000" dirty="0"/>
              <a:t>    </a:t>
            </a:r>
            <a:r>
              <a:rPr lang="en-IN" sz="2000" b="1" dirty="0"/>
              <a:t>def </a:t>
            </a:r>
            <a:r>
              <a:rPr lang="en-IN" sz="2000" dirty="0"/>
              <a:t>__</a:t>
            </a:r>
            <a:r>
              <a:rPr lang="en-IN" sz="2000" dirty="0" err="1"/>
              <a:t>updatesoftware</a:t>
            </a:r>
            <a:r>
              <a:rPr lang="en-IN" sz="2000" dirty="0"/>
              <a:t>(self):</a:t>
            </a:r>
            <a:br>
              <a:rPr lang="en-IN" sz="2000" dirty="0"/>
            </a:br>
            <a:r>
              <a:rPr lang="en-IN" sz="2000" dirty="0"/>
              <a:t>        </a:t>
            </a:r>
            <a:r>
              <a:rPr lang="en-IN" sz="2000" b="1" dirty="0"/>
              <a:t>print</a:t>
            </a:r>
            <a:r>
              <a:rPr lang="en-IN" sz="2000" dirty="0"/>
              <a:t>(</a:t>
            </a:r>
            <a:r>
              <a:rPr lang="en-IN" sz="2000" b="1" dirty="0"/>
              <a:t>"updating software"</a:t>
            </a:r>
            <a:r>
              <a:rPr lang="en-IN" sz="2000" dirty="0"/>
              <a:t>)</a:t>
            </a:r>
            <a:br>
              <a:rPr lang="en-IN" sz="2000" dirty="0"/>
            </a:br>
            <a:br>
              <a:rPr lang="en-IN" sz="2000" dirty="0"/>
            </a:br>
            <a:r>
              <a:rPr lang="en-IN" sz="2000" dirty="0" err="1"/>
              <a:t>blackcar</a:t>
            </a:r>
            <a:r>
              <a:rPr lang="en-IN" sz="2000" dirty="0"/>
              <a:t>=Car()</a:t>
            </a:r>
            <a:br>
              <a:rPr lang="en-IN" sz="2000" dirty="0"/>
            </a:br>
            <a:r>
              <a:rPr lang="en-IN" sz="2000" dirty="0" err="1"/>
              <a:t>blackcar.drive</a:t>
            </a:r>
            <a:r>
              <a:rPr lang="en-IN"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Member Variables</a:t>
            </a:r>
          </a:p>
        </p:txBody>
      </p:sp>
      <p:sp>
        <p:nvSpPr>
          <p:cNvPr id="3" name="Content Placeholder 2"/>
          <p:cNvSpPr>
            <a:spLocks noGrp="1"/>
          </p:cNvSpPr>
          <p:nvPr>
            <p:ph idx="1"/>
          </p:nvPr>
        </p:nvSpPr>
        <p:spPr/>
        <p:txBody>
          <a:bodyPr>
            <a:normAutofit fontScale="92500" lnSpcReduction="10000"/>
          </a:bodyPr>
          <a:lstStyle/>
          <a:p>
            <a:r>
              <a:rPr lang="en-IN" dirty="0"/>
              <a:t>There are two types of member variables in a class:</a:t>
            </a:r>
          </a:p>
          <a:p>
            <a:pPr lvl="1"/>
            <a:r>
              <a:rPr lang="en-IN" dirty="0"/>
              <a:t>Public Member</a:t>
            </a:r>
          </a:p>
          <a:p>
            <a:pPr lvl="1"/>
            <a:r>
              <a:rPr lang="en-IN" dirty="0"/>
              <a:t>Private Member</a:t>
            </a:r>
          </a:p>
          <a:p>
            <a:pPr lvl="1"/>
            <a:endParaRPr lang="en-IN" dirty="0"/>
          </a:p>
          <a:p>
            <a:r>
              <a:rPr lang="en-IN" dirty="0"/>
              <a:t>Public member variable can be accessed outside the class.</a:t>
            </a:r>
          </a:p>
          <a:p>
            <a:r>
              <a:rPr lang="en-IN" dirty="0"/>
              <a:t>Private member variables cannot be accessed outside the class and are denoted by double underscore.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OOP?</a:t>
            </a:r>
          </a:p>
        </p:txBody>
      </p:sp>
      <p:sp>
        <p:nvSpPr>
          <p:cNvPr id="3" name="Content Placeholder 2"/>
          <p:cNvSpPr>
            <a:spLocks noGrp="1"/>
          </p:cNvSpPr>
          <p:nvPr>
            <p:ph idx="1"/>
          </p:nvPr>
        </p:nvSpPr>
        <p:spPr/>
        <p:txBody>
          <a:bodyPr/>
          <a:lstStyle/>
          <a:p>
            <a:r>
              <a:rPr lang="en-IN" dirty="0"/>
              <a:t>Python is a multi-paradigm programming language. Meaning, it supports different programming.</a:t>
            </a:r>
          </a:p>
          <a:p>
            <a:r>
              <a:rPr lang="en-IN" dirty="0"/>
              <a:t>One of the popular approach to solve a programming problem is by creating objects. This is known as Object-Oriented Programming (OOP).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to access private method inside a class?</a:t>
            </a:r>
          </a:p>
        </p:txBody>
      </p:sp>
      <p:sp>
        <p:nvSpPr>
          <p:cNvPr id="3" name="Content Placeholder 2"/>
          <p:cNvSpPr>
            <a:spLocks noGrp="1"/>
          </p:cNvSpPr>
          <p:nvPr>
            <p:ph idx="1"/>
          </p:nvPr>
        </p:nvSpPr>
        <p:spPr/>
        <p:txBody>
          <a:bodyPr>
            <a:normAutofit fontScale="92500" lnSpcReduction="10000"/>
          </a:bodyPr>
          <a:lstStyle/>
          <a:p>
            <a:r>
              <a:rPr lang="en-IN" dirty="0"/>
              <a:t>We can access a private method of a class inside the class by calling it inside a public method. </a:t>
            </a:r>
          </a:p>
          <a:p>
            <a:r>
              <a:rPr lang="en-IN" dirty="0"/>
              <a:t>We have to use ‘self’ keyword to call a private method.</a:t>
            </a:r>
          </a:p>
          <a:p>
            <a:r>
              <a:rPr lang="en-IN" dirty="0" err="1"/>
              <a:t>E.g</a:t>
            </a:r>
            <a:r>
              <a:rPr lang="en-IN" dirty="0"/>
              <a:t>:</a:t>
            </a:r>
          </a:p>
          <a:p>
            <a:pPr>
              <a:buNone/>
            </a:pPr>
            <a:r>
              <a:rPr lang="en-IN" b="1" dirty="0"/>
              <a:t>	def </a:t>
            </a:r>
            <a:r>
              <a:rPr lang="en-IN" dirty="0" err="1"/>
              <a:t>public_method</a:t>
            </a:r>
            <a:r>
              <a:rPr lang="en-IN" dirty="0"/>
              <a:t>(self):</a:t>
            </a:r>
            <a:br>
              <a:rPr lang="en-IN" dirty="0"/>
            </a:br>
            <a:r>
              <a:rPr lang="en-IN" dirty="0"/>
              <a:t>    print(</a:t>
            </a:r>
            <a:r>
              <a:rPr lang="en-IN" dirty="0" err="1"/>
              <a:t>self.a</a:t>
            </a:r>
            <a:r>
              <a:rPr lang="en-IN" dirty="0"/>
              <a:t>)</a:t>
            </a:r>
            <a:br>
              <a:rPr lang="en-IN" dirty="0"/>
            </a:br>
            <a:r>
              <a:rPr lang="en-IN" dirty="0"/>
              <a:t>    print(</a:t>
            </a:r>
            <a:r>
              <a:rPr lang="en-IN" dirty="0" err="1"/>
              <a:t>self.__c</a:t>
            </a:r>
            <a:r>
              <a:rPr lang="en-IN" dirty="0"/>
              <a:t>)</a:t>
            </a:r>
            <a:br>
              <a:rPr lang="en-IN" dirty="0"/>
            </a:br>
            <a:r>
              <a:rPr lang="en-IN" dirty="0"/>
              <a:t>    print(</a:t>
            </a:r>
            <a:r>
              <a:rPr lang="en-IN" b="1" dirty="0"/>
              <a:t>'public'</a:t>
            </a:r>
            <a:r>
              <a:rPr lang="en-IN" dirty="0"/>
              <a:t>)</a:t>
            </a:r>
            <a:br>
              <a:rPr lang="en-IN" dirty="0"/>
            </a:br>
            <a:r>
              <a:rPr lang="en-IN" dirty="0"/>
              <a:t>    </a:t>
            </a:r>
            <a:r>
              <a:rPr lang="en-IN" dirty="0" err="1"/>
              <a:t>self.__private_method</a:t>
            </a:r>
            <a:r>
              <a:rPr lang="en-IN"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Inheritance</a:t>
            </a:r>
          </a:p>
        </p:txBody>
      </p:sp>
      <p:sp>
        <p:nvSpPr>
          <p:cNvPr id="3" name="Content Placeholder 2"/>
          <p:cNvSpPr>
            <a:spLocks noGrp="1"/>
          </p:cNvSpPr>
          <p:nvPr>
            <p:ph idx="1"/>
          </p:nvPr>
        </p:nvSpPr>
        <p:spPr/>
        <p:txBody>
          <a:bodyPr/>
          <a:lstStyle/>
          <a:p>
            <a:r>
              <a:rPr lang="en-IN" dirty="0"/>
              <a:t>Classes in Python can be extended , creating new classes which retain characteristics of the base class.</a:t>
            </a:r>
          </a:p>
          <a:p>
            <a:r>
              <a:rPr lang="en-IN" dirty="0"/>
              <a:t>This process, is called inheritance.</a:t>
            </a:r>
          </a:p>
          <a:p>
            <a:r>
              <a:rPr lang="en-IN" dirty="0"/>
              <a:t>Involves a </a:t>
            </a:r>
            <a:r>
              <a:rPr lang="en-IN" dirty="0" err="1"/>
              <a:t>superclass</a:t>
            </a:r>
            <a:r>
              <a:rPr lang="en-IN" dirty="0"/>
              <a:t>  and a subclass.</a:t>
            </a:r>
          </a:p>
          <a:p>
            <a:r>
              <a:rPr lang="en-IN" dirty="0"/>
              <a:t>The subclass inherits the members of the </a:t>
            </a:r>
            <a:r>
              <a:rPr lang="en-IN" dirty="0" err="1"/>
              <a:t>superclass</a:t>
            </a:r>
            <a:r>
              <a:rPr lang="en-IN" dirty="0"/>
              <a:t>, on top of which it can add its own members.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Simple Inheritance</a:t>
            </a:r>
          </a:p>
        </p:txBody>
      </p:sp>
      <p:sp>
        <p:nvSpPr>
          <p:cNvPr id="3" name="Content Placeholder 2"/>
          <p:cNvSpPr>
            <a:spLocks noGrp="1"/>
          </p:cNvSpPr>
          <p:nvPr>
            <p:ph idx="1"/>
          </p:nvPr>
        </p:nvSpPr>
        <p:spPr>
          <a:xfrm>
            <a:off x="457200" y="1000108"/>
            <a:ext cx="8229600" cy="5643602"/>
          </a:xfrm>
        </p:spPr>
        <p:txBody>
          <a:bodyPr/>
          <a:lstStyle/>
          <a:p>
            <a:r>
              <a:rPr lang="en-IN" dirty="0"/>
              <a:t>Inheritance can be achieve by passing the parent class as an argument in the class definition of child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55000" lnSpcReduction="20000"/>
          </a:bodyPr>
          <a:lstStyle/>
          <a:p>
            <a:r>
              <a:rPr lang="en-IN" dirty="0"/>
              <a:t>class Parent:</a:t>
            </a:r>
          </a:p>
          <a:p>
            <a:r>
              <a:rPr lang="en-IN" dirty="0"/>
              <a:t>    </a:t>
            </a:r>
            <a:r>
              <a:rPr lang="en-IN" dirty="0" err="1"/>
              <a:t>parentname</a:t>
            </a:r>
            <a:r>
              <a:rPr lang="en-IN" dirty="0"/>
              <a:t>=""</a:t>
            </a:r>
          </a:p>
          <a:p>
            <a:r>
              <a:rPr lang="en-IN" dirty="0"/>
              <a:t>    </a:t>
            </a:r>
            <a:r>
              <a:rPr lang="en-IN" dirty="0" err="1"/>
              <a:t>childname</a:t>
            </a:r>
            <a:r>
              <a:rPr lang="en-IN" dirty="0"/>
              <a:t>=""</a:t>
            </a:r>
          </a:p>
          <a:p>
            <a:endParaRPr lang="en-IN" dirty="0"/>
          </a:p>
          <a:p>
            <a:endParaRPr lang="en-IN" dirty="0"/>
          </a:p>
          <a:p>
            <a:r>
              <a:rPr lang="en-IN" dirty="0"/>
              <a:t>    def </a:t>
            </a:r>
            <a:r>
              <a:rPr lang="en-IN" dirty="0" err="1"/>
              <a:t>show_parent</a:t>
            </a:r>
            <a:r>
              <a:rPr lang="en-IN" dirty="0"/>
              <a:t>(self):</a:t>
            </a:r>
          </a:p>
          <a:p>
            <a:r>
              <a:rPr lang="en-IN" dirty="0"/>
              <a:t>        print(</a:t>
            </a:r>
            <a:r>
              <a:rPr lang="en-IN" dirty="0" err="1"/>
              <a:t>self.parentname</a:t>
            </a:r>
            <a:r>
              <a:rPr lang="en-IN" dirty="0"/>
              <a:t>)</a:t>
            </a:r>
          </a:p>
          <a:p>
            <a:endParaRPr lang="en-IN" dirty="0"/>
          </a:p>
          <a:p>
            <a:endParaRPr lang="en-IN" dirty="0"/>
          </a:p>
          <a:p>
            <a:r>
              <a:rPr lang="en-IN" dirty="0"/>
              <a:t>class Child(Parent):</a:t>
            </a:r>
          </a:p>
          <a:p>
            <a:r>
              <a:rPr lang="en-IN" dirty="0"/>
              <a:t>    def </a:t>
            </a:r>
            <a:r>
              <a:rPr lang="en-IN" dirty="0" err="1"/>
              <a:t>show_child</a:t>
            </a:r>
            <a:r>
              <a:rPr lang="en-IN" dirty="0"/>
              <a:t>(self):</a:t>
            </a:r>
          </a:p>
          <a:p>
            <a:r>
              <a:rPr lang="en-IN" dirty="0"/>
              <a:t>        print(</a:t>
            </a:r>
            <a:r>
              <a:rPr lang="en-IN" dirty="0" err="1"/>
              <a:t>self.childname</a:t>
            </a:r>
            <a:r>
              <a:rPr lang="en-IN" dirty="0"/>
              <a:t>)</a:t>
            </a:r>
          </a:p>
          <a:p>
            <a:endParaRPr lang="en-IN" dirty="0"/>
          </a:p>
          <a:p>
            <a:endParaRPr lang="en-IN" dirty="0"/>
          </a:p>
          <a:p>
            <a:endParaRPr lang="en-IN" dirty="0"/>
          </a:p>
          <a:p>
            <a:r>
              <a:rPr lang="en-IN" dirty="0"/>
              <a:t>ch1=Child()</a:t>
            </a:r>
          </a:p>
          <a:p>
            <a:r>
              <a:rPr lang="en-IN" dirty="0"/>
              <a:t>ch1.parentname="Mark"</a:t>
            </a:r>
          </a:p>
          <a:p>
            <a:r>
              <a:rPr lang="en-IN" dirty="0"/>
              <a:t>ch1.childname="John"</a:t>
            </a:r>
          </a:p>
          <a:p>
            <a:endParaRPr lang="en-IN" dirty="0"/>
          </a:p>
          <a:p>
            <a:r>
              <a:rPr lang="en-IN" dirty="0"/>
              <a:t>ch1.show_parent()</a:t>
            </a:r>
          </a:p>
          <a:p>
            <a:r>
              <a:rPr lang="en-IN" dirty="0"/>
              <a:t>ch1.show_child()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Multiple Child Classes</a:t>
            </a:r>
          </a:p>
        </p:txBody>
      </p:sp>
      <p:sp>
        <p:nvSpPr>
          <p:cNvPr id="3" name="Content Placeholder 2"/>
          <p:cNvSpPr>
            <a:spLocks noGrp="1"/>
          </p:cNvSpPr>
          <p:nvPr>
            <p:ph idx="1"/>
          </p:nvPr>
        </p:nvSpPr>
        <p:spPr>
          <a:xfrm>
            <a:off x="457200" y="928670"/>
            <a:ext cx="8229600" cy="5643602"/>
          </a:xfrm>
        </p:spPr>
        <p:txBody>
          <a:bodyPr/>
          <a:lstStyle/>
          <a:p>
            <a:r>
              <a:rPr lang="en-IN" dirty="0"/>
              <a:t>In this type of Inheritance two to more child classes can inherit from a parent class.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14313"/>
            <a:ext cx="8229600" cy="6286500"/>
          </a:xfrm>
        </p:spPr>
        <p:txBody>
          <a:bodyPr>
            <a:noAutofit/>
          </a:bodyPr>
          <a:lstStyle/>
          <a:p>
            <a:r>
              <a:rPr lang="en-IN" sz="1100" dirty="0"/>
              <a:t>class Parent:</a:t>
            </a:r>
          </a:p>
          <a:p>
            <a:r>
              <a:rPr lang="en-IN" sz="1100" dirty="0"/>
              <a:t>    </a:t>
            </a:r>
            <a:r>
              <a:rPr lang="en-IN" sz="1100" dirty="0" err="1"/>
              <a:t>parentname</a:t>
            </a:r>
            <a:r>
              <a:rPr lang="en-IN" sz="1100" dirty="0"/>
              <a:t>=""</a:t>
            </a:r>
          </a:p>
          <a:p>
            <a:r>
              <a:rPr lang="en-IN" sz="1100" dirty="0"/>
              <a:t>    </a:t>
            </a:r>
            <a:r>
              <a:rPr lang="en-IN" sz="1100" dirty="0" err="1"/>
              <a:t>childname</a:t>
            </a:r>
            <a:r>
              <a:rPr lang="en-IN" sz="1100" dirty="0"/>
              <a:t>=""</a:t>
            </a:r>
          </a:p>
          <a:p>
            <a:endParaRPr lang="en-IN" sz="1100" dirty="0"/>
          </a:p>
          <a:p>
            <a:r>
              <a:rPr lang="en-IN" sz="1100" dirty="0"/>
              <a:t>    </a:t>
            </a:r>
          </a:p>
          <a:p>
            <a:r>
              <a:rPr lang="en-IN" sz="1100" dirty="0"/>
              <a:t>    def </a:t>
            </a:r>
            <a:r>
              <a:rPr lang="en-IN" sz="1100" dirty="0" err="1"/>
              <a:t>show_parent</a:t>
            </a:r>
            <a:r>
              <a:rPr lang="en-IN" sz="1100" dirty="0"/>
              <a:t>(self):</a:t>
            </a:r>
          </a:p>
          <a:p>
            <a:r>
              <a:rPr lang="en-IN" sz="1100" dirty="0"/>
              <a:t>        print(</a:t>
            </a:r>
            <a:r>
              <a:rPr lang="en-IN" sz="1100" dirty="0" err="1"/>
              <a:t>self.parentname</a:t>
            </a:r>
            <a:r>
              <a:rPr lang="en-IN" sz="1100" dirty="0"/>
              <a:t>)</a:t>
            </a:r>
          </a:p>
          <a:p>
            <a:endParaRPr lang="en-IN" sz="1100" dirty="0"/>
          </a:p>
          <a:p>
            <a:endParaRPr lang="en-IN" sz="1100" dirty="0"/>
          </a:p>
          <a:p>
            <a:endParaRPr lang="en-IN" sz="1100" dirty="0"/>
          </a:p>
          <a:p>
            <a:r>
              <a:rPr lang="en-IN" sz="1100" dirty="0"/>
              <a:t>class Son(Parent):</a:t>
            </a:r>
          </a:p>
          <a:p>
            <a:r>
              <a:rPr lang="en-IN" sz="1100" dirty="0"/>
              <a:t>    def </a:t>
            </a:r>
            <a:r>
              <a:rPr lang="en-IN" sz="1100" dirty="0" err="1"/>
              <a:t>show_child</a:t>
            </a:r>
            <a:r>
              <a:rPr lang="en-IN" sz="1100" dirty="0"/>
              <a:t>(self):</a:t>
            </a:r>
          </a:p>
          <a:p>
            <a:r>
              <a:rPr lang="en-IN" sz="1100" dirty="0"/>
              <a:t>        print(</a:t>
            </a:r>
            <a:r>
              <a:rPr lang="en-IN" sz="1100" dirty="0" err="1"/>
              <a:t>self.childname</a:t>
            </a:r>
            <a:r>
              <a:rPr lang="en-IN" sz="1100" dirty="0"/>
              <a:t>)</a:t>
            </a:r>
          </a:p>
          <a:p>
            <a:endParaRPr lang="en-IN" sz="1100" dirty="0"/>
          </a:p>
          <a:p>
            <a:endParaRPr lang="en-IN" sz="1100" dirty="0"/>
          </a:p>
          <a:p>
            <a:r>
              <a:rPr lang="en-IN" sz="1100" dirty="0"/>
              <a:t>class Daughter(Parent):</a:t>
            </a:r>
          </a:p>
          <a:p>
            <a:r>
              <a:rPr lang="en-IN" sz="1100" dirty="0"/>
              <a:t>    def </a:t>
            </a:r>
            <a:r>
              <a:rPr lang="en-IN" sz="1100" dirty="0" err="1"/>
              <a:t>show_child</a:t>
            </a:r>
            <a:r>
              <a:rPr lang="en-IN" sz="1100" dirty="0"/>
              <a:t>(self):</a:t>
            </a:r>
          </a:p>
          <a:p>
            <a:r>
              <a:rPr lang="en-IN" sz="1100" dirty="0"/>
              <a:t>        print(</a:t>
            </a:r>
            <a:r>
              <a:rPr lang="en-IN" sz="1100" dirty="0" err="1"/>
              <a:t>self.childname</a:t>
            </a:r>
            <a:r>
              <a:rPr lang="en-IN" sz="1100" dirty="0"/>
              <a:t>)</a:t>
            </a:r>
          </a:p>
          <a:p>
            <a:endParaRPr lang="en-IN" sz="1100" dirty="0"/>
          </a:p>
          <a:p>
            <a:endParaRPr lang="en-IN" sz="1100" dirty="0"/>
          </a:p>
          <a:p>
            <a:endParaRPr lang="en-IN" sz="1100" dirty="0"/>
          </a:p>
          <a:p>
            <a:r>
              <a:rPr lang="en-IN" sz="1100" dirty="0"/>
              <a:t>s=Son()</a:t>
            </a:r>
          </a:p>
          <a:p>
            <a:r>
              <a:rPr lang="en-IN" sz="1100" dirty="0" err="1"/>
              <a:t>s.parentname</a:t>
            </a:r>
            <a:r>
              <a:rPr lang="en-IN" sz="1100" dirty="0"/>
              <a:t>="Mark"</a:t>
            </a:r>
          </a:p>
          <a:p>
            <a:r>
              <a:rPr lang="en-IN" sz="1100" dirty="0" err="1"/>
              <a:t>s.childname</a:t>
            </a:r>
            <a:r>
              <a:rPr lang="en-IN" sz="1100" dirty="0"/>
              <a:t>="John"</a:t>
            </a:r>
          </a:p>
          <a:p>
            <a:r>
              <a:rPr lang="en-IN" sz="1100" dirty="0" err="1"/>
              <a:t>s.show_parent</a:t>
            </a:r>
            <a:r>
              <a:rPr lang="en-IN" sz="1100" dirty="0"/>
              <a:t>()</a:t>
            </a:r>
          </a:p>
          <a:p>
            <a:r>
              <a:rPr lang="en-IN" sz="1100" dirty="0" err="1"/>
              <a:t>s.show_child</a:t>
            </a:r>
            <a:r>
              <a:rPr lang="en-IN" sz="1100" dirty="0"/>
              <a:t>()</a:t>
            </a:r>
          </a:p>
          <a:p>
            <a:endParaRPr lang="en-IN" sz="1100" dirty="0"/>
          </a:p>
          <a:p>
            <a:endParaRPr lang="en-IN" sz="1100" dirty="0"/>
          </a:p>
          <a:p>
            <a:r>
              <a:rPr lang="en-IN" sz="1100" dirty="0"/>
              <a:t>d=Daughter()</a:t>
            </a:r>
          </a:p>
          <a:p>
            <a:r>
              <a:rPr lang="en-IN" sz="1100" dirty="0" err="1"/>
              <a:t>d.parentname</a:t>
            </a:r>
            <a:r>
              <a:rPr lang="en-IN" sz="1100" dirty="0"/>
              <a:t>="</a:t>
            </a:r>
            <a:r>
              <a:rPr lang="en-IN" sz="1100" dirty="0" err="1"/>
              <a:t>Riya</a:t>
            </a:r>
            <a:r>
              <a:rPr lang="en-IN" sz="1100" dirty="0"/>
              <a:t>"</a:t>
            </a:r>
          </a:p>
          <a:p>
            <a:r>
              <a:rPr lang="en-IN" sz="1100" dirty="0" err="1"/>
              <a:t>d.childname</a:t>
            </a:r>
            <a:r>
              <a:rPr lang="en-IN" sz="1100" dirty="0"/>
              <a:t>="</a:t>
            </a:r>
            <a:r>
              <a:rPr lang="en-IN" sz="1100" dirty="0" err="1"/>
              <a:t>alice</a:t>
            </a:r>
            <a:r>
              <a:rPr lang="en-IN" sz="1100" dirty="0"/>
              <a:t>"</a:t>
            </a:r>
          </a:p>
          <a:p>
            <a:r>
              <a:rPr lang="en-IN" sz="1100" dirty="0" err="1"/>
              <a:t>d.show_parent</a:t>
            </a:r>
            <a:r>
              <a:rPr lang="en-IN" sz="1100" dirty="0"/>
              <a:t>()</a:t>
            </a:r>
          </a:p>
          <a:p>
            <a:r>
              <a:rPr lang="en-IN" sz="1100" dirty="0" err="1"/>
              <a:t>d.show_child</a:t>
            </a:r>
            <a:r>
              <a:rPr lang="en-IN" sz="11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Multiple Parent Class</a:t>
            </a:r>
          </a:p>
        </p:txBody>
      </p:sp>
      <p:sp>
        <p:nvSpPr>
          <p:cNvPr id="3" name="Content Placeholder 2"/>
          <p:cNvSpPr>
            <a:spLocks noGrp="1"/>
          </p:cNvSpPr>
          <p:nvPr>
            <p:ph idx="1"/>
          </p:nvPr>
        </p:nvSpPr>
        <p:spPr>
          <a:xfrm>
            <a:off x="457200" y="785794"/>
            <a:ext cx="8229600" cy="5786478"/>
          </a:xfrm>
        </p:spPr>
        <p:txBody>
          <a:bodyPr/>
          <a:lstStyle/>
          <a:p>
            <a:r>
              <a:rPr lang="en-IN" dirty="0"/>
              <a:t>In multiple inheritance one child class can inherit multiple parent classes.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Multilevel Inheritance</a:t>
            </a:r>
          </a:p>
        </p:txBody>
      </p:sp>
      <p:sp>
        <p:nvSpPr>
          <p:cNvPr id="3" name="Content Placeholder 2"/>
          <p:cNvSpPr>
            <a:spLocks noGrp="1"/>
          </p:cNvSpPr>
          <p:nvPr>
            <p:ph idx="1"/>
          </p:nvPr>
        </p:nvSpPr>
        <p:spPr>
          <a:xfrm>
            <a:off x="457200" y="1000108"/>
            <a:ext cx="8229600" cy="5126055"/>
          </a:xfrm>
        </p:spPr>
        <p:txBody>
          <a:bodyPr/>
          <a:lstStyle/>
          <a:p>
            <a:r>
              <a:rPr lang="en-IN" dirty="0"/>
              <a:t>In this type of inheritance, a class can inherit from a child class or derived class.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br>
              <a:rPr lang="en-IN" b="1" dirty="0"/>
            </a:br>
            <a:r>
              <a:rPr lang="en-IN" b="1" dirty="0"/>
              <a:t>Example Call Parent Class Constructor from Child Class in Python</a:t>
            </a:r>
            <a:br>
              <a:rPr lang="en-IN" b="1" dirty="0"/>
            </a:br>
            <a:endParaRPr lang="en-IN" dirty="0"/>
          </a:p>
        </p:txBody>
      </p:sp>
      <p:sp>
        <p:nvSpPr>
          <p:cNvPr id="3" name="Content Placeholder 2"/>
          <p:cNvSpPr>
            <a:spLocks noGrp="1"/>
          </p:cNvSpPr>
          <p:nvPr>
            <p:ph idx="1"/>
          </p:nvPr>
        </p:nvSpPr>
        <p:spPr/>
        <p:txBody>
          <a:bodyPr/>
          <a:lstStyle/>
          <a:p>
            <a:r>
              <a:rPr lang="en-IN" dirty="0"/>
              <a:t>In this type of inheritance parent class attributes initialized using child class constructor.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Super()</a:t>
            </a:r>
          </a:p>
        </p:txBody>
      </p:sp>
      <p:sp>
        <p:nvSpPr>
          <p:cNvPr id="3" name="Content Placeholder 2"/>
          <p:cNvSpPr>
            <a:spLocks noGrp="1"/>
          </p:cNvSpPr>
          <p:nvPr>
            <p:ph idx="1"/>
          </p:nvPr>
        </p:nvSpPr>
        <p:spPr>
          <a:xfrm>
            <a:off x="457200" y="785794"/>
            <a:ext cx="8229600" cy="5786478"/>
          </a:xfrm>
        </p:spPr>
        <p:txBody>
          <a:bodyPr>
            <a:normAutofit fontScale="70000" lnSpcReduction="20000"/>
          </a:bodyPr>
          <a:lstStyle/>
          <a:p>
            <a:r>
              <a:rPr lang="en-IN" dirty="0"/>
              <a:t>class Parent:</a:t>
            </a:r>
          </a:p>
          <a:p>
            <a:r>
              <a:rPr lang="en-IN" dirty="0"/>
              <a:t>    def __init__(</a:t>
            </a:r>
            <a:r>
              <a:rPr lang="en-IN" dirty="0" err="1"/>
              <a:t>self,name</a:t>
            </a:r>
            <a:r>
              <a:rPr lang="en-IN" dirty="0"/>
              <a:t>):</a:t>
            </a:r>
          </a:p>
          <a:p>
            <a:r>
              <a:rPr lang="en-IN" dirty="0"/>
              <a:t>        print("This </a:t>
            </a:r>
            <a:r>
              <a:rPr lang="en-IN" dirty="0" err="1"/>
              <a:t>is",name</a:t>
            </a:r>
            <a:r>
              <a:rPr lang="en-IN" dirty="0"/>
              <a:t>)</a:t>
            </a:r>
          </a:p>
          <a:p>
            <a:endParaRPr lang="en-IN" dirty="0"/>
          </a:p>
          <a:p>
            <a:endParaRPr lang="en-IN" dirty="0"/>
          </a:p>
          <a:p>
            <a:r>
              <a:rPr lang="en-IN" dirty="0"/>
              <a:t>class Son(Parent):</a:t>
            </a:r>
          </a:p>
          <a:p>
            <a:r>
              <a:rPr lang="en-IN" dirty="0"/>
              <a:t>    def __init__(</a:t>
            </a:r>
            <a:r>
              <a:rPr lang="en-IN" dirty="0" err="1"/>
              <a:t>self,son</a:t>
            </a:r>
            <a:r>
              <a:rPr lang="en-IN" dirty="0"/>
              <a:t>):</a:t>
            </a:r>
          </a:p>
          <a:p>
            <a:r>
              <a:rPr lang="en-IN" dirty="0"/>
              <a:t>        </a:t>
            </a:r>
            <a:r>
              <a:rPr lang="en-IN" dirty="0" err="1"/>
              <a:t>self.son</a:t>
            </a:r>
            <a:r>
              <a:rPr lang="en-IN" dirty="0"/>
              <a:t>=son</a:t>
            </a:r>
          </a:p>
          <a:p>
            <a:r>
              <a:rPr lang="en-IN" dirty="0"/>
              <a:t>        super().__init__("john")</a:t>
            </a:r>
          </a:p>
          <a:p>
            <a:endParaRPr lang="en-IN" dirty="0"/>
          </a:p>
          <a:p>
            <a:r>
              <a:rPr lang="en-IN" dirty="0"/>
              <a:t>    def </a:t>
            </a:r>
            <a:r>
              <a:rPr lang="en-IN" dirty="0" err="1"/>
              <a:t>showDetails</a:t>
            </a:r>
            <a:r>
              <a:rPr lang="en-IN" dirty="0"/>
              <a:t>(self):</a:t>
            </a:r>
          </a:p>
          <a:p>
            <a:r>
              <a:rPr lang="en-IN" dirty="0"/>
              <a:t>        print("The name </a:t>
            </a:r>
            <a:r>
              <a:rPr lang="en-IN" dirty="0" err="1"/>
              <a:t>is",self.son</a:t>
            </a:r>
            <a:r>
              <a:rPr lang="en-IN" dirty="0"/>
              <a:t>)</a:t>
            </a:r>
          </a:p>
          <a:p>
            <a:endParaRPr lang="en-IN" dirty="0"/>
          </a:p>
          <a:p>
            <a:endParaRPr lang="en-IN" dirty="0"/>
          </a:p>
          <a:p>
            <a:r>
              <a:rPr lang="en-IN" dirty="0"/>
              <a:t>s=Son("mark")</a:t>
            </a:r>
          </a:p>
          <a:p>
            <a:r>
              <a:rPr lang="en-IN" dirty="0" err="1"/>
              <a:t>s.showDetails</a:t>
            </a:r>
            <a:r>
              <a:rPr lang="en-IN" dirty="0"/>
              <a: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D95B-D665-4F3D-85C1-1DE0EF1502AF}"/>
              </a:ext>
            </a:extLst>
          </p:cNvPr>
          <p:cNvSpPr>
            <a:spLocks noGrp="1"/>
          </p:cNvSpPr>
          <p:nvPr>
            <p:ph type="title"/>
          </p:nvPr>
        </p:nvSpPr>
        <p:spPr>
          <a:xfrm>
            <a:off x="457200" y="274638"/>
            <a:ext cx="8229600" cy="562074"/>
          </a:xfrm>
        </p:spPr>
        <p:txBody>
          <a:bodyPr>
            <a:normAutofit fontScale="90000"/>
          </a:bodyPr>
          <a:lstStyle/>
          <a:p>
            <a:r>
              <a:rPr lang="en-US" dirty="0"/>
              <a:t>What is OOPS</a:t>
            </a:r>
            <a:endParaRPr lang="en-IN" dirty="0"/>
          </a:p>
        </p:txBody>
      </p:sp>
      <p:sp>
        <p:nvSpPr>
          <p:cNvPr id="3" name="Content Placeholder 2">
            <a:extLst>
              <a:ext uri="{FF2B5EF4-FFF2-40B4-BE49-F238E27FC236}">
                <a16:creationId xmlns:a16="http://schemas.microsoft.com/office/drawing/2014/main" id="{609CD3F4-B55A-4612-8A91-8668BEA99284}"/>
              </a:ext>
            </a:extLst>
          </p:cNvPr>
          <p:cNvSpPr>
            <a:spLocks noGrp="1"/>
          </p:cNvSpPr>
          <p:nvPr>
            <p:ph idx="1"/>
          </p:nvPr>
        </p:nvSpPr>
        <p:spPr>
          <a:xfrm>
            <a:off x="457200" y="980728"/>
            <a:ext cx="8229600" cy="5145435"/>
          </a:xfrm>
        </p:spPr>
        <p:txBody>
          <a:bodyPr/>
          <a:lstStyle/>
          <a:p>
            <a:r>
              <a:rPr lang="en-US" b="0" i="0" dirty="0">
                <a:solidFill>
                  <a:srgbClr val="4D5156"/>
                </a:solidFill>
                <a:effectLst/>
                <a:latin typeface="arial" panose="020B0604020202020204" pitchFamily="34" charset="0"/>
              </a:rPr>
              <a:t>Object-oriented programming is a programming paradigm based on the concept of "objects", which can contain data and code: data in the form of fields, and code, in the form of procedures.</a:t>
            </a:r>
          </a:p>
          <a:p>
            <a:r>
              <a:rPr lang="en-US" b="0" i="0" dirty="0">
                <a:solidFill>
                  <a:srgbClr val="4D5156"/>
                </a:solidFill>
                <a:effectLst/>
                <a:latin typeface="arial" panose="020B0604020202020204" pitchFamily="34" charset="0"/>
              </a:rPr>
              <a:t> A feature of objects is that an object's own procedures can access and often modify the data fields of itself.</a:t>
            </a:r>
            <a:endParaRPr lang="en-IN" dirty="0"/>
          </a:p>
        </p:txBody>
      </p:sp>
    </p:spTree>
    <p:extLst>
      <p:ext uri="{BB962C8B-B14F-4D97-AF65-F5344CB8AC3E}">
        <p14:creationId xmlns:p14="http://schemas.microsoft.com/office/powerpoint/2010/main" val="950893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Polymorphism</a:t>
            </a:r>
          </a:p>
        </p:txBody>
      </p:sp>
      <p:sp>
        <p:nvSpPr>
          <p:cNvPr id="3" name="Content Placeholder 2"/>
          <p:cNvSpPr>
            <a:spLocks noGrp="1"/>
          </p:cNvSpPr>
          <p:nvPr>
            <p:ph idx="1"/>
          </p:nvPr>
        </p:nvSpPr>
        <p:spPr/>
        <p:txBody>
          <a:bodyPr/>
          <a:lstStyle/>
          <a:p>
            <a:r>
              <a:rPr lang="en-IN" dirty="0"/>
              <a:t>Sometimes an object comes in many types or forms.</a:t>
            </a:r>
          </a:p>
          <a:p>
            <a:r>
              <a:rPr lang="en-IN" dirty="0"/>
              <a:t>If we have a button, there are many different draw </a:t>
            </a:r>
            <a:r>
              <a:rPr lang="en-IN" dirty="0" err="1"/>
              <a:t>ouputs</a:t>
            </a:r>
            <a:r>
              <a:rPr lang="en-IN" dirty="0"/>
              <a:t>(round button, check </a:t>
            </a:r>
            <a:r>
              <a:rPr lang="en-IN" dirty="0" err="1"/>
              <a:t>button,square</a:t>
            </a:r>
            <a:r>
              <a:rPr lang="en-IN" dirty="0"/>
              <a:t> button, button with image) but they do share the same logic: </a:t>
            </a:r>
            <a:r>
              <a:rPr lang="en-IN" dirty="0" err="1"/>
              <a:t>onClick</a:t>
            </a:r>
            <a:r>
              <a:rPr lang="en-IN" dirty="0"/>
              <a:t>()</a:t>
            </a:r>
          </a:p>
          <a:p>
            <a:r>
              <a:rPr lang="en-IN" dirty="0"/>
              <a:t>We access them using the same method. This idea is called Polymorphism.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Overriding</a:t>
            </a:r>
          </a:p>
        </p:txBody>
      </p:sp>
      <p:sp>
        <p:nvSpPr>
          <p:cNvPr id="3" name="Content Placeholder 2"/>
          <p:cNvSpPr>
            <a:spLocks noGrp="1"/>
          </p:cNvSpPr>
          <p:nvPr>
            <p:ph idx="1"/>
          </p:nvPr>
        </p:nvSpPr>
        <p:spPr/>
        <p:txBody>
          <a:bodyPr>
            <a:normAutofit/>
          </a:bodyPr>
          <a:lstStyle/>
          <a:p>
            <a:r>
              <a:rPr lang="en-IN" dirty="0"/>
              <a:t>Override means having two methods with the same name but doing different tasks.</a:t>
            </a:r>
          </a:p>
          <a:p>
            <a:r>
              <a:rPr lang="en-IN" dirty="0"/>
              <a:t>It means that one of the methods overrides the other.</a:t>
            </a:r>
          </a:p>
          <a:p>
            <a:r>
              <a:rPr lang="en-IN" dirty="0"/>
              <a:t>Method overriding is used when programmer want to modify the existing </a:t>
            </a:r>
            <a:r>
              <a:rPr lang="en-IN" dirty="0" err="1"/>
              <a:t>behavior</a:t>
            </a:r>
            <a:r>
              <a:rPr lang="en-IN" dirty="0"/>
              <a:t> of a Method.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40000" lnSpcReduction="20000"/>
          </a:bodyPr>
          <a:lstStyle/>
          <a:p>
            <a:r>
              <a:rPr lang="en-IN" dirty="0"/>
              <a:t>class Person:</a:t>
            </a:r>
          </a:p>
          <a:p>
            <a:endParaRPr lang="en-IN" dirty="0"/>
          </a:p>
          <a:p>
            <a:r>
              <a:rPr lang="en-IN" dirty="0"/>
              <a:t>    name=""</a:t>
            </a:r>
          </a:p>
          <a:p>
            <a:r>
              <a:rPr lang="en-IN" dirty="0"/>
              <a:t>    age=0</a:t>
            </a:r>
          </a:p>
          <a:p>
            <a:endParaRPr lang="en-IN" dirty="0"/>
          </a:p>
          <a:p>
            <a:r>
              <a:rPr lang="en-IN" dirty="0"/>
              <a:t>    def __init__(</a:t>
            </a:r>
            <a:r>
              <a:rPr lang="en-IN" dirty="0" err="1"/>
              <a:t>self,name,age</a:t>
            </a:r>
            <a:r>
              <a:rPr lang="en-IN" dirty="0"/>
              <a:t>):</a:t>
            </a:r>
          </a:p>
          <a:p>
            <a:r>
              <a:rPr lang="en-IN" dirty="0"/>
              <a:t>        self.name=name</a:t>
            </a:r>
          </a:p>
          <a:p>
            <a:r>
              <a:rPr lang="en-IN" dirty="0"/>
              <a:t>        </a:t>
            </a:r>
            <a:r>
              <a:rPr lang="en-IN" dirty="0" err="1"/>
              <a:t>self.age</a:t>
            </a:r>
            <a:r>
              <a:rPr lang="en-IN" dirty="0"/>
              <a:t>=age</a:t>
            </a:r>
          </a:p>
          <a:p>
            <a:endParaRPr lang="en-IN" dirty="0"/>
          </a:p>
          <a:p>
            <a:r>
              <a:rPr lang="en-IN" dirty="0"/>
              <a:t>    def </a:t>
            </a:r>
            <a:r>
              <a:rPr lang="en-IN" dirty="0" err="1"/>
              <a:t>displayData</a:t>
            </a:r>
            <a:r>
              <a:rPr lang="en-IN" dirty="0"/>
              <a:t>(self):</a:t>
            </a:r>
          </a:p>
          <a:p>
            <a:r>
              <a:rPr lang="en-IN" dirty="0"/>
              <a:t>        print(self.name)</a:t>
            </a:r>
          </a:p>
          <a:p>
            <a:r>
              <a:rPr lang="en-IN" dirty="0"/>
              <a:t>        print(</a:t>
            </a:r>
            <a:r>
              <a:rPr lang="en-IN" dirty="0" err="1"/>
              <a:t>self.age</a:t>
            </a:r>
            <a:r>
              <a:rPr lang="en-IN" dirty="0"/>
              <a:t>)</a:t>
            </a:r>
          </a:p>
          <a:p>
            <a:endParaRPr lang="en-IN" dirty="0"/>
          </a:p>
          <a:p>
            <a:r>
              <a:rPr lang="en-IN" dirty="0"/>
              <a:t>class Employee(Person):</a:t>
            </a:r>
          </a:p>
          <a:p>
            <a:r>
              <a:rPr lang="en-IN" dirty="0"/>
              <a:t>    def __init__(</a:t>
            </a:r>
            <a:r>
              <a:rPr lang="en-IN" dirty="0" err="1"/>
              <a:t>self,name,age</a:t>
            </a:r>
            <a:r>
              <a:rPr lang="en-IN" dirty="0"/>
              <a:t>):</a:t>
            </a:r>
          </a:p>
          <a:p>
            <a:r>
              <a:rPr lang="en-IN" dirty="0"/>
              <a:t>        self.name=name</a:t>
            </a:r>
          </a:p>
          <a:p>
            <a:r>
              <a:rPr lang="en-IN" dirty="0"/>
              <a:t>        </a:t>
            </a:r>
            <a:r>
              <a:rPr lang="en-IN" dirty="0" err="1"/>
              <a:t>self.age</a:t>
            </a:r>
            <a:r>
              <a:rPr lang="en-IN" dirty="0"/>
              <a:t>=age</a:t>
            </a:r>
          </a:p>
          <a:p>
            <a:endParaRPr lang="en-IN" dirty="0"/>
          </a:p>
          <a:p>
            <a:r>
              <a:rPr lang="en-IN" dirty="0"/>
              <a:t>    def </a:t>
            </a:r>
            <a:r>
              <a:rPr lang="en-IN" dirty="0" err="1"/>
              <a:t>displayData</a:t>
            </a:r>
            <a:r>
              <a:rPr lang="en-IN" dirty="0"/>
              <a:t>(self):</a:t>
            </a:r>
          </a:p>
          <a:p>
            <a:r>
              <a:rPr lang="en-IN" dirty="0"/>
              <a:t>        print(self.name)</a:t>
            </a:r>
          </a:p>
          <a:p>
            <a:r>
              <a:rPr lang="en-IN" dirty="0"/>
              <a:t>        print(</a:t>
            </a:r>
            <a:r>
              <a:rPr lang="en-IN" dirty="0" err="1"/>
              <a:t>self.age</a:t>
            </a:r>
            <a:r>
              <a:rPr lang="en-IN" dirty="0"/>
              <a:t>)</a:t>
            </a:r>
          </a:p>
          <a:p>
            <a:endParaRPr lang="en-IN" dirty="0"/>
          </a:p>
          <a:p>
            <a:r>
              <a:rPr lang="en-IN" dirty="0"/>
              <a:t>p=Person('dharna',25)</a:t>
            </a:r>
          </a:p>
          <a:p>
            <a:r>
              <a:rPr lang="en-IN" dirty="0" err="1"/>
              <a:t>p.displayData</a:t>
            </a:r>
            <a:r>
              <a:rPr lang="en-IN" dirty="0"/>
              <a:t>()</a:t>
            </a:r>
          </a:p>
          <a:p>
            <a:r>
              <a:rPr lang="en-IN" dirty="0"/>
              <a:t>e=Employee('alok',26)</a:t>
            </a:r>
          </a:p>
          <a:p>
            <a:r>
              <a:rPr lang="en-IN" dirty="0" err="1"/>
              <a:t>e.displayData</a:t>
            </a:r>
            <a:r>
              <a:rPr lang="en-IN" dirty="0"/>
              <a:t>()</a:t>
            </a:r>
          </a:p>
          <a:p>
            <a:endParaRPr lang="en-IN" dirty="0"/>
          </a:p>
          <a:p>
            <a:endParaRPr lang="en-IN"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normAutofit fontScale="47500" lnSpcReduction="20000"/>
          </a:bodyPr>
          <a:lstStyle/>
          <a:p>
            <a:r>
              <a:rPr lang="en-IN" dirty="0"/>
              <a:t>class Person:</a:t>
            </a:r>
          </a:p>
          <a:p>
            <a:r>
              <a:rPr lang="en-IN" dirty="0"/>
              <a:t>    def __init__(</a:t>
            </a:r>
            <a:r>
              <a:rPr lang="en-IN" dirty="0" err="1"/>
              <a:t>self,name,age</a:t>
            </a:r>
            <a:r>
              <a:rPr lang="en-IN" dirty="0"/>
              <a:t>):</a:t>
            </a:r>
          </a:p>
          <a:p>
            <a:r>
              <a:rPr lang="en-IN" dirty="0"/>
              <a:t>        self.name=name</a:t>
            </a:r>
          </a:p>
          <a:p>
            <a:r>
              <a:rPr lang="en-IN" dirty="0"/>
              <a:t>        </a:t>
            </a:r>
            <a:r>
              <a:rPr lang="en-IN" dirty="0" err="1"/>
              <a:t>self.age</a:t>
            </a:r>
            <a:r>
              <a:rPr lang="en-IN" dirty="0"/>
              <a:t>=age</a:t>
            </a:r>
          </a:p>
          <a:p>
            <a:endParaRPr lang="en-IN" dirty="0"/>
          </a:p>
          <a:p>
            <a:r>
              <a:rPr lang="en-IN" dirty="0"/>
              <a:t>    def </a:t>
            </a:r>
            <a:r>
              <a:rPr lang="en-IN" dirty="0" err="1"/>
              <a:t>displayData</a:t>
            </a:r>
            <a:r>
              <a:rPr lang="en-IN" dirty="0"/>
              <a:t>(self):</a:t>
            </a:r>
          </a:p>
          <a:p>
            <a:r>
              <a:rPr lang="en-IN" dirty="0"/>
              <a:t>        print(self.name)</a:t>
            </a:r>
          </a:p>
          <a:p>
            <a:r>
              <a:rPr lang="en-IN" dirty="0"/>
              <a:t>        print(</a:t>
            </a:r>
            <a:r>
              <a:rPr lang="en-IN" dirty="0" err="1"/>
              <a:t>self.age</a:t>
            </a:r>
            <a:r>
              <a:rPr lang="en-IN" dirty="0"/>
              <a:t>)</a:t>
            </a:r>
          </a:p>
          <a:p>
            <a:endParaRPr lang="en-IN" dirty="0"/>
          </a:p>
          <a:p>
            <a:r>
              <a:rPr lang="en-IN" dirty="0"/>
              <a:t>class Employee(Person):</a:t>
            </a:r>
          </a:p>
          <a:p>
            <a:r>
              <a:rPr lang="en-IN" dirty="0"/>
              <a:t>    def __init__(</a:t>
            </a:r>
            <a:r>
              <a:rPr lang="en-IN" dirty="0" err="1"/>
              <a:t>self,emp_id</a:t>
            </a:r>
            <a:r>
              <a:rPr lang="en-IN" dirty="0"/>
              <a:t>):</a:t>
            </a:r>
          </a:p>
          <a:p>
            <a:r>
              <a:rPr lang="en-IN" dirty="0"/>
              <a:t>        super().__init__('alok',26)</a:t>
            </a:r>
          </a:p>
          <a:p>
            <a:r>
              <a:rPr lang="en-IN" dirty="0"/>
              <a:t>        </a:t>
            </a:r>
            <a:r>
              <a:rPr lang="en-IN" dirty="0" err="1"/>
              <a:t>self.emp_id</a:t>
            </a:r>
            <a:r>
              <a:rPr lang="en-IN" dirty="0"/>
              <a:t>=</a:t>
            </a:r>
            <a:r>
              <a:rPr lang="en-IN" dirty="0" err="1"/>
              <a:t>emp_id</a:t>
            </a:r>
            <a:endParaRPr lang="en-IN" dirty="0"/>
          </a:p>
          <a:p>
            <a:endParaRPr lang="en-IN" dirty="0"/>
          </a:p>
          <a:p>
            <a:r>
              <a:rPr lang="en-IN" dirty="0"/>
              <a:t>    def </a:t>
            </a:r>
            <a:r>
              <a:rPr lang="en-IN" dirty="0" err="1"/>
              <a:t>displayData</a:t>
            </a:r>
            <a:r>
              <a:rPr lang="en-IN" dirty="0"/>
              <a:t>(self):</a:t>
            </a:r>
          </a:p>
          <a:p>
            <a:r>
              <a:rPr lang="en-IN" dirty="0"/>
              <a:t>        print(self.name)</a:t>
            </a:r>
          </a:p>
          <a:p>
            <a:r>
              <a:rPr lang="en-IN" dirty="0"/>
              <a:t>        print(</a:t>
            </a:r>
            <a:r>
              <a:rPr lang="en-IN" dirty="0" err="1"/>
              <a:t>self.age</a:t>
            </a:r>
            <a:r>
              <a:rPr lang="en-IN" dirty="0"/>
              <a:t>)</a:t>
            </a:r>
          </a:p>
          <a:p>
            <a:r>
              <a:rPr lang="en-IN" dirty="0"/>
              <a:t>        print(</a:t>
            </a:r>
            <a:r>
              <a:rPr lang="en-IN" dirty="0" err="1"/>
              <a:t>self.emp_id</a:t>
            </a:r>
            <a:r>
              <a:rPr lang="en-IN" dirty="0"/>
              <a:t>)</a:t>
            </a:r>
          </a:p>
          <a:p>
            <a:endParaRPr lang="en-IN" dirty="0"/>
          </a:p>
          <a:p>
            <a:endParaRPr lang="en-IN" dirty="0"/>
          </a:p>
          <a:p>
            <a:r>
              <a:rPr lang="en-IN" dirty="0"/>
              <a:t>p=Person('dharna',25)</a:t>
            </a:r>
          </a:p>
          <a:p>
            <a:r>
              <a:rPr lang="en-IN" dirty="0" err="1"/>
              <a:t>p.displayData</a:t>
            </a:r>
            <a:r>
              <a:rPr lang="en-IN" dirty="0"/>
              <a:t>()</a:t>
            </a:r>
          </a:p>
          <a:p>
            <a:r>
              <a:rPr lang="en-IN" dirty="0"/>
              <a:t>e=Employee(34)</a:t>
            </a:r>
          </a:p>
          <a:p>
            <a:r>
              <a:rPr lang="en-IN" dirty="0" err="1"/>
              <a:t>e.displayData</a:t>
            </a:r>
            <a:r>
              <a:rPr lang="en-IN" dirty="0"/>
              <a:t>()</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IN" b="1" dirty="0"/>
              <a:t>class </a:t>
            </a:r>
            <a:r>
              <a:rPr lang="en-IN" dirty="0"/>
              <a:t>Add:</a:t>
            </a:r>
            <a:br>
              <a:rPr lang="en-IN" dirty="0"/>
            </a:br>
            <a:r>
              <a:rPr lang="en-IN" dirty="0"/>
              <a:t>    </a:t>
            </a:r>
            <a:r>
              <a:rPr lang="en-IN" b="1" dirty="0"/>
              <a:t>def </a:t>
            </a:r>
            <a:r>
              <a:rPr lang="en-IN" dirty="0"/>
              <a:t>result(</a:t>
            </a:r>
            <a:r>
              <a:rPr lang="en-IN" dirty="0" err="1"/>
              <a:t>self,a,b</a:t>
            </a:r>
            <a:r>
              <a:rPr lang="en-IN" dirty="0"/>
              <a:t>):</a:t>
            </a:r>
            <a:br>
              <a:rPr lang="en-IN" dirty="0"/>
            </a:br>
            <a:r>
              <a:rPr lang="en-IN" dirty="0"/>
              <a:t>        </a:t>
            </a:r>
            <a:r>
              <a:rPr lang="en-IN" dirty="0" err="1"/>
              <a:t>self.a</a:t>
            </a:r>
            <a:r>
              <a:rPr lang="en-IN" dirty="0"/>
              <a:t>=a</a:t>
            </a:r>
            <a:br>
              <a:rPr lang="en-IN" dirty="0"/>
            </a:br>
            <a:r>
              <a:rPr lang="en-IN" dirty="0"/>
              <a:t>        </a:t>
            </a:r>
            <a:r>
              <a:rPr lang="en-IN" dirty="0" err="1"/>
              <a:t>self.b</a:t>
            </a:r>
            <a:r>
              <a:rPr lang="en-IN" dirty="0"/>
              <a:t>=b</a:t>
            </a:r>
            <a:br>
              <a:rPr lang="en-IN" dirty="0"/>
            </a:br>
            <a:r>
              <a:rPr lang="en-IN" dirty="0"/>
              <a:t>        </a:t>
            </a:r>
            <a:r>
              <a:rPr lang="en-IN" b="1" dirty="0"/>
              <a:t>print</a:t>
            </a:r>
            <a:r>
              <a:rPr lang="en-IN" dirty="0"/>
              <a:t>(</a:t>
            </a:r>
            <a:r>
              <a:rPr lang="en-IN" dirty="0" err="1"/>
              <a:t>self.a+self.b</a:t>
            </a:r>
            <a:r>
              <a:rPr lang="en-IN" dirty="0"/>
              <a:t>)</a:t>
            </a:r>
            <a:br>
              <a:rPr lang="en-IN" dirty="0"/>
            </a:br>
            <a:br>
              <a:rPr lang="en-IN" dirty="0"/>
            </a:br>
            <a:r>
              <a:rPr lang="en-IN" b="1" dirty="0"/>
              <a:t>class </a:t>
            </a:r>
            <a:r>
              <a:rPr lang="en-IN" dirty="0"/>
              <a:t>Multi(Add):</a:t>
            </a:r>
            <a:br>
              <a:rPr lang="en-IN" dirty="0"/>
            </a:br>
            <a:r>
              <a:rPr lang="en-IN" dirty="0"/>
              <a:t>    </a:t>
            </a:r>
            <a:r>
              <a:rPr lang="en-IN" b="1" dirty="0"/>
              <a:t>def </a:t>
            </a:r>
            <a:r>
              <a:rPr lang="en-IN" dirty="0"/>
              <a:t>result(</a:t>
            </a:r>
            <a:r>
              <a:rPr lang="en-IN" dirty="0" err="1"/>
              <a:t>self,a,b</a:t>
            </a:r>
            <a:r>
              <a:rPr lang="en-IN" dirty="0"/>
              <a:t>):</a:t>
            </a:r>
            <a:br>
              <a:rPr lang="en-IN" dirty="0"/>
            </a:br>
            <a:r>
              <a:rPr lang="en-IN" dirty="0"/>
              <a:t>       </a:t>
            </a:r>
            <a:br>
              <a:rPr lang="en-IN" dirty="0"/>
            </a:br>
            <a:r>
              <a:rPr lang="en-IN" dirty="0"/>
              <a:t>        </a:t>
            </a:r>
            <a:r>
              <a:rPr lang="en-IN" dirty="0" err="1"/>
              <a:t>self.a</a:t>
            </a:r>
            <a:r>
              <a:rPr lang="en-IN" dirty="0"/>
              <a:t>=a</a:t>
            </a:r>
            <a:br>
              <a:rPr lang="en-IN" dirty="0"/>
            </a:br>
            <a:r>
              <a:rPr lang="en-IN" dirty="0"/>
              <a:t>        </a:t>
            </a:r>
            <a:r>
              <a:rPr lang="en-IN" dirty="0" err="1"/>
              <a:t>self.b</a:t>
            </a:r>
            <a:r>
              <a:rPr lang="en-IN" dirty="0"/>
              <a:t>=b</a:t>
            </a:r>
            <a:br>
              <a:rPr lang="en-IN" dirty="0"/>
            </a:br>
            <a:r>
              <a:rPr lang="en-IN" dirty="0"/>
              <a:t>        </a:t>
            </a:r>
            <a:r>
              <a:rPr lang="en-IN" i="1" dirty="0"/>
              <a:t># super(Multi, self).result(5,6)</a:t>
            </a:r>
            <a:br>
              <a:rPr lang="en-IN" i="1" dirty="0"/>
            </a:br>
            <a:r>
              <a:rPr lang="en-IN" i="1" dirty="0"/>
              <a:t>        </a:t>
            </a:r>
            <a:r>
              <a:rPr lang="en-IN" b="1" dirty="0"/>
              <a:t>print</a:t>
            </a:r>
            <a:r>
              <a:rPr lang="en-IN" dirty="0"/>
              <a:t>(</a:t>
            </a:r>
            <a:r>
              <a:rPr lang="en-IN" dirty="0" err="1"/>
              <a:t>self.a</a:t>
            </a:r>
            <a:r>
              <a:rPr lang="en-IN" dirty="0"/>
              <a:t>*</a:t>
            </a:r>
            <a:r>
              <a:rPr lang="en-IN" dirty="0" err="1"/>
              <a:t>self.b</a:t>
            </a:r>
            <a:r>
              <a:rPr lang="en-IN" dirty="0"/>
              <a:t>)</a:t>
            </a:r>
            <a:br>
              <a:rPr lang="en-IN" dirty="0"/>
            </a:br>
            <a:br>
              <a:rPr lang="en-IN" dirty="0"/>
            </a:br>
            <a:br>
              <a:rPr lang="en-IN" dirty="0"/>
            </a:br>
            <a:r>
              <a:rPr lang="en-IN" dirty="0"/>
              <a:t>m=Multi()</a:t>
            </a:r>
            <a:br>
              <a:rPr lang="en-IN" dirty="0"/>
            </a:br>
            <a:r>
              <a:rPr lang="en-IN" dirty="0" err="1"/>
              <a:t>m.result</a:t>
            </a:r>
            <a:r>
              <a:rPr lang="en-IN" dirty="0"/>
              <a:t>(5,6)</a:t>
            </a:r>
            <a:br>
              <a:rPr lang="en-IN" dirty="0"/>
            </a:b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Overloading</a:t>
            </a:r>
          </a:p>
        </p:txBody>
      </p:sp>
      <p:sp>
        <p:nvSpPr>
          <p:cNvPr id="3" name="Content Placeholder 2"/>
          <p:cNvSpPr>
            <a:spLocks noGrp="1"/>
          </p:cNvSpPr>
          <p:nvPr>
            <p:ph idx="1"/>
          </p:nvPr>
        </p:nvSpPr>
        <p:spPr/>
        <p:txBody>
          <a:bodyPr/>
          <a:lstStyle/>
          <a:p>
            <a:r>
              <a:rPr lang="en-IN" dirty="0"/>
              <a:t>In Python, you can define a method in such a way that there are multiple ways to call it.</a:t>
            </a:r>
          </a:p>
          <a:p>
            <a:endParaRPr lang="en-IN" dirty="0"/>
          </a:p>
          <a:p>
            <a:r>
              <a:rPr lang="en-IN" dirty="0"/>
              <a:t>Given a single method or function, we can specify the number of parameters our self.</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lstStyle/>
          <a:p>
            <a:r>
              <a:rPr lang="en-IN" dirty="0"/>
              <a:t>class Employee:</a:t>
            </a:r>
          </a:p>
          <a:p>
            <a:r>
              <a:rPr lang="en-IN" dirty="0"/>
              <a:t>    def </a:t>
            </a:r>
            <a:r>
              <a:rPr lang="en-IN" dirty="0" err="1"/>
              <a:t>hello_employee</a:t>
            </a:r>
            <a:r>
              <a:rPr lang="en-IN" dirty="0"/>
              <a:t>(</a:t>
            </a:r>
            <a:r>
              <a:rPr lang="en-IN" dirty="0" err="1"/>
              <a:t>self,name</a:t>
            </a:r>
            <a:r>
              <a:rPr lang="en-IN" dirty="0"/>
              <a:t>=None):</a:t>
            </a:r>
          </a:p>
          <a:p>
            <a:r>
              <a:rPr lang="en-IN" dirty="0"/>
              <a:t>        if name is not None:</a:t>
            </a:r>
          </a:p>
          <a:p>
            <a:r>
              <a:rPr lang="en-IN" dirty="0"/>
              <a:t>            print("</a:t>
            </a:r>
            <a:r>
              <a:rPr lang="en-IN" dirty="0" err="1"/>
              <a:t>Hello",name</a:t>
            </a:r>
            <a:r>
              <a:rPr lang="en-IN" dirty="0"/>
              <a:t>)</a:t>
            </a:r>
          </a:p>
          <a:p>
            <a:r>
              <a:rPr lang="en-IN" dirty="0"/>
              <a:t>        else:</a:t>
            </a:r>
          </a:p>
          <a:p>
            <a:r>
              <a:rPr lang="en-IN" dirty="0"/>
              <a:t>            print("Hello")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normAutofit fontScale="85000" lnSpcReduction="20000"/>
          </a:bodyPr>
          <a:lstStyle/>
          <a:p>
            <a:r>
              <a:rPr lang="en-IN" dirty="0"/>
              <a:t>class Area:</a:t>
            </a:r>
          </a:p>
          <a:p>
            <a:r>
              <a:rPr lang="en-IN" dirty="0"/>
              <a:t>    def </a:t>
            </a:r>
            <a:r>
              <a:rPr lang="en-IN" dirty="0" err="1"/>
              <a:t>find_area</a:t>
            </a:r>
            <a:r>
              <a:rPr lang="en-IN" dirty="0"/>
              <a:t>(</a:t>
            </a:r>
            <a:r>
              <a:rPr lang="en-IN" dirty="0" err="1"/>
              <a:t>self,a</a:t>
            </a:r>
            <a:r>
              <a:rPr lang="en-IN" dirty="0"/>
              <a:t>=</a:t>
            </a:r>
            <a:r>
              <a:rPr lang="en-IN" dirty="0" err="1"/>
              <a:t>None,b</a:t>
            </a:r>
            <a:r>
              <a:rPr lang="en-IN" dirty="0"/>
              <a:t>=None):</a:t>
            </a:r>
          </a:p>
          <a:p>
            <a:r>
              <a:rPr lang="en-IN" dirty="0"/>
              <a:t>        if a!=None and b!=None:</a:t>
            </a:r>
          </a:p>
          <a:p>
            <a:r>
              <a:rPr lang="en-IN" dirty="0"/>
              <a:t>            print(a*b)</a:t>
            </a:r>
          </a:p>
          <a:p>
            <a:r>
              <a:rPr lang="en-IN" dirty="0"/>
              <a:t>        </a:t>
            </a:r>
            <a:r>
              <a:rPr lang="en-IN" dirty="0" err="1"/>
              <a:t>elif</a:t>
            </a:r>
            <a:r>
              <a:rPr lang="en-IN" dirty="0"/>
              <a:t> a!=None:</a:t>
            </a:r>
          </a:p>
          <a:p>
            <a:r>
              <a:rPr lang="en-IN" dirty="0"/>
              <a:t>            print(a*a)</a:t>
            </a:r>
          </a:p>
          <a:p>
            <a:r>
              <a:rPr lang="en-IN" dirty="0"/>
              <a:t>        else:</a:t>
            </a:r>
          </a:p>
          <a:p>
            <a:r>
              <a:rPr lang="en-IN" dirty="0"/>
              <a:t>            print("Nothing to find")</a:t>
            </a:r>
          </a:p>
          <a:p>
            <a:endParaRPr lang="en-IN" dirty="0"/>
          </a:p>
          <a:p>
            <a:r>
              <a:rPr lang="en-IN" dirty="0"/>
              <a:t>a=Area()</a:t>
            </a:r>
          </a:p>
          <a:p>
            <a:r>
              <a:rPr lang="en-IN" dirty="0" err="1"/>
              <a:t>a.find_area</a:t>
            </a:r>
            <a:r>
              <a:rPr lang="en-IN" dirty="0"/>
              <a:t>()</a:t>
            </a:r>
          </a:p>
          <a:p>
            <a:r>
              <a:rPr lang="en-IN" dirty="0" err="1"/>
              <a:t>a.find_area</a:t>
            </a:r>
            <a:r>
              <a:rPr lang="en-IN" dirty="0"/>
              <a:t>(2,3)</a:t>
            </a:r>
          </a:p>
          <a:p>
            <a:r>
              <a:rPr lang="en-IN" dirty="0" err="1"/>
              <a:t>a.find_area</a:t>
            </a:r>
            <a:r>
              <a:rPr lang="en-IN" dirty="0"/>
              <a:t>(2)</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Example-1</a:t>
            </a:r>
          </a:p>
        </p:txBody>
      </p:sp>
      <p:sp>
        <p:nvSpPr>
          <p:cNvPr id="3" name="Content Placeholder 2"/>
          <p:cNvSpPr>
            <a:spLocks noGrp="1"/>
          </p:cNvSpPr>
          <p:nvPr>
            <p:ph idx="1"/>
          </p:nvPr>
        </p:nvSpPr>
        <p:spPr/>
        <p:txBody>
          <a:bodyPr>
            <a:normAutofit fontScale="77500" lnSpcReduction="20000"/>
          </a:bodyPr>
          <a:lstStyle/>
          <a:p>
            <a:r>
              <a:rPr lang="en-IN" b="1" dirty="0"/>
              <a:t>class </a:t>
            </a:r>
            <a:r>
              <a:rPr lang="en-IN" dirty="0" err="1"/>
              <a:t>MyClass</a:t>
            </a:r>
            <a:r>
              <a:rPr lang="en-IN" dirty="0"/>
              <a:t>:</a:t>
            </a:r>
            <a:br>
              <a:rPr lang="en-IN" dirty="0"/>
            </a:br>
            <a:r>
              <a:rPr lang="en-IN" dirty="0"/>
              <a:t>    </a:t>
            </a:r>
            <a:r>
              <a:rPr lang="en-IN" b="1" dirty="0"/>
              <a:t>def </a:t>
            </a:r>
            <a:r>
              <a:rPr lang="en-IN" dirty="0"/>
              <a:t>sum(</a:t>
            </a:r>
            <a:r>
              <a:rPr lang="en-IN" dirty="0" err="1"/>
              <a:t>self,a</a:t>
            </a:r>
            <a:r>
              <a:rPr lang="en-IN" dirty="0"/>
              <a:t>=</a:t>
            </a:r>
            <a:r>
              <a:rPr lang="en-IN" dirty="0" err="1"/>
              <a:t>None,b</a:t>
            </a:r>
            <a:r>
              <a:rPr lang="en-IN" dirty="0"/>
              <a:t>=</a:t>
            </a:r>
            <a:r>
              <a:rPr lang="en-IN" dirty="0" err="1"/>
              <a:t>None,c</a:t>
            </a:r>
            <a:r>
              <a:rPr lang="en-IN" dirty="0"/>
              <a:t>=None):</a:t>
            </a:r>
            <a:br>
              <a:rPr lang="en-IN" dirty="0"/>
            </a:br>
            <a:r>
              <a:rPr lang="en-IN" dirty="0"/>
              <a:t>        </a:t>
            </a:r>
            <a:r>
              <a:rPr lang="en-IN" b="1" dirty="0"/>
              <a:t>if </a:t>
            </a:r>
            <a:r>
              <a:rPr lang="en-IN" dirty="0"/>
              <a:t>a!=None </a:t>
            </a:r>
            <a:r>
              <a:rPr lang="en-IN" b="1" dirty="0"/>
              <a:t>and </a:t>
            </a:r>
            <a:r>
              <a:rPr lang="en-IN" dirty="0"/>
              <a:t>b!=None </a:t>
            </a:r>
            <a:r>
              <a:rPr lang="en-IN" b="1" dirty="0"/>
              <a:t>and </a:t>
            </a:r>
            <a:r>
              <a:rPr lang="en-IN" dirty="0"/>
              <a:t>c!=None:</a:t>
            </a:r>
            <a:br>
              <a:rPr lang="en-IN" dirty="0"/>
            </a:br>
            <a:r>
              <a:rPr lang="en-IN" dirty="0"/>
              <a:t>            s=</a:t>
            </a:r>
            <a:r>
              <a:rPr lang="en-IN" dirty="0" err="1"/>
              <a:t>a+b+c</a:t>
            </a:r>
            <a:br>
              <a:rPr lang="en-IN" dirty="0"/>
            </a:br>
            <a:r>
              <a:rPr lang="en-IN" dirty="0"/>
              <a:t>        </a:t>
            </a:r>
            <a:r>
              <a:rPr lang="en-IN" b="1" dirty="0" err="1"/>
              <a:t>elif</a:t>
            </a:r>
            <a:r>
              <a:rPr lang="en-IN" b="1" dirty="0"/>
              <a:t> </a:t>
            </a:r>
            <a:r>
              <a:rPr lang="en-IN" dirty="0"/>
              <a:t>a!=None </a:t>
            </a:r>
            <a:r>
              <a:rPr lang="en-IN" b="1" dirty="0"/>
              <a:t>and </a:t>
            </a:r>
            <a:r>
              <a:rPr lang="en-IN" dirty="0"/>
              <a:t>b!=None:</a:t>
            </a:r>
            <a:br>
              <a:rPr lang="en-IN" dirty="0"/>
            </a:br>
            <a:r>
              <a:rPr lang="en-IN" dirty="0"/>
              <a:t>            s=a*b</a:t>
            </a:r>
            <a:br>
              <a:rPr lang="en-IN" dirty="0"/>
            </a:br>
            <a:br>
              <a:rPr lang="en-IN" dirty="0"/>
            </a:br>
            <a:r>
              <a:rPr lang="en-IN" dirty="0"/>
              <a:t>        </a:t>
            </a:r>
            <a:r>
              <a:rPr lang="en-IN" b="1" dirty="0"/>
              <a:t>return </a:t>
            </a:r>
            <a:r>
              <a:rPr lang="en-IN" dirty="0"/>
              <a:t>s</a:t>
            </a:r>
            <a:br>
              <a:rPr lang="en-IN" dirty="0"/>
            </a:br>
            <a:br>
              <a:rPr lang="en-IN" dirty="0"/>
            </a:br>
            <a:r>
              <a:rPr lang="en-IN" dirty="0"/>
              <a:t>ob=</a:t>
            </a:r>
            <a:r>
              <a:rPr lang="en-IN" dirty="0" err="1"/>
              <a:t>MyClass</a:t>
            </a:r>
            <a:r>
              <a:rPr lang="en-IN" dirty="0"/>
              <a:t>()</a:t>
            </a:r>
            <a:br>
              <a:rPr lang="en-IN" dirty="0"/>
            </a:br>
            <a:r>
              <a:rPr lang="en-IN" b="1" dirty="0"/>
              <a:t>print</a:t>
            </a:r>
            <a:r>
              <a:rPr lang="en-IN" dirty="0"/>
              <a:t>(ob.sum(10,20))</a:t>
            </a:r>
            <a:br>
              <a:rPr lang="en-IN" dirty="0"/>
            </a:br>
            <a:br>
              <a:rPr lang="en-IN" dirty="0"/>
            </a:br>
            <a:br>
              <a:rPr lang="en-IN" dirty="0"/>
            </a:b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Abstraction</a:t>
            </a:r>
          </a:p>
        </p:txBody>
      </p:sp>
      <p:sp>
        <p:nvSpPr>
          <p:cNvPr id="3" name="Content Placeholder 2"/>
          <p:cNvSpPr>
            <a:spLocks noGrp="1"/>
          </p:cNvSpPr>
          <p:nvPr>
            <p:ph idx="1"/>
          </p:nvPr>
        </p:nvSpPr>
        <p:spPr/>
        <p:txBody>
          <a:bodyPr/>
          <a:lstStyle/>
          <a:p>
            <a:r>
              <a:rPr lang="en-IN" dirty="0"/>
              <a:t>Abstract classes are classes that contain one or more abstract methods.</a:t>
            </a:r>
          </a:p>
          <a:p>
            <a:r>
              <a:rPr lang="en-IN" dirty="0"/>
              <a:t>An abstract method is a method that is declared, but contains no implementation.</a:t>
            </a:r>
          </a:p>
          <a:p>
            <a:endParaRPr lang="en-IN" dirty="0"/>
          </a:p>
          <a:p>
            <a:r>
              <a:rPr lang="en-IN" dirty="0"/>
              <a:t>Abstract classes cannot be instantiated, and require subclasses to provide implementations for the abstract methods.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In Python, the concept of OOP follows some basic principles:</a:t>
            </a:r>
          </a:p>
          <a:p>
            <a:pPr lvl="1"/>
            <a:r>
              <a:rPr lang="en-IN" dirty="0"/>
              <a:t>Object</a:t>
            </a:r>
          </a:p>
          <a:p>
            <a:pPr lvl="1"/>
            <a:r>
              <a:rPr lang="en-IN" dirty="0"/>
              <a:t>Class</a:t>
            </a:r>
          </a:p>
          <a:p>
            <a:pPr lvl="1"/>
            <a:r>
              <a:rPr lang="en-IN" dirty="0"/>
              <a:t>Method</a:t>
            </a:r>
          </a:p>
          <a:p>
            <a:pPr lvl="1"/>
            <a:r>
              <a:rPr lang="en-IN" dirty="0"/>
              <a:t>Inheritance</a:t>
            </a:r>
          </a:p>
          <a:p>
            <a:pPr lvl="1"/>
            <a:r>
              <a:rPr lang="en-IN" dirty="0"/>
              <a:t>Polymorphism</a:t>
            </a:r>
          </a:p>
          <a:p>
            <a:pPr lvl="1"/>
            <a:r>
              <a:rPr lang="en-IN" dirty="0"/>
              <a:t>Data Abstraction</a:t>
            </a:r>
          </a:p>
          <a:p>
            <a:pPr lvl="1"/>
            <a:r>
              <a:rPr lang="en-IN" dirty="0"/>
              <a:t>Encapsulation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a:t>
            </a:r>
          </a:p>
        </p:txBody>
      </p:sp>
      <p:sp>
        <p:nvSpPr>
          <p:cNvPr id="3" name="Content Placeholder 2"/>
          <p:cNvSpPr>
            <a:spLocks noGrp="1"/>
          </p:cNvSpPr>
          <p:nvPr>
            <p:ph idx="1"/>
          </p:nvPr>
        </p:nvSpPr>
        <p:spPr/>
        <p:txBody>
          <a:bodyPr>
            <a:normAutofit/>
          </a:bodyPr>
          <a:lstStyle/>
          <a:p>
            <a:r>
              <a:rPr lang="en-IN" sz="1800" dirty="0"/>
              <a:t>A class derived from ABC  class which belongs to </a:t>
            </a:r>
            <a:r>
              <a:rPr lang="en-IN" sz="1800" dirty="0" err="1"/>
              <a:t>abc</a:t>
            </a:r>
            <a:r>
              <a:rPr lang="en-IN" sz="1800" dirty="0"/>
              <a:t> module, is called abstract class in Python.</a:t>
            </a:r>
          </a:p>
          <a:p>
            <a:r>
              <a:rPr lang="en-IN" sz="1800" dirty="0"/>
              <a:t>ABC class is known as Meta Class which means a class that defines the </a:t>
            </a:r>
            <a:r>
              <a:rPr lang="en-IN" sz="1800" dirty="0" err="1"/>
              <a:t>behavior</a:t>
            </a:r>
            <a:r>
              <a:rPr lang="en-IN" sz="1800" dirty="0"/>
              <a:t> of other classes. So we can say, Meta Class ABC defines that the class which is derived from it becomes an abstract class.</a:t>
            </a:r>
          </a:p>
          <a:p>
            <a:r>
              <a:rPr lang="en-IN" sz="1800" dirty="0"/>
              <a:t>Abstract Class can have abstract method.</a:t>
            </a:r>
          </a:p>
          <a:p>
            <a:r>
              <a:rPr lang="en-IN" sz="1800" dirty="0"/>
              <a:t>Abstract Class needs to be extended and its method implemented.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normAutofit fontScale="62500" lnSpcReduction="20000"/>
          </a:bodyPr>
          <a:lstStyle/>
          <a:p>
            <a:r>
              <a:rPr lang="en-IN" b="1" dirty="0"/>
              <a:t>from </a:t>
            </a:r>
            <a:r>
              <a:rPr lang="en-IN" dirty="0" err="1"/>
              <a:t>abc</a:t>
            </a:r>
            <a:r>
              <a:rPr lang="en-IN" dirty="0"/>
              <a:t> </a:t>
            </a:r>
            <a:r>
              <a:rPr lang="en-IN" b="1" dirty="0"/>
              <a:t>import </a:t>
            </a:r>
            <a:r>
              <a:rPr lang="en-IN" dirty="0" err="1"/>
              <a:t>ABC,abstractmethod</a:t>
            </a:r>
            <a:br>
              <a:rPr lang="en-IN" dirty="0"/>
            </a:br>
            <a:r>
              <a:rPr lang="en-IN" b="1" dirty="0"/>
              <a:t>class </a:t>
            </a:r>
            <a:r>
              <a:rPr lang="en-IN" dirty="0"/>
              <a:t>Father(ABC):</a:t>
            </a:r>
            <a:br>
              <a:rPr lang="en-IN" dirty="0"/>
            </a:br>
            <a:r>
              <a:rPr lang="en-IN" dirty="0"/>
              <a:t>    @</a:t>
            </a:r>
            <a:r>
              <a:rPr lang="en-IN" dirty="0" err="1"/>
              <a:t>abstractmethod</a:t>
            </a:r>
            <a:br>
              <a:rPr lang="en-IN" dirty="0"/>
            </a:br>
            <a:r>
              <a:rPr lang="en-IN" dirty="0"/>
              <a:t>    </a:t>
            </a:r>
            <a:r>
              <a:rPr lang="en-IN" b="1" dirty="0"/>
              <a:t>def </a:t>
            </a:r>
            <a:r>
              <a:rPr lang="en-IN" dirty="0" err="1"/>
              <a:t>disp</a:t>
            </a:r>
            <a:r>
              <a:rPr lang="en-IN" dirty="0"/>
              <a:t>(self):</a:t>
            </a:r>
            <a:br>
              <a:rPr lang="en-IN" dirty="0"/>
            </a:br>
            <a:r>
              <a:rPr lang="en-IN" dirty="0"/>
              <a:t>        </a:t>
            </a:r>
            <a:r>
              <a:rPr lang="en-IN" b="1" dirty="0"/>
              <a:t>pass</a:t>
            </a:r>
            <a:br>
              <a:rPr lang="en-IN" b="1" dirty="0"/>
            </a:br>
            <a:br>
              <a:rPr lang="en-IN" b="1" dirty="0"/>
            </a:br>
            <a:r>
              <a:rPr lang="en-IN" b="1" dirty="0"/>
              <a:t>class </a:t>
            </a:r>
            <a:r>
              <a:rPr lang="en-IN" dirty="0"/>
              <a:t>Child(Father):</a:t>
            </a:r>
            <a:br>
              <a:rPr lang="en-IN" dirty="0"/>
            </a:br>
            <a:br>
              <a:rPr lang="en-IN" dirty="0"/>
            </a:br>
            <a:r>
              <a:rPr lang="en-IN" dirty="0"/>
              <a:t>    </a:t>
            </a:r>
            <a:r>
              <a:rPr lang="en-IN" b="1" dirty="0"/>
              <a:t>def </a:t>
            </a:r>
            <a:r>
              <a:rPr lang="en-IN" dirty="0" err="1"/>
              <a:t>disp</a:t>
            </a:r>
            <a:r>
              <a:rPr lang="en-IN" dirty="0"/>
              <a:t>(self):</a:t>
            </a:r>
            <a:br>
              <a:rPr lang="en-IN" dirty="0"/>
            </a:br>
            <a:r>
              <a:rPr lang="en-IN" dirty="0"/>
              <a:t>        </a:t>
            </a:r>
            <a:r>
              <a:rPr lang="en-IN" b="1" dirty="0"/>
              <a:t>print</a:t>
            </a:r>
            <a:r>
              <a:rPr lang="en-IN" dirty="0"/>
              <a:t>(</a:t>
            </a:r>
            <a:r>
              <a:rPr lang="en-IN" b="1" dirty="0"/>
              <a:t>"My name is </a:t>
            </a:r>
            <a:r>
              <a:rPr lang="en-IN" b="1" dirty="0" err="1"/>
              <a:t>dharna</a:t>
            </a:r>
            <a:r>
              <a:rPr lang="en-IN" b="1" dirty="0"/>
              <a:t>"</a:t>
            </a:r>
            <a:r>
              <a:rPr lang="en-IN" dirty="0"/>
              <a:t>)</a:t>
            </a:r>
            <a:br>
              <a:rPr lang="en-IN" dirty="0"/>
            </a:br>
            <a:r>
              <a:rPr lang="en-IN" dirty="0"/>
              <a:t>    </a:t>
            </a:r>
            <a:r>
              <a:rPr lang="en-IN" b="1" dirty="0"/>
              <a:t>def </a:t>
            </a:r>
            <a:r>
              <a:rPr lang="en-IN" dirty="0"/>
              <a:t>calc(self):</a:t>
            </a:r>
            <a:br>
              <a:rPr lang="en-IN" dirty="0"/>
            </a:br>
            <a:r>
              <a:rPr lang="en-IN" dirty="0"/>
              <a:t>        </a:t>
            </a:r>
            <a:r>
              <a:rPr lang="en-IN" b="1" dirty="0"/>
              <a:t>print</a:t>
            </a:r>
            <a:r>
              <a:rPr lang="en-IN" dirty="0"/>
              <a:t>(</a:t>
            </a:r>
            <a:r>
              <a:rPr lang="en-IN" b="1" dirty="0"/>
              <a:t>'Hello'</a:t>
            </a:r>
            <a:r>
              <a:rPr lang="en-IN" dirty="0"/>
              <a:t>)</a:t>
            </a:r>
            <a:br>
              <a:rPr lang="en-IN" dirty="0"/>
            </a:br>
            <a:br>
              <a:rPr lang="en-IN" dirty="0"/>
            </a:br>
            <a:r>
              <a:rPr lang="en-IN" dirty="0" err="1"/>
              <a:t>myc</a:t>
            </a:r>
            <a:r>
              <a:rPr lang="en-IN" dirty="0"/>
              <a:t>=Child()</a:t>
            </a:r>
            <a:br>
              <a:rPr lang="en-IN" dirty="0"/>
            </a:br>
            <a:r>
              <a:rPr lang="en-IN" dirty="0" err="1"/>
              <a:t>myc.calc</a:t>
            </a:r>
            <a:r>
              <a:rPr lang="en-IN" dirty="0"/>
              <a:t>()</a:t>
            </a:r>
            <a:br>
              <a:rPr lang="en-IN" dirty="0"/>
            </a:br>
            <a:r>
              <a:rPr lang="en-IN" dirty="0" err="1"/>
              <a:t>myc.disp</a:t>
            </a:r>
            <a:r>
              <a:rPr lang="en-IN" dirty="0"/>
              <a:t>()</a:t>
            </a:r>
            <a:br>
              <a:rPr lang="en-IN" dirty="0"/>
            </a:br>
            <a:br>
              <a:rPr lang="en-IN" dirty="0"/>
            </a:b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2A9D-2D88-4E41-9AE4-7289A383AF17}"/>
              </a:ext>
            </a:extLst>
          </p:cNvPr>
          <p:cNvSpPr>
            <a:spLocks noGrp="1"/>
          </p:cNvSpPr>
          <p:nvPr>
            <p:ph type="title"/>
          </p:nvPr>
        </p:nvSpPr>
        <p:spPr>
          <a:xfrm>
            <a:off x="457200" y="274638"/>
            <a:ext cx="8229600" cy="457199"/>
          </a:xfrm>
        </p:spPr>
        <p:txBody>
          <a:bodyPr>
            <a:normAutofit fontScale="90000"/>
          </a:bodyPr>
          <a:lstStyle/>
          <a:p>
            <a:r>
              <a:rPr lang="en-US" dirty="0"/>
              <a:t>Python - Magic or </a:t>
            </a:r>
            <a:r>
              <a:rPr lang="en-US" dirty="0" err="1"/>
              <a:t>Dunder</a:t>
            </a:r>
            <a:r>
              <a:rPr lang="en-US" dirty="0"/>
              <a:t> Methods</a:t>
            </a:r>
            <a:br>
              <a:rPr lang="en-US" dirty="0"/>
            </a:br>
            <a:endParaRPr lang="en-IN" dirty="0"/>
          </a:p>
        </p:txBody>
      </p:sp>
      <p:sp>
        <p:nvSpPr>
          <p:cNvPr id="3" name="Content Placeholder 2">
            <a:extLst>
              <a:ext uri="{FF2B5EF4-FFF2-40B4-BE49-F238E27FC236}">
                <a16:creationId xmlns:a16="http://schemas.microsoft.com/office/drawing/2014/main" id="{7F2EA6F7-CC9B-458B-94A0-E712405156D3}"/>
              </a:ext>
            </a:extLst>
          </p:cNvPr>
          <p:cNvSpPr>
            <a:spLocks noGrp="1"/>
          </p:cNvSpPr>
          <p:nvPr>
            <p:ph idx="1"/>
          </p:nvPr>
        </p:nvSpPr>
        <p:spPr>
          <a:xfrm>
            <a:off x="457200" y="731838"/>
            <a:ext cx="8229600" cy="5394326"/>
          </a:xfrm>
        </p:spPr>
        <p:txBody>
          <a:bodyPr/>
          <a:lstStyle/>
          <a:p>
            <a:r>
              <a:rPr lang="en-US" dirty="0"/>
              <a:t>Magic methods in Python are the special methods that start and end with the double underscores.</a:t>
            </a:r>
          </a:p>
          <a:p>
            <a:r>
              <a:rPr lang="en-US" dirty="0"/>
              <a:t>They are also called </a:t>
            </a:r>
            <a:r>
              <a:rPr lang="en-US" dirty="0" err="1"/>
              <a:t>dunder</a:t>
            </a:r>
            <a:r>
              <a:rPr lang="en-US" dirty="0"/>
              <a:t> methods. Magic methods are not meant to be invoked directly by you, but the invocation happens internally from the class on a certain action.</a:t>
            </a:r>
          </a:p>
          <a:p>
            <a:r>
              <a:rPr lang="en-US" dirty="0"/>
              <a:t>For example, when you add two numbers using the + operator, internally, the __add__() method will be called.</a:t>
            </a:r>
            <a:endParaRPr lang="en-IN" dirty="0"/>
          </a:p>
        </p:txBody>
      </p:sp>
    </p:spTree>
    <p:extLst>
      <p:ext uri="{BB962C8B-B14F-4D97-AF65-F5344CB8AC3E}">
        <p14:creationId xmlns:p14="http://schemas.microsoft.com/office/powerpoint/2010/main" val="3418833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1607F-68BD-4DEB-8A99-76AAB04ED06D}"/>
              </a:ext>
            </a:extLst>
          </p:cNvPr>
          <p:cNvSpPr>
            <a:spLocks noGrp="1"/>
          </p:cNvSpPr>
          <p:nvPr>
            <p:ph idx="1"/>
          </p:nvPr>
        </p:nvSpPr>
        <p:spPr>
          <a:xfrm>
            <a:off x="457200" y="188640"/>
            <a:ext cx="8229600" cy="6768752"/>
          </a:xfrm>
        </p:spPr>
        <p:txBody>
          <a:bodyPr>
            <a:normAutofit fontScale="92500" lnSpcReduction="20000"/>
          </a:bodyPr>
          <a:lstStyle/>
          <a:p>
            <a:r>
              <a:rPr lang="en-US" dirty="0"/>
              <a:t>Built-in classes in Python define many magic methods.</a:t>
            </a:r>
          </a:p>
          <a:p>
            <a:r>
              <a:rPr lang="en-IN" dirty="0"/>
              <a:t>Use the </a:t>
            </a:r>
            <a:r>
              <a:rPr lang="en-IN" dirty="0" err="1"/>
              <a:t>dir</a:t>
            </a:r>
            <a:r>
              <a:rPr lang="en-IN" dirty="0"/>
              <a:t>() </a:t>
            </a:r>
            <a:r>
              <a:rPr lang="en-US" dirty="0"/>
              <a:t>function to see the number of magic methods inherited by a class.</a:t>
            </a:r>
          </a:p>
          <a:p>
            <a:r>
              <a:rPr lang="en-US" dirty="0"/>
              <a:t>For e.g.:</a:t>
            </a:r>
          </a:p>
          <a:p>
            <a:r>
              <a:rPr lang="en-US" dirty="0" err="1"/>
              <a:t>dir</a:t>
            </a:r>
            <a:r>
              <a:rPr lang="en-US" dirty="0"/>
              <a:t>(int)</a:t>
            </a:r>
          </a:p>
          <a:p>
            <a:r>
              <a:rPr lang="en-US" dirty="0"/>
              <a:t>As you can see above, the int class includes various magic methods surrounded by double underscores.</a:t>
            </a:r>
          </a:p>
          <a:p>
            <a:r>
              <a:rPr lang="en-IN" dirty="0"/>
              <a:t>For example, the __add__ </a:t>
            </a:r>
            <a:r>
              <a:rPr lang="en-US" dirty="0"/>
              <a:t>method is a magic method which gets called when we add two numbers using the + operator. Consider the following example.</a:t>
            </a:r>
          </a:p>
          <a:p>
            <a:r>
              <a:rPr lang="en-US" dirty="0"/>
              <a:t>num=10</a:t>
            </a:r>
          </a:p>
          <a:p>
            <a:r>
              <a:rPr lang="en-US" dirty="0" err="1"/>
              <a:t>num.__add</a:t>
            </a:r>
            <a:r>
              <a:rPr lang="en-US" dirty="0"/>
              <a:t>__(5)</a:t>
            </a:r>
          </a:p>
        </p:txBody>
      </p:sp>
    </p:spTree>
    <p:extLst>
      <p:ext uri="{BB962C8B-B14F-4D97-AF65-F5344CB8AC3E}">
        <p14:creationId xmlns:p14="http://schemas.microsoft.com/office/powerpoint/2010/main" val="476419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F820-544F-4F9A-B5C1-9DA5B1EB17DF}"/>
              </a:ext>
            </a:extLst>
          </p:cNvPr>
          <p:cNvSpPr>
            <a:spLocks noGrp="1"/>
          </p:cNvSpPr>
          <p:nvPr>
            <p:ph type="title"/>
          </p:nvPr>
        </p:nvSpPr>
        <p:spPr>
          <a:xfrm>
            <a:off x="457200" y="274638"/>
            <a:ext cx="8229600" cy="457199"/>
          </a:xfrm>
        </p:spPr>
        <p:txBody>
          <a:bodyPr>
            <a:normAutofit fontScale="90000"/>
          </a:bodyPr>
          <a:lstStyle/>
          <a:p>
            <a:r>
              <a:rPr lang="en-IN" dirty="0"/>
              <a:t>__new__() method</a:t>
            </a:r>
            <a:br>
              <a:rPr lang="en-IN" dirty="0"/>
            </a:br>
            <a:endParaRPr lang="en-IN" dirty="0"/>
          </a:p>
        </p:txBody>
      </p:sp>
      <p:sp>
        <p:nvSpPr>
          <p:cNvPr id="3" name="Content Placeholder 2">
            <a:extLst>
              <a:ext uri="{FF2B5EF4-FFF2-40B4-BE49-F238E27FC236}">
                <a16:creationId xmlns:a16="http://schemas.microsoft.com/office/drawing/2014/main" id="{380806F4-BCF4-45A3-BB23-0E220C7C5EFF}"/>
              </a:ext>
            </a:extLst>
          </p:cNvPr>
          <p:cNvSpPr>
            <a:spLocks noGrp="1"/>
          </p:cNvSpPr>
          <p:nvPr>
            <p:ph idx="1"/>
          </p:nvPr>
        </p:nvSpPr>
        <p:spPr>
          <a:xfrm>
            <a:off x="457200" y="731838"/>
            <a:ext cx="8229600" cy="5394326"/>
          </a:xfrm>
        </p:spPr>
        <p:txBody>
          <a:bodyPr>
            <a:normAutofit fontScale="55000" lnSpcReduction="20000"/>
          </a:bodyPr>
          <a:lstStyle/>
          <a:p>
            <a:r>
              <a:rPr lang="en-US" dirty="0"/>
              <a:t>Languages such as Java and C# use the new operator to create a new instance of a class.</a:t>
            </a:r>
          </a:p>
          <a:p>
            <a:r>
              <a:rPr lang="en-IN" dirty="0"/>
              <a:t> In Python the __new__ </a:t>
            </a:r>
            <a:r>
              <a:rPr lang="en-US" dirty="0"/>
              <a:t>magic method is implicitly called before the  __</a:t>
            </a:r>
            <a:r>
              <a:rPr lang="en-US" dirty="0" err="1"/>
              <a:t>init</a:t>
            </a:r>
            <a:r>
              <a:rPr lang="en-US" dirty="0"/>
              <a:t>__() </a:t>
            </a:r>
            <a:r>
              <a:rPr lang="en-IN" dirty="0"/>
              <a:t>method.</a:t>
            </a:r>
          </a:p>
          <a:p>
            <a:r>
              <a:rPr lang="en-IN" dirty="0"/>
              <a:t>The __new__() </a:t>
            </a:r>
            <a:r>
              <a:rPr lang="en-US" dirty="0"/>
              <a:t>method returns a new object, which is then initialized by __</a:t>
            </a:r>
            <a:r>
              <a:rPr lang="en-US" dirty="0" err="1"/>
              <a:t>init</a:t>
            </a:r>
            <a:r>
              <a:rPr lang="en-US" dirty="0"/>
              <a:t>__().</a:t>
            </a:r>
          </a:p>
          <a:p>
            <a:r>
              <a:rPr lang="en-US" dirty="0"/>
              <a:t>class Parent:</a:t>
            </a:r>
          </a:p>
          <a:p>
            <a:endParaRPr lang="en-US" dirty="0"/>
          </a:p>
          <a:p>
            <a:r>
              <a:rPr lang="en-US" dirty="0"/>
              <a:t>    def __new__(</a:t>
            </a:r>
            <a:r>
              <a:rPr lang="en-US" dirty="0" err="1"/>
              <a:t>cls</a:t>
            </a:r>
            <a:r>
              <a:rPr lang="en-US" dirty="0"/>
              <a:t>):</a:t>
            </a:r>
          </a:p>
          <a:p>
            <a:r>
              <a:rPr lang="en-US" dirty="0"/>
              <a:t>        print("</a:t>
            </a:r>
            <a:r>
              <a:rPr lang="en-US" dirty="0" err="1"/>
              <a:t>sfsff</a:t>
            </a:r>
            <a:r>
              <a:rPr lang="en-US" dirty="0"/>
              <a:t>")</a:t>
            </a:r>
          </a:p>
          <a:p>
            <a:r>
              <a:rPr lang="en-US" dirty="0"/>
              <a:t>        </a:t>
            </a:r>
            <a:r>
              <a:rPr lang="en-US" dirty="0" err="1"/>
              <a:t>inst</a:t>
            </a:r>
            <a:r>
              <a:rPr lang="en-US" dirty="0"/>
              <a:t>=</a:t>
            </a:r>
            <a:r>
              <a:rPr lang="en-US" dirty="0" err="1"/>
              <a:t>object.__new</a:t>
            </a:r>
            <a:r>
              <a:rPr lang="en-US" dirty="0"/>
              <a:t>__(</a:t>
            </a:r>
            <a:r>
              <a:rPr lang="en-US" dirty="0" err="1"/>
              <a:t>cls</a:t>
            </a:r>
            <a:r>
              <a:rPr lang="en-US" dirty="0"/>
              <a:t>)</a:t>
            </a:r>
          </a:p>
          <a:p>
            <a:r>
              <a:rPr lang="en-US" dirty="0"/>
              <a:t>        return </a:t>
            </a:r>
            <a:r>
              <a:rPr lang="en-US" dirty="0" err="1"/>
              <a:t>inst</a:t>
            </a:r>
            <a:endParaRPr lang="en-US" dirty="0"/>
          </a:p>
          <a:p>
            <a:r>
              <a:rPr lang="en-US" dirty="0"/>
              <a:t>    def __</a:t>
            </a:r>
            <a:r>
              <a:rPr lang="en-US" dirty="0" err="1"/>
              <a:t>init</a:t>
            </a:r>
            <a:r>
              <a:rPr lang="en-US" dirty="0"/>
              <a:t>__(self):</a:t>
            </a:r>
          </a:p>
          <a:p>
            <a:r>
              <a:rPr lang="en-US" dirty="0"/>
              <a:t>        print("Hello")</a:t>
            </a:r>
          </a:p>
          <a:p>
            <a:r>
              <a:rPr lang="en-US" dirty="0"/>
              <a:t>        self.name='Satya'</a:t>
            </a:r>
          </a:p>
          <a:p>
            <a:endParaRPr lang="en-US" dirty="0"/>
          </a:p>
          <a:p>
            <a:endParaRPr lang="en-US" dirty="0"/>
          </a:p>
          <a:p>
            <a:endParaRPr lang="en-US" dirty="0"/>
          </a:p>
          <a:p>
            <a:r>
              <a:rPr lang="en-US" dirty="0"/>
              <a:t>p=Parent()</a:t>
            </a:r>
            <a:endParaRPr lang="en-IN" dirty="0"/>
          </a:p>
        </p:txBody>
      </p:sp>
    </p:spTree>
    <p:extLst>
      <p:ext uri="{BB962C8B-B14F-4D97-AF65-F5344CB8AC3E}">
        <p14:creationId xmlns:p14="http://schemas.microsoft.com/office/powerpoint/2010/main" val="2027481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CE51-5F68-4C4F-9A10-F3A35A500B73}"/>
              </a:ext>
            </a:extLst>
          </p:cNvPr>
          <p:cNvSpPr>
            <a:spLocks noGrp="1"/>
          </p:cNvSpPr>
          <p:nvPr>
            <p:ph type="title"/>
          </p:nvPr>
        </p:nvSpPr>
        <p:spPr>
          <a:xfrm>
            <a:off x="457200" y="274638"/>
            <a:ext cx="8229600" cy="457199"/>
          </a:xfrm>
        </p:spPr>
        <p:txBody>
          <a:bodyPr>
            <a:normAutofit fontScale="90000"/>
          </a:bodyPr>
          <a:lstStyle/>
          <a:p>
            <a:r>
              <a:rPr lang="en-IN" dirty="0"/>
              <a:t>__str__() method</a:t>
            </a:r>
            <a:br>
              <a:rPr lang="en-IN" dirty="0"/>
            </a:br>
            <a:endParaRPr lang="en-IN" dirty="0"/>
          </a:p>
        </p:txBody>
      </p:sp>
      <p:sp>
        <p:nvSpPr>
          <p:cNvPr id="3" name="Content Placeholder 2">
            <a:extLst>
              <a:ext uri="{FF2B5EF4-FFF2-40B4-BE49-F238E27FC236}">
                <a16:creationId xmlns:a16="http://schemas.microsoft.com/office/drawing/2014/main" id="{96241EB1-D8D2-428D-BD0D-2910EB510082}"/>
              </a:ext>
            </a:extLst>
          </p:cNvPr>
          <p:cNvSpPr>
            <a:spLocks noGrp="1"/>
          </p:cNvSpPr>
          <p:nvPr>
            <p:ph idx="1"/>
          </p:nvPr>
        </p:nvSpPr>
        <p:spPr>
          <a:xfrm>
            <a:off x="457200" y="731838"/>
            <a:ext cx="8229600" cy="5394326"/>
          </a:xfrm>
        </p:spPr>
        <p:txBody>
          <a:bodyPr>
            <a:normAutofit fontScale="92500" lnSpcReduction="10000"/>
          </a:bodyPr>
          <a:lstStyle/>
          <a:p>
            <a:r>
              <a:rPr lang="en-US" dirty="0"/>
              <a:t>Another useful magic method is  __str__().</a:t>
            </a:r>
          </a:p>
          <a:p>
            <a:r>
              <a:rPr lang="en-US" dirty="0"/>
              <a:t>It is overridden to return a printable string representation of any user defined class.</a:t>
            </a:r>
          </a:p>
          <a:p>
            <a:r>
              <a:rPr lang="en-IN" dirty="0"/>
              <a:t>We have seen str() </a:t>
            </a:r>
            <a:r>
              <a:rPr lang="en-US" dirty="0"/>
              <a:t> built-in function which returns a string from the object parameter.</a:t>
            </a:r>
          </a:p>
          <a:p>
            <a:r>
              <a:rPr lang="en-IN" dirty="0"/>
              <a:t>For </a:t>
            </a:r>
            <a:r>
              <a:rPr lang="en-IN" dirty="0" err="1"/>
              <a:t>example,str</a:t>
            </a:r>
            <a:r>
              <a:rPr lang="en-IN" dirty="0"/>
              <a:t>(12) returns '12’.</a:t>
            </a:r>
          </a:p>
          <a:p>
            <a:r>
              <a:rPr lang="en-US" dirty="0"/>
              <a:t>When invoked, it calls the __str__() method in the int class.</a:t>
            </a:r>
          </a:p>
          <a:p>
            <a:r>
              <a:rPr lang="en-IN" dirty="0" err="1"/>
              <a:t>num</a:t>
            </a:r>
            <a:r>
              <a:rPr lang="en-IN" dirty="0"/>
              <a:t>=12</a:t>
            </a:r>
          </a:p>
          <a:p>
            <a:r>
              <a:rPr lang="en-IN" dirty="0"/>
              <a:t>str(</a:t>
            </a:r>
            <a:r>
              <a:rPr lang="en-IN" dirty="0" err="1"/>
              <a:t>num</a:t>
            </a:r>
            <a:r>
              <a:rPr lang="en-IN" dirty="0"/>
              <a:t>)</a:t>
            </a:r>
          </a:p>
          <a:p>
            <a:r>
              <a:rPr lang="en-IN" dirty="0"/>
              <a:t> </a:t>
            </a:r>
            <a:r>
              <a:rPr lang="en-IN" dirty="0" err="1"/>
              <a:t>int.__str</a:t>
            </a:r>
            <a:r>
              <a:rPr lang="en-IN" dirty="0"/>
              <a:t>__(</a:t>
            </a:r>
            <a:r>
              <a:rPr lang="en-IN" dirty="0" err="1"/>
              <a:t>num</a:t>
            </a:r>
            <a:r>
              <a:rPr lang="en-IN" dirty="0"/>
              <a:t>)</a:t>
            </a:r>
          </a:p>
        </p:txBody>
      </p:sp>
    </p:spTree>
    <p:extLst>
      <p:ext uri="{BB962C8B-B14F-4D97-AF65-F5344CB8AC3E}">
        <p14:creationId xmlns:p14="http://schemas.microsoft.com/office/powerpoint/2010/main" val="1530647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959B-B6D5-4A48-883B-C7361500E3EC}"/>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9D232DC-E91B-4BBB-B762-1D1C011BA831}"/>
              </a:ext>
            </a:extLst>
          </p:cNvPr>
          <p:cNvSpPr>
            <a:spLocks noGrp="1"/>
          </p:cNvSpPr>
          <p:nvPr>
            <p:ph idx="1"/>
          </p:nvPr>
        </p:nvSpPr>
        <p:spPr>
          <a:xfrm>
            <a:off x="457200" y="1052736"/>
            <a:ext cx="8229600" cy="5073427"/>
          </a:xfrm>
        </p:spPr>
        <p:txBody>
          <a:bodyPr>
            <a:normAutofit lnSpcReduction="10000"/>
          </a:bodyPr>
          <a:lstStyle/>
          <a:p>
            <a:r>
              <a:rPr lang="en-US" dirty="0"/>
              <a:t>Let us now override the</a:t>
            </a:r>
            <a:r>
              <a:rPr lang="en-IN" dirty="0"/>
              <a:t> __str__() </a:t>
            </a:r>
            <a:r>
              <a:rPr lang="en-US" dirty="0"/>
              <a:t>method in the Employee class to return a string representation of its object.</a:t>
            </a:r>
          </a:p>
          <a:p>
            <a:r>
              <a:rPr lang="en-US" dirty="0"/>
              <a:t>class Employee:</a:t>
            </a:r>
          </a:p>
          <a:p>
            <a:r>
              <a:rPr lang="en-US" dirty="0"/>
              <a:t>    def __</a:t>
            </a:r>
            <a:r>
              <a:rPr lang="en-US" dirty="0" err="1"/>
              <a:t>init</a:t>
            </a:r>
            <a:r>
              <a:rPr lang="en-US" dirty="0"/>
              <a:t>__(self):</a:t>
            </a:r>
          </a:p>
          <a:p>
            <a:r>
              <a:rPr lang="en-US" dirty="0"/>
              <a:t>        self.name='Swati'</a:t>
            </a:r>
          </a:p>
          <a:p>
            <a:r>
              <a:rPr lang="en-US" dirty="0"/>
              <a:t>        </a:t>
            </a:r>
            <a:r>
              <a:rPr lang="en-US" dirty="0" err="1"/>
              <a:t>self.salary</a:t>
            </a:r>
            <a:r>
              <a:rPr lang="en-US" dirty="0"/>
              <a:t>=10000</a:t>
            </a:r>
          </a:p>
          <a:p>
            <a:r>
              <a:rPr lang="en-US" dirty="0"/>
              <a:t>    def __str__(self):</a:t>
            </a:r>
          </a:p>
          <a:p>
            <a:r>
              <a:rPr lang="en-US" dirty="0"/>
              <a:t>        return 'name='+self.name+' salary=$'+str(</a:t>
            </a:r>
            <a:r>
              <a:rPr lang="en-US" dirty="0" err="1"/>
              <a:t>self.salary</a:t>
            </a:r>
            <a:r>
              <a:rPr lang="en-US" dirty="0"/>
              <a:t>)</a:t>
            </a:r>
          </a:p>
          <a:p>
            <a:endParaRPr lang="en-US" dirty="0"/>
          </a:p>
          <a:p>
            <a:endParaRPr lang="en-US" dirty="0"/>
          </a:p>
        </p:txBody>
      </p:sp>
    </p:spTree>
    <p:extLst>
      <p:ext uri="{BB962C8B-B14F-4D97-AF65-F5344CB8AC3E}">
        <p14:creationId xmlns:p14="http://schemas.microsoft.com/office/powerpoint/2010/main" val="896523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a:t>Modules</a:t>
            </a:r>
          </a:p>
        </p:txBody>
      </p:sp>
      <p:sp>
        <p:nvSpPr>
          <p:cNvPr id="3" name="Content Placeholder 2"/>
          <p:cNvSpPr>
            <a:spLocks noGrp="1"/>
          </p:cNvSpPr>
          <p:nvPr>
            <p:ph idx="1"/>
          </p:nvPr>
        </p:nvSpPr>
        <p:spPr>
          <a:xfrm>
            <a:off x="457200" y="714356"/>
            <a:ext cx="8229600" cy="5786478"/>
          </a:xfrm>
        </p:spPr>
        <p:txBody>
          <a:bodyPr>
            <a:normAutofit/>
          </a:bodyPr>
          <a:lstStyle/>
          <a:p>
            <a:r>
              <a:rPr lang="en-IN" sz="2000" dirty="0"/>
              <a:t>The act of </a:t>
            </a:r>
            <a:r>
              <a:rPr lang="en-IN" sz="2000" dirty="0" err="1"/>
              <a:t>patitioning</a:t>
            </a:r>
            <a:r>
              <a:rPr lang="en-IN" sz="2000" dirty="0"/>
              <a:t> a program into individual components is called modularity.</a:t>
            </a:r>
          </a:p>
          <a:p>
            <a:r>
              <a:rPr lang="en-IN" sz="2000" dirty="0"/>
              <a:t>A module is a </a:t>
            </a:r>
            <a:r>
              <a:rPr lang="en-IN" sz="2000" dirty="0" err="1"/>
              <a:t>seperate</a:t>
            </a:r>
            <a:r>
              <a:rPr lang="en-IN" sz="2000" dirty="0"/>
              <a:t> unit in itself.</a:t>
            </a:r>
          </a:p>
          <a:p>
            <a:r>
              <a:rPr lang="en-IN" sz="2000" dirty="0"/>
              <a:t>For e.g. If someone has created a module say, </a:t>
            </a:r>
            <a:r>
              <a:rPr lang="en-IN" sz="2000" dirty="0" err="1"/>
              <a:t>PlayAudio</a:t>
            </a:r>
            <a:r>
              <a:rPr lang="en-IN" sz="2000" dirty="0"/>
              <a:t> to play different audio formats  coming from different sources. E.g. Mp3player,fm radio </a:t>
            </a:r>
            <a:r>
              <a:rPr lang="en-IN" sz="2000" dirty="0" err="1"/>
              <a:t>player,dvd</a:t>
            </a:r>
            <a:r>
              <a:rPr lang="en-IN" sz="2000" dirty="0"/>
              <a:t> player etc,.</a:t>
            </a:r>
          </a:p>
          <a:p>
            <a:r>
              <a:rPr lang="en-IN" sz="2000" dirty="0"/>
              <a:t>Now while writing a different program someone wants to incorporate fm-radio into </a:t>
            </a:r>
            <a:r>
              <a:rPr lang="en-IN" sz="2000" dirty="0" err="1"/>
              <a:t>it,he</a:t>
            </a:r>
            <a:r>
              <a:rPr lang="en-IN" sz="2000" dirty="0"/>
              <a:t> needs not re-write the code for </a:t>
            </a:r>
            <a:r>
              <a:rPr lang="en-IN" sz="2000" dirty="0" err="1"/>
              <a:t>it.Rather,he</a:t>
            </a:r>
            <a:r>
              <a:rPr lang="en-IN" sz="2000" dirty="0"/>
              <a:t> can use the fm-radio functionality from </a:t>
            </a:r>
            <a:r>
              <a:rPr lang="en-IN" sz="2000" dirty="0" err="1"/>
              <a:t>PlayAudio</a:t>
            </a:r>
            <a:r>
              <a:rPr lang="en-IN" sz="2000" dirty="0"/>
              <a:t> module.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368280"/>
          </a:xfrm>
        </p:spPr>
        <p:txBody>
          <a:bodyPr>
            <a:normAutofit fontScale="90000"/>
          </a:bodyPr>
          <a:lstStyle/>
          <a:p>
            <a:r>
              <a:rPr lang="en-IN" dirty="0"/>
              <a:t>Importing Modules in a Python Program</a:t>
            </a:r>
          </a:p>
        </p:txBody>
      </p:sp>
      <p:sp>
        <p:nvSpPr>
          <p:cNvPr id="3" name="Content Placeholder 2"/>
          <p:cNvSpPr>
            <a:spLocks noGrp="1"/>
          </p:cNvSpPr>
          <p:nvPr>
            <p:ph idx="1"/>
          </p:nvPr>
        </p:nvSpPr>
        <p:spPr>
          <a:xfrm>
            <a:off x="457200" y="1071546"/>
            <a:ext cx="8229600" cy="5572164"/>
          </a:xfrm>
        </p:spPr>
        <p:txBody>
          <a:bodyPr/>
          <a:lstStyle/>
          <a:p>
            <a:r>
              <a:rPr lang="en-IN" dirty="0"/>
              <a:t>To import the  entire module:</a:t>
            </a:r>
          </a:p>
          <a:p>
            <a:pPr lvl="1"/>
            <a:r>
              <a:rPr lang="en-IN" dirty="0"/>
              <a:t>the import &lt;module&gt; command</a:t>
            </a:r>
          </a:p>
          <a:p>
            <a:r>
              <a:rPr lang="en-IN" dirty="0"/>
              <a:t>To import selected objects from a module:</a:t>
            </a:r>
          </a:p>
          <a:p>
            <a:pPr lvl="1"/>
            <a:r>
              <a:rPr lang="en-IN" dirty="0"/>
              <a:t>the from &lt;module&gt; import&lt;object&gt; command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Importing entire module</a:t>
            </a:r>
          </a:p>
        </p:txBody>
      </p:sp>
      <p:sp>
        <p:nvSpPr>
          <p:cNvPr id="3" name="Content Placeholder 2"/>
          <p:cNvSpPr>
            <a:spLocks noGrp="1"/>
          </p:cNvSpPr>
          <p:nvPr>
            <p:ph idx="1"/>
          </p:nvPr>
        </p:nvSpPr>
        <p:spPr>
          <a:xfrm>
            <a:off x="457200" y="1000108"/>
            <a:ext cx="8229600" cy="5643602"/>
          </a:xfrm>
        </p:spPr>
        <p:txBody>
          <a:bodyPr/>
          <a:lstStyle/>
          <a:p>
            <a:r>
              <a:rPr lang="en-IN" dirty="0"/>
              <a:t>import module1,module2,...</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a:t>
            </a:r>
          </a:p>
        </p:txBody>
      </p:sp>
      <p:sp>
        <p:nvSpPr>
          <p:cNvPr id="3" name="Content Placeholder 2"/>
          <p:cNvSpPr>
            <a:spLocks noGrp="1"/>
          </p:cNvSpPr>
          <p:nvPr>
            <p:ph idx="1"/>
          </p:nvPr>
        </p:nvSpPr>
        <p:spPr/>
        <p:txBody>
          <a:bodyPr/>
          <a:lstStyle/>
          <a:p>
            <a:r>
              <a:rPr lang="en-IN" dirty="0"/>
              <a:t>An object has two characteristics:</a:t>
            </a:r>
          </a:p>
          <a:p>
            <a:r>
              <a:rPr lang="en-IN" dirty="0"/>
              <a:t>attributes</a:t>
            </a:r>
          </a:p>
          <a:p>
            <a:r>
              <a:rPr lang="en-IN" dirty="0" err="1"/>
              <a:t>behavior</a:t>
            </a:r>
            <a:endParaRPr lang="en-IN" dirty="0"/>
          </a:p>
          <a:p>
            <a:r>
              <a:rPr lang="en-IN" dirty="0"/>
              <a:t>Let's take an example:</a:t>
            </a:r>
          </a:p>
          <a:p>
            <a:pPr>
              <a:buNone/>
            </a:pPr>
            <a:r>
              <a:rPr lang="en-IN" dirty="0"/>
              <a:t>		Parrot is an object,</a:t>
            </a:r>
          </a:p>
          <a:p>
            <a:pPr>
              <a:buNone/>
            </a:pPr>
            <a:r>
              <a:rPr lang="en-IN" dirty="0"/>
              <a:t>		name, age, </a:t>
            </a:r>
            <a:r>
              <a:rPr lang="en-IN" dirty="0" err="1"/>
              <a:t>color</a:t>
            </a:r>
            <a:r>
              <a:rPr lang="en-IN" dirty="0"/>
              <a:t> are attributes</a:t>
            </a:r>
          </a:p>
          <a:p>
            <a:pPr>
              <a:buNone/>
            </a:pPr>
            <a:r>
              <a:rPr lang="en-IN" dirty="0"/>
              <a:t>		singing, dancing are </a:t>
            </a:r>
            <a:r>
              <a:rPr lang="en-IN" dirty="0" err="1"/>
              <a:t>behavior</a:t>
            </a:r>
            <a:endParaRPr lang="en-IN" dirty="0"/>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Using Random Module</a:t>
            </a:r>
          </a:p>
        </p:txBody>
      </p:sp>
      <p:sp>
        <p:nvSpPr>
          <p:cNvPr id="3" name="Content Placeholder 2"/>
          <p:cNvSpPr>
            <a:spLocks noGrp="1"/>
          </p:cNvSpPr>
          <p:nvPr>
            <p:ph idx="1"/>
          </p:nvPr>
        </p:nvSpPr>
        <p:spPr>
          <a:xfrm>
            <a:off x="457200" y="1000108"/>
            <a:ext cx="8229600" cy="5643602"/>
          </a:xfrm>
        </p:spPr>
        <p:txBody>
          <a:bodyPr/>
          <a:lstStyle/>
          <a:p>
            <a:r>
              <a:rPr lang="en-IN" dirty="0"/>
              <a:t>import random</a:t>
            </a:r>
          </a:p>
          <a:p>
            <a:r>
              <a:rPr lang="en-IN" dirty="0"/>
              <a:t>random()-&gt; It returns a random floating point number between 0.0 and 1.0</a:t>
            </a:r>
          </a:p>
          <a:p>
            <a:pPr lvl="1">
              <a:buNone/>
            </a:pPr>
            <a:r>
              <a:rPr lang="en-IN" dirty="0"/>
              <a:t>print(</a:t>
            </a:r>
            <a:r>
              <a:rPr lang="en-IN" dirty="0" err="1"/>
              <a:t>random.random</a:t>
            </a:r>
            <a:r>
              <a:rPr lang="en-IN" dirty="0"/>
              <a:t>())</a:t>
            </a:r>
          </a:p>
          <a:p>
            <a:pPr lvl="1">
              <a:buNone/>
            </a:pPr>
            <a:endParaRPr lang="en-IN" dirty="0"/>
          </a:p>
          <a:p>
            <a:r>
              <a:rPr lang="en-IN" dirty="0" err="1"/>
              <a:t>randint</a:t>
            </a:r>
            <a:r>
              <a:rPr lang="en-IN" dirty="0"/>
              <a:t>(</a:t>
            </a:r>
            <a:r>
              <a:rPr lang="en-IN" dirty="0" err="1"/>
              <a:t>a,b</a:t>
            </a:r>
            <a:r>
              <a:rPr lang="en-IN" dirty="0"/>
              <a:t>)-&gt; a&lt;=N&lt;=b(both inclusive)</a:t>
            </a:r>
          </a:p>
          <a:p>
            <a:pPr lvl="1"/>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lstStyle/>
          <a:p>
            <a:r>
              <a:rPr lang="en-IN" dirty="0"/>
              <a:t>To generate a random floating-point number between range lower to upper using random():</a:t>
            </a:r>
          </a:p>
          <a:p>
            <a:pPr lvl="1"/>
            <a:r>
              <a:rPr lang="en-IN" dirty="0"/>
              <a:t>Multiply random() with difference of upper limit with lower limit i.e.(upper-lower)</a:t>
            </a:r>
          </a:p>
          <a:p>
            <a:pPr lvl="1"/>
            <a:r>
              <a:rPr lang="en-IN" dirty="0"/>
              <a:t>Add to it lower limit</a:t>
            </a:r>
          </a:p>
          <a:p>
            <a:pPr lvl="1"/>
            <a:endParaRPr lang="en-IN" dirty="0"/>
          </a:p>
          <a:p>
            <a:pPr lvl="1"/>
            <a:r>
              <a:rPr lang="en-IN" dirty="0"/>
              <a:t>print(</a:t>
            </a:r>
            <a:r>
              <a:rPr lang="en-IN" dirty="0" err="1"/>
              <a:t>random.random</a:t>
            </a:r>
            <a:r>
              <a:rPr lang="en-IN" dirty="0"/>
              <a:t>()*35-15)+15)</a:t>
            </a:r>
          </a:p>
          <a:p>
            <a:pPr lvl="1"/>
            <a:r>
              <a:rPr lang="en-IN" dirty="0"/>
              <a:t>print(</a:t>
            </a:r>
            <a:r>
              <a:rPr lang="en-IN" dirty="0" err="1"/>
              <a:t>random.randint</a:t>
            </a:r>
            <a:r>
              <a:rPr lang="en-IN" dirty="0"/>
              <a:t>(15,35))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CE7D-DED6-4747-8B8C-22125AA439DF}"/>
              </a:ext>
            </a:extLst>
          </p:cNvPr>
          <p:cNvSpPr>
            <a:spLocks noGrp="1"/>
          </p:cNvSpPr>
          <p:nvPr>
            <p:ph type="title"/>
          </p:nvPr>
        </p:nvSpPr>
        <p:spPr>
          <a:xfrm>
            <a:off x="457200" y="274638"/>
            <a:ext cx="8229600" cy="457199"/>
          </a:xfrm>
        </p:spPr>
        <p:txBody>
          <a:bodyPr>
            <a:normAutofit fontScale="90000"/>
          </a:bodyPr>
          <a:lstStyle/>
          <a:p>
            <a:r>
              <a:rPr lang="en-US" dirty="0"/>
              <a:t>Packages</a:t>
            </a:r>
            <a:endParaRPr lang="en-IN" dirty="0"/>
          </a:p>
        </p:txBody>
      </p:sp>
      <p:sp>
        <p:nvSpPr>
          <p:cNvPr id="3" name="Content Placeholder 2">
            <a:extLst>
              <a:ext uri="{FF2B5EF4-FFF2-40B4-BE49-F238E27FC236}">
                <a16:creationId xmlns:a16="http://schemas.microsoft.com/office/drawing/2014/main" id="{4E17BBAA-35B4-454A-A86D-51C97DCFA2F9}"/>
              </a:ext>
            </a:extLst>
          </p:cNvPr>
          <p:cNvSpPr>
            <a:spLocks noGrp="1"/>
          </p:cNvSpPr>
          <p:nvPr>
            <p:ph idx="1"/>
          </p:nvPr>
        </p:nvSpPr>
        <p:spPr>
          <a:xfrm>
            <a:off x="457200" y="908720"/>
            <a:ext cx="8229600" cy="5674642"/>
          </a:xfrm>
        </p:spPr>
        <p:txBody>
          <a:bodyPr>
            <a:normAutofit/>
          </a:bodyPr>
          <a:lstStyle/>
          <a:p>
            <a:r>
              <a:rPr lang="en-US" sz="2400" b="0" i="0" dirty="0">
                <a:solidFill>
                  <a:srgbClr val="181717"/>
                </a:solidFill>
                <a:effectLst/>
                <a:latin typeface="Verdana" panose="020B0604030504040204" pitchFamily="34" charset="0"/>
              </a:rPr>
              <a:t>Let's create a package named </a:t>
            </a:r>
            <a:r>
              <a:rPr lang="en-US" sz="2400" b="0" i="0" dirty="0" err="1">
                <a:solidFill>
                  <a:srgbClr val="181717"/>
                </a:solidFill>
                <a:effectLst/>
                <a:latin typeface="Verdana" panose="020B0604030504040204" pitchFamily="34" charset="0"/>
              </a:rPr>
              <a:t>mypackage</a:t>
            </a:r>
            <a:r>
              <a:rPr lang="en-US" sz="2400" b="0" i="0" dirty="0">
                <a:solidFill>
                  <a:srgbClr val="181717"/>
                </a:solidFill>
                <a:effectLst/>
                <a:latin typeface="Verdana" panose="020B0604030504040204" pitchFamily="34" charset="0"/>
              </a:rPr>
              <a:t>, using the following steps:</a:t>
            </a:r>
          </a:p>
          <a:p>
            <a:pPr lvl="1"/>
            <a:r>
              <a:rPr lang="en-US" sz="2000" dirty="0"/>
              <a:t>Create a new folder named D:\MyApp.</a:t>
            </a:r>
          </a:p>
          <a:p>
            <a:pPr lvl="1"/>
            <a:r>
              <a:rPr lang="en-US" sz="2000" dirty="0"/>
              <a:t>Inside </a:t>
            </a:r>
            <a:r>
              <a:rPr lang="en-US" sz="2000" dirty="0" err="1"/>
              <a:t>MyApp</a:t>
            </a:r>
            <a:r>
              <a:rPr lang="en-US" sz="2000" dirty="0"/>
              <a:t>, create a subfolder with the name '</a:t>
            </a:r>
            <a:r>
              <a:rPr lang="en-US" sz="2000" dirty="0" err="1"/>
              <a:t>mypackage</a:t>
            </a:r>
            <a:r>
              <a:rPr lang="en-US" sz="2000" dirty="0"/>
              <a:t>’.</a:t>
            </a:r>
          </a:p>
          <a:p>
            <a:pPr lvl="1"/>
            <a:r>
              <a:rPr lang="en-US" sz="2000" dirty="0"/>
              <a:t>Create an empty __init__.py file in the </a:t>
            </a:r>
            <a:r>
              <a:rPr lang="en-US" sz="2000" dirty="0" err="1"/>
              <a:t>mypackage</a:t>
            </a:r>
            <a:r>
              <a:rPr lang="en-US" sz="2000" dirty="0"/>
              <a:t> folder.</a:t>
            </a:r>
          </a:p>
          <a:p>
            <a:pPr lvl="1"/>
            <a:r>
              <a:rPr lang="en-IN" sz="1400" b="0" i="0" dirty="0">
                <a:solidFill>
                  <a:srgbClr val="181717"/>
                </a:solidFill>
                <a:effectLst/>
                <a:latin typeface="Verdana" panose="020B0604030504040204" pitchFamily="34" charset="0"/>
              </a:rPr>
              <a:t>create modules greet.py in the </a:t>
            </a:r>
            <a:r>
              <a:rPr lang="en-IN" sz="1400" b="0" i="0" dirty="0" err="1">
                <a:solidFill>
                  <a:srgbClr val="181717"/>
                </a:solidFill>
                <a:effectLst/>
                <a:latin typeface="Verdana" panose="020B0604030504040204" pitchFamily="34" charset="0"/>
              </a:rPr>
              <a:t>mypackage</a:t>
            </a:r>
            <a:r>
              <a:rPr lang="en-IN" sz="1400" b="0" i="0" dirty="0">
                <a:solidFill>
                  <a:srgbClr val="181717"/>
                </a:solidFill>
                <a:effectLst/>
                <a:latin typeface="Verdana" panose="020B0604030504040204" pitchFamily="34" charset="0"/>
              </a:rPr>
              <a:t> subfolder.</a:t>
            </a:r>
          </a:p>
          <a:p>
            <a:pPr lvl="1"/>
            <a:endParaRPr lang="en-IN" sz="1400" dirty="0">
              <a:solidFill>
                <a:srgbClr val="181717"/>
              </a:solidFill>
              <a:latin typeface="Verdana" panose="020B0604030504040204" pitchFamily="34" charset="0"/>
            </a:endParaRPr>
          </a:p>
          <a:p>
            <a:r>
              <a:rPr lang="en-US" sz="2000" b="0" i="0" dirty="0">
                <a:solidFill>
                  <a:srgbClr val="181717"/>
                </a:solidFill>
                <a:effectLst/>
                <a:latin typeface="Segoe UI" panose="020B0502040204020203" pitchFamily="34" charset="0"/>
              </a:rPr>
              <a:t>Importing a Module from a Package</a:t>
            </a:r>
          </a:p>
          <a:p>
            <a:pPr marL="457200" lvl="1" indent="0">
              <a:buNone/>
            </a:pPr>
            <a:r>
              <a:rPr lang="en-IN" sz="2000" b="0" i="0" dirty="0">
                <a:solidFill>
                  <a:srgbClr val="000000"/>
                </a:solidFill>
                <a:effectLst/>
                <a:latin typeface="Verdana" panose="020B0604030504040204" pitchFamily="34" charset="0"/>
              </a:rPr>
              <a:t>__init__.py</a:t>
            </a:r>
          </a:p>
          <a:p>
            <a:pPr marL="457200" lvl="1" indent="0">
              <a:buNone/>
            </a:pPr>
            <a:r>
              <a:rPr lang="en-US" sz="2000" dirty="0">
                <a:solidFill>
                  <a:srgbClr val="181717"/>
                </a:solidFill>
                <a:latin typeface="Segoe UI" panose="020B0502040204020203" pitchFamily="34" charset="0"/>
              </a:rPr>
              <a:t>from .greet import </a:t>
            </a:r>
            <a:r>
              <a:rPr lang="en-US" sz="2000" dirty="0" err="1">
                <a:solidFill>
                  <a:srgbClr val="181717"/>
                </a:solidFill>
                <a:latin typeface="Segoe UI" panose="020B0502040204020203" pitchFamily="34" charset="0"/>
              </a:rPr>
              <a:t>SayHello</a:t>
            </a:r>
            <a:endParaRPr lang="en-US" sz="2000" dirty="0">
              <a:solidFill>
                <a:srgbClr val="181717"/>
              </a:solidFill>
              <a:latin typeface="Segoe UI" panose="020B0502040204020203" pitchFamily="34" charset="0"/>
            </a:endParaRPr>
          </a:p>
          <a:p>
            <a:pPr marL="457200" lvl="1" indent="0">
              <a:buNone/>
            </a:pPr>
            <a:endParaRPr lang="en-US" sz="2000" dirty="0">
              <a:solidFill>
                <a:srgbClr val="181717"/>
              </a:solidFill>
              <a:latin typeface="Segoe UI" panose="020B0502040204020203" pitchFamily="34" charset="0"/>
            </a:endParaRPr>
          </a:p>
          <a:p>
            <a:pPr marL="457200" lvl="1" indent="0">
              <a:buNone/>
            </a:pPr>
            <a:r>
              <a:rPr lang="en-US" sz="1400" b="0" i="0" dirty="0">
                <a:solidFill>
                  <a:srgbClr val="181717"/>
                </a:solidFill>
                <a:effectLst/>
                <a:latin typeface="Verdana" panose="020B0604030504040204" pitchFamily="34" charset="0"/>
              </a:rPr>
              <a:t>The specified functions can now be imported in the interpreter session or another executable script.</a:t>
            </a:r>
            <a:endParaRPr lang="en-US" sz="2000" b="0" i="0" dirty="0">
              <a:solidFill>
                <a:srgbClr val="181717"/>
              </a:solidFill>
              <a:effectLst/>
              <a:latin typeface="Segoe UI" panose="020B0502040204020203" pitchFamily="34" charset="0"/>
            </a:endParaRPr>
          </a:p>
          <a:p>
            <a:pPr marL="457200" lvl="1" indent="0">
              <a:buNone/>
            </a:pPr>
            <a:r>
              <a:rPr lang="en-US" sz="2000" dirty="0">
                <a:solidFill>
                  <a:srgbClr val="181717"/>
                </a:solidFill>
                <a:latin typeface="Segoe UI" panose="020B0502040204020203" pitchFamily="34" charset="0"/>
              </a:rPr>
              <a:t>Create test.py in the </a:t>
            </a:r>
            <a:r>
              <a:rPr lang="en-US" sz="2000" dirty="0" err="1">
                <a:solidFill>
                  <a:srgbClr val="181717"/>
                </a:solidFill>
                <a:latin typeface="Segoe UI" panose="020B0502040204020203" pitchFamily="34" charset="0"/>
              </a:rPr>
              <a:t>MyApp</a:t>
            </a:r>
            <a:r>
              <a:rPr lang="en-US" sz="2000" dirty="0">
                <a:solidFill>
                  <a:srgbClr val="181717"/>
                </a:solidFill>
                <a:latin typeface="Segoe UI" panose="020B0502040204020203" pitchFamily="34" charset="0"/>
              </a:rPr>
              <a:t> folder to test </a:t>
            </a:r>
            <a:r>
              <a:rPr lang="en-US" sz="2000" dirty="0" err="1">
                <a:solidFill>
                  <a:srgbClr val="181717"/>
                </a:solidFill>
                <a:latin typeface="Segoe UI" panose="020B0502040204020203" pitchFamily="34" charset="0"/>
              </a:rPr>
              <a:t>mypackage</a:t>
            </a:r>
            <a:r>
              <a:rPr lang="en-US" sz="2000" dirty="0">
                <a:solidFill>
                  <a:srgbClr val="181717"/>
                </a:solidFill>
                <a:latin typeface="Segoe UI" panose="020B0502040204020203" pitchFamily="34" charset="0"/>
              </a:rPr>
              <a:t>.</a:t>
            </a:r>
          </a:p>
          <a:p>
            <a:pPr marL="457200" lvl="1" indent="0">
              <a:buNone/>
            </a:pPr>
            <a:r>
              <a:rPr lang="en-US" sz="2000" dirty="0">
                <a:solidFill>
                  <a:srgbClr val="181717"/>
                </a:solidFill>
                <a:latin typeface="Segoe UI" panose="020B0502040204020203" pitchFamily="34" charset="0"/>
              </a:rPr>
              <a:t>from </a:t>
            </a:r>
            <a:r>
              <a:rPr lang="en-US" sz="2000" dirty="0" err="1">
                <a:solidFill>
                  <a:srgbClr val="181717"/>
                </a:solidFill>
                <a:latin typeface="Segoe UI" panose="020B0502040204020203" pitchFamily="34" charset="0"/>
              </a:rPr>
              <a:t>mypackage</a:t>
            </a:r>
            <a:r>
              <a:rPr lang="en-US" sz="2000" dirty="0">
                <a:solidFill>
                  <a:srgbClr val="181717"/>
                </a:solidFill>
                <a:latin typeface="Segoe UI" panose="020B0502040204020203" pitchFamily="34" charset="0"/>
              </a:rPr>
              <a:t> import </a:t>
            </a:r>
            <a:r>
              <a:rPr lang="en-US" sz="2000" dirty="0" err="1">
                <a:solidFill>
                  <a:srgbClr val="181717"/>
                </a:solidFill>
                <a:latin typeface="Segoe UI" panose="020B0502040204020203" pitchFamily="34" charset="0"/>
              </a:rPr>
              <a:t>SayHello</a:t>
            </a:r>
            <a:endParaRPr lang="en-US" sz="2000" dirty="0">
              <a:solidFill>
                <a:srgbClr val="181717"/>
              </a:solidFill>
              <a:latin typeface="Segoe UI" panose="020B0502040204020203" pitchFamily="34" charset="0"/>
            </a:endParaRPr>
          </a:p>
          <a:p>
            <a:pPr marL="457200" lvl="1" indent="0">
              <a:buNone/>
            </a:pPr>
            <a:r>
              <a:rPr lang="en-US" sz="2000" dirty="0" err="1">
                <a:solidFill>
                  <a:srgbClr val="181717"/>
                </a:solidFill>
                <a:latin typeface="Segoe UI" panose="020B0502040204020203" pitchFamily="34" charset="0"/>
              </a:rPr>
              <a:t>SayHello</a:t>
            </a:r>
            <a:r>
              <a:rPr lang="en-US" sz="2000" dirty="0">
                <a:solidFill>
                  <a:srgbClr val="181717"/>
                </a:solidFill>
                <a:latin typeface="Segoe UI" panose="020B0502040204020203" pitchFamily="34" charset="0"/>
              </a:rPr>
              <a:t>()</a:t>
            </a:r>
          </a:p>
          <a:p>
            <a:pPr marL="457200" lvl="1" indent="0">
              <a:buNone/>
            </a:pPr>
            <a:endParaRPr lang="en-US" sz="1600" b="0" i="0" dirty="0">
              <a:solidFill>
                <a:srgbClr val="181717"/>
              </a:solidFill>
              <a:effectLst/>
              <a:latin typeface="Segoe UI" panose="020B0502040204020203" pitchFamily="34" charset="0"/>
            </a:endParaRPr>
          </a:p>
          <a:p>
            <a:endParaRPr lang="en-US" sz="2400" b="0" i="0" dirty="0">
              <a:solidFill>
                <a:srgbClr val="181717"/>
              </a:solidFill>
              <a:effectLst/>
              <a:latin typeface="Verdana" panose="020B0604030504040204" pitchFamily="34" charset="0"/>
            </a:endParaRPr>
          </a:p>
          <a:p>
            <a:pPr lvl="1"/>
            <a:endParaRPr lang="en-IN" sz="2000" dirty="0"/>
          </a:p>
        </p:txBody>
      </p:sp>
    </p:spTree>
    <p:extLst>
      <p:ext uri="{BB962C8B-B14F-4D97-AF65-F5344CB8AC3E}">
        <p14:creationId xmlns:p14="http://schemas.microsoft.com/office/powerpoint/2010/main" val="3195286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r>
              <a:rPr lang="en-IN" dirty="0"/>
              <a:t>OS Module</a:t>
            </a:r>
          </a:p>
        </p:txBody>
      </p:sp>
      <p:sp>
        <p:nvSpPr>
          <p:cNvPr id="3" name="Content Placeholder 2"/>
          <p:cNvSpPr>
            <a:spLocks noGrp="1"/>
          </p:cNvSpPr>
          <p:nvPr>
            <p:ph idx="1"/>
          </p:nvPr>
        </p:nvSpPr>
        <p:spPr>
          <a:xfrm>
            <a:off x="457200" y="714356"/>
            <a:ext cx="8229600" cy="6143644"/>
          </a:xfrm>
        </p:spPr>
        <p:txBody>
          <a:bodyPr/>
          <a:lstStyle/>
          <a:p>
            <a:r>
              <a:rPr lang="en-IN" dirty="0"/>
              <a:t>It is possible to automatically perform many operating system tasks. </a:t>
            </a:r>
          </a:p>
          <a:p>
            <a:r>
              <a:rPr lang="en-IN" dirty="0"/>
              <a:t>The OS module in Python provides functions for creating and removing a directory (folder), fetching its contents, changing and identifying the current directory, etc.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Creating Directory</a:t>
            </a:r>
            <a:br>
              <a:rPr lang="en-IN" dirty="0"/>
            </a:br>
            <a:endParaRPr lang="en-IN" dirty="0"/>
          </a:p>
        </p:txBody>
      </p:sp>
      <p:sp>
        <p:nvSpPr>
          <p:cNvPr id="3" name="Content Placeholder 2"/>
          <p:cNvSpPr>
            <a:spLocks noGrp="1"/>
          </p:cNvSpPr>
          <p:nvPr>
            <p:ph idx="1"/>
          </p:nvPr>
        </p:nvSpPr>
        <p:spPr>
          <a:xfrm>
            <a:off x="457200" y="428604"/>
            <a:ext cx="8229600" cy="6215106"/>
          </a:xfrm>
        </p:spPr>
        <p:txBody>
          <a:bodyPr/>
          <a:lstStyle/>
          <a:p>
            <a:r>
              <a:rPr lang="en-IN" dirty="0"/>
              <a:t>We can create a new directory using the </a:t>
            </a:r>
            <a:r>
              <a:rPr lang="en-IN" b="1" dirty="0" err="1"/>
              <a:t>mkdir</a:t>
            </a:r>
            <a:r>
              <a:rPr lang="en-IN" b="1" dirty="0"/>
              <a:t>()</a:t>
            </a:r>
            <a:r>
              <a:rPr lang="en-IN" dirty="0"/>
              <a:t> function from the OS module.</a:t>
            </a:r>
          </a:p>
          <a:p>
            <a:r>
              <a:rPr lang="pt-BR" dirty="0"/>
              <a:t>import os</a:t>
            </a:r>
          </a:p>
          <a:p>
            <a:r>
              <a:rPr lang="pt-BR" dirty="0"/>
              <a:t>os.mkdir("D:\\tempdir")</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br>
              <a:rPr lang="en-IN" dirty="0"/>
            </a:br>
            <a:r>
              <a:rPr lang="en-IN" dirty="0"/>
              <a:t>Changing the Current Working Directory</a:t>
            </a:r>
            <a:br>
              <a:rPr lang="en-IN" dirty="0"/>
            </a:br>
            <a:endParaRPr lang="en-IN" dirty="0"/>
          </a:p>
        </p:txBody>
      </p:sp>
      <p:sp>
        <p:nvSpPr>
          <p:cNvPr id="3" name="Content Placeholder 2"/>
          <p:cNvSpPr>
            <a:spLocks noGrp="1"/>
          </p:cNvSpPr>
          <p:nvPr>
            <p:ph idx="1"/>
          </p:nvPr>
        </p:nvSpPr>
        <p:spPr>
          <a:xfrm>
            <a:off x="457200" y="1000108"/>
            <a:ext cx="8229600" cy="5643602"/>
          </a:xfrm>
        </p:spPr>
        <p:txBody>
          <a:bodyPr/>
          <a:lstStyle/>
          <a:p>
            <a:r>
              <a:rPr lang="en-IN" dirty="0"/>
              <a:t>We must first change the current working directory to a newly created one before doing any operations in it. This is done using the </a:t>
            </a:r>
            <a:r>
              <a:rPr lang="en-IN" b="1" dirty="0" err="1"/>
              <a:t>chdir</a:t>
            </a:r>
            <a:r>
              <a:rPr lang="en-IN" b="1" dirty="0"/>
              <a:t>()</a:t>
            </a:r>
            <a:r>
              <a:rPr lang="en-IN" dirty="0"/>
              <a:t> function.</a:t>
            </a:r>
          </a:p>
          <a:p>
            <a:r>
              <a:rPr lang="pt-BR" dirty="0"/>
              <a:t> import os</a:t>
            </a:r>
            <a:br>
              <a:rPr lang="pt-BR" dirty="0"/>
            </a:br>
            <a:r>
              <a:rPr lang="pt-BR" dirty="0"/>
              <a:t>os.chdir("d:\\tempdir")</a:t>
            </a:r>
          </a:p>
          <a:p>
            <a:r>
              <a:rPr lang="en-IN" dirty="0"/>
              <a:t>There is a </a:t>
            </a:r>
            <a:r>
              <a:rPr lang="en-IN" b="1" dirty="0" err="1"/>
              <a:t>getcwd</a:t>
            </a:r>
            <a:r>
              <a:rPr lang="en-IN" b="1" dirty="0"/>
              <a:t>()</a:t>
            </a:r>
            <a:r>
              <a:rPr lang="en-IN" dirty="0"/>
              <a:t> function in the OS module using which we can confirm if the current working directory has been changed or not.</a:t>
            </a:r>
          </a:p>
          <a:p>
            <a:r>
              <a:rPr lang="en-IN" dirty="0" err="1"/>
              <a:t>os.getcwd</a:t>
            </a:r>
            <a:r>
              <a:rPr lang="en-IN"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lstStyle/>
          <a:p>
            <a:r>
              <a:rPr lang="en-IN" dirty="0"/>
              <a:t>In order to set the current directory to the parent directory use ".." as the argument in the </a:t>
            </a:r>
            <a:r>
              <a:rPr lang="en-IN" dirty="0" err="1"/>
              <a:t>chdir</a:t>
            </a:r>
            <a:r>
              <a:rPr lang="en-IN" dirty="0"/>
              <a:t>() function.</a:t>
            </a:r>
          </a:p>
          <a:p>
            <a:r>
              <a:rPr lang="en-IN" dirty="0" err="1"/>
              <a:t>os.chdir</a:t>
            </a:r>
            <a:r>
              <a:rPr lang="en-IN" dirty="0"/>
              <a:t>("d:\\</a:t>
            </a:r>
            <a:r>
              <a:rPr lang="en-IN" dirty="0" err="1"/>
              <a:t>tempdir</a:t>
            </a:r>
            <a:r>
              <a:rPr lang="en-IN" dirty="0"/>
              <a:t>")</a:t>
            </a:r>
            <a:br>
              <a:rPr lang="en-IN" dirty="0"/>
            </a:br>
            <a:r>
              <a:rPr lang="en-IN" dirty="0" err="1"/>
              <a:t>os.getcwd</a:t>
            </a:r>
            <a:r>
              <a:rPr lang="en-IN" dirty="0"/>
              <a:t>()</a:t>
            </a:r>
            <a:br>
              <a:rPr lang="en-IN" dirty="0"/>
            </a:br>
            <a:br>
              <a:rPr lang="en-IN" dirty="0"/>
            </a:br>
            <a:r>
              <a:rPr lang="en-IN" dirty="0" err="1"/>
              <a:t>os.chdir</a:t>
            </a:r>
            <a:r>
              <a:rPr lang="en-IN" dirty="0"/>
              <a:t>("..")</a:t>
            </a:r>
            <a:br>
              <a:rPr lang="en-IN" dirty="0"/>
            </a:br>
            <a:r>
              <a:rPr lang="en-IN" dirty="0" err="1"/>
              <a:t>os.getcwd</a:t>
            </a:r>
            <a:r>
              <a:rPr lang="en-IN" dirty="0"/>
              <a:t>()</a:t>
            </a:r>
            <a:br>
              <a:rPr lang="en-IN" dirty="0"/>
            </a:br>
            <a:r>
              <a:rPr lang="en-IN" dirty="0"/>
              <a:t>'d:\\'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Removing a Directory</a:t>
            </a:r>
            <a:br>
              <a:rPr lang="en-IN" dirty="0"/>
            </a:br>
            <a:endParaRPr lang="en-IN" dirty="0"/>
          </a:p>
        </p:txBody>
      </p:sp>
      <p:sp>
        <p:nvSpPr>
          <p:cNvPr id="3" name="Content Placeholder 2"/>
          <p:cNvSpPr>
            <a:spLocks noGrp="1"/>
          </p:cNvSpPr>
          <p:nvPr>
            <p:ph idx="1"/>
          </p:nvPr>
        </p:nvSpPr>
        <p:spPr>
          <a:xfrm>
            <a:off x="457200" y="428604"/>
            <a:ext cx="8229600" cy="6143668"/>
          </a:xfrm>
        </p:spPr>
        <p:txBody>
          <a:bodyPr/>
          <a:lstStyle/>
          <a:p>
            <a:r>
              <a:rPr lang="en-IN" dirty="0"/>
              <a:t>The </a:t>
            </a:r>
            <a:r>
              <a:rPr lang="en-IN" b="1" dirty="0" err="1"/>
              <a:t>rmdir</a:t>
            </a:r>
            <a:r>
              <a:rPr lang="en-IN" b="1" dirty="0"/>
              <a:t>()</a:t>
            </a:r>
            <a:r>
              <a:rPr lang="en-IN" dirty="0"/>
              <a:t> function in the OS module removes the specified directory either with an absolute or relative path. </a:t>
            </a:r>
          </a:p>
          <a:p>
            <a:r>
              <a:rPr lang="en-IN" dirty="0"/>
              <a:t>Also, for a directory to be removed, it should be empty. For example, </a:t>
            </a:r>
            <a:r>
              <a:rPr lang="en-IN" dirty="0" err="1"/>
              <a:t>tempdir</a:t>
            </a:r>
            <a:r>
              <a:rPr lang="en-IN" dirty="0"/>
              <a:t> will not be removed if it is the current directory.</a:t>
            </a:r>
          </a:p>
          <a:p>
            <a:r>
              <a:rPr lang="en-IN" dirty="0"/>
              <a:t> We have to change the current working directory and then remove </a:t>
            </a:r>
            <a:r>
              <a:rPr lang="en-IN" dirty="0" err="1"/>
              <a:t>tempdir</a:t>
            </a:r>
            <a:r>
              <a:rPr lang="en-IN"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14313"/>
            <a:ext cx="8229600" cy="6643687"/>
          </a:xfrm>
        </p:spPr>
        <p:txBody>
          <a:bodyPr/>
          <a:lstStyle/>
          <a:p>
            <a:r>
              <a:rPr lang="en-IN" dirty="0" err="1"/>
              <a:t>os.chdir</a:t>
            </a:r>
            <a:r>
              <a:rPr lang="en-IN" dirty="0"/>
              <a:t>("D:\\</a:t>
            </a:r>
            <a:r>
              <a:rPr lang="en-IN" dirty="0" err="1"/>
              <a:t>tempdir</a:t>
            </a:r>
            <a:r>
              <a:rPr lang="en-IN" dirty="0"/>
              <a:t>")</a:t>
            </a:r>
          </a:p>
          <a:p>
            <a:r>
              <a:rPr lang="en-IN" dirty="0"/>
              <a:t>#</a:t>
            </a:r>
            <a:r>
              <a:rPr lang="en-IN" dirty="0" err="1"/>
              <a:t>os.rmdir</a:t>
            </a:r>
            <a:r>
              <a:rPr lang="en-IN" dirty="0"/>
              <a:t>("D:\\</a:t>
            </a:r>
            <a:r>
              <a:rPr lang="en-IN" dirty="0" err="1"/>
              <a:t>tempdir</a:t>
            </a:r>
            <a:r>
              <a:rPr lang="en-IN" dirty="0"/>
              <a:t>")</a:t>
            </a:r>
          </a:p>
          <a:p>
            <a:r>
              <a:rPr lang="en-IN" dirty="0" err="1"/>
              <a:t>os.chdir</a:t>
            </a:r>
            <a:r>
              <a:rPr lang="en-IN" dirty="0"/>
              <a:t>("..")</a:t>
            </a:r>
          </a:p>
          <a:p>
            <a:r>
              <a:rPr lang="en-IN" dirty="0" err="1"/>
              <a:t>os.rmdir</a:t>
            </a:r>
            <a:r>
              <a:rPr lang="en-IN" dirty="0"/>
              <a:t>("</a:t>
            </a:r>
            <a:r>
              <a:rPr lang="en-IN" dirty="0" err="1"/>
              <a:t>tempdir</a:t>
            </a:r>
            <a:r>
              <a:rPr lang="en-IN"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br>
              <a:rPr lang="en-IN" dirty="0"/>
            </a:br>
            <a:r>
              <a:rPr lang="en-IN" dirty="0"/>
              <a:t>List Files and Sub-directories</a:t>
            </a:r>
            <a:br>
              <a:rPr lang="en-IN" dirty="0"/>
            </a:br>
            <a:endParaRPr lang="en-IN" dirty="0"/>
          </a:p>
        </p:txBody>
      </p:sp>
      <p:sp>
        <p:nvSpPr>
          <p:cNvPr id="3" name="Content Placeholder 2"/>
          <p:cNvSpPr>
            <a:spLocks noGrp="1"/>
          </p:cNvSpPr>
          <p:nvPr>
            <p:ph idx="1"/>
          </p:nvPr>
        </p:nvSpPr>
        <p:spPr>
          <a:xfrm>
            <a:off x="457200" y="642918"/>
            <a:ext cx="8229600" cy="6215082"/>
          </a:xfrm>
        </p:spPr>
        <p:txBody>
          <a:bodyPr/>
          <a:lstStyle/>
          <a:p>
            <a:r>
              <a:rPr lang="en-IN" dirty="0"/>
              <a:t>The </a:t>
            </a:r>
            <a:r>
              <a:rPr lang="en-IN" b="1" dirty="0" err="1"/>
              <a:t>listdir</a:t>
            </a:r>
            <a:r>
              <a:rPr lang="en-IN" b="1" dirty="0"/>
              <a:t>()</a:t>
            </a:r>
            <a:r>
              <a:rPr lang="en-IN" dirty="0"/>
              <a:t> function returns the list of all files and directories in the specified directory.</a:t>
            </a:r>
          </a:p>
          <a:p>
            <a:r>
              <a:rPr lang="en-IN" dirty="0"/>
              <a:t>print(</a:t>
            </a:r>
            <a:r>
              <a:rPr lang="en-IN" dirty="0" err="1"/>
              <a:t>os.listdir</a:t>
            </a:r>
            <a:r>
              <a:rPr lang="en-IN" dirty="0"/>
              <a:t>("D:\\"))</a:t>
            </a:r>
          </a:p>
          <a:p>
            <a:r>
              <a:rPr lang="en-IN" dirty="0"/>
              <a:t>If we don't specify any directory, then list of files and directories in the current working directory will be returned.</a:t>
            </a:r>
          </a:p>
          <a:p>
            <a:r>
              <a:rPr lang="en-IN" dirty="0" err="1"/>
              <a:t>os.listdir</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a:t>
            </a:r>
          </a:p>
        </p:txBody>
      </p:sp>
      <p:sp>
        <p:nvSpPr>
          <p:cNvPr id="3" name="Content Placeholder 2"/>
          <p:cNvSpPr>
            <a:spLocks noGrp="1"/>
          </p:cNvSpPr>
          <p:nvPr>
            <p:ph idx="1"/>
          </p:nvPr>
        </p:nvSpPr>
        <p:spPr/>
        <p:txBody>
          <a:bodyPr/>
          <a:lstStyle/>
          <a:p>
            <a:r>
              <a:rPr lang="en-IN" dirty="0"/>
              <a:t>A class is group of objects with same attributes and common behaviours. It is basically a blueprint to create objects. </a:t>
            </a:r>
          </a:p>
          <a:p>
            <a:r>
              <a:rPr lang="en-IN" dirty="0"/>
              <a:t> let us take the example of mobile phone. A Windows phone, Android phone and </a:t>
            </a:r>
            <a:r>
              <a:rPr lang="en-IN" dirty="0" err="1"/>
              <a:t>i</a:t>
            </a:r>
            <a:r>
              <a:rPr lang="en-IN" dirty="0"/>
              <a:t>-phone, all fall into the category of mobile phones. All of these are instances of a class, say </a:t>
            </a:r>
            <a:r>
              <a:rPr lang="en-IN" dirty="0" err="1"/>
              <a:t>Mobile_phone</a:t>
            </a:r>
            <a:r>
              <a:rPr lang="en-IN" dirty="0"/>
              <a:t> and are called objects.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IN" dirty="0"/>
              <a:t> </a:t>
            </a:r>
            <a:br>
              <a:rPr lang="en-IN" dirty="0"/>
            </a:br>
            <a:r>
              <a:rPr lang="en-IN" dirty="0"/>
              <a:t>Statistics Module</a:t>
            </a:r>
          </a:p>
        </p:txBody>
      </p:sp>
      <p:sp>
        <p:nvSpPr>
          <p:cNvPr id="3" name="Content Placeholder 2"/>
          <p:cNvSpPr>
            <a:spLocks noGrp="1"/>
          </p:cNvSpPr>
          <p:nvPr>
            <p:ph idx="1"/>
          </p:nvPr>
        </p:nvSpPr>
        <p:spPr>
          <a:xfrm>
            <a:off x="457200" y="857232"/>
            <a:ext cx="8229600" cy="5715040"/>
          </a:xfrm>
        </p:spPr>
        <p:txBody>
          <a:bodyPr/>
          <a:lstStyle/>
          <a:p>
            <a:r>
              <a:rPr lang="en-IN" dirty="0"/>
              <a:t>The statistics module provides functions to mathematical statistics of numeric data. The following popular statistical functions are defined in this module.</a:t>
            </a:r>
          </a:p>
          <a:p>
            <a:r>
              <a:rPr lang="en-IN" dirty="0"/>
              <a:t>The </a:t>
            </a:r>
            <a:r>
              <a:rPr lang="en-IN" b="1" dirty="0"/>
              <a:t>mean()</a:t>
            </a:r>
            <a:r>
              <a:rPr lang="en-IN" dirty="0"/>
              <a:t> method calculates the arithmetic mean of the numbers in a list.</a:t>
            </a:r>
          </a:p>
          <a:p>
            <a:r>
              <a:rPr lang="en-IN" dirty="0"/>
              <a:t>import statistics</a:t>
            </a:r>
            <a:br>
              <a:rPr lang="en-IN" dirty="0"/>
            </a:br>
            <a:r>
              <a:rPr lang="en-IN" dirty="0" err="1"/>
              <a:t>statistics.mean</a:t>
            </a:r>
            <a:r>
              <a:rPr lang="en-IN" dirty="0"/>
              <a:t>([2,5,6,9])</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9B92-8B39-40D2-B7E8-2BBC9956C490}"/>
              </a:ext>
            </a:extLst>
          </p:cNvPr>
          <p:cNvSpPr>
            <a:spLocks noGrp="1"/>
          </p:cNvSpPr>
          <p:nvPr>
            <p:ph type="title"/>
          </p:nvPr>
        </p:nvSpPr>
        <p:spPr>
          <a:xfrm>
            <a:off x="457200" y="274638"/>
            <a:ext cx="8229600" cy="634082"/>
          </a:xfrm>
        </p:spPr>
        <p:txBody>
          <a:bodyPr>
            <a:normAutofit fontScale="90000"/>
          </a:bodyPr>
          <a:lstStyle/>
          <a:p>
            <a:r>
              <a:rPr lang="en-US" dirty="0"/>
              <a:t>Packages</a:t>
            </a:r>
            <a:endParaRPr lang="en-IN" dirty="0"/>
          </a:p>
        </p:txBody>
      </p:sp>
      <p:sp>
        <p:nvSpPr>
          <p:cNvPr id="3" name="Content Placeholder 2">
            <a:extLst>
              <a:ext uri="{FF2B5EF4-FFF2-40B4-BE49-F238E27FC236}">
                <a16:creationId xmlns:a16="http://schemas.microsoft.com/office/drawing/2014/main" id="{537A1BD1-D267-4694-AC86-0D04FB1A5D01}"/>
              </a:ext>
            </a:extLst>
          </p:cNvPr>
          <p:cNvSpPr>
            <a:spLocks noGrp="1"/>
          </p:cNvSpPr>
          <p:nvPr>
            <p:ph idx="1"/>
          </p:nvPr>
        </p:nvSpPr>
        <p:spPr>
          <a:xfrm>
            <a:off x="457200" y="908720"/>
            <a:ext cx="8229600" cy="5217443"/>
          </a:xfrm>
        </p:spPr>
        <p:txBody>
          <a:bodyPr/>
          <a:lstStyle/>
          <a:p>
            <a:r>
              <a:rPr lang="en-US" sz="2400" b="0" i="0" dirty="0">
                <a:solidFill>
                  <a:srgbClr val="181717"/>
                </a:solidFill>
                <a:effectLst/>
                <a:latin typeface="Verdana" panose="020B0604030504040204" pitchFamily="34" charset="0"/>
              </a:rPr>
              <a:t>We organize a large number of files in different folders and subfolders based on some criteria, so that we can find and manage them easily.</a:t>
            </a:r>
          </a:p>
          <a:p>
            <a:r>
              <a:rPr lang="en-US" sz="1800" b="0" i="0" dirty="0">
                <a:solidFill>
                  <a:srgbClr val="181717"/>
                </a:solidFill>
                <a:effectLst/>
                <a:latin typeface="Verdana" panose="020B0604030504040204" pitchFamily="34" charset="0"/>
              </a:rPr>
              <a:t> a package in Python takes the concept of the modular approach to next logical level. As you know, a </a:t>
            </a:r>
            <a:r>
              <a:rPr lang="en-US" sz="1800" b="0" i="0" u="sng" dirty="0">
                <a:solidFill>
                  <a:srgbClr val="007BFF"/>
                </a:solidFill>
                <a:effectLst/>
                <a:latin typeface="Verdana" panose="020B0604030504040204" pitchFamily="34" charset="0"/>
                <a:hlinkClick r:id="rId2"/>
              </a:rPr>
              <a:t>module</a:t>
            </a:r>
            <a:r>
              <a:rPr lang="en-US" sz="1800" b="0" i="0" dirty="0">
                <a:solidFill>
                  <a:srgbClr val="181717"/>
                </a:solidFill>
                <a:effectLst/>
                <a:latin typeface="Verdana" panose="020B0604030504040204" pitchFamily="34" charset="0"/>
              </a:rPr>
              <a:t> can contain multiple objects, such as classes, functions, etc. A package can contain one or more relevant modules.</a:t>
            </a:r>
          </a:p>
          <a:p>
            <a:r>
              <a:rPr lang="en-US" b="0" i="0" dirty="0">
                <a:solidFill>
                  <a:srgbClr val="181717"/>
                </a:solidFill>
                <a:effectLst/>
                <a:latin typeface="Verdana" panose="020B0604030504040204" pitchFamily="34" charset="0"/>
              </a:rPr>
              <a:t>Let's create a package named </a:t>
            </a:r>
            <a:r>
              <a:rPr lang="en-US" b="0" i="0" dirty="0" err="1">
                <a:solidFill>
                  <a:srgbClr val="181717"/>
                </a:solidFill>
                <a:effectLst/>
                <a:latin typeface="Verdana" panose="020B0604030504040204" pitchFamily="34" charset="0"/>
              </a:rPr>
              <a:t>mypackage</a:t>
            </a:r>
            <a:r>
              <a:rPr lang="en-US" b="0" i="0" dirty="0">
                <a:solidFill>
                  <a:srgbClr val="181717"/>
                </a:solidFill>
                <a:effectLst/>
                <a:latin typeface="Verdana" panose="020B0604030504040204" pitchFamily="34" charset="0"/>
              </a:rPr>
              <a:t>, using the following steps:</a:t>
            </a:r>
            <a:endParaRPr lang="en-IN" dirty="0"/>
          </a:p>
        </p:txBody>
      </p:sp>
    </p:spTree>
    <p:extLst>
      <p:ext uri="{BB962C8B-B14F-4D97-AF65-F5344CB8AC3E}">
        <p14:creationId xmlns:p14="http://schemas.microsoft.com/office/powerpoint/2010/main" val="42086843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45486-4E92-49CF-B315-85312B4541A3}"/>
              </a:ext>
            </a:extLst>
          </p:cNvPr>
          <p:cNvSpPr>
            <a:spLocks noGrp="1"/>
          </p:cNvSpPr>
          <p:nvPr>
            <p:ph idx="1"/>
          </p:nvPr>
        </p:nvSpPr>
        <p:spPr>
          <a:xfrm>
            <a:off x="457200" y="260648"/>
            <a:ext cx="8229600" cy="5865515"/>
          </a:xfrm>
        </p:spPr>
        <p:txBody>
          <a:bodyPr>
            <a:normAutofit lnSpcReduction="10000"/>
          </a:bodyPr>
          <a:lstStyle/>
          <a:p>
            <a:r>
              <a:rPr lang="en-US" sz="2000" b="0" i="0" dirty="0">
                <a:solidFill>
                  <a:srgbClr val="181717"/>
                </a:solidFill>
                <a:effectLst/>
                <a:latin typeface="Verdana" panose="020B0604030504040204" pitchFamily="34" charset="0"/>
              </a:rPr>
              <a:t>Create a new folder named </a:t>
            </a:r>
            <a:r>
              <a:rPr lang="en-US" sz="2000" b="0" i="0" dirty="0" err="1">
                <a:solidFill>
                  <a:srgbClr val="181717"/>
                </a:solidFill>
                <a:effectLst/>
                <a:latin typeface="Verdana" panose="020B0604030504040204" pitchFamily="34" charset="0"/>
              </a:rPr>
              <a:t>myApp</a:t>
            </a:r>
            <a:endParaRPr lang="en-US" sz="2000" b="0" i="0" dirty="0">
              <a:solidFill>
                <a:srgbClr val="181717"/>
              </a:solidFill>
              <a:effectLst/>
              <a:latin typeface="Verdana" panose="020B0604030504040204" pitchFamily="34" charset="0"/>
            </a:endParaRPr>
          </a:p>
          <a:p>
            <a:r>
              <a:rPr lang="en-IN" sz="2000" b="0" i="0" dirty="0">
                <a:solidFill>
                  <a:srgbClr val="181717"/>
                </a:solidFill>
                <a:effectLst/>
                <a:latin typeface="Verdana" panose="020B0604030504040204" pitchFamily="34" charset="0"/>
              </a:rPr>
              <a:t>Inside</a:t>
            </a:r>
            <a:r>
              <a:rPr lang="en-US" sz="2000" dirty="0">
                <a:solidFill>
                  <a:srgbClr val="181717"/>
                </a:solidFill>
                <a:latin typeface="Verdana" panose="020B0604030504040204" pitchFamily="34" charset="0"/>
              </a:rPr>
              <a:t> </a:t>
            </a:r>
            <a:r>
              <a:rPr lang="en-US" sz="2000" dirty="0" err="1">
                <a:solidFill>
                  <a:srgbClr val="181717"/>
                </a:solidFill>
                <a:latin typeface="Verdana" panose="020B0604030504040204" pitchFamily="34" charset="0"/>
              </a:rPr>
              <a:t>myApp</a:t>
            </a:r>
            <a:r>
              <a:rPr lang="en-US" sz="2000" dirty="0">
                <a:solidFill>
                  <a:srgbClr val="181717"/>
                </a:solidFill>
                <a:latin typeface="Verdana" panose="020B0604030504040204" pitchFamily="34" charset="0"/>
              </a:rPr>
              <a:t> </a:t>
            </a:r>
            <a:r>
              <a:rPr lang="en-US" sz="2000" b="0" i="0" dirty="0">
                <a:solidFill>
                  <a:srgbClr val="181717"/>
                </a:solidFill>
                <a:effectLst/>
                <a:latin typeface="Verdana" panose="020B0604030504040204" pitchFamily="34" charset="0"/>
              </a:rPr>
              <a:t>create a subfolder with the name '</a:t>
            </a:r>
            <a:r>
              <a:rPr lang="en-US" sz="2000" b="0" i="0" dirty="0" err="1">
                <a:solidFill>
                  <a:srgbClr val="181717"/>
                </a:solidFill>
                <a:effectLst/>
                <a:latin typeface="Verdana" panose="020B0604030504040204" pitchFamily="34" charset="0"/>
              </a:rPr>
              <a:t>mypackage</a:t>
            </a:r>
            <a:r>
              <a:rPr lang="en-US" sz="2000" b="0" i="0" dirty="0">
                <a:solidFill>
                  <a:srgbClr val="181717"/>
                </a:solidFill>
                <a:effectLst/>
                <a:latin typeface="Verdana" panose="020B0604030504040204" pitchFamily="34" charset="0"/>
              </a:rPr>
              <a:t>’.</a:t>
            </a:r>
            <a:endParaRPr lang="en-US" sz="2000" dirty="0">
              <a:solidFill>
                <a:srgbClr val="181717"/>
              </a:solidFill>
              <a:latin typeface="Verdana" panose="020B0604030504040204" pitchFamily="34" charset="0"/>
            </a:endParaRPr>
          </a:p>
          <a:p>
            <a:r>
              <a:rPr lang="en-IN" sz="2000" b="0" i="0" dirty="0">
                <a:solidFill>
                  <a:srgbClr val="181717"/>
                </a:solidFill>
                <a:effectLst/>
                <a:latin typeface="Verdana" panose="020B0604030504040204" pitchFamily="34" charset="0"/>
              </a:rPr>
              <a:t>Create an empty</a:t>
            </a:r>
            <a:r>
              <a:rPr lang="en-US" sz="2000" b="0" i="0" dirty="0">
                <a:solidFill>
                  <a:srgbClr val="181717"/>
                </a:solidFill>
                <a:effectLst/>
                <a:latin typeface="Verdana" panose="020B0604030504040204" pitchFamily="34" charset="0"/>
              </a:rPr>
              <a:t> __init__.py file in the </a:t>
            </a:r>
            <a:r>
              <a:rPr lang="en-US" sz="2000" b="0" i="0" dirty="0" err="1">
                <a:solidFill>
                  <a:srgbClr val="181717"/>
                </a:solidFill>
                <a:effectLst/>
                <a:latin typeface="Verdana" panose="020B0604030504040204" pitchFamily="34" charset="0"/>
              </a:rPr>
              <a:t>mypackage</a:t>
            </a:r>
            <a:r>
              <a:rPr lang="en-US" sz="2000" b="0" i="0" dirty="0">
                <a:solidFill>
                  <a:srgbClr val="181717"/>
                </a:solidFill>
                <a:effectLst/>
                <a:latin typeface="Verdana" panose="020B0604030504040204" pitchFamily="34" charset="0"/>
              </a:rPr>
              <a:t> folder.</a:t>
            </a:r>
          </a:p>
          <a:p>
            <a:r>
              <a:rPr lang="en-US" sz="2000" b="0" i="0" dirty="0">
                <a:solidFill>
                  <a:srgbClr val="181717"/>
                </a:solidFill>
                <a:effectLst/>
                <a:latin typeface="Verdana" panose="020B0604030504040204" pitchFamily="34" charset="0"/>
              </a:rPr>
              <a:t>Using a Python-aware editor like IDLE, create modules greet.py and functions.py with the following code:</a:t>
            </a:r>
          </a:p>
          <a:p>
            <a:r>
              <a:rPr lang="en-US" sz="2000" b="0" i="0" dirty="0">
                <a:solidFill>
                  <a:srgbClr val="181717"/>
                </a:solidFill>
                <a:effectLst/>
                <a:latin typeface="Verdana" panose="020B0604030504040204" pitchFamily="34" charset="0"/>
              </a:rPr>
              <a:t>def </a:t>
            </a:r>
            <a:r>
              <a:rPr lang="en-US" sz="2000" b="0" i="0" dirty="0" err="1">
                <a:solidFill>
                  <a:srgbClr val="181717"/>
                </a:solidFill>
                <a:effectLst/>
                <a:latin typeface="Verdana" panose="020B0604030504040204" pitchFamily="34" charset="0"/>
              </a:rPr>
              <a:t>SayHello</a:t>
            </a:r>
            <a:r>
              <a:rPr lang="en-US" sz="2000" b="0" i="0" dirty="0">
                <a:solidFill>
                  <a:srgbClr val="181717"/>
                </a:solidFill>
                <a:effectLst/>
                <a:latin typeface="Verdana" panose="020B0604030504040204" pitchFamily="34" charset="0"/>
              </a:rPr>
              <a:t>(name):</a:t>
            </a:r>
          </a:p>
          <a:p>
            <a:r>
              <a:rPr lang="en-US" sz="2000" b="0" i="0" dirty="0">
                <a:solidFill>
                  <a:srgbClr val="181717"/>
                </a:solidFill>
                <a:effectLst/>
                <a:latin typeface="Verdana" panose="020B0604030504040204" pitchFamily="34" charset="0"/>
              </a:rPr>
              <a:t>    print("Hello ", name)</a:t>
            </a:r>
          </a:p>
          <a:p>
            <a:endParaRPr lang="en-US" sz="2000" dirty="0">
              <a:solidFill>
                <a:srgbClr val="181717"/>
              </a:solidFill>
              <a:latin typeface="Verdana" panose="020B0604030504040204" pitchFamily="34" charset="0"/>
            </a:endParaRPr>
          </a:p>
          <a:p>
            <a:r>
              <a:rPr lang="en-US" sz="2000" b="0" i="0" dirty="0">
                <a:solidFill>
                  <a:srgbClr val="181717"/>
                </a:solidFill>
                <a:effectLst/>
                <a:latin typeface="Verdana" panose="020B0604030504040204" pitchFamily="34" charset="0"/>
              </a:rPr>
              <a:t>def sum(</a:t>
            </a:r>
            <a:r>
              <a:rPr lang="en-US" sz="2000" b="0" i="0" dirty="0" err="1">
                <a:solidFill>
                  <a:srgbClr val="181717"/>
                </a:solidFill>
                <a:effectLst/>
                <a:latin typeface="Verdana" panose="020B0604030504040204" pitchFamily="34" charset="0"/>
              </a:rPr>
              <a:t>x,y</a:t>
            </a:r>
            <a:r>
              <a:rPr lang="en-US" sz="2000" b="0" i="0" dirty="0">
                <a:solidFill>
                  <a:srgbClr val="181717"/>
                </a:solidFill>
                <a:effectLst/>
                <a:latin typeface="Verdana" panose="020B0604030504040204" pitchFamily="34" charset="0"/>
              </a:rPr>
              <a:t>):</a:t>
            </a:r>
          </a:p>
          <a:p>
            <a:r>
              <a:rPr lang="en-US" sz="2000" b="0" i="0" dirty="0">
                <a:solidFill>
                  <a:srgbClr val="181717"/>
                </a:solidFill>
                <a:effectLst/>
                <a:latin typeface="Verdana" panose="020B0604030504040204" pitchFamily="34" charset="0"/>
              </a:rPr>
              <a:t>    return </a:t>
            </a:r>
            <a:r>
              <a:rPr lang="en-US" sz="2000" b="0" i="0" dirty="0" err="1">
                <a:solidFill>
                  <a:srgbClr val="181717"/>
                </a:solidFill>
                <a:effectLst/>
                <a:latin typeface="Verdana" panose="020B0604030504040204" pitchFamily="34" charset="0"/>
              </a:rPr>
              <a:t>x+y</a:t>
            </a:r>
            <a:endParaRPr lang="en-US" sz="2000" b="0" i="0" dirty="0">
              <a:solidFill>
                <a:srgbClr val="181717"/>
              </a:solidFill>
              <a:effectLst/>
              <a:latin typeface="Verdana" panose="020B0604030504040204" pitchFamily="34" charset="0"/>
            </a:endParaRPr>
          </a:p>
          <a:p>
            <a:endParaRPr lang="en-US" sz="2000" b="0" i="0" dirty="0">
              <a:solidFill>
                <a:srgbClr val="181717"/>
              </a:solidFill>
              <a:effectLst/>
              <a:latin typeface="Verdana" panose="020B0604030504040204" pitchFamily="34" charset="0"/>
            </a:endParaRPr>
          </a:p>
          <a:p>
            <a:r>
              <a:rPr lang="en-US" sz="2000" b="0" i="0" dirty="0">
                <a:solidFill>
                  <a:srgbClr val="181717"/>
                </a:solidFill>
                <a:effectLst/>
                <a:latin typeface="Verdana" panose="020B0604030504040204" pitchFamily="34" charset="0"/>
              </a:rPr>
              <a:t>def average(</a:t>
            </a:r>
            <a:r>
              <a:rPr lang="en-US" sz="2000" b="0" i="0" dirty="0" err="1">
                <a:solidFill>
                  <a:srgbClr val="181717"/>
                </a:solidFill>
                <a:effectLst/>
                <a:latin typeface="Verdana" panose="020B0604030504040204" pitchFamily="34" charset="0"/>
              </a:rPr>
              <a:t>x,y</a:t>
            </a:r>
            <a:r>
              <a:rPr lang="en-US" sz="2000" b="0" i="0" dirty="0">
                <a:solidFill>
                  <a:srgbClr val="181717"/>
                </a:solidFill>
                <a:effectLst/>
                <a:latin typeface="Verdana" panose="020B0604030504040204" pitchFamily="34" charset="0"/>
              </a:rPr>
              <a:t>):</a:t>
            </a:r>
          </a:p>
          <a:p>
            <a:r>
              <a:rPr lang="en-US" sz="2000" b="0" i="0" dirty="0">
                <a:solidFill>
                  <a:srgbClr val="181717"/>
                </a:solidFill>
                <a:effectLst/>
                <a:latin typeface="Verdana" panose="020B0604030504040204" pitchFamily="34" charset="0"/>
              </a:rPr>
              <a:t>    return (</a:t>
            </a:r>
            <a:r>
              <a:rPr lang="en-US" sz="2000" b="0" i="0" dirty="0" err="1">
                <a:solidFill>
                  <a:srgbClr val="181717"/>
                </a:solidFill>
                <a:effectLst/>
                <a:latin typeface="Verdana" panose="020B0604030504040204" pitchFamily="34" charset="0"/>
              </a:rPr>
              <a:t>x+y</a:t>
            </a:r>
            <a:r>
              <a:rPr lang="en-US" sz="2000" b="0" i="0" dirty="0">
                <a:solidFill>
                  <a:srgbClr val="181717"/>
                </a:solidFill>
                <a:effectLst/>
                <a:latin typeface="Verdana" panose="020B0604030504040204" pitchFamily="34" charset="0"/>
              </a:rPr>
              <a:t>)/2</a:t>
            </a:r>
          </a:p>
          <a:p>
            <a:endParaRPr lang="en-US" sz="2000" b="0" i="0" dirty="0">
              <a:solidFill>
                <a:srgbClr val="181717"/>
              </a:solidFill>
              <a:effectLst/>
              <a:latin typeface="Verdana" panose="020B0604030504040204" pitchFamily="34" charset="0"/>
            </a:endParaRPr>
          </a:p>
          <a:p>
            <a:r>
              <a:rPr lang="en-US" sz="2000" b="0" i="0" dirty="0">
                <a:solidFill>
                  <a:srgbClr val="181717"/>
                </a:solidFill>
                <a:effectLst/>
                <a:latin typeface="Verdana" panose="020B0604030504040204" pitchFamily="34" charset="0"/>
              </a:rPr>
              <a:t>def power(</a:t>
            </a:r>
            <a:r>
              <a:rPr lang="en-US" sz="2000" b="0" i="0" dirty="0" err="1">
                <a:solidFill>
                  <a:srgbClr val="181717"/>
                </a:solidFill>
                <a:effectLst/>
                <a:latin typeface="Verdana" panose="020B0604030504040204" pitchFamily="34" charset="0"/>
              </a:rPr>
              <a:t>x,y</a:t>
            </a:r>
            <a:r>
              <a:rPr lang="en-US" sz="2000" b="0" i="0" dirty="0">
                <a:solidFill>
                  <a:srgbClr val="181717"/>
                </a:solidFill>
                <a:effectLst/>
                <a:latin typeface="Verdana" panose="020B0604030504040204" pitchFamily="34" charset="0"/>
              </a:rPr>
              <a:t>):</a:t>
            </a:r>
          </a:p>
          <a:p>
            <a:r>
              <a:rPr lang="en-US" sz="2000" b="0" i="0" dirty="0">
                <a:solidFill>
                  <a:srgbClr val="181717"/>
                </a:solidFill>
                <a:effectLst/>
                <a:latin typeface="Verdana" panose="020B0604030504040204" pitchFamily="34" charset="0"/>
              </a:rPr>
              <a:t>    return x**y</a:t>
            </a:r>
          </a:p>
          <a:p>
            <a:endParaRPr lang="en-US" sz="2000" b="0" i="0" dirty="0">
              <a:solidFill>
                <a:srgbClr val="181717"/>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4098729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7A33A4-24BE-4142-88D9-5361BCB556E6}"/>
              </a:ext>
            </a:extLst>
          </p:cNvPr>
          <p:cNvPicPr>
            <a:picLocks noGrp="1" noChangeAspect="1"/>
          </p:cNvPicPr>
          <p:nvPr>
            <p:ph idx="1"/>
          </p:nvPr>
        </p:nvPicPr>
        <p:blipFill>
          <a:blip r:embed="rId2"/>
          <a:stretch>
            <a:fillRect/>
          </a:stretch>
        </p:blipFill>
        <p:spPr>
          <a:xfrm>
            <a:off x="1162050" y="1969294"/>
            <a:ext cx="6819900" cy="3095625"/>
          </a:xfrm>
          <a:prstGeom prst="rect">
            <a:avLst/>
          </a:prstGeom>
        </p:spPr>
      </p:pic>
    </p:spTree>
    <p:extLst>
      <p:ext uri="{BB962C8B-B14F-4D97-AF65-F5344CB8AC3E}">
        <p14:creationId xmlns:p14="http://schemas.microsoft.com/office/powerpoint/2010/main" val="3073377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D499-E2C6-4A38-83A7-3B1CF7FE9FC9}"/>
              </a:ext>
            </a:extLst>
          </p:cNvPr>
          <p:cNvSpPr>
            <a:spLocks noGrp="1"/>
          </p:cNvSpPr>
          <p:nvPr>
            <p:ph type="title"/>
          </p:nvPr>
        </p:nvSpPr>
        <p:spPr>
          <a:xfrm>
            <a:off x="457200" y="274638"/>
            <a:ext cx="8229600" cy="457199"/>
          </a:xfrm>
        </p:spPr>
        <p:txBody>
          <a:bodyPr>
            <a:normAutofit fontScale="90000"/>
          </a:bodyPr>
          <a:lstStyle/>
          <a:p>
            <a:r>
              <a:rPr lang="en-US" b="0" i="0" dirty="0">
                <a:solidFill>
                  <a:srgbClr val="181717"/>
                </a:solidFill>
                <a:effectLst/>
                <a:latin typeface="Segoe UI" panose="020B0502040204020203" pitchFamily="34" charset="0"/>
              </a:rPr>
              <a:t>Importing a Module from a Package</a:t>
            </a:r>
            <a:br>
              <a:rPr lang="en-US" b="0" i="0" dirty="0">
                <a:solidFill>
                  <a:srgbClr val="18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5BF68F3-A992-4EFA-95BF-E08A0DEEDE5F}"/>
              </a:ext>
            </a:extLst>
          </p:cNvPr>
          <p:cNvSpPr>
            <a:spLocks noGrp="1"/>
          </p:cNvSpPr>
          <p:nvPr>
            <p:ph idx="1"/>
          </p:nvPr>
        </p:nvSpPr>
        <p:spPr>
          <a:xfrm>
            <a:off x="457200" y="980728"/>
            <a:ext cx="8229600" cy="5145435"/>
          </a:xfrm>
        </p:spPr>
        <p:txBody>
          <a:bodyPr/>
          <a:lstStyle/>
          <a:p>
            <a:r>
              <a:rPr lang="en-US" b="0" i="0" dirty="0">
                <a:solidFill>
                  <a:srgbClr val="181717"/>
                </a:solidFill>
                <a:effectLst/>
                <a:latin typeface="Verdana" panose="020B0604030504040204" pitchFamily="34" charset="0"/>
              </a:rPr>
              <a:t>Import the functions module from the </a:t>
            </a:r>
            <a:r>
              <a:rPr lang="en-US" b="0" i="0" dirty="0" err="1">
                <a:solidFill>
                  <a:srgbClr val="181717"/>
                </a:solidFill>
                <a:effectLst/>
                <a:latin typeface="Verdana" panose="020B0604030504040204" pitchFamily="34" charset="0"/>
              </a:rPr>
              <a:t>mypackage</a:t>
            </a:r>
            <a:r>
              <a:rPr lang="en-US" b="0" i="0" dirty="0">
                <a:solidFill>
                  <a:srgbClr val="181717"/>
                </a:solidFill>
                <a:effectLst/>
                <a:latin typeface="Verdana" panose="020B0604030504040204" pitchFamily="34" charset="0"/>
              </a:rPr>
              <a:t> package and call its power() function.</a:t>
            </a:r>
          </a:p>
          <a:p>
            <a:r>
              <a:rPr lang="en-IN" dirty="0"/>
              <a:t>from </a:t>
            </a:r>
            <a:r>
              <a:rPr lang="en-IN" dirty="0" err="1"/>
              <a:t>mypackage</a:t>
            </a:r>
            <a:r>
              <a:rPr lang="en-IN" dirty="0"/>
              <a:t> import functions</a:t>
            </a:r>
          </a:p>
          <a:p>
            <a:r>
              <a:rPr lang="en-IN" dirty="0" err="1"/>
              <a:t>functions.power</a:t>
            </a:r>
            <a:r>
              <a:rPr lang="en-IN" dirty="0"/>
              <a:t>(3,2)</a:t>
            </a:r>
          </a:p>
        </p:txBody>
      </p:sp>
    </p:spTree>
    <p:extLst>
      <p:ext uri="{BB962C8B-B14F-4D97-AF65-F5344CB8AC3E}">
        <p14:creationId xmlns:p14="http://schemas.microsoft.com/office/powerpoint/2010/main" val="1875964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r>
              <a:rPr lang="en-IN" sz="2000" dirty="0"/>
              <a:t>The </a:t>
            </a:r>
            <a:r>
              <a:rPr lang="en-IN" sz="2000" b="1" dirty="0"/>
              <a:t>median()</a:t>
            </a:r>
            <a:r>
              <a:rPr lang="en-IN" sz="2000" dirty="0"/>
              <a:t> method returns the middle value of numeric data in a list.</a:t>
            </a:r>
          </a:p>
          <a:p>
            <a:r>
              <a:rPr lang="en-IN" sz="2000" dirty="0" err="1"/>
              <a:t>statistics.median</a:t>
            </a:r>
            <a:r>
              <a:rPr lang="en-IN" sz="2000" dirty="0"/>
              <a:t>([1,2,3,8,9])</a:t>
            </a:r>
          </a:p>
          <a:p>
            <a:r>
              <a:rPr lang="en-IN" sz="2000" dirty="0"/>
              <a:t>The </a:t>
            </a:r>
            <a:r>
              <a:rPr lang="en-IN" sz="2000" b="1" dirty="0"/>
              <a:t>mode()</a:t>
            </a:r>
            <a:r>
              <a:rPr lang="en-IN" sz="2000" dirty="0"/>
              <a:t> method returns the most common data point in the list.</a:t>
            </a:r>
          </a:p>
          <a:p>
            <a:r>
              <a:rPr lang="en-IN" sz="2000" dirty="0" err="1"/>
              <a:t>statistics.mode</a:t>
            </a:r>
            <a:r>
              <a:rPr lang="en-IN" sz="2000" dirty="0"/>
              <a:t>([2,5,3,2,8,3,9,4,2,5,6])</a:t>
            </a:r>
          </a:p>
          <a:p>
            <a:r>
              <a:rPr lang="en-IN" sz="2000" dirty="0"/>
              <a:t>The </a:t>
            </a:r>
            <a:r>
              <a:rPr lang="en-IN" sz="2000" b="1" dirty="0" err="1"/>
              <a:t>stdev</a:t>
            </a:r>
            <a:r>
              <a:rPr lang="en-IN" sz="2000" b="1" dirty="0"/>
              <a:t>()</a:t>
            </a:r>
            <a:r>
              <a:rPr lang="en-IN" sz="2000" dirty="0"/>
              <a:t> method calculates the standard deviation on a given sample in the form of a list.</a:t>
            </a:r>
          </a:p>
          <a:p>
            <a:r>
              <a:rPr lang="en-IN" sz="2000" dirty="0" err="1"/>
              <a:t>statistics.stdev</a:t>
            </a:r>
            <a:r>
              <a:rPr lang="en-IN" sz="2000" dirty="0"/>
              <a:t>([1,1.5,2,2.5,3,3.5,4,4.5,5])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Bubble Sorting</a:t>
            </a:r>
          </a:p>
        </p:txBody>
      </p:sp>
      <p:sp>
        <p:nvSpPr>
          <p:cNvPr id="3" name="Content Placeholder 2"/>
          <p:cNvSpPr>
            <a:spLocks noGrp="1"/>
          </p:cNvSpPr>
          <p:nvPr>
            <p:ph idx="1"/>
          </p:nvPr>
        </p:nvSpPr>
        <p:spPr>
          <a:xfrm>
            <a:off x="457200" y="928670"/>
            <a:ext cx="8229600" cy="5643602"/>
          </a:xfrm>
        </p:spPr>
        <p:txBody>
          <a:bodyPr>
            <a:normAutofit/>
          </a:bodyPr>
          <a:lstStyle/>
          <a:p>
            <a:r>
              <a:rPr lang="en-IN" sz="2400" dirty="0"/>
              <a:t>It is a simple sorting algorithm that repeatedly steps through the list to be sorted, compares each pair of adjacent items and swaps them if they are in the wrong order.</a:t>
            </a:r>
          </a:p>
          <a:p>
            <a:r>
              <a:rPr lang="en-IN" sz="2400" dirty="0"/>
              <a:t>The pass through the list is repeated until no swaps are needed, which indicates that the list is sorted. The algorithm, which is a comparison sort, is named for the way smaller elements "bubble" to the top of the list.</a:t>
            </a:r>
          </a:p>
          <a:p>
            <a:pPr lvl="1"/>
            <a:endParaRPr lang="en-IN" sz="1600" dirty="0"/>
          </a:p>
          <a:p>
            <a:pPr lvl="1">
              <a:buNone/>
            </a:pPr>
            <a:r>
              <a:rPr lang="en-IN" sz="1600" dirty="0"/>
              <a:t>         5    1    4     2     8</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6143625"/>
          </a:xfrm>
        </p:spPr>
        <p:txBody>
          <a:bodyPr/>
          <a:lstStyle/>
          <a:p>
            <a:r>
              <a:rPr lang="en-IN" dirty="0"/>
              <a:t>a=[64,25,12,22,11]</a:t>
            </a:r>
          </a:p>
          <a:p>
            <a:r>
              <a:rPr lang="en-IN" dirty="0"/>
              <a:t>n=</a:t>
            </a:r>
            <a:r>
              <a:rPr lang="en-IN" dirty="0" err="1"/>
              <a:t>len</a:t>
            </a:r>
            <a:r>
              <a:rPr lang="en-IN" dirty="0"/>
              <a:t>(a)</a:t>
            </a:r>
          </a:p>
          <a:p>
            <a:endParaRPr lang="en-IN" dirty="0"/>
          </a:p>
          <a:p>
            <a:r>
              <a:rPr lang="en-IN" dirty="0"/>
              <a:t>for </a:t>
            </a:r>
            <a:r>
              <a:rPr lang="en-IN" dirty="0" err="1"/>
              <a:t>i</a:t>
            </a:r>
            <a:r>
              <a:rPr lang="en-IN" dirty="0"/>
              <a:t> in range(n):</a:t>
            </a:r>
          </a:p>
          <a:p>
            <a:r>
              <a:rPr lang="en-IN" dirty="0"/>
              <a:t>    for j in range(0,n-1):</a:t>
            </a:r>
          </a:p>
          <a:p>
            <a:r>
              <a:rPr lang="en-IN" dirty="0"/>
              <a:t>        if a[j]&gt;a[j+1]:</a:t>
            </a:r>
          </a:p>
          <a:p>
            <a:r>
              <a:rPr lang="en-IN" dirty="0"/>
              <a:t>            a[j],a[j+1]=a[j+1],a[j]</a:t>
            </a:r>
          </a:p>
          <a:p>
            <a:endParaRPr lang="en-IN" dirty="0"/>
          </a:p>
          <a:p>
            <a:r>
              <a:rPr lang="en-IN" dirty="0"/>
              <a:t>for </a:t>
            </a:r>
            <a:r>
              <a:rPr lang="en-IN" dirty="0" err="1"/>
              <a:t>i</a:t>
            </a:r>
            <a:r>
              <a:rPr lang="en-IN" dirty="0"/>
              <a:t> in range(0,n):</a:t>
            </a:r>
          </a:p>
          <a:p>
            <a:r>
              <a:rPr lang="en-IN" dirty="0"/>
              <a:t>    print(a[</a:t>
            </a:r>
            <a:r>
              <a:rPr lang="en-IN" dirty="0" err="1"/>
              <a:t>i</a:t>
            </a:r>
            <a:r>
              <a:rPr lang="en-IN" dirty="0"/>
              <a:t>])</a:t>
            </a:r>
          </a:p>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Selection Sort</a:t>
            </a:r>
          </a:p>
        </p:txBody>
      </p:sp>
      <p:sp>
        <p:nvSpPr>
          <p:cNvPr id="3" name="Content Placeholder 2"/>
          <p:cNvSpPr>
            <a:spLocks noGrp="1"/>
          </p:cNvSpPr>
          <p:nvPr>
            <p:ph idx="1"/>
          </p:nvPr>
        </p:nvSpPr>
        <p:spPr>
          <a:xfrm>
            <a:off x="457200" y="642918"/>
            <a:ext cx="8229600" cy="5929354"/>
          </a:xfrm>
        </p:spPr>
        <p:txBody>
          <a:bodyPr/>
          <a:lstStyle/>
          <a:p>
            <a:r>
              <a:rPr lang="en-IN" dirty="0"/>
              <a:t>Selection sort breaks the input list in two parts, the sorted part which initially is empty, and the unsorted part, which initially contains the list of all elements. </a:t>
            </a:r>
          </a:p>
          <a:p>
            <a:r>
              <a:rPr lang="en-IN" dirty="0"/>
              <a:t>The algorithm then selects the minimum value of all the unsorted file and swaps it with the first unsorted value, and then increases the sorted part by one.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6143625"/>
          </a:xfrm>
        </p:spPr>
        <p:txBody>
          <a:bodyPr>
            <a:normAutofit/>
          </a:bodyPr>
          <a:lstStyle/>
          <a:p>
            <a:r>
              <a:rPr lang="en-IN" sz="2400" dirty="0" err="1"/>
              <a:t>arr</a:t>
            </a:r>
            <a:r>
              <a:rPr lang="en-IN" sz="2400" dirty="0"/>
              <a:t>[] = 64 25 12 22 11 </a:t>
            </a:r>
            <a:br>
              <a:rPr lang="en-IN" sz="2400" dirty="0"/>
            </a:br>
            <a:r>
              <a:rPr lang="en-IN" sz="2400" dirty="0"/>
              <a:t>// Find the minimum element in </a:t>
            </a:r>
            <a:r>
              <a:rPr lang="en-IN" sz="2400" dirty="0" err="1"/>
              <a:t>arr</a:t>
            </a:r>
            <a:r>
              <a:rPr lang="en-IN" sz="2400" dirty="0"/>
              <a:t>[0...4] </a:t>
            </a:r>
          </a:p>
          <a:p>
            <a:r>
              <a:rPr lang="en-IN" sz="2400" dirty="0"/>
              <a:t>// and place it at beginning </a:t>
            </a:r>
            <a:r>
              <a:rPr lang="en-IN" sz="2400" b="1" dirty="0"/>
              <a:t>11 </a:t>
            </a:r>
            <a:r>
              <a:rPr lang="en-IN" sz="2400" dirty="0"/>
              <a:t>25 12 22 64</a:t>
            </a:r>
          </a:p>
          <a:p>
            <a:r>
              <a:rPr lang="en-IN" sz="2400" dirty="0"/>
              <a:t>// Find the minimum element in </a:t>
            </a:r>
            <a:r>
              <a:rPr lang="en-IN" sz="2400" dirty="0" err="1"/>
              <a:t>arr</a:t>
            </a:r>
            <a:r>
              <a:rPr lang="en-IN" sz="2400" dirty="0"/>
              <a:t>[1...4]</a:t>
            </a:r>
          </a:p>
          <a:p>
            <a:r>
              <a:rPr lang="en-IN" sz="2400" dirty="0"/>
              <a:t> // and place it at beginning of </a:t>
            </a:r>
            <a:r>
              <a:rPr lang="en-IN" sz="2400" dirty="0" err="1"/>
              <a:t>arr</a:t>
            </a:r>
            <a:r>
              <a:rPr lang="en-IN" sz="2400" dirty="0"/>
              <a:t>[1...4] 11 </a:t>
            </a:r>
            <a:r>
              <a:rPr lang="en-IN" sz="2400" b="1" dirty="0"/>
              <a:t>12 </a:t>
            </a:r>
            <a:r>
              <a:rPr lang="en-IN" sz="2400" dirty="0"/>
              <a:t>25 22 64</a:t>
            </a:r>
          </a:p>
          <a:p>
            <a:r>
              <a:rPr lang="en-IN" sz="2400" dirty="0"/>
              <a:t>// Find the minimum element in </a:t>
            </a:r>
            <a:r>
              <a:rPr lang="en-IN" sz="2400" dirty="0" err="1"/>
              <a:t>arr</a:t>
            </a:r>
            <a:r>
              <a:rPr lang="en-IN" sz="2400" dirty="0"/>
              <a:t>[2...4] </a:t>
            </a:r>
          </a:p>
          <a:p>
            <a:r>
              <a:rPr lang="en-IN" sz="2400" dirty="0"/>
              <a:t>// and place it at beginning of </a:t>
            </a:r>
            <a:r>
              <a:rPr lang="en-IN" sz="2400" dirty="0" err="1"/>
              <a:t>arr</a:t>
            </a:r>
            <a:r>
              <a:rPr lang="en-IN" sz="2400" dirty="0"/>
              <a:t>[2...4] 11 12 </a:t>
            </a:r>
            <a:r>
              <a:rPr lang="en-IN" sz="2400" b="1" dirty="0"/>
              <a:t>22 </a:t>
            </a:r>
            <a:r>
              <a:rPr lang="en-IN" sz="2400" dirty="0"/>
              <a:t>25 64</a:t>
            </a:r>
          </a:p>
          <a:p>
            <a:pPr lvl="1">
              <a:buNone/>
            </a:pPr>
            <a:r>
              <a:rPr lang="en-IN" sz="2000" dirty="0"/>
              <a:t>// Find the minimum element in </a:t>
            </a:r>
            <a:r>
              <a:rPr lang="en-IN" sz="2000" dirty="0" err="1"/>
              <a:t>arr</a:t>
            </a:r>
            <a:r>
              <a:rPr lang="en-IN" sz="2000" dirty="0"/>
              <a:t>[3...4] </a:t>
            </a:r>
          </a:p>
          <a:p>
            <a:r>
              <a:rPr lang="en-IN" sz="2400" dirty="0"/>
              <a:t>// and place it at beginning of </a:t>
            </a:r>
            <a:r>
              <a:rPr lang="en-IN" sz="2400" dirty="0" err="1"/>
              <a:t>arr</a:t>
            </a:r>
            <a:r>
              <a:rPr lang="en-IN" sz="2400" dirty="0"/>
              <a:t>[3...4] </a:t>
            </a:r>
          </a:p>
          <a:p>
            <a:pPr lvl="1">
              <a:buNone/>
            </a:pPr>
            <a:r>
              <a:rPr lang="en-IN" sz="2000" dirty="0"/>
              <a:t>11 12 22 </a:t>
            </a:r>
            <a:r>
              <a:rPr lang="en-IN" sz="2000" b="1" dirty="0"/>
              <a:t>25 </a:t>
            </a:r>
            <a:r>
              <a:rPr lang="en-IN" sz="2000" dirty="0"/>
              <a:t>64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Syntax</a:t>
            </a:r>
          </a:p>
        </p:txBody>
      </p:sp>
      <p:sp>
        <p:nvSpPr>
          <p:cNvPr id="3" name="Content Placeholder 2"/>
          <p:cNvSpPr>
            <a:spLocks noGrp="1"/>
          </p:cNvSpPr>
          <p:nvPr>
            <p:ph idx="1"/>
          </p:nvPr>
        </p:nvSpPr>
        <p:spPr/>
        <p:txBody>
          <a:bodyPr/>
          <a:lstStyle/>
          <a:p>
            <a:r>
              <a:rPr lang="en-IN" dirty="0"/>
              <a:t>Class </a:t>
            </a:r>
            <a:r>
              <a:rPr lang="en-IN" dirty="0" err="1"/>
              <a:t>classname</a:t>
            </a:r>
            <a:r>
              <a:rPr lang="en-IN" dirty="0"/>
              <a:t>:</a:t>
            </a:r>
          </a:p>
          <a:p>
            <a:pPr>
              <a:buNone/>
            </a:pPr>
            <a:r>
              <a:rPr lang="en-IN" dirty="0"/>
              <a:t>		//body of the class</a:t>
            </a:r>
          </a:p>
          <a:p>
            <a:pPr>
              <a:buNone/>
            </a:pPr>
            <a:r>
              <a:rPr lang="en-IN" dirty="0"/>
              <a:t>		//class methods</a:t>
            </a:r>
          </a:p>
          <a:p>
            <a:pPr>
              <a:buNone/>
            </a:pPr>
            <a:r>
              <a:rPr lang="en-IN" dirty="0"/>
              <a:t>		</a:t>
            </a:r>
          </a:p>
          <a:p>
            <a:r>
              <a:rPr lang="en-IN" dirty="0"/>
              <a:t>Creating object of the class:</a:t>
            </a:r>
          </a:p>
          <a:p>
            <a:pPr lvl="1"/>
            <a:r>
              <a:rPr lang="en-IN" dirty="0" err="1"/>
              <a:t>Objectname</a:t>
            </a:r>
            <a:r>
              <a:rPr lang="en-IN" dirty="0"/>
              <a:t>=</a:t>
            </a:r>
            <a:r>
              <a:rPr lang="en-IN" dirty="0" err="1"/>
              <a:t>classname</a:t>
            </a:r>
            <a:r>
              <a:rPr lang="en-IN"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6143625"/>
          </a:xfrm>
        </p:spPr>
        <p:txBody>
          <a:bodyPr>
            <a:normAutofit fontScale="92500" lnSpcReduction="20000"/>
          </a:bodyPr>
          <a:lstStyle/>
          <a:p>
            <a:r>
              <a:rPr lang="en-IN" dirty="0"/>
              <a:t>a=[64,25,12,22,11]</a:t>
            </a:r>
          </a:p>
          <a:p>
            <a:r>
              <a:rPr lang="en-IN" dirty="0"/>
              <a:t>for </a:t>
            </a:r>
            <a:r>
              <a:rPr lang="en-IN" dirty="0" err="1"/>
              <a:t>i</a:t>
            </a:r>
            <a:r>
              <a:rPr lang="en-IN" dirty="0"/>
              <a:t> in range(</a:t>
            </a:r>
            <a:r>
              <a:rPr lang="en-IN" dirty="0" err="1"/>
              <a:t>len</a:t>
            </a:r>
            <a:r>
              <a:rPr lang="en-IN" dirty="0"/>
              <a:t>(a)):</a:t>
            </a:r>
          </a:p>
          <a:p>
            <a:r>
              <a:rPr lang="en-IN" dirty="0"/>
              <a:t>    </a:t>
            </a:r>
            <a:r>
              <a:rPr lang="en-IN" dirty="0" err="1"/>
              <a:t>min_idx</a:t>
            </a:r>
            <a:r>
              <a:rPr lang="en-IN" dirty="0"/>
              <a:t>=i#1</a:t>
            </a:r>
          </a:p>
          <a:p>
            <a:r>
              <a:rPr lang="en-IN" dirty="0"/>
              <a:t>    for j in range(i+1,len(a)):</a:t>
            </a:r>
          </a:p>
          <a:p>
            <a:r>
              <a:rPr lang="en-IN" dirty="0"/>
              <a:t>        if(a[</a:t>
            </a:r>
            <a:r>
              <a:rPr lang="en-IN" dirty="0" err="1"/>
              <a:t>min_idx</a:t>
            </a:r>
            <a:r>
              <a:rPr lang="en-IN" dirty="0"/>
              <a:t>]&gt;a[j]):</a:t>
            </a:r>
          </a:p>
          <a:p>
            <a:r>
              <a:rPr lang="en-IN" dirty="0"/>
              <a:t>            </a:t>
            </a:r>
            <a:r>
              <a:rPr lang="en-IN" dirty="0" err="1"/>
              <a:t>min_idx</a:t>
            </a:r>
            <a:r>
              <a:rPr lang="en-IN" dirty="0"/>
              <a:t>=j#1    </a:t>
            </a:r>
            <a:r>
              <a:rPr lang="en-IN" dirty="0" err="1"/>
              <a:t>min_idx</a:t>
            </a:r>
            <a:r>
              <a:rPr lang="en-IN" dirty="0"/>
              <a:t>=2</a:t>
            </a:r>
          </a:p>
          <a:p>
            <a:endParaRPr lang="en-IN" dirty="0"/>
          </a:p>
          <a:p>
            <a:r>
              <a:rPr lang="en-IN" dirty="0"/>
              <a:t>    a[</a:t>
            </a:r>
            <a:r>
              <a:rPr lang="en-IN" dirty="0" err="1"/>
              <a:t>i</a:t>
            </a:r>
            <a:r>
              <a:rPr lang="en-IN" dirty="0"/>
              <a:t>],a[</a:t>
            </a:r>
            <a:r>
              <a:rPr lang="en-IN" dirty="0" err="1"/>
              <a:t>min_idx</a:t>
            </a:r>
            <a:r>
              <a:rPr lang="en-IN" dirty="0"/>
              <a:t>]=a[</a:t>
            </a:r>
            <a:r>
              <a:rPr lang="en-IN" dirty="0" err="1"/>
              <a:t>min_idx</a:t>
            </a:r>
            <a:r>
              <a:rPr lang="en-IN" dirty="0"/>
              <a:t>],a[</a:t>
            </a:r>
            <a:r>
              <a:rPr lang="en-IN" dirty="0" err="1"/>
              <a:t>i</a:t>
            </a:r>
            <a:r>
              <a:rPr lang="en-IN" dirty="0"/>
              <a:t>]</a:t>
            </a:r>
          </a:p>
          <a:p>
            <a:endParaRPr lang="en-IN" dirty="0"/>
          </a:p>
          <a:p>
            <a:endParaRPr lang="en-IN" dirty="0"/>
          </a:p>
          <a:p>
            <a:r>
              <a:rPr lang="en-IN" dirty="0"/>
              <a:t>for </a:t>
            </a:r>
            <a:r>
              <a:rPr lang="en-IN" dirty="0" err="1"/>
              <a:t>i</a:t>
            </a:r>
            <a:r>
              <a:rPr lang="en-IN" dirty="0"/>
              <a:t> in range(</a:t>
            </a:r>
            <a:r>
              <a:rPr lang="en-IN" dirty="0" err="1"/>
              <a:t>len</a:t>
            </a:r>
            <a:r>
              <a:rPr lang="en-IN" dirty="0"/>
              <a:t>(a)):</a:t>
            </a:r>
          </a:p>
          <a:p>
            <a:r>
              <a:rPr lang="en-IN" dirty="0"/>
              <a:t>    print(a[</a:t>
            </a:r>
            <a:r>
              <a:rPr lang="en-IN" dirty="0" err="1"/>
              <a:t>i</a:t>
            </a:r>
            <a:r>
              <a:rPr lang="en-IN" dirty="0"/>
              <a:t>])</a:t>
            </a:r>
          </a:p>
          <a:p>
            <a:r>
              <a:rPr lang="en-IN"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Insertion Sort</a:t>
            </a:r>
            <a:br>
              <a:rPr lang="en-IN" dirty="0"/>
            </a:br>
            <a:endParaRPr lang="en-IN" dirty="0"/>
          </a:p>
        </p:txBody>
      </p:sp>
      <p:sp>
        <p:nvSpPr>
          <p:cNvPr id="3" name="Content Placeholder 2"/>
          <p:cNvSpPr>
            <a:spLocks noGrp="1"/>
          </p:cNvSpPr>
          <p:nvPr>
            <p:ph idx="1"/>
          </p:nvPr>
        </p:nvSpPr>
        <p:spPr>
          <a:xfrm>
            <a:off x="457200" y="714356"/>
            <a:ext cx="8229600" cy="6000792"/>
          </a:xfrm>
        </p:spPr>
        <p:txBody>
          <a:bodyPr/>
          <a:lstStyle/>
          <a:p>
            <a:r>
              <a:rPr lang="en-IN" dirty="0"/>
              <a:t>Insertion sort is a simple sorting algorithm that works similar to the way you sort playing cards in your hands.</a:t>
            </a:r>
          </a:p>
          <a:p>
            <a:r>
              <a:rPr lang="en-IN" dirty="0"/>
              <a:t> The array is virtually split into a sorted and an unsorted part. Values from the unsorted part are picked and placed at the correct position in the sorted part.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b="1" dirty="0"/>
              <a:t>Algorithm</a:t>
            </a:r>
            <a:endParaRPr lang="en-IN" dirty="0"/>
          </a:p>
        </p:txBody>
      </p:sp>
      <p:sp>
        <p:nvSpPr>
          <p:cNvPr id="3" name="Content Placeholder 2"/>
          <p:cNvSpPr>
            <a:spLocks noGrp="1"/>
          </p:cNvSpPr>
          <p:nvPr>
            <p:ph idx="1"/>
          </p:nvPr>
        </p:nvSpPr>
        <p:spPr>
          <a:xfrm>
            <a:off x="457200" y="928670"/>
            <a:ext cx="8229600" cy="5715040"/>
          </a:xfrm>
        </p:spPr>
        <p:txBody>
          <a:bodyPr/>
          <a:lstStyle/>
          <a:p>
            <a:r>
              <a:rPr lang="en-IN" dirty="0"/>
              <a:t>To sort an array of size n in ascending order:</a:t>
            </a:r>
          </a:p>
          <a:p>
            <a:r>
              <a:rPr lang="en-IN" dirty="0"/>
              <a:t>1: Iterate from </a:t>
            </a:r>
            <a:r>
              <a:rPr lang="en-IN" dirty="0" err="1"/>
              <a:t>arr</a:t>
            </a:r>
            <a:r>
              <a:rPr lang="en-IN" dirty="0"/>
              <a:t>[1] to </a:t>
            </a:r>
            <a:r>
              <a:rPr lang="en-IN" dirty="0" err="1"/>
              <a:t>arr</a:t>
            </a:r>
            <a:r>
              <a:rPr lang="en-IN" dirty="0"/>
              <a:t>[n] over the array.</a:t>
            </a:r>
            <a:br>
              <a:rPr lang="en-IN" dirty="0"/>
            </a:br>
            <a:r>
              <a:rPr lang="en-IN" dirty="0"/>
              <a:t>2: Compare the current element (key) to its predecessor.</a:t>
            </a:r>
            <a:br>
              <a:rPr lang="en-IN" dirty="0"/>
            </a:br>
            <a:r>
              <a:rPr lang="en-IN" dirty="0"/>
              <a:t>3: If the key element is smaller than its predecessor, compare it to the elements before. Move the greater elements one position up to make space for the swapped element.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500834"/>
          </a:xfrm>
        </p:spPr>
        <p:txBody>
          <a:bodyPr/>
          <a:lstStyle/>
          <a:p>
            <a:pPr fontAlgn="base"/>
            <a:r>
              <a:rPr lang="en-IN" sz="2000" b="1" dirty="0"/>
              <a:t>12</a:t>
            </a:r>
            <a:r>
              <a:rPr lang="en-IN" sz="2000" dirty="0"/>
              <a:t>, 11, 13, 5, 6</a:t>
            </a:r>
          </a:p>
          <a:p>
            <a:pPr fontAlgn="base"/>
            <a:r>
              <a:rPr lang="en-IN" sz="2000" dirty="0"/>
              <a:t>Let us loop for </a:t>
            </a:r>
            <a:r>
              <a:rPr lang="en-IN" sz="2000" dirty="0" err="1"/>
              <a:t>i</a:t>
            </a:r>
            <a:r>
              <a:rPr lang="en-IN" sz="2000" dirty="0"/>
              <a:t> = 1 (second element of the array) to 4 (last element of the array)</a:t>
            </a:r>
          </a:p>
          <a:p>
            <a:r>
              <a:rPr lang="en-IN" sz="2000" dirty="0" err="1"/>
              <a:t>i</a:t>
            </a:r>
            <a:r>
              <a:rPr lang="en-IN" sz="2000" dirty="0"/>
              <a:t> = 1. Since 11 is smaller than 12, move 12 and insert 11 before 12</a:t>
            </a:r>
            <a:br>
              <a:rPr lang="en-IN" sz="2000" dirty="0"/>
            </a:br>
            <a:r>
              <a:rPr lang="en-IN" sz="2000" b="1" dirty="0"/>
              <a:t>11, 12</a:t>
            </a:r>
            <a:r>
              <a:rPr lang="en-IN" sz="2000" dirty="0"/>
              <a:t>, 13, 5, 6</a:t>
            </a:r>
          </a:p>
          <a:p>
            <a:r>
              <a:rPr lang="en-IN" sz="2000" dirty="0" err="1"/>
              <a:t>i</a:t>
            </a:r>
            <a:r>
              <a:rPr lang="en-IN" sz="2000" dirty="0"/>
              <a:t> = 2. 13 will remain at its position as all elements in A[0..I-1] are smaller than 13</a:t>
            </a:r>
            <a:br>
              <a:rPr lang="en-IN" sz="2000" dirty="0"/>
            </a:br>
            <a:r>
              <a:rPr lang="en-IN" sz="2000" b="1" dirty="0"/>
              <a:t>11, 12, 13</a:t>
            </a:r>
            <a:r>
              <a:rPr lang="en-IN" sz="2000" dirty="0"/>
              <a:t>, 5, 6</a:t>
            </a:r>
          </a:p>
          <a:p>
            <a:r>
              <a:rPr lang="en-IN" sz="2000" dirty="0" err="1"/>
              <a:t>i</a:t>
            </a:r>
            <a:r>
              <a:rPr lang="en-IN" sz="2000" dirty="0"/>
              <a:t> = 3. 5 will move to the beginning and all other elements from 11 to 13 will move one position ahead of their current position.</a:t>
            </a:r>
            <a:br>
              <a:rPr lang="en-IN" sz="2000" dirty="0"/>
            </a:br>
            <a:r>
              <a:rPr lang="en-IN" sz="2000" b="1" dirty="0"/>
              <a:t>5, 11, 12, 13</a:t>
            </a:r>
            <a:r>
              <a:rPr lang="en-IN" sz="2000" dirty="0"/>
              <a:t>, 6</a:t>
            </a:r>
          </a:p>
          <a:p>
            <a:r>
              <a:rPr lang="en-IN" sz="2000" dirty="0" err="1"/>
              <a:t>i</a:t>
            </a:r>
            <a:r>
              <a:rPr lang="en-IN" sz="2000" dirty="0"/>
              <a:t> = 4. 6 will move to position after 5, and elements from 11 to 13 will move one position ahead of their current position.</a:t>
            </a:r>
            <a:br>
              <a:rPr lang="en-IN" sz="2000" dirty="0"/>
            </a:br>
            <a:r>
              <a:rPr lang="en-IN" sz="2000" b="1" dirty="0"/>
              <a:t>5, 6, 11, 12, 13</a:t>
            </a:r>
            <a:endParaRPr lang="en-IN"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429420"/>
          </a:xfrm>
        </p:spPr>
        <p:txBody>
          <a:bodyPr/>
          <a:lstStyle/>
          <a:p>
            <a:r>
              <a:rPr lang="en-IN" dirty="0" err="1"/>
              <a:t>arr</a:t>
            </a:r>
            <a:r>
              <a:rPr lang="en-IN" dirty="0"/>
              <a:t>=[12,11,13,5,6]</a:t>
            </a:r>
          </a:p>
          <a:p>
            <a:r>
              <a:rPr lang="en-IN" dirty="0"/>
              <a:t>for </a:t>
            </a:r>
            <a:r>
              <a:rPr lang="en-IN" dirty="0" err="1"/>
              <a:t>i</a:t>
            </a:r>
            <a:r>
              <a:rPr lang="en-IN" dirty="0"/>
              <a:t> in range(1,len(</a:t>
            </a:r>
            <a:r>
              <a:rPr lang="en-IN" dirty="0" err="1"/>
              <a:t>arr</a:t>
            </a:r>
            <a:r>
              <a:rPr lang="en-IN" dirty="0"/>
              <a:t>)):</a:t>
            </a:r>
          </a:p>
          <a:p>
            <a:r>
              <a:rPr lang="en-IN" dirty="0"/>
              <a:t>    key=</a:t>
            </a:r>
            <a:r>
              <a:rPr lang="en-IN" dirty="0" err="1"/>
              <a:t>arr</a:t>
            </a:r>
            <a:r>
              <a:rPr lang="en-IN" dirty="0"/>
              <a:t>[</a:t>
            </a:r>
            <a:r>
              <a:rPr lang="en-IN" dirty="0" err="1"/>
              <a:t>i</a:t>
            </a:r>
            <a:r>
              <a:rPr lang="en-IN" dirty="0"/>
              <a:t>]</a:t>
            </a:r>
          </a:p>
          <a:p>
            <a:endParaRPr lang="en-IN" dirty="0"/>
          </a:p>
          <a:p>
            <a:endParaRPr lang="en-IN" dirty="0"/>
          </a:p>
          <a:p>
            <a:r>
              <a:rPr lang="en-IN" dirty="0"/>
              <a:t>    j=i-1</a:t>
            </a:r>
          </a:p>
          <a:p>
            <a:r>
              <a:rPr lang="en-IN" dirty="0"/>
              <a:t>    while(j&gt;=0 and key &lt;</a:t>
            </a:r>
            <a:r>
              <a:rPr lang="en-IN" dirty="0" err="1"/>
              <a:t>arr</a:t>
            </a:r>
            <a:r>
              <a:rPr lang="en-IN" dirty="0"/>
              <a:t>[j]):</a:t>
            </a:r>
          </a:p>
          <a:p>
            <a:r>
              <a:rPr lang="en-IN" dirty="0"/>
              <a:t>        </a:t>
            </a:r>
            <a:r>
              <a:rPr lang="en-IN" dirty="0" err="1"/>
              <a:t>arr</a:t>
            </a:r>
            <a:r>
              <a:rPr lang="en-IN" dirty="0"/>
              <a:t>[j+1]=</a:t>
            </a:r>
            <a:r>
              <a:rPr lang="en-IN" dirty="0" err="1"/>
              <a:t>arr</a:t>
            </a:r>
            <a:r>
              <a:rPr lang="en-IN" dirty="0"/>
              <a:t>[j]</a:t>
            </a:r>
          </a:p>
          <a:p>
            <a:r>
              <a:rPr lang="en-IN" dirty="0"/>
              <a:t>        j=j-1</a:t>
            </a:r>
          </a:p>
          <a:p>
            <a:r>
              <a:rPr lang="en-IN" dirty="0"/>
              <a:t>    </a:t>
            </a:r>
            <a:r>
              <a:rPr lang="en-IN" dirty="0" err="1"/>
              <a:t>arr</a:t>
            </a:r>
            <a:r>
              <a:rPr lang="en-IN" dirty="0"/>
              <a:t>[j+1]=key</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Binary Search</a:t>
            </a:r>
            <a:br>
              <a:rPr lang="en-IN" dirty="0"/>
            </a:br>
            <a:endParaRPr lang="en-IN" dirty="0"/>
          </a:p>
        </p:txBody>
      </p:sp>
      <p:sp>
        <p:nvSpPr>
          <p:cNvPr id="3" name="Content Placeholder 2"/>
          <p:cNvSpPr>
            <a:spLocks noGrp="1"/>
          </p:cNvSpPr>
          <p:nvPr>
            <p:ph idx="1"/>
          </p:nvPr>
        </p:nvSpPr>
        <p:spPr>
          <a:xfrm>
            <a:off x="457200" y="428604"/>
            <a:ext cx="8229600" cy="6429396"/>
          </a:xfrm>
        </p:spPr>
        <p:txBody>
          <a:bodyPr/>
          <a:lstStyle/>
          <a:p>
            <a:r>
              <a:rPr lang="en-IN" dirty="0"/>
              <a:t>Search a sorted array by repeatedly dividing the search interval in half.</a:t>
            </a:r>
          </a:p>
          <a:p>
            <a:r>
              <a:rPr lang="en-IN" dirty="0"/>
              <a:t> Begin with an interval covering the whole array. If the value of the search key is less than the item in the middle of the interval, narrow the interval to the lower half. </a:t>
            </a:r>
          </a:p>
          <a:p>
            <a:r>
              <a:rPr lang="en-IN" dirty="0"/>
              <a:t>Otherwise narrow it to the upper half. Repeatedly check until the value is found or the interval is empty.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lstStyle/>
          <a:p>
            <a:pPr fontAlgn="base"/>
            <a:r>
              <a:rPr lang="en-IN" dirty="0"/>
              <a:t>Compare x with the middle element.</a:t>
            </a:r>
          </a:p>
          <a:p>
            <a:pPr fontAlgn="base"/>
            <a:r>
              <a:rPr lang="en-IN" dirty="0"/>
              <a:t>If x matches with middle element, we return the mid index.</a:t>
            </a:r>
          </a:p>
          <a:p>
            <a:pPr fontAlgn="base"/>
            <a:r>
              <a:rPr lang="en-IN" dirty="0"/>
              <a:t>Else If x is greater than the mid element, then x can only lie in right half </a:t>
            </a:r>
            <a:r>
              <a:rPr lang="en-IN" dirty="0" err="1"/>
              <a:t>subarray</a:t>
            </a:r>
            <a:r>
              <a:rPr lang="en-IN" dirty="0"/>
              <a:t> after the mid element. So we recur for right half.</a:t>
            </a:r>
          </a:p>
          <a:p>
            <a:pPr fontAlgn="base"/>
            <a:r>
              <a:rPr lang="en-IN" dirty="0"/>
              <a:t>Else (x is smaller) recur for the left half.</a:t>
            </a:r>
          </a:p>
          <a:p>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92500" lnSpcReduction="20000"/>
          </a:bodyPr>
          <a:lstStyle/>
          <a:p>
            <a:r>
              <a:rPr lang="en-IN" dirty="0" err="1"/>
              <a:t>arr</a:t>
            </a:r>
            <a:r>
              <a:rPr lang="en-IN" dirty="0"/>
              <a:t>=[2,3,4,10,40]</a:t>
            </a:r>
          </a:p>
          <a:p>
            <a:r>
              <a:rPr lang="en-IN" dirty="0"/>
              <a:t>search=</a:t>
            </a:r>
            <a:r>
              <a:rPr lang="en-IN" dirty="0" err="1"/>
              <a:t>int</a:t>
            </a:r>
            <a:r>
              <a:rPr lang="en-IN" dirty="0"/>
              <a:t>(input("Enter the element"))</a:t>
            </a:r>
          </a:p>
          <a:p>
            <a:r>
              <a:rPr lang="en-IN" dirty="0"/>
              <a:t>high=</a:t>
            </a:r>
            <a:r>
              <a:rPr lang="en-IN" dirty="0" err="1"/>
              <a:t>len</a:t>
            </a:r>
            <a:r>
              <a:rPr lang="en-IN" dirty="0"/>
              <a:t>(</a:t>
            </a:r>
            <a:r>
              <a:rPr lang="en-IN" dirty="0" err="1"/>
              <a:t>arr</a:t>
            </a:r>
            <a:r>
              <a:rPr lang="en-IN" dirty="0"/>
              <a:t>)-1</a:t>
            </a:r>
          </a:p>
          <a:p>
            <a:r>
              <a:rPr lang="en-IN" dirty="0"/>
              <a:t>low=0</a:t>
            </a:r>
          </a:p>
          <a:p>
            <a:r>
              <a:rPr lang="en-IN" dirty="0"/>
              <a:t>while(low&lt;=high):</a:t>
            </a:r>
          </a:p>
          <a:p>
            <a:r>
              <a:rPr lang="en-IN" dirty="0"/>
              <a:t>    mid=(</a:t>
            </a:r>
            <a:r>
              <a:rPr lang="en-IN" dirty="0" err="1"/>
              <a:t>low+high</a:t>
            </a:r>
            <a:r>
              <a:rPr lang="en-IN" dirty="0"/>
              <a:t>)//2</a:t>
            </a:r>
          </a:p>
          <a:p>
            <a:endParaRPr lang="en-IN" dirty="0"/>
          </a:p>
          <a:p>
            <a:r>
              <a:rPr lang="en-IN" dirty="0"/>
              <a:t>    if(search==</a:t>
            </a:r>
            <a:r>
              <a:rPr lang="en-IN" dirty="0" err="1"/>
              <a:t>arr</a:t>
            </a:r>
            <a:r>
              <a:rPr lang="en-IN" dirty="0"/>
              <a:t>[mid]):</a:t>
            </a:r>
          </a:p>
          <a:p>
            <a:r>
              <a:rPr lang="en-IN" dirty="0"/>
              <a:t>        print(mid)</a:t>
            </a:r>
          </a:p>
          <a:p>
            <a:r>
              <a:rPr lang="en-IN" dirty="0"/>
              <a:t>    if(search&lt;</a:t>
            </a:r>
            <a:r>
              <a:rPr lang="en-IN" dirty="0" err="1"/>
              <a:t>arr</a:t>
            </a:r>
            <a:r>
              <a:rPr lang="en-IN" dirty="0"/>
              <a:t>[mid]):</a:t>
            </a:r>
          </a:p>
          <a:p>
            <a:r>
              <a:rPr lang="en-IN" dirty="0"/>
              <a:t>        high=mid-1</a:t>
            </a:r>
          </a:p>
          <a:p>
            <a:r>
              <a:rPr lang="en-IN" dirty="0"/>
              <a:t>    else:</a:t>
            </a:r>
          </a:p>
          <a:p>
            <a:r>
              <a:rPr lang="en-IN" dirty="0"/>
              <a:t>        low=mid+1</a:t>
            </a:r>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r>
              <a:rPr lang="en-IN" dirty="0"/>
              <a:t>Data Structures</a:t>
            </a:r>
          </a:p>
        </p:txBody>
      </p:sp>
      <p:sp>
        <p:nvSpPr>
          <p:cNvPr id="3" name="Content Placeholder 2"/>
          <p:cNvSpPr>
            <a:spLocks noGrp="1"/>
          </p:cNvSpPr>
          <p:nvPr>
            <p:ph idx="1"/>
          </p:nvPr>
        </p:nvSpPr>
        <p:spPr>
          <a:xfrm>
            <a:off x="457200" y="642918"/>
            <a:ext cx="8229600" cy="6000792"/>
          </a:xfrm>
        </p:spPr>
        <p:txBody>
          <a:bodyPr>
            <a:normAutofit fontScale="92500" lnSpcReduction="20000"/>
          </a:bodyPr>
          <a:lstStyle/>
          <a:p>
            <a:r>
              <a:rPr lang="en-IN" dirty="0"/>
              <a:t>Liner Data Structures</a:t>
            </a:r>
          </a:p>
          <a:p>
            <a:r>
              <a:rPr lang="en-IN" dirty="0"/>
              <a:t>These are the data structures which store the data elements in a sequential manner:</a:t>
            </a:r>
          </a:p>
          <a:p>
            <a:r>
              <a:rPr lang="en-IN" b="1" dirty="0"/>
              <a:t>Array: </a:t>
            </a:r>
            <a:r>
              <a:rPr lang="en-IN" dirty="0"/>
              <a:t>It is a sequential arrangement of data elements paired with the index of the data element.</a:t>
            </a:r>
          </a:p>
          <a:p>
            <a:r>
              <a:rPr lang="en-IN" b="1" dirty="0"/>
              <a:t>Linked List: </a:t>
            </a:r>
            <a:r>
              <a:rPr lang="en-IN" dirty="0"/>
              <a:t>Each data element contains a link to another element along with the data present in it.</a:t>
            </a:r>
          </a:p>
          <a:p>
            <a:r>
              <a:rPr lang="en-IN" b="1" dirty="0"/>
              <a:t>Stack: </a:t>
            </a:r>
            <a:r>
              <a:rPr lang="en-IN" dirty="0"/>
              <a:t>It is a data structure which follows only to specific order of operation. LIFO(last in First Out) or FILO(First in Last Out).</a:t>
            </a:r>
          </a:p>
          <a:p>
            <a:r>
              <a:rPr lang="en-IN" b="1" dirty="0"/>
              <a:t>Queue: </a:t>
            </a:r>
            <a:r>
              <a:rPr lang="en-IN" dirty="0"/>
              <a:t>It is similar to Stack but the order of operation is only FIFO(First In First Out).</a:t>
            </a:r>
          </a:p>
          <a:p>
            <a:pPr lvl="1"/>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br>
              <a:rPr lang="en-IN" dirty="0"/>
            </a:br>
            <a:r>
              <a:rPr lang="en-IN" dirty="0"/>
              <a:t>Stack in Python</a:t>
            </a:r>
            <a:br>
              <a:rPr lang="en-IN" dirty="0"/>
            </a:br>
            <a:endParaRPr lang="en-IN" dirty="0"/>
          </a:p>
        </p:txBody>
      </p:sp>
      <p:sp>
        <p:nvSpPr>
          <p:cNvPr id="3" name="Content Placeholder 2"/>
          <p:cNvSpPr>
            <a:spLocks noGrp="1"/>
          </p:cNvSpPr>
          <p:nvPr>
            <p:ph idx="1"/>
          </p:nvPr>
        </p:nvSpPr>
        <p:spPr>
          <a:xfrm>
            <a:off x="457200" y="714356"/>
            <a:ext cx="8229600" cy="5857916"/>
          </a:xfrm>
        </p:spPr>
        <p:txBody>
          <a:bodyPr/>
          <a:lstStyle/>
          <a:p>
            <a:r>
              <a:rPr lang="en-IN" dirty="0"/>
              <a:t>A stack is a linear data structure that stores items in a Last-In/First-Out (LIFO) or First-In/Last-Out (FILO) manner. </a:t>
            </a:r>
          </a:p>
          <a:p>
            <a:r>
              <a:rPr lang="en-IN" dirty="0"/>
              <a:t> In stack, a new element is added at one end and an element is removed from that end only. The insert and delete operations are often called push and pop.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OOP Program</a:t>
            </a:r>
          </a:p>
        </p:txBody>
      </p:sp>
      <p:sp>
        <p:nvSpPr>
          <p:cNvPr id="3" name="Content Placeholder 2"/>
          <p:cNvSpPr>
            <a:spLocks noGrp="1"/>
          </p:cNvSpPr>
          <p:nvPr>
            <p:ph idx="1"/>
          </p:nvPr>
        </p:nvSpPr>
        <p:spPr>
          <a:xfrm>
            <a:off x="457200" y="1628800"/>
            <a:ext cx="8229600" cy="4525963"/>
          </a:xfrm>
        </p:spPr>
        <p:txBody>
          <a:bodyPr>
            <a:noAutofit/>
          </a:bodyPr>
          <a:lstStyle/>
          <a:p>
            <a:pPr>
              <a:buNone/>
            </a:pPr>
            <a:r>
              <a:rPr lang="en-IN" sz="1400" dirty="0"/>
              <a:t>class Car:</a:t>
            </a:r>
          </a:p>
          <a:p>
            <a:pPr>
              <a:buNone/>
            </a:pPr>
            <a:r>
              <a:rPr lang="en-IN" sz="1400" dirty="0"/>
              <a:t>    pass</a:t>
            </a:r>
          </a:p>
          <a:p>
            <a:pPr>
              <a:buNone/>
            </a:pPr>
            <a:endParaRPr lang="en-IN" sz="1400" dirty="0"/>
          </a:p>
          <a:p>
            <a:pPr>
              <a:buNone/>
            </a:pPr>
            <a:endParaRPr lang="en-IN" sz="1400" dirty="0"/>
          </a:p>
          <a:p>
            <a:pPr>
              <a:buNone/>
            </a:pPr>
            <a:r>
              <a:rPr lang="en-IN" sz="1400" dirty="0"/>
              <a:t>ford=Car()</a:t>
            </a:r>
          </a:p>
          <a:p>
            <a:pPr>
              <a:buNone/>
            </a:pPr>
            <a:r>
              <a:rPr lang="en-IN" sz="1400" dirty="0" err="1"/>
              <a:t>honda</a:t>
            </a:r>
            <a:r>
              <a:rPr lang="en-IN" sz="1400" dirty="0"/>
              <a:t>=Car()</a:t>
            </a:r>
          </a:p>
          <a:p>
            <a:pPr>
              <a:buNone/>
            </a:pPr>
            <a:r>
              <a:rPr lang="en-IN" sz="1400" dirty="0" err="1"/>
              <a:t>audi</a:t>
            </a:r>
            <a:r>
              <a:rPr lang="en-IN" sz="1400" dirty="0"/>
              <a:t>=Car()</a:t>
            </a:r>
          </a:p>
          <a:p>
            <a:pPr>
              <a:buNone/>
            </a:pPr>
            <a:endParaRPr lang="en-IN" sz="1400" dirty="0"/>
          </a:p>
          <a:p>
            <a:pPr>
              <a:buNone/>
            </a:pPr>
            <a:r>
              <a:rPr lang="en-IN" sz="1400" dirty="0" err="1"/>
              <a:t>ford.speed</a:t>
            </a:r>
            <a:r>
              <a:rPr lang="en-IN" sz="1400" dirty="0"/>
              <a:t>=200</a:t>
            </a:r>
          </a:p>
          <a:p>
            <a:pPr>
              <a:buNone/>
            </a:pPr>
            <a:r>
              <a:rPr lang="en-IN" sz="1400" dirty="0" err="1"/>
              <a:t>honda.speed</a:t>
            </a:r>
            <a:r>
              <a:rPr lang="en-IN" sz="1400" dirty="0"/>
              <a:t>=20</a:t>
            </a:r>
          </a:p>
          <a:p>
            <a:pPr>
              <a:buNone/>
            </a:pPr>
            <a:r>
              <a:rPr lang="en-IN" sz="1400" dirty="0" err="1"/>
              <a:t>audi.speed</a:t>
            </a:r>
            <a:r>
              <a:rPr lang="en-IN" sz="1400" dirty="0"/>
              <a:t>=250</a:t>
            </a:r>
          </a:p>
          <a:p>
            <a:pPr>
              <a:buNone/>
            </a:pPr>
            <a:endParaRPr lang="en-IN" sz="1400" dirty="0"/>
          </a:p>
          <a:p>
            <a:pPr>
              <a:buNone/>
            </a:pPr>
            <a:r>
              <a:rPr lang="en-IN" sz="1400" dirty="0" err="1"/>
              <a:t>ford.color</a:t>
            </a:r>
            <a:r>
              <a:rPr lang="en-IN" sz="1400" dirty="0"/>
              <a:t>='red'</a:t>
            </a:r>
          </a:p>
          <a:p>
            <a:pPr>
              <a:buNone/>
            </a:pPr>
            <a:r>
              <a:rPr lang="en-IN" sz="1400" dirty="0" err="1"/>
              <a:t>honda.color</a:t>
            </a:r>
            <a:r>
              <a:rPr lang="en-IN" sz="1400" dirty="0"/>
              <a:t>='blue'</a:t>
            </a:r>
          </a:p>
          <a:p>
            <a:pPr>
              <a:buNone/>
            </a:pPr>
            <a:r>
              <a:rPr lang="en-IN" sz="1400" dirty="0" err="1"/>
              <a:t>audi.color</a:t>
            </a:r>
            <a:r>
              <a:rPr lang="en-IN" sz="1400" dirty="0"/>
              <a:t>='black'</a:t>
            </a:r>
          </a:p>
          <a:p>
            <a:pPr>
              <a:buNone/>
            </a:pPr>
            <a:endParaRPr lang="en-IN" sz="1400" dirty="0"/>
          </a:p>
          <a:p>
            <a:pPr>
              <a:buNone/>
            </a:pPr>
            <a:r>
              <a:rPr lang="en-IN" sz="1400" dirty="0"/>
              <a:t>print(</a:t>
            </a:r>
            <a:r>
              <a:rPr lang="en-IN" sz="1400" dirty="0" err="1"/>
              <a:t>ford.speed</a:t>
            </a:r>
            <a:r>
              <a:rPr lang="en-IN" sz="1400" dirty="0"/>
              <a:t>)</a:t>
            </a:r>
          </a:p>
          <a:p>
            <a:pPr>
              <a:buNone/>
            </a:pPr>
            <a:r>
              <a:rPr lang="en-IN" sz="1400" dirty="0"/>
              <a:t>print(</a:t>
            </a:r>
            <a:r>
              <a:rPr lang="en-IN" sz="1400" dirty="0" err="1"/>
              <a:t>ford.color</a:t>
            </a:r>
            <a:r>
              <a:rPr lang="en-IN" sz="14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lstStyle/>
          <a:p>
            <a:pPr fontAlgn="base"/>
            <a:r>
              <a:rPr lang="en-IN" dirty="0"/>
              <a:t>The functions associated with stack are:</a:t>
            </a:r>
          </a:p>
          <a:p>
            <a:pPr fontAlgn="base"/>
            <a:r>
              <a:rPr lang="en-IN" b="1" dirty="0"/>
              <a:t>empty()</a:t>
            </a:r>
            <a:r>
              <a:rPr lang="en-IN" dirty="0"/>
              <a:t> – Returns whether the stack is empty – Time Complexity : O(1)</a:t>
            </a:r>
          </a:p>
          <a:p>
            <a:pPr fontAlgn="base"/>
            <a:r>
              <a:rPr lang="en-IN" b="1" dirty="0"/>
              <a:t>size()</a:t>
            </a:r>
            <a:r>
              <a:rPr lang="en-IN" dirty="0"/>
              <a:t> – Returns the size of the stack – Time Complexity : O(1)</a:t>
            </a:r>
          </a:p>
          <a:p>
            <a:pPr fontAlgn="base"/>
            <a:r>
              <a:rPr lang="en-IN" b="1" dirty="0"/>
              <a:t>top() </a:t>
            </a:r>
            <a:r>
              <a:rPr lang="en-IN" dirty="0"/>
              <a:t>– Returns a reference to the top most element of the stack – Time Complexity : O(1)</a:t>
            </a:r>
          </a:p>
          <a:p>
            <a:pPr fontAlgn="base"/>
            <a:r>
              <a:rPr lang="en-IN" b="1" dirty="0"/>
              <a:t>push(g)</a:t>
            </a:r>
            <a:r>
              <a:rPr lang="en-IN" dirty="0"/>
              <a:t> – Adds the element ‘g’ at the top of the stack – Time Complexity : O(1)</a:t>
            </a:r>
          </a:p>
          <a:p>
            <a:pPr fontAlgn="base"/>
            <a:r>
              <a:rPr lang="en-IN" b="1" dirty="0"/>
              <a:t>pop()</a:t>
            </a:r>
            <a:r>
              <a:rPr lang="en-IN" dirty="0"/>
              <a:t> – Deletes the top most element of the stack – Time Complexity : O(1)</a:t>
            </a:r>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b="1" dirty="0"/>
            </a:br>
            <a:r>
              <a:rPr lang="en-IN" b="1" dirty="0"/>
              <a:t>Implementation using list</a:t>
            </a:r>
            <a:br>
              <a:rPr lang="en-IN" b="1" dirty="0"/>
            </a:br>
            <a:endParaRPr lang="en-IN" dirty="0"/>
          </a:p>
        </p:txBody>
      </p:sp>
      <p:sp>
        <p:nvSpPr>
          <p:cNvPr id="3" name="Content Placeholder 2"/>
          <p:cNvSpPr>
            <a:spLocks noGrp="1"/>
          </p:cNvSpPr>
          <p:nvPr>
            <p:ph idx="1"/>
          </p:nvPr>
        </p:nvSpPr>
        <p:spPr>
          <a:xfrm>
            <a:off x="457200" y="857232"/>
            <a:ext cx="8229600" cy="5786478"/>
          </a:xfrm>
        </p:spPr>
        <p:txBody>
          <a:bodyPr>
            <a:normAutofit fontScale="62500" lnSpcReduction="20000"/>
          </a:bodyPr>
          <a:lstStyle/>
          <a:p>
            <a:r>
              <a:rPr lang="en-IN" sz="2000" dirty="0"/>
              <a:t>Python’s </a:t>
            </a:r>
            <a:r>
              <a:rPr lang="en-IN" sz="2000" dirty="0" err="1"/>
              <a:t>buil</a:t>
            </a:r>
            <a:r>
              <a:rPr lang="en-IN" sz="2000" dirty="0"/>
              <a:t>-in data structure list can be used as a stack.</a:t>
            </a:r>
          </a:p>
          <a:p>
            <a:r>
              <a:rPr lang="en-IN" sz="2000" dirty="0"/>
              <a:t>Instead of push(), append() is used to add elements to the top of stack </a:t>
            </a:r>
            <a:r>
              <a:rPr lang="en-IN" sz="2000" dirty="0" err="1"/>
              <a:t>stack</a:t>
            </a:r>
            <a:r>
              <a:rPr lang="en-IN" sz="2000" dirty="0"/>
              <a:t>=[]</a:t>
            </a:r>
          </a:p>
          <a:p>
            <a:r>
              <a:rPr lang="en-IN" sz="2000" dirty="0" err="1"/>
              <a:t>stack.append</a:t>
            </a:r>
            <a:r>
              <a:rPr lang="en-IN" sz="2000" dirty="0"/>
              <a:t>('a')</a:t>
            </a:r>
          </a:p>
          <a:p>
            <a:r>
              <a:rPr lang="en-IN" sz="2000" dirty="0" err="1"/>
              <a:t>stack.append</a:t>
            </a:r>
            <a:r>
              <a:rPr lang="en-IN" sz="2000" dirty="0"/>
              <a:t>('b')</a:t>
            </a:r>
          </a:p>
          <a:p>
            <a:r>
              <a:rPr lang="en-IN" sz="2000" dirty="0" err="1"/>
              <a:t>stack.append</a:t>
            </a:r>
            <a:r>
              <a:rPr lang="en-IN" sz="2000" dirty="0"/>
              <a:t>('c')</a:t>
            </a:r>
          </a:p>
          <a:p>
            <a:endParaRPr lang="en-IN" sz="2000" dirty="0"/>
          </a:p>
          <a:p>
            <a:r>
              <a:rPr lang="en-IN" sz="2000" dirty="0"/>
              <a:t>print('Initial stack')</a:t>
            </a:r>
          </a:p>
          <a:p>
            <a:r>
              <a:rPr lang="en-IN" sz="2000" dirty="0"/>
              <a:t>print(stack)</a:t>
            </a:r>
          </a:p>
          <a:p>
            <a:endParaRPr lang="en-IN" sz="2000" dirty="0"/>
          </a:p>
          <a:p>
            <a:r>
              <a:rPr lang="en-IN" sz="2000" dirty="0"/>
              <a:t>print("Elements popped from stack")</a:t>
            </a:r>
          </a:p>
          <a:p>
            <a:r>
              <a:rPr lang="en-IN" sz="2000" dirty="0"/>
              <a:t>print(stack.pop())</a:t>
            </a:r>
          </a:p>
          <a:p>
            <a:r>
              <a:rPr lang="en-IN" sz="2000" dirty="0"/>
              <a:t>print(stack.pop())</a:t>
            </a:r>
          </a:p>
          <a:p>
            <a:r>
              <a:rPr lang="en-IN" sz="2000" dirty="0"/>
              <a:t>print(stack.pop())</a:t>
            </a:r>
          </a:p>
          <a:p>
            <a:endParaRPr lang="en-IN" sz="2000" dirty="0"/>
          </a:p>
          <a:p>
            <a:r>
              <a:rPr lang="en-IN" sz="2000" dirty="0"/>
              <a:t>print(stack)</a:t>
            </a:r>
          </a:p>
          <a:p>
            <a:endParaRPr lang="en-IN" sz="2000" dirty="0"/>
          </a:p>
          <a:p>
            <a:endParaRPr lang="en-IN" sz="2000" dirty="0"/>
          </a:p>
          <a:p>
            <a:r>
              <a:rPr lang="en-IN" sz="2000" dirty="0"/>
              <a:t>    </a:t>
            </a:r>
          </a:p>
          <a:p>
            <a:endParaRPr lang="en-IN" sz="2000" dirty="0"/>
          </a:p>
          <a:p>
            <a:endParaRPr lang="en-IN" sz="2000" dirty="0"/>
          </a:p>
          <a:p>
            <a:r>
              <a:rPr lang="en-IN" sz="2000" dirty="0"/>
              <a:t>        </a:t>
            </a:r>
          </a:p>
          <a:p>
            <a:endParaRPr lang="en-IN" sz="2000" dirty="0"/>
          </a:p>
          <a:p>
            <a:endParaRPr lang="en-IN" sz="2000" dirty="0"/>
          </a:p>
          <a:p>
            <a:r>
              <a:rPr lang="en-IN" sz="2000" dirty="0"/>
              <a:t>#Create a function which takes a number in the argument and check if it is</a:t>
            </a:r>
          </a:p>
          <a:p>
            <a:r>
              <a:rPr lang="en-IN" sz="2000" dirty="0"/>
              <a:t>#an even number or not.</a:t>
            </a:r>
          </a:p>
          <a:p>
            <a:endParaRPr lang="en-IN" sz="2000" dirty="0"/>
          </a:p>
          <a:p>
            <a:endParaRPr lang="en-IN" sz="2000" dirty="0"/>
          </a:p>
          <a:p>
            <a:r>
              <a:rPr lang="en-IN" sz="2000" dirty="0"/>
              <a:t> pop() removes the element in LIFO order.</a:t>
            </a:r>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55000" lnSpcReduction="20000"/>
          </a:bodyPr>
          <a:lstStyle/>
          <a:p>
            <a:r>
              <a:rPr lang="en-IN" dirty="0"/>
              <a:t>class Stack:</a:t>
            </a:r>
          </a:p>
          <a:p>
            <a:r>
              <a:rPr lang="en-IN" dirty="0"/>
              <a:t>    def __init__(self):</a:t>
            </a:r>
          </a:p>
          <a:p>
            <a:r>
              <a:rPr lang="en-IN" dirty="0"/>
              <a:t>        </a:t>
            </a:r>
            <a:r>
              <a:rPr lang="en-IN" dirty="0" err="1"/>
              <a:t>self.stack</a:t>
            </a:r>
            <a:r>
              <a:rPr lang="en-IN" dirty="0"/>
              <a:t>=[]</a:t>
            </a:r>
          </a:p>
          <a:p>
            <a:endParaRPr lang="en-IN" dirty="0"/>
          </a:p>
          <a:p>
            <a:r>
              <a:rPr lang="en-IN" dirty="0"/>
              <a:t>    def add(</a:t>
            </a:r>
            <a:r>
              <a:rPr lang="en-IN" dirty="0" err="1"/>
              <a:t>self,data</a:t>
            </a:r>
            <a:r>
              <a:rPr lang="en-IN" dirty="0"/>
              <a:t>):</a:t>
            </a:r>
          </a:p>
          <a:p>
            <a:r>
              <a:rPr lang="en-IN" dirty="0"/>
              <a:t>        if data not in </a:t>
            </a:r>
            <a:r>
              <a:rPr lang="en-IN" dirty="0" err="1"/>
              <a:t>self.stack</a:t>
            </a:r>
            <a:r>
              <a:rPr lang="en-IN" dirty="0"/>
              <a:t>:</a:t>
            </a:r>
          </a:p>
          <a:p>
            <a:r>
              <a:rPr lang="en-IN" dirty="0"/>
              <a:t>            </a:t>
            </a:r>
            <a:r>
              <a:rPr lang="en-IN" dirty="0" err="1"/>
              <a:t>self.stack.append</a:t>
            </a:r>
            <a:r>
              <a:rPr lang="en-IN" dirty="0"/>
              <a:t>(data)</a:t>
            </a:r>
          </a:p>
          <a:p>
            <a:r>
              <a:rPr lang="en-IN" dirty="0"/>
              <a:t>            return True</a:t>
            </a:r>
          </a:p>
          <a:p>
            <a:r>
              <a:rPr lang="en-IN" dirty="0"/>
              <a:t>        else:</a:t>
            </a:r>
          </a:p>
          <a:p>
            <a:r>
              <a:rPr lang="en-IN" dirty="0"/>
              <a:t>            return False</a:t>
            </a:r>
          </a:p>
          <a:p>
            <a:endParaRPr lang="en-IN" dirty="0"/>
          </a:p>
          <a:p>
            <a:r>
              <a:rPr lang="en-IN" dirty="0"/>
              <a:t>    def peek(self):</a:t>
            </a:r>
          </a:p>
          <a:p>
            <a:r>
              <a:rPr lang="en-IN" dirty="0"/>
              <a:t>        return </a:t>
            </a:r>
            <a:r>
              <a:rPr lang="en-IN" dirty="0" err="1"/>
              <a:t>self.stack</a:t>
            </a:r>
            <a:r>
              <a:rPr lang="en-IN" dirty="0"/>
              <a:t>[-1]</a:t>
            </a:r>
          </a:p>
          <a:p>
            <a:endParaRPr lang="en-IN" dirty="0"/>
          </a:p>
          <a:p>
            <a:endParaRPr lang="en-IN" dirty="0"/>
          </a:p>
          <a:p>
            <a:r>
              <a:rPr lang="en-IN" dirty="0"/>
              <a:t>    def remove(self):</a:t>
            </a:r>
          </a:p>
          <a:p>
            <a:r>
              <a:rPr lang="en-IN" dirty="0"/>
              <a:t>        if(</a:t>
            </a:r>
            <a:r>
              <a:rPr lang="en-IN" dirty="0" err="1"/>
              <a:t>len</a:t>
            </a:r>
            <a:r>
              <a:rPr lang="en-IN" dirty="0"/>
              <a:t>(</a:t>
            </a:r>
            <a:r>
              <a:rPr lang="en-IN" dirty="0" err="1"/>
              <a:t>self.stack</a:t>
            </a:r>
            <a:r>
              <a:rPr lang="en-IN" dirty="0"/>
              <a:t>)==-1):</a:t>
            </a:r>
          </a:p>
          <a:p>
            <a:r>
              <a:rPr lang="en-IN" dirty="0"/>
              <a:t>            print("No element found")</a:t>
            </a:r>
          </a:p>
          <a:p>
            <a:endParaRPr lang="en-IN" dirty="0"/>
          </a:p>
          <a:p>
            <a:r>
              <a:rPr lang="en-IN" dirty="0"/>
              <a:t>        else:</a:t>
            </a:r>
          </a:p>
          <a:p>
            <a:r>
              <a:rPr lang="en-IN" dirty="0"/>
              <a:t>            print(</a:t>
            </a:r>
            <a:r>
              <a:rPr lang="en-IN" dirty="0" err="1"/>
              <a:t>self.stack.pop</a:t>
            </a:r>
            <a:r>
              <a:rPr lang="en-IN"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IN" dirty="0"/>
              <a:t>a=Stack()</a:t>
            </a:r>
          </a:p>
          <a:p>
            <a:r>
              <a:rPr lang="en-IN" dirty="0" err="1"/>
              <a:t>a.add</a:t>
            </a:r>
            <a:r>
              <a:rPr lang="en-IN" dirty="0"/>
              <a:t>("Mon")</a:t>
            </a:r>
          </a:p>
          <a:p>
            <a:r>
              <a:rPr lang="en-IN" dirty="0" err="1"/>
              <a:t>a.add</a:t>
            </a:r>
            <a:r>
              <a:rPr lang="en-IN" dirty="0"/>
              <a:t>("Tue")</a:t>
            </a:r>
          </a:p>
          <a:p>
            <a:r>
              <a:rPr lang="en-IN" dirty="0" err="1"/>
              <a:t>a.add</a:t>
            </a:r>
            <a:r>
              <a:rPr lang="en-IN" dirty="0"/>
              <a:t>("Wed")</a:t>
            </a:r>
          </a:p>
          <a:p>
            <a:r>
              <a:rPr lang="en-IN" dirty="0"/>
              <a:t>print(</a:t>
            </a:r>
            <a:r>
              <a:rPr lang="en-IN" dirty="0" err="1"/>
              <a:t>a.stack</a:t>
            </a:r>
            <a:r>
              <a:rPr lang="en-IN" dirty="0"/>
              <a:t>)</a:t>
            </a:r>
          </a:p>
          <a:p>
            <a:r>
              <a:rPr lang="en-IN" dirty="0" err="1"/>
              <a:t>a.remove</a:t>
            </a:r>
            <a:r>
              <a:rPr lang="en-IN" dirty="0"/>
              <a:t>()</a:t>
            </a:r>
          </a:p>
          <a:p>
            <a:r>
              <a:rPr lang="en-IN" dirty="0" err="1"/>
              <a:t>a.remove</a:t>
            </a:r>
            <a:r>
              <a:rPr lang="en-IN" dirty="0"/>
              <a:t>()</a:t>
            </a:r>
          </a:p>
          <a:p>
            <a:r>
              <a:rPr lang="en-IN" dirty="0" err="1"/>
              <a:t>a.remove</a:t>
            </a:r>
            <a:r>
              <a:rPr lang="en-IN"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b="1" dirty="0"/>
            </a:br>
            <a:r>
              <a:rPr lang="en-IN" b="1" dirty="0"/>
              <a:t>Implementation using </a:t>
            </a:r>
            <a:r>
              <a:rPr lang="en-IN" b="1" dirty="0" err="1"/>
              <a:t>collections.deque</a:t>
            </a:r>
            <a:br>
              <a:rPr lang="en-IN" b="1" dirty="0"/>
            </a:br>
            <a:endParaRPr lang="en-IN" dirty="0"/>
          </a:p>
        </p:txBody>
      </p:sp>
      <p:sp>
        <p:nvSpPr>
          <p:cNvPr id="3" name="Content Placeholder 2"/>
          <p:cNvSpPr>
            <a:spLocks noGrp="1"/>
          </p:cNvSpPr>
          <p:nvPr>
            <p:ph idx="1"/>
          </p:nvPr>
        </p:nvSpPr>
        <p:spPr>
          <a:xfrm>
            <a:off x="457200" y="1214422"/>
            <a:ext cx="8229600" cy="5857916"/>
          </a:xfrm>
        </p:spPr>
        <p:txBody>
          <a:bodyPr/>
          <a:lstStyle/>
          <a:p>
            <a:r>
              <a:rPr lang="en-IN" dirty="0"/>
              <a:t>Python stack can be implemented using </a:t>
            </a:r>
            <a:r>
              <a:rPr lang="en-IN" dirty="0" err="1"/>
              <a:t>deque</a:t>
            </a:r>
            <a:r>
              <a:rPr lang="en-IN" dirty="0"/>
              <a:t> class from collections module.</a:t>
            </a:r>
          </a:p>
          <a:p>
            <a:r>
              <a:rPr lang="en-IN" dirty="0" err="1"/>
              <a:t>Deque</a:t>
            </a:r>
            <a:r>
              <a:rPr lang="en-IN" dirty="0"/>
              <a:t> is preferred over list in the cases where we need quicker append and pop operations from both the ends of the container,</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70000" lnSpcReduction="20000"/>
          </a:bodyPr>
          <a:lstStyle/>
          <a:p>
            <a:r>
              <a:rPr lang="en-IN" dirty="0"/>
              <a:t>from collections import </a:t>
            </a:r>
            <a:r>
              <a:rPr lang="en-IN" dirty="0" err="1"/>
              <a:t>deque</a:t>
            </a:r>
            <a:endParaRPr lang="en-IN" dirty="0"/>
          </a:p>
          <a:p>
            <a:endParaRPr lang="en-IN" dirty="0"/>
          </a:p>
          <a:p>
            <a:r>
              <a:rPr lang="en-IN" dirty="0"/>
              <a:t>stack=</a:t>
            </a:r>
            <a:r>
              <a:rPr lang="en-IN" dirty="0" err="1"/>
              <a:t>deque</a:t>
            </a:r>
            <a:r>
              <a:rPr lang="en-IN" dirty="0"/>
              <a:t>()</a:t>
            </a:r>
          </a:p>
          <a:p>
            <a:endParaRPr lang="en-IN" dirty="0"/>
          </a:p>
          <a:p>
            <a:r>
              <a:rPr lang="en-IN" dirty="0" err="1"/>
              <a:t>stack.append</a:t>
            </a:r>
            <a:r>
              <a:rPr lang="en-IN" dirty="0"/>
              <a:t>('a')</a:t>
            </a:r>
          </a:p>
          <a:p>
            <a:r>
              <a:rPr lang="en-IN" dirty="0" err="1"/>
              <a:t>stack.append</a:t>
            </a:r>
            <a:r>
              <a:rPr lang="en-IN" dirty="0"/>
              <a:t>('b')</a:t>
            </a:r>
          </a:p>
          <a:p>
            <a:r>
              <a:rPr lang="en-IN" dirty="0" err="1"/>
              <a:t>stack.append</a:t>
            </a:r>
            <a:r>
              <a:rPr lang="en-IN" dirty="0"/>
              <a:t>('c')</a:t>
            </a:r>
          </a:p>
          <a:p>
            <a:endParaRPr lang="en-IN" dirty="0"/>
          </a:p>
          <a:p>
            <a:endParaRPr lang="en-IN" dirty="0"/>
          </a:p>
          <a:p>
            <a:r>
              <a:rPr lang="en-IN" dirty="0"/>
              <a:t>print(stack)</a:t>
            </a:r>
          </a:p>
          <a:p>
            <a:endParaRPr lang="en-IN" dirty="0"/>
          </a:p>
          <a:p>
            <a:r>
              <a:rPr lang="en-IN" dirty="0"/>
              <a:t>print(stack.pop())</a:t>
            </a:r>
          </a:p>
          <a:p>
            <a:r>
              <a:rPr lang="en-IN" dirty="0"/>
              <a:t>print(stack.pop())</a:t>
            </a:r>
          </a:p>
          <a:p>
            <a:endParaRPr lang="en-IN" dirty="0"/>
          </a:p>
          <a:p>
            <a:r>
              <a:rPr lang="en-IN" dirty="0"/>
              <a:t>print(stack)</a:t>
            </a:r>
          </a:p>
          <a:p>
            <a:endParaRPr lang="en-IN" dirty="0"/>
          </a:p>
          <a:p>
            <a:r>
              <a:rPr lang="en-IN" dirty="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Reverse string using Stack</a:t>
            </a:r>
          </a:p>
        </p:txBody>
      </p:sp>
      <p:sp>
        <p:nvSpPr>
          <p:cNvPr id="3" name="Content Placeholder 2"/>
          <p:cNvSpPr>
            <a:spLocks noGrp="1"/>
          </p:cNvSpPr>
          <p:nvPr>
            <p:ph idx="1"/>
          </p:nvPr>
        </p:nvSpPr>
        <p:spPr>
          <a:xfrm>
            <a:off x="457200" y="1000108"/>
            <a:ext cx="8229600" cy="5643602"/>
          </a:xfrm>
        </p:spPr>
        <p:txBody>
          <a:bodyPr>
            <a:normAutofit fontScale="70000" lnSpcReduction="20000"/>
          </a:bodyPr>
          <a:lstStyle/>
          <a:p>
            <a:r>
              <a:rPr lang="en-IN" dirty="0"/>
              <a:t>def </a:t>
            </a:r>
            <a:r>
              <a:rPr lang="en-IN" dirty="0" err="1"/>
              <a:t>revstring</a:t>
            </a:r>
            <a:r>
              <a:rPr lang="en-IN" dirty="0"/>
              <a:t>(</a:t>
            </a:r>
            <a:r>
              <a:rPr lang="en-IN" dirty="0" err="1"/>
              <a:t>mstr</a:t>
            </a:r>
            <a:r>
              <a:rPr lang="en-IN" dirty="0"/>
              <a:t>):</a:t>
            </a:r>
          </a:p>
          <a:p>
            <a:r>
              <a:rPr lang="en-IN" dirty="0"/>
              <a:t>    stack=[]</a:t>
            </a:r>
          </a:p>
          <a:p>
            <a:endParaRPr lang="en-IN" dirty="0"/>
          </a:p>
          <a:p>
            <a:r>
              <a:rPr lang="en-IN" dirty="0"/>
              <a:t>    for </a:t>
            </a:r>
            <a:r>
              <a:rPr lang="en-IN" dirty="0" err="1"/>
              <a:t>ch</a:t>
            </a:r>
            <a:r>
              <a:rPr lang="en-IN" dirty="0"/>
              <a:t> in </a:t>
            </a:r>
            <a:r>
              <a:rPr lang="en-IN" dirty="0" err="1"/>
              <a:t>mstr</a:t>
            </a:r>
            <a:r>
              <a:rPr lang="en-IN" dirty="0"/>
              <a:t>:</a:t>
            </a:r>
          </a:p>
          <a:p>
            <a:r>
              <a:rPr lang="en-IN" dirty="0"/>
              <a:t>        </a:t>
            </a:r>
            <a:r>
              <a:rPr lang="en-IN" dirty="0" err="1"/>
              <a:t>stack.append</a:t>
            </a:r>
            <a:r>
              <a:rPr lang="en-IN" dirty="0"/>
              <a:t>(</a:t>
            </a:r>
            <a:r>
              <a:rPr lang="en-IN" dirty="0" err="1"/>
              <a:t>ch</a:t>
            </a:r>
            <a:r>
              <a:rPr lang="en-IN" dirty="0"/>
              <a:t>)</a:t>
            </a:r>
          </a:p>
          <a:p>
            <a:endParaRPr lang="en-IN" dirty="0"/>
          </a:p>
          <a:p>
            <a:r>
              <a:rPr lang="en-IN" dirty="0"/>
              <a:t>    </a:t>
            </a:r>
            <a:r>
              <a:rPr lang="en-IN" dirty="0" err="1"/>
              <a:t>revstr</a:t>
            </a:r>
            <a:r>
              <a:rPr lang="en-IN" dirty="0"/>
              <a:t>=''</a:t>
            </a:r>
          </a:p>
          <a:p>
            <a:r>
              <a:rPr lang="en-IN" dirty="0"/>
              <a:t>    while </a:t>
            </a:r>
            <a:r>
              <a:rPr lang="en-IN" dirty="0" err="1"/>
              <a:t>len</a:t>
            </a:r>
            <a:r>
              <a:rPr lang="en-IN" dirty="0"/>
              <a:t>(stack):</a:t>
            </a:r>
          </a:p>
          <a:p>
            <a:r>
              <a:rPr lang="en-IN" dirty="0"/>
              <a:t>        </a:t>
            </a:r>
            <a:r>
              <a:rPr lang="en-IN" dirty="0" err="1"/>
              <a:t>revstr</a:t>
            </a:r>
            <a:r>
              <a:rPr lang="en-IN" dirty="0"/>
              <a:t>=</a:t>
            </a:r>
            <a:r>
              <a:rPr lang="en-IN" dirty="0" err="1"/>
              <a:t>revstr+stack.pop</a:t>
            </a:r>
            <a:r>
              <a:rPr lang="en-IN" dirty="0"/>
              <a:t>()</a:t>
            </a:r>
          </a:p>
          <a:p>
            <a:endParaRPr lang="en-IN" dirty="0"/>
          </a:p>
          <a:p>
            <a:r>
              <a:rPr lang="en-IN" dirty="0"/>
              <a:t>    return </a:t>
            </a:r>
            <a:r>
              <a:rPr lang="en-IN" dirty="0" err="1"/>
              <a:t>revstr</a:t>
            </a:r>
            <a:endParaRPr lang="en-IN" dirty="0"/>
          </a:p>
          <a:p>
            <a:endParaRPr lang="en-IN" dirty="0"/>
          </a:p>
          <a:p>
            <a:endParaRPr lang="en-IN" dirty="0"/>
          </a:p>
          <a:p>
            <a:r>
              <a:rPr lang="en-IN" dirty="0"/>
              <a:t>print(</a:t>
            </a:r>
            <a:r>
              <a:rPr lang="en-IN" dirty="0" err="1"/>
              <a:t>revstring</a:t>
            </a:r>
            <a:r>
              <a:rPr lang="en-IN" dirty="0"/>
              <a:t>("martin"))</a:t>
            </a:r>
          </a:p>
          <a:p>
            <a:r>
              <a:rPr lang="en-IN"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dirty="0"/>
            </a:br>
            <a:r>
              <a:rPr lang="en-IN" dirty="0"/>
              <a:t>Queue in Python</a:t>
            </a:r>
            <a:br>
              <a:rPr lang="en-IN" dirty="0"/>
            </a:br>
            <a:endParaRPr lang="en-IN" dirty="0"/>
          </a:p>
        </p:txBody>
      </p:sp>
      <p:sp>
        <p:nvSpPr>
          <p:cNvPr id="3" name="Content Placeholder 2"/>
          <p:cNvSpPr>
            <a:spLocks noGrp="1"/>
          </p:cNvSpPr>
          <p:nvPr>
            <p:ph idx="1"/>
          </p:nvPr>
        </p:nvSpPr>
        <p:spPr>
          <a:xfrm>
            <a:off x="457200" y="785794"/>
            <a:ext cx="8229600" cy="6072206"/>
          </a:xfrm>
        </p:spPr>
        <p:txBody>
          <a:bodyPr/>
          <a:lstStyle/>
          <a:p>
            <a:r>
              <a:rPr lang="en-IN" dirty="0"/>
              <a:t>Like stack, queue is a linear data structure that stores items in First In First Out (FIFO) manner. With a queue the least recently added item is removed first. </a:t>
            </a:r>
          </a:p>
          <a:p>
            <a:r>
              <a:rPr lang="en-IN" dirty="0"/>
              <a:t>A good example of queue is any queue of consumers for a resource where the consumer that came first is served first.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lnSpcReduction="10000"/>
          </a:bodyPr>
          <a:lstStyle/>
          <a:p>
            <a:r>
              <a:rPr lang="en-IN" dirty="0"/>
              <a:t>queue=[]</a:t>
            </a:r>
          </a:p>
          <a:p>
            <a:r>
              <a:rPr lang="en-IN" dirty="0" err="1"/>
              <a:t>queue.append</a:t>
            </a:r>
            <a:r>
              <a:rPr lang="en-IN" dirty="0"/>
              <a:t>('a')</a:t>
            </a:r>
          </a:p>
          <a:p>
            <a:r>
              <a:rPr lang="en-IN" dirty="0" err="1"/>
              <a:t>queue.append</a:t>
            </a:r>
            <a:r>
              <a:rPr lang="en-IN" dirty="0"/>
              <a:t>('b')</a:t>
            </a:r>
          </a:p>
          <a:p>
            <a:r>
              <a:rPr lang="en-IN" dirty="0" err="1"/>
              <a:t>queue.append</a:t>
            </a:r>
            <a:r>
              <a:rPr lang="en-IN" dirty="0"/>
              <a:t>('c')</a:t>
            </a:r>
          </a:p>
          <a:p>
            <a:endParaRPr lang="en-IN" dirty="0"/>
          </a:p>
          <a:p>
            <a:r>
              <a:rPr lang="en-IN" dirty="0"/>
              <a:t>print(queue)</a:t>
            </a:r>
          </a:p>
          <a:p>
            <a:endParaRPr lang="en-IN" dirty="0"/>
          </a:p>
          <a:p>
            <a:r>
              <a:rPr lang="en-IN" dirty="0"/>
              <a:t>print(queue.pop(0))</a:t>
            </a:r>
          </a:p>
          <a:p>
            <a:r>
              <a:rPr lang="en-IN" dirty="0"/>
              <a:t>print(queue.pop(0))</a:t>
            </a:r>
          </a:p>
          <a:p>
            <a:endParaRPr lang="en-IN" dirty="0"/>
          </a:p>
          <a:p>
            <a:r>
              <a:rPr lang="en-IN" dirty="0"/>
              <a:t>print(queue)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40000" lnSpcReduction="20000"/>
          </a:bodyPr>
          <a:lstStyle/>
          <a:p>
            <a:r>
              <a:rPr lang="en-IN" dirty="0"/>
              <a:t>class Queue:</a:t>
            </a:r>
          </a:p>
          <a:p>
            <a:r>
              <a:rPr lang="en-IN" dirty="0"/>
              <a:t>    def __init__(self):</a:t>
            </a:r>
          </a:p>
          <a:p>
            <a:r>
              <a:rPr lang="en-IN" dirty="0"/>
              <a:t>        </a:t>
            </a:r>
            <a:r>
              <a:rPr lang="en-IN" dirty="0" err="1"/>
              <a:t>self.queue</a:t>
            </a:r>
            <a:r>
              <a:rPr lang="en-IN" dirty="0"/>
              <a:t>=[]</a:t>
            </a:r>
          </a:p>
          <a:p>
            <a:endParaRPr lang="en-IN" dirty="0"/>
          </a:p>
          <a:p>
            <a:r>
              <a:rPr lang="en-IN" dirty="0"/>
              <a:t>    def </a:t>
            </a:r>
            <a:r>
              <a:rPr lang="en-IN" dirty="0" err="1"/>
              <a:t>enqueue</a:t>
            </a:r>
            <a:r>
              <a:rPr lang="en-IN" dirty="0"/>
              <a:t>(</a:t>
            </a:r>
            <a:r>
              <a:rPr lang="en-IN" dirty="0" err="1"/>
              <a:t>self,item</a:t>
            </a:r>
            <a:r>
              <a:rPr lang="en-IN" dirty="0"/>
              <a:t>):</a:t>
            </a:r>
          </a:p>
          <a:p>
            <a:r>
              <a:rPr lang="en-IN" dirty="0"/>
              <a:t>        </a:t>
            </a:r>
            <a:r>
              <a:rPr lang="en-IN" dirty="0" err="1"/>
              <a:t>self.queue.append</a:t>
            </a:r>
            <a:r>
              <a:rPr lang="en-IN" dirty="0"/>
              <a:t>(item)</a:t>
            </a:r>
          </a:p>
          <a:p>
            <a:endParaRPr lang="en-IN" dirty="0"/>
          </a:p>
          <a:p>
            <a:r>
              <a:rPr lang="en-IN" dirty="0"/>
              <a:t>    def </a:t>
            </a:r>
            <a:r>
              <a:rPr lang="en-IN" dirty="0" err="1"/>
              <a:t>dequeue</a:t>
            </a:r>
            <a:r>
              <a:rPr lang="en-IN" dirty="0"/>
              <a:t>(self):</a:t>
            </a:r>
          </a:p>
          <a:p>
            <a:r>
              <a:rPr lang="en-IN" dirty="0"/>
              <a:t>        if </a:t>
            </a:r>
            <a:r>
              <a:rPr lang="en-IN" dirty="0" err="1"/>
              <a:t>len</a:t>
            </a:r>
            <a:r>
              <a:rPr lang="en-IN" dirty="0"/>
              <a:t>(</a:t>
            </a:r>
            <a:r>
              <a:rPr lang="en-IN" dirty="0" err="1"/>
              <a:t>self.queue</a:t>
            </a:r>
            <a:r>
              <a:rPr lang="en-IN" dirty="0"/>
              <a:t>)&lt;1:</a:t>
            </a:r>
          </a:p>
          <a:p>
            <a:r>
              <a:rPr lang="en-IN" dirty="0"/>
              <a:t>            return None</a:t>
            </a:r>
          </a:p>
          <a:p>
            <a:r>
              <a:rPr lang="en-IN" dirty="0"/>
              <a:t>        return </a:t>
            </a:r>
            <a:r>
              <a:rPr lang="en-IN" dirty="0" err="1"/>
              <a:t>self.queue.pop</a:t>
            </a:r>
            <a:r>
              <a:rPr lang="en-IN" dirty="0"/>
              <a:t>(0)</a:t>
            </a:r>
          </a:p>
          <a:p>
            <a:endParaRPr lang="en-IN" dirty="0"/>
          </a:p>
          <a:p>
            <a:r>
              <a:rPr lang="en-IN" dirty="0"/>
              <a:t>    def size(self):</a:t>
            </a:r>
          </a:p>
          <a:p>
            <a:r>
              <a:rPr lang="en-IN" dirty="0"/>
              <a:t>        return </a:t>
            </a:r>
            <a:r>
              <a:rPr lang="en-IN" dirty="0" err="1"/>
              <a:t>len</a:t>
            </a:r>
            <a:r>
              <a:rPr lang="en-IN" dirty="0"/>
              <a:t>(</a:t>
            </a:r>
            <a:r>
              <a:rPr lang="en-IN" dirty="0" err="1"/>
              <a:t>self.queue</a:t>
            </a:r>
            <a:r>
              <a:rPr lang="en-IN" dirty="0"/>
              <a:t>)</a:t>
            </a:r>
          </a:p>
          <a:p>
            <a:endParaRPr lang="en-IN" dirty="0"/>
          </a:p>
          <a:p>
            <a:endParaRPr lang="en-IN" dirty="0"/>
          </a:p>
          <a:p>
            <a:endParaRPr lang="en-IN" dirty="0"/>
          </a:p>
          <a:p>
            <a:r>
              <a:rPr lang="en-IN" dirty="0"/>
              <a:t>q=Queue()</a:t>
            </a:r>
          </a:p>
          <a:p>
            <a:r>
              <a:rPr lang="en-IN" dirty="0" err="1"/>
              <a:t>q.enqueue</a:t>
            </a:r>
            <a:r>
              <a:rPr lang="en-IN" dirty="0"/>
              <a:t>(12)</a:t>
            </a:r>
          </a:p>
          <a:p>
            <a:r>
              <a:rPr lang="en-IN" dirty="0" err="1"/>
              <a:t>q.enqueue</a:t>
            </a:r>
            <a:r>
              <a:rPr lang="en-IN" dirty="0"/>
              <a:t>(14)</a:t>
            </a:r>
          </a:p>
          <a:p>
            <a:r>
              <a:rPr lang="en-IN" dirty="0" err="1"/>
              <a:t>q.enqueue</a:t>
            </a:r>
            <a:r>
              <a:rPr lang="en-IN" dirty="0"/>
              <a:t>(20)</a:t>
            </a:r>
          </a:p>
          <a:p>
            <a:endParaRPr lang="en-IN" dirty="0"/>
          </a:p>
          <a:p>
            <a:endParaRPr lang="en-IN" dirty="0"/>
          </a:p>
          <a:p>
            <a:r>
              <a:rPr lang="en-IN" dirty="0"/>
              <a:t>print(</a:t>
            </a:r>
            <a:r>
              <a:rPr lang="en-IN" dirty="0" err="1"/>
              <a:t>q.dequeue</a:t>
            </a:r>
            <a:r>
              <a:rPr lang="en-IN" dirty="0"/>
              <a:t>())</a:t>
            </a:r>
          </a:p>
          <a:p>
            <a:r>
              <a:rPr lang="en-IN" dirty="0"/>
              <a:t>print(</a:t>
            </a:r>
            <a:r>
              <a:rPr lang="en-IN" dirty="0" err="1"/>
              <a:t>q.dequeue</a:t>
            </a:r>
            <a:r>
              <a:rPr lang="en-IN" dirty="0"/>
              <a:t>())</a:t>
            </a:r>
          </a:p>
          <a:p>
            <a:endParaRPr lang="en-IN" dirty="0"/>
          </a:p>
          <a:p>
            <a:r>
              <a:rPr lang="en-IN" dirty="0"/>
              <a:t>print(</a:t>
            </a:r>
            <a:r>
              <a:rPr lang="en-IN" dirty="0" err="1"/>
              <a:t>q.size</a:t>
            </a:r>
            <a:r>
              <a:rPr lang="en-IN" dirty="0"/>
              <a:t>())</a:t>
            </a:r>
          </a:p>
          <a:p>
            <a:endParaRPr lang="en-IN" dirty="0"/>
          </a:p>
          <a:p>
            <a:endParaRPr lang="en-IN" dirty="0"/>
          </a:p>
          <a:p>
            <a:endParaRPr lang="en-IN" dirty="0"/>
          </a:p>
          <a:p>
            <a:r>
              <a:rPr lang="en-I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In the previous program. </a:t>
            </a:r>
            <a:r>
              <a:rPr lang="en-IN" dirty="0" err="1"/>
              <a:t>Ford,audi</a:t>
            </a:r>
            <a:r>
              <a:rPr lang="en-IN" dirty="0"/>
              <a:t> and </a:t>
            </a:r>
            <a:r>
              <a:rPr lang="en-IN" dirty="0" err="1"/>
              <a:t>honda</a:t>
            </a:r>
            <a:r>
              <a:rPr lang="en-IN" dirty="0"/>
              <a:t> are the instances of the </a:t>
            </a:r>
            <a:r>
              <a:rPr lang="en-IN" dirty="0" err="1"/>
              <a:t>class.also</a:t>
            </a:r>
            <a:r>
              <a:rPr lang="en-IN" dirty="0"/>
              <a:t> called the objects.</a:t>
            </a:r>
          </a:p>
          <a:p>
            <a:endParaRPr lang="en-IN" dirty="0"/>
          </a:p>
          <a:p>
            <a:r>
              <a:rPr lang="en-IN" dirty="0"/>
              <a:t>In the previous program, the speed and </a:t>
            </a:r>
            <a:r>
              <a:rPr lang="en-IN" dirty="0" err="1"/>
              <a:t>color</a:t>
            </a:r>
            <a:r>
              <a:rPr lang="en-IN" dirty="0"/>
              <a:t> are the attributes of the objects.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b="1" dirty="0"/>
            </a:br>
            <a:r>
              <a:rPr lang="en-IN" b="1" dirty="0"/>
              <a:t>Implementation using </a:t>
            </a:r>
            <a:r>
              <a:rPr lang="en-IN" b="1" dirty="0" err="1"/>
              <a:t>collections.deque</a:t>
            </a:r>
            <a:br>
              <a:rPr lang="en-IN" b="1" dirty="0"/>
            </a:br>
            <a:endParaRPr lang="en-IN" dirty="0"/>
          </a:p>
        </p:txBody>
      </p:sp>
      <p:sp>
        <p:nvSpPr>
          <p:cNvPr id="3" name="Content Placeholder 2"/>
          <p:cNvSpPr>
            <a:spLocks noGrp="1"/>
          </p:cNvSpPr>
          <p:nvPr>
            <p:ph idx="1"/>
          </p:nvPr>
        </p:nvSpPr>
        <p:spPr>
          <a:xfrm>
            <a:off x="457200" y="1142984"/>
            <a:ext cx="8229600" cy="5429288"/>
          </a:xfrm>
        </p:spPr>
        <p:txBody>
          <a:bodyPr/>
          <a:lstStyle/>
          <a:p>
            <a:r>
              <a:rPr lang="en-IN" dirty="0"/>
              <a:t>Queue in Python can be implemented using </a:t>
            </a:r>
            <a:r>
              <a:rPr lang="en-IN" dirty="0" err="1"/>
              <a:t>deque</a:t>
            </a:r>
            <a:r>
              <a:rPr lang="en-IN" dirty="0"/>
              <a:t> class from the collections module.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a:t>from collections import </a:t>
            </a:r>
            <a:r>
              <a:rPr lang="en-IN" dirty="0" err="1"/>
              <a:t>deque</a:t>
            </a:r>
            <a:endParaRPr lang="en-IN" dirty="0"/>
          </a:p>
          <a:p>
            <a:endParaRPr lang="en-IN" dirty="0"/>
          </a:p>
          <a:p>
            <a:r>
              <a:rPr lang="en-IN" dirty="0"/>
              <a:t>q=</a:t>
            </a:r>
            <a:r>
              <a:rPr lang="en-IN" dirty="0" err="1"/>
              <a:t>deque</a:t>
            </a:r>
            <a:r>
              <a:rPr lang="en-IN" dirty="0"/>
              <a:t>()</a:t>
            </a:r>
          </a:p>
          <a:p>
            <a:endParaRPr lang="en-IN" dirty="0"/>
          </a:p>
          <a:p>
            <a:r>
              <a:rPr lang="en-IN" dirty="0" err="1"/>
              <a:t>q.append</a:t>
            </a:r>
            <a:r>
              <a:rPr lang="en-IN" dirty="0"/>
              <a:t>('a')</a:t>
            </a:r>
          </a:p>
          <a:p>
            <a:r>
              <a:rPr lang="en-IN" dirty="0" err="1"/>
              <a:t>q.append</a:t>
            </a:r>
            <a:r>
              <a:rPr lang="en-IN" dirty="0"/>
              <a:t>('b')</a:t>
            </a:r>
          </a:p>
          <a:p>
            <a:r>
              <a:rPr lang="en-IN" dirty="0" err="1"/>
              <a:t>q.append</a:t>
            </a:r>
            <a:r>
              <a:rPr lang="en-IN" dirty="0"/>
              <a:t>('c')</a:t>
            </a:r>
          </a:p>
          <a:p>
            <a:endParaRPr lang="en-IN" dirty="0"/>
          </a:p>
          <a:p>
            <a:endParaRPr lang="en-IN" dirty="0"/>
          </a:p>
          <a:p>
            <a:r>
              <a:rPr lang="en-IN" dirty="0"/>
              <a:t>print(q)</a:t>
            </a:r>
          </a:p>
          <a:p>
            <a:endParaRPr lang="en-IN" dirty="0"/>
          </a:p>
          <a:p>
            <a:r>
              <a:rPr lang="en-IN" dirty="0"/>
              <a:t>print(</a:t>
            </a:r>
            <a:r>
              <a:rPr lang="en-IN" dirty="0" err="1"/>
              <a:t>q.popleft</a:t>
            </a:r>
            <a:r>
              <a:rPr lang="en-IN" dirty="0"/>
              <a:t>())</a:t>
            </a:r>
          </a:p>
          <a:p>
            <a:r>
              <a:rPr lang="en-IN" dirty="0"/>
              <a:t>print(</a:t>
            </a:r>
            <a:r>
              <a:rPr lang="en-IN" dirty="0" err="1"/>
              <a:t>q.popleft</a:t>
            </a:r>
            <a:r>
              <a:rPr lang="en-IN" dirty="0"/>
              <a:t>())</a:t>
            </a:r>
          </a:p>
          <a:p>
            <a:endParaRPr lang="en-IN" dirty="0"/>
          </a:p>
          <a:p>
            <a:r>
              <a:rPr lang="en-IN" dirty="0"/>
              <a:t>print(q)</a:t>
            </a:r>
          </a:p>
          <a:p>
            <a:r>
              <a:rPr lang="en-IN" dirty="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br>
              <a:rPr lang="en-IN" dirty="0"/>
            </a:br>
            <a:r>
              <a:rPr lang="en-IN" dirty="0"/>
              <a:t>Implement Stack using Queues</a:t>
            </a:r>
            <a:br>
              <a:rPr lang="en-IN" dirty="0"/>
            </a:br>
            <a:endParaRPr lang="en-IN" dirty="0"/>
          </a:p>
        </p:txBody>
      </p:sp>
      <p:sp>
        <p:nvSpPr>
          <p:cNvPr id="3" name="Content Placeholder 2"/>
          <p:cNvSpPr>
            <a:spLocks noGrp="1"/>
          </p:cNvSpPr>
          <p:nvPr>
            <p:ph idx="1"/>
          </p:nvPr>
        </p:nvSpPr>
        <p:spPr>
          <a:xfrm>
            <a:off x="457200" y="571480"/>
            <a:ext cx="8229600" cy="6072230"/>
          </a:xfrm>
        </p:spPr>
        <p:txBody>
          <a:bodyPr>
            <a:normAutofit/>
          </a:bodyPr>
          <a:lstStyle/>
          <a:p>
            <a:r>
              <a:rPr lang="en-IN" sz="2400" dirty="0"/>
              <a:t>We are given a Queue data structure that supports standard operations like </a:t>
            </a:r>
            <a:r>
              <a:rPr lang="en-IN" sz="2400" dirty="0" err="1"/>
              <a:t>enqueue</a:t>
            </a:r>
            <a:r>
              <a:rPr lang="en-IN" sz="2400" dirty="0"/>
              <a:t>() and </a:t>
            </a:r>
            <a:r>
              <a:rPr lang="en-IN" sz="2400" dirty="0" err="1"/>
              <a:t>dequeue</a:t>
            </a:r>
            <a:r>
              <a:rPr lang="en-IN" sz="2400" dirty="0"/>
              <a:t>().</a:t>
            </a:r>
          </a:p>
          <a:p>
            <a:r>
              <a:rPr lang="en-IN" sz="2400" dirty="0"/>
              <a:t>We need to implement a Stack data structure using only instances of Queue and queue operations allowed on the instances.</a:t>
            </a:r>
          </a:p>
          <a:p>
            <a:r>
              <a:rPr lang="en-IN" sz="2400" dirty="0"/>
              <a:t>A stack can be implemented using two queues. Let stack to be implemented be ‘s’ and queues used to implement be ‘q1’ and ‘q2’. Stack ‘s’ can be implemented in two ways:</a:t>
            </a:r>
          </a:p>
          <a:p>
            <a:r>
              <a:rPr lang="en-IN" sz="2400" b="1" dirty="0"/>
              <a:t>Method 1 (By making push operation costly)</a:t>
            </a:r>
            <a:br>
              <a:rPr lang="en-IN" sz="2400" dirty="0"/>
            </a:br>
            <a:r>
              <a:rPr lang="en-IN" sz="2400" dirty="0"/>
              <a:t>This method makes sure that newly entered element is always at the front of ‘q1’, so that pop operation just </a:t>
            </a:r>
            <a:r>
              <a:rPr lang="en-IN" sz="2400" dirty="0" err="1"/>
              <a:t>dequeues</a:t>
            </a:r>
            <a:r>
              <a:rPr lang="en-IN" sz="2400" dirty="0"/>
              <a:t> from ‘q1’. ‘q2’ is used to put every new element at front of ‘q1’.</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70000" lnSpcReduction="20000"/>
          </a:bodyPr>
          <a:lstStyle/>
          <a:p>
            <a:r>
              <a:rPr lang="en-IN" dirty="0"/>
              <a:t>1. </a:t>
            </a:r>
            <a:r>
              <a:rPr lang="en-IN" sz="3400" dirty="0"/>
              <a:t>Create a class Queue with instance variable items initialized to an empty list.</a:t>
            </a:r>
            <a:br>
              <a:rPr lang="en-IN" sz="3400" dirty="0"/>
            </a:br>
            <a:r>
              <a:rPr lang="en-IN" sz="3400" dirty="0"/>
              <a:t>2. Define methods </a:t>
            </a:r>
            <a:r>
              <a:rPr lang="en-IN" sz="3400" dirty="0" err="1"/>
              <a:t>enqueue</a:t>
            </a:r>
            <a:r>
              <a:rPr lang="en-IN" sz="3400" dirty="0"/>
              <a:t>, </a:t>
            </a:r>
            <a:r>
              <a:rPr lang="en-IN" sz="3400" dirty="0" err="1"/>
              <a:t>dequeue</a:t>
            </a:r>
            <a:r>
              <a:rPr lang="en-IN" sz="3400" dirty="0"/>
              <a:t> and </a:t>
            </a:r>
            <a:r>
              <a:rPr lang="en-IN" sz="3400" dirty="0" err="1"/>
              <a:t>is_empty</a:t>
            </a:r>
            <a:r>
              <a:rPr lang="en-IN" sz="3400" dirty="0"/>
              <a:t> inside the class Queue.</a:t>
            </a:r>
            <a:br>
              <a:rPr lang="en-IN" sz="3400" dirty="0"/>
            </a:br>
            <a:r>
              <a:rPr lang="en-IN" sz="3400" dirty="0"/>
              <a:t>3. The method </a:t>
            </a:r>
            <a:r>
              <a:rPr lang="en-IN" sz="3400" dirty="0" err="1"/>
              <a:t>enqueue</a:t>
            </a:r>
            <a:r>
              <a:rPr lang="en-IN" sz="3400" dirty="0"/>
              <a:t> appends data to items.</a:t>
            </a:r>
            <a:br>
              <a:rPr lang="en-IN" sz="3400" dirty="0"/>
            </a:br>
            <a:r>
              <a:rPr lang="en-IN" sz="3400" dirty="0"/>
              <a:t>4. The method </a:t>
            </a:r>
            <a:r>
              <a:rPr lang="en-IN" sz="3400" dirty="0" err="1"/>
              <a:t>dequeue</a:t>
            </a:r>
            <a:r>
              <a:rPr lang="en-IN" sz="3400" dirty="0"/>
              <a:t> </a:t>
            </a:r>
            <a:r>
              <a:rPr lang="en-IN" sz="3400" dirty="0" err="1"/>
              <a:t>dequeues</a:t>
            </a:r>
            <a:r>
              <a:rPr lang="en-IN" sz="3400" dirty="0"/>
              <a:t> the first element in items.</a:t>
            </a:r>
            <a:br>
              <a:rPr lang="en-IN" sz="3400" dirty="0"/>
            </a:br>
            <a:r>
              <a:rPr lang="en-IN" sz="3400" dirty="0"/>
              <a:t>5. The method </a:t>
            </a:r>
            <a:r>
              <a:rPr lang="en-IN" sz="3400" dirty="0" err="1"/>
              <a:t>is_empty</a:t>
            </a:r>
            <a:r>
              <a:rPr lang="en-IN" sz="3400" dirty="0"/>
              <a:t> returns True only if items is empty.</a:t>
            </a:r>
            <a:br>
              <a:rPr lang="en-IN" sz="3400" dirty="0"/>
            </a:br>
            <a:r>
              <a:rPr lang="en-IN" sz="3400" dirty="0"/>
              <a:t>6. Create a class Stack with instance variable queue1 and queue2 initialized to empty queues.</a:t>
            </a:r>
            <a:br>
              <a:rPr lang="en-IN" sz="3400" dirty="0"/>
            </a:br>
            <a:r>
              <a:rPr lang="en-IN" sz="3400" dirty="0"/>
              <a:t>7. Define methods push, pop and </a:t>
            </a:r>
            <a:r>
              <a:rPr lang="en-IN" sz="3400" dirty="0" err="1"/>
              <a:t>is_empty</a:t>
            </a:r>
            <a:r>
              <a:rPr lang="en-IN" sz="3400" dirty="0"/>
              <a:t> inside the class Stack.</a:t>
            </a:r>
            <a:br>
              <a:rPr lang="en-IN" sz="3400" dirty="0"/>
            </a:br>
            <a:r>
              <a:rPr lang="en-IN" sz="3400" dirty="0"/>
              <a:t>8. The method push takes an argument and </a:t>
            </a:r>
            <a:r>
              <a:rPr lang="en-IN" sz="3400" dirty="0" err="1"/>
              <a:t>enqueues</a:t>
            </a:r>
            <a:r>
              <a:rPr lang="en-IN" sz="3400" dirty="0"/>
              <a:t> it in queue1. Then every element of queue2 is </a:t>
            </a:r>
            <a:r>
              <a:rPr lang="en-IN" sz="3400" dirty="0" err="1"/>
              <a:t>dequeued</a:t>
            </a:r>
            <a:r>
              <a:rPr lang="en-IN" sz="3400" dirty="0"/>
              <a:t> and </a:t>
            </a:r>
            <a:r>
              <a:rPr lang="en-IN" sz="3400" dirty="0" err="1"/>
              <a:t>enqueued</a:t>
            </a:r>
            <a:r>
              <a:rPr lang="en-IN" sz="3400" dirty="0"/>
              <a:t> in queue1. The names of queue1 and queue2 are then switched.</a:t>
            </a:r>
            <a:br>
              <a:rPr lang="en-IN" sz="3400" dirty="0"/>
            </a:br>
            <a:r>
              <a:rPr lang="en-IN" sz="3400" dirty="0"/>
              <a:t>9. The method pop </a:t>
            </a:r>
            <a:r>
              <a:rPr lang="en-IN" sz="3400" dirty="0" err="1"/>
              <a:t>dequeues</a:t>
            </a:r>
            <a:r>
              <a:rPr lang="en-IN" sz="3400" dirty="0"/>
              <a:t> from queue2 and returns the </a:t>
            </a:r>
            <a:r>
              <a:rPr lang="en-IN" sz="3400" dirty="0" err="1"/>
              <a:t>dequeued</a:t>
            </a:r>
            <a:r>
              <a:rPr lang="en-IN" sz="3400" dirty="0"/>
              <a:t> value.</a:t>
            </a:r>
            <a:br>
              <a:rPr lang="en-IN" sz="3400" dirty="0"/>
            </a:br>
            <a:r>
              <a:rPr lang="en-IN" sz="3400" dirty="0"/>
              <a:t>10. The method </a:t>
            </a:r>
            <a:r>
              <a:rPr lang="en-IN" sz="3400" dirty="0" err="1"/>
              <a:t>is_empty</a:t>
            </a:r>
            <a:r>
              <a:rPr lang="en-IN" sz="3400" dirty="0"/>
              <a:t> returns True only if queue2 is empty</a:t>
            </a:r>
            <a:r>
              <a:rPr lang="en-IN" dirty="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72272"/>
          </a:xfrm>
        </p:spPr>
        <p:txBody>
          <a:bodyPr>
            <a:normAutofit fontScale="92500" lnSpcReduction="10000"/>
          </a:bodyPr>
          <a:lstStyle/>
          <a:p>
            <a:endParaRPr lang="en-IN" dirty="0"/>
          </a:p>
          <a:p>
            <a:r>
              <a:rPr lang="en-IN" dirty="0"/>
              <a:t>class Queue:</a:t>
            </a:r>
          </a:p>
          <a:p>
            <a:r>
              <a:rPr lang="en-IN" dirty="0"/>
              <a:t>    def __init__(self):</a:t>
            </a:r>
          </a:p>
          <a:p>
            <a:r>
              <a:rPr lang="en-IN" dirty="0"/>
              <a:t>        </a:t>
            </a:r>
            <a:r>
              <a:rPr lang="en-IN" dirty="0" err="1"/>
              <a:t>self.items</a:t>
            </a:r>
            <a:r>
              <a:rPr lang="en-IN" dirty="0"/>
              <a:t>=[]</a:t>
            </a:r>
          </a:p>
          <a:p>
            <a:endParaRPr lang="en-IN" dirty="0"/>
          </a:p>
          <a:p>
            <a:r>
              <a:rPr lang="en-IN" dirty="0"/>
              <a:t>    def </a:t>
            </a:r>
            <a:r>
              <a:rPr lang="en-IN" dirty="0" err="1"/>
              <a:t>is_empty</a:t>
            </a:r>
            <a:r>
              <a:rPr lang="en-IN" dirty="0"/>
              <a:t>(self):</a:t>
            </a:r>
          </a:p>
          <a:p>
            <a:r>
              <a:rPr lang="en-IN" dirty="0"/>
              <a:t>        return </a:t>
            </a:r>
            <a:r>
              <a:rPr lang="en-IN" dirty="0" err="1"/>
              <a:t>self.items</a:t>
            </a:r>
            <a:r>
              <a:rPr lang="en-IN" dirty="0"/>
              <a:t>==[]</a:t>
            </a:r>
          </a:p>
          <a:p>
            <a:endParaRPr lang="en-IN" dirty="0"/>
          </a:p>
          <a:p>
            <a:r>
              <a:rPr lang="en-IN" dirty="0"/>
              <a:t>    def </a:t>
            </a:r>
            <a:r>
              <a:rPr lang="en-IN" dirty="0" err="1"/>
              <a:t>enqueue</a:t>
            </a:r>
            <a:r>
              <a:rPr lang="en-IN" dirty="0"/>
              <a:t>(</a:t>
            </a:r>
            <a:r>
              <a:rPr lang="en-IN" dirty="0" err="1"/>
              <a:t>self,data</a:t>
            </a:r>
            <a:r>
              <a:rPr lang="en-IN" dirty="0"/>
              <a:t>):</a:t>
            </a:r>
          </a:p>
          <a:p>
            <a:r>
              <a:rPr lang="en-IN" dirty="0"/>
              <a:t>        </a:t>
            </a:r>
            <a:r>
              <a:rPr lang="en-IN" dirty="0" err="1"/>
              <a:t>self.items.append</a:t>
            </a:r>
            <a:r>
              <a:rPr lang="en-IN" dirty="0"/>
              <a:t>(data)</a:t>
            </a:r>
          </a:p>
          <a:p>
            <a:endParaRPr lang="en-IN" dirty="0"/>
          </a:p>
          <a:p>
            <a:r>
              <a:rPr lang="en-IN" dirty="0"/>
              <a:t>    def </a:t>
            </a:r>
            <a:r>
              <a:rPr lang="en-IN" dirty="0" err="1"/>
              <a:t>dequeue</a:t>
            </a:r>
            <a:r>
              <a:rPr lang="en-IN" dirty="0"/>
              <a:t>(self):</a:t>
            </a:r>
          </a:p>
          <a:p>
            <a:r>
              <a:rPr lang="en-IN" dirty="0"/>
              <a:t>        return </a:t>
            </a:r>
            <a:r>
              <a:rPr lang="en-IN" dirty="0" err="1"/>
              <a:t>self.items.pop</a:t>
            </a:r>
            <a:r>
              <a:rPr lang="en-IN" dirty="0"/>
              <a:t>(0)</a:t>
            </a:r>
          </a:p>
          <a:p>
            <a:endParaRPr lang="en-IN" dirty="0"/>
          </a:p>
          <a:p>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229600" cy="6215106"/>
          </a:xfrm>
        </p:spPr>
        <p:txBody>
          <a:bodyPr>
            <a:normAutofit fontScale="77500" lnSpcReduction="20000"/>
          </a:bodyPr>
          <a:lstStyle/>
          <a:p>
            <a:r>
              <a:rPr lang="en-IN" dirty="0"/>
              <a:t>class Stack:</a:t>
            </a:r>
          </a:p>
          <a:p>
            <a:r>
              <a:rPr lang="en-IN" dirty="0"/>
              <a:t>    def __init__(self):</a:t>
            </a:r>
          </a:p>
          <a:p>
            <a:r>
              <a:rPr lang="en-IN" dirty="0"/>
              <a:t>        self.q1=Queue()</a:t>
            </a:r>
          </a:p>
          <a:p>
            <a:r>
              <a:rPr lang="en-IN" dirty="0"/>
              <a:t>        self.q2=Queue()</a:t>
            </a:r>
          </a:p>
          <a:p>
            <a:endParaRPr lang="en-IN" dirty="0"/>
          </a:p>
          <a:p>
            <a:r>
              <a:rPr lang="en-IN" dirty="0"/>
              <a:t>    def </a:t>
            </a:r>
            <a:r>
              <a:rPr lang="en-IN" dirty="0" err="1"/>
              <a:t>is_empty</a:t>
            </a:r>
            <a:r>
              <a:rPr lang="en-IN" dirty="0"/>
              <a:t>(self):</a:t>
            </a:r>
          </a:p>
          <a:p>
            <a:r>
              <a:rPr lang="en-IN" dirty="0"/>
              <a:t>        return self.q2.is_empty()</a:t>
            </a:r>
          </a:p>
          <a:p>
            <a:endParaRPr lang="en-IN" dirty="0"/>
          </a:p>
          <a:p>
            <a:r>
              <a:rPr lang="en-IN" dirty="0"/>
              <a:t>    def push(</a:t>
            </a:r>
            <a:r>
              <a:rPr lang="en-IN" dirty="0" err="1"/>
              <a:t>self,data</a:t>
            </a:r>
            <a:r>
              <a:rPr lang="en-IN" dirty="0"/>
              <a:t>):</a:t>
            </a:r>
          </a:p>
          <a:p>
            <a:r>
              <a:rPr lang="en-IN" dirty="0"/>
              <a:t>        self.q1.enqueue(data)</a:t>
            </a:r>
          </a:p>
          <a:p>
            <a:endParaRPr lang="en-IN" dirty="0"/>
          </a:p>
          <a:p>
            <a:r>
              <a:rPr lang="en-IN" dirty="0"/>
              <a:t>        while not self.q2.is_empty():</a:t>
            </a:r>
          </a:p>
          <a:p>
            <a:r>
              <a:rPr lang="en-IN" dirty="0"/>
              <a:t>            x=self.q2.dequeue()</a:t>
            </a:r>
          </a:p>
          <a:p>
            <a:r>
              <a:rPr lang="en-IN" dirty="0"/>
              <a:t>            self.q1.enqueue(x)</a:t>
            </a:r>
          </a:p>
          <a:p>
            <a:r>
              <a:rPr lang="en-IN" dirty="0"/>
              <a:t>            </a:t>
            </a:r>
          </a:p>
          <a:p>
            <a:r>
              <a:rPr lang="en-IN" dirty="0"/>
              <a:t>        self.q1,self.q2=self.q2,self.q1</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92500" lnSpcReduction="20000"/>
          </a:bodyPr>
          <a:lstStyle/>
          <a:p>
            <a:r>
              <a:rPr lang="en-IN" dirty="0"/>
              <a:t>def pop(self):</a:t>
            </a:r>
          </a:p>
          <a:p>
            <a:r>
              <a:rPr lang="en-IN" dirty="0"/>
              <a:t>        return self.q2.dequeue()</a:t>
            </a:r>
          </a:p>
          <a:p>
            <a:endParaRPr lang="en-IN" dirty="0"/>
          </a:p>
          <a:p>
            <a:endParaRPr lang="en-IN" dirty="0"/>
          </a:p>
          <a:p>
            <a:endParaRPr lang="en-IN" dirty="0"/>
          </a:p>
          <a:p>
            <a:r>
              <a:rPr lang="en-IN" dirty="0"/>
              <a:t>s=Stack()</a:t>
            </a:r>
          </a:p>
          <a:p>
            <a:r>
              <a:rPr lang="en-IN" dirty="0" err="1"/>
              <a:t>s.push</a:t>
            </a:r>
            <a:r>
              <a:rPr lang="en-IN" dirty="0"/>
              <a:t>(1)</a:t>
            </a:r>
          </a:p>
          <a:p>
            <a:r>
              <a:rPr lang="en-IN" dirty="0" err="1"/>
              <a:t>s.push</a:t>
            </a:r>
            <a:r>
              <a:rPr lang="en-IN" dirty="0"/>
              <a:t>(2)</a:t>
            </a:r>
          </a:p>
          <a:p>
            <a:r>
              <a:rPr lang="en-IN" dirty="0" err="1"/>
              <a:t>s.push</a:t>
            </a:r>
            <a:r>
              <a:rPr lang="en-IN" dirty="0"/>
              <a:t>(3)</a:t>
            </a:r>
          </a:p>
          <a:p>
            <a:r>
              <a:rPr lang="en-IN" dirty="0" err="1"/>
              <a:t>s.push</a:t>
            </a:r>
            <a:r>
              <a:rPr lang="en-IN" dirty="0"/>
              <a:t>(4)</a:t>
            </a:r>
          </a:p>
          <a:p>
            <a:endParaRPr lang="en-IN" dirty="0"/>
          </a:p>
          <a:p>
            <a:r>
              <a:rPr lang="en-IN" dirty="0"/>
              <a:t>print(s.pop())</a:t>
            </a:r>
          </a:p>
          <a:p>
            <a:r>
              <a:rPr lang="en-IN" dirty="0"/>
              <a:t>print(s.pop())</a:t>
            </a:r>
          </a:p>
          <a:p>
            <a:r>
              <a:rPr lang="en-IN" dirty="0"/>
              <a:t>print(s.pop())</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r>
              <a:rPr lang="en-IN" dirty="0"/>
              <a:t>Implementing Queues Using Stacks</a:t>
            </a:r>
          </a:p>
        </p:txBody>
      </p:sp>
      <p:sp>
        <p:nvSpPr>
          <p:cNvPr id="3" name="Content Placeholder 2"/>
          <p:cNvSpPr>
            <a:spLocks noGrp="1"/>
          </p:cNvSpPr>
          <p:nvPr>
            <p:ph idx="1"/>
          </p:nvPr>
        </p:nvSpPr>
        <p:spPr>
          <a:xfrm>
            <a:off x="457200" y="714356"/>
            <a:ext cx="8229600" cy="5929354"/>
          </a:xfrm>
        </p:spPr>
        <p:txBody>
          <a:bodyPr>
            <a:normAutofit fontScale="62500" lnSpcReduction="20000"/>
          </a:bodyPr>
          <a:lstStyle/>
          <a:p>
            <a:r>
              <a:rPr lang="en-IN" dirty="0"/>
              <a:t>class Queue:</a:t>
            </a:r>
          </a:p>
          <a:p>
            <a:r>
              <a:rPr lang="en-IN" dirty="0"/>
              <a:t>    def __init__(self):</a:t>
            </a:r>
          </a:p>
          <a:p>
            <a:r>
              <a:rPr lang="en-IN" dirty="0"/>
              <a:t>        self.s1=Stack()</a:t>
            </a:r>
          </a:p>
          <a:p>
            <a:r>
              <a:rPr lang="en-IN" dirty="0"/>
              <a:t>        self.s2=Stack()</a:t>
            </a:r>
          </a:p>
          <a:p>
            <a:endParaRPr lang="en-IN" dirty="0"/>
          </a:p>
          <a:p>
            <a:r>
              <a:rPr lang="en-IN" dirty="0"/>
              <a:t>    def </a:t>
            </a:r>
            <a:r>
              <a:rPr lang="en-IN" dirty="0" err="1"/>
              <a:t>is_empty</a:t>
            </a:r>
            <a:r>
              <a:rPr lang="en-IN" dirty="0"/>
              <a:t>(self):</a:t>
            </a:r>
          </a:p>
          <a:p>
            <a:r>
              <a:rPr lang="en-IN" dirty="0"/>
              <a:t>        return self.s1.is_empty() and self.s2.is_empty()</a:t>
            </a:r>
          </a:p>
          <a:p>
            <a:endParaRPr lang="en-IN" dirty="0"/>
          </a:p>
          <a:p>
            <a:r>
              <a:rPr lang="en-IN" dirty="0"/>
              <a:t>    def </a:t>
            </a:r>
            <a:r>
              <a:rPr lang="en-IN" dirty="0" err="1"/>
              <a:t>enqueue</a:t>
            </a:r>
            <a:r>
              <a:rPr lang="en-IN" dirty="0"/>
              <a:t>(</a:t>
            </a:r>
            <a:r>
              <a:rPr lang="en-IN" dirty="0" err="1"/>
              <a:t>self,data</a:t>
            </a:r>
            <a:r>
              <a:rPr lang="en-IN" dirty="0"/>
              <a:t>):</a:t>
            </a:r>
          </a:p>
          <a:p>
            <a:r>
              <a:rPr lang="en-IN" dirty="0"/>
              <a:t>        self.s1.push(data)</a:t>
            </a:r>
          </a:p>
          <a:p>
            <a:endParaRPr lang="en-IN" dirty="0"/>
          </a:p>
          <a:p>
            <a:r>
              <a:rPr lang="en-IN" dirty="0"/>
              <a:t>    def </a:t>
            </a:r>
            <a:r>
              <a:rPr lang="en-IN" dirty="0" err="1"/>
              <a:t>dequeue</a:t>
            </a:r>
            <a:r>
              <a:rPr lang="en-IN" dirty="0"/>
              <a:t>(self):</a:t>
            </a:r>
          </a:p>
          <a:p>
            <a:r>
              <a:rPr lang="en-IN" dirty="0"/>
              <a:t>        if self.s2.is_empty():</a:t>
            </a:r>
          </a:p>
          <a:p>
            <a:r>
              <a:rPr lang="en-IN" dirty="0"/>
              <a:t>            while not self.s1.is_empty():</a:t>
            </a:r>
          </a:p>
          <a:p>
            <a:r>
              <a:rPr lang="en-IN" dirty="0"/>
              <a:t>                popped=self.s1.pop()</a:t>
            </a:r>
          </a:p>
          <a:p>
            <a:r>
              <a:rPr lang="en-IN" dirty="0"/>
              <a:t>                self.s2.push(popped) </a:t>
            </a:r>
          </a:p>
          <a:p>
            <a:endParaRPr lang="en-IN" dirty="0"/>
          </a:p>
          <a:p>
            <a:r>
              <a:rPr lang="en-IN" dirty="0"/>
              <a:t>         return self.s2.pop()</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715148"/>
          </a:xfrm>
        </p:spPr>
        <p:txBody>
          <a:bodyPr>
            <a:normAutofit lnSpcReduction="10000"/>
          </a:bodyPr>
          <a:lstStyle/>
          <a:p>
            <a:r>
              <a:rPr lang="en-IN" dirty="0"/>
              <a:t>class Stack:</a:t>
            </a:r>
          </a:p>
          <a:p>
            <a:r>
              <a:rPr lang="en-IN" dirty="0"/>
              <a:t>    def __init__(self):</a:t>
            </a:r>
          </a:p>
          <a:p>
            <a:r>
              <a:rPr lang="en-IN" dirty="0"/>
              <a:t>        </a:t>
            </a:r>
            <a:r>
              <a:rPr lang="en-IN" dirty="0" err="1"/>
              <a:t>self.items</a:t>
            </a:r>
            <a:r>
              <a:rPr lang="en-IN" dirty="0"/>
              <a:t>=[]</a:t>
            </a:r>
          </a:p>
          <a:p>
            <a:endParaRPr lang="en-IN" dirty="0"/>
          </a:p>
          <a:p>
            <a:r>
              <a:rPr lang="en-IN" dirty="0"/>
              <a:t>    def </a:t>
            </a:r>
            <a:r>
              <a:rPr lang="en-IN" dirty="0" err="1"/>
              <a:t>is_empty</a:t>
            </a:r>
            <a:r>
              <a:rPr lang="en-IN" dirty="0"/>
              <a:t>(self):</a:t>
            </a:r>
          </a:p>
          <a:p>
            <a:r>
              <a:rPr lang="en-IN" dirty="0"/>
              <a:t>        return </a:t>
            </a:r>
            <a:r>
              <a:rPr lang="en-IN" dirty="0" err="1"/>
              <a:t>self.items</a:t>
            </a:r>
            <a:r>
              <a:rPr lang="en-IN" dirty="0"/>
              <a:t>==[]</a:t>
            </a:r>
          </a:p>
          <a:p>
            <a:endParaRPr lang="en-IN" dirty="0"/>
          </a:p>
          <a:p>
            <a:r>
              <a:rPr lang="en-IN" dirty="0"/>
              <a:t>    def push(</a:t>
            </a:r>
            <a:r>
              <a:rPr lang="en-IN" dirty="0" err="1"/>
              <a:t>self,data</a:t>
            </a:r>
            <a:r>
              <a:rPr lang="en-IN" dirty="0"/>
              <a:t>):</a:t>
            </a:r>
          </a:p>
          <a:p>
            <a:r>
              <a:rPr lang="en-IN" dirty="0"/>
              <a:t>        </a:t>
            </a:r>
            <a:r>
              <a:rPr lang="en-IN" dirty="0" err="1"/>
              <a:t>self.items.append</a:t>
            </a:r>
            <a:r>
              <a:rPr lang="en-IN" dirty="0"/>
              <a:t>(data)</a:t>
            </a:r>
          </a:p>
          <a:p>
            <a:endParaRPr lang="en-IN" dirty="0"/>
          </a:p>
          <a:p>
            <a:r>
              <a:rPr lang="en-IN" dirty="0"/>
              <a:t>    def pop(self):</a:t>
            </a:r>
          </a:p>
          <a:p>
            <a:r>
              <a:rPr lang="en-IN" dirty="0"/>
              <a:t>        return </a:t>
            </a:r>
            <a:r>
              <a:rPr lang="en-IN" dirty="0" err="1"/>
              <a:t>self.items.pop</a:t>
            </a:r>
            <a:r>
              <a:rPr lang="en-IN" dirty="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dirty="0"/>
            </a:br>
            <a:r>
              <a:rPr lang="en-IN" dirty="0"/>
              <a:t>Linked List</a:t>
            </a:r>
            <a:br>
              <a:rPr lang="en-IN" dirty="0"/>
            </a:br>
            <a:endParaRPr lang="en-IN" dirty="0"/>
          </a:p>
        </p:txBody>
      </p:sp>
      <p:sp>
        <p:nvSpPr>
          <p:cNvPr id="3" name="Content Placeholder 2"/>
          <p:cNvSpPr>
            <a:spLocks noGrp="1"/>
          </p:cNvSpPr>
          <p:nvPr>
            <p:ph idx="1"/>
          </p:nvPr>
        </p:nvSpPr>
        <p:spPr>
          <a:xfrm>
            <a:off x="457200" y="642918"/>
            <a:ext cx="8229600" cy="6000792"/>
          </a:xfrm>
        </p:spPr>
        <p:txBody>
          <a:bodyPr/>
          <a:lstStyle/>
          <a:p>
            <a:r>
              <a:rPr lang="en-IN" sz="2400" dirty="0"/>
              <a:t>Like arrays, Linked List is a linear data structure. Unlike arrays, linked list elements are not stored at a contiguous location; the elements are linked using pointers.</a:t>
            </a:r>
          </a:p>
          <a:p>
            <a:endParaRPr lang="en-IN" dirty="0"/>
          </a:p>
        </p:txBody>
      </p:sp>
      <p:pic>
        <p:nvPicPr>
          <p:cNvPr id="4" name="Picture 3" descr="Linkedlist.png"/>
          <p:cNvPicPr>
            <a:picLocks noChangeAspect="1"/>
          </p:cNvPicPr>
          <p:nvPr/>
        </p:nvPicPr>
        <p:blipFill>
          <a:blip r:embed="rId2"/>
          <a:stretch>
            <a:fillRect/>
          </a:stretch>
        </p:blipFill>
        <p:spPr>
          <a:xfrm>
            <a:off x="956757" y="2624025"/>
            <a:ext cx="7230485" cy="1609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2135</TotalTime>
  <Words>11216</Words>
  <Application>Microsoft Office PowerPoint</Application>
  <PresentationFormat>On-screen Show (4:3)</PresentationFormat>
  <Paragraphs>1258</Paragraphs>
  <Slides>160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160</vt:i4>
      </vt:variant>
    </vt:vector>
  </HeadingPairs>
  <TitlesOfParts>
    <vt:vector size="166" baseType="lpstr">
      <vt:lpstr>Arial</vt:lpstr>
      <vt:lpstr>Arial</vt:lpstr>
      <vt:lpstr>Calibri</vt:lpstr>
      <vt:lpstr>Segoe UI</vt:lpstr>
      <vt:lpstr>Verdana</vt:lpstr>
      <vt:lpstr>Office Theme</vt:lpstr>
      <vt:lpstr>OOPs in Python</vt:lpstr>
      <vt:lpstr>What is OOP?</vt:lpstr>
      <vt:lpstr>What is OOPS</vt:lpstr>
      <vt:lpstr>PowerPoint Presentation</vt:lpstr>
      <vt:lpstr>Object</vt:lpstr>
      <vt:lpstr>Class</vt:lpstr>
      <vt:lpstr>Syntax</vt:lpstr>
      <vt:lpstr>Basic OOP Program</vt:lpstr>
      <vt:lpstr>PowerPoint Presentation</vt:lpstr>
      <vt:lpstr>Adding Behaviors to the Class</vt:lpstr>
      <vt:lpstr>Assigning Values to the __init__ method</vt:lpstr>
      <vt:lpstr>Parameterized Constructor</vt:lpstr>
      <vt:lpstr>Self Keyword</vt:lpstr>
      <vt:lpstr>PowerPoint Presentation</vt:lpstr>
      <vt:lpstr>User defined methods</vt:lpstr>
      <vt:lpstr>Program</vt:lpstr>
      <vt:lpstr>Encapsulation</vt:lpstr>
      <vt:lpstr>Example</vt:lpstr>
      <vt:lpstr>Member Variables</vt:lpstr>
      <vt:lpstr>How to access private method inside a class?</vt:lpstr>
      <vt:lpstr>Python Inheritance</vt:lpstr>
      <vt:lpstr>Simple Inheritance</vt:lpstr>
      <vt:lpstr>PowerPoint Presentation</vt:lpstr>
      <vt:lpstr>Multiple Child Classes</vt:lpstr>
      <vt:lpstr>PowerPoint Presentation</vt:lpstr>
      <vt:lpstr>Multiple Parent Class</vt:lpstr>
      <vt:lpstr>Multilevel Inheritance</vt:lpstr>
      <vt:lpstr> Example Call Parent Class Constructor from Child Class in Python </vt:lpstr>
      <vt:lpstr>Super()</vt:lpstr>
      <vt:lpstr>Polymorphism</vt:lpstr>
      <vt:lpstr>Method Overriding</vt:lpstr>
      <vt:lpstr>PowerPoint Presentation</vt:lpstr>
      <vt:lpstr>PowerPoint Presentation</vt:lpstr>
      <vt:lpstr>PowerPoint Presentation</vt:lpstr>
      <vt:lpstr>Method Overloading</vt:lpstr>
      <vt:lpstr>PowerPoint Presentation</vt:lpstr>
      <vt:lpstr>PowerPoint Presentation</vt:lpstr>
      <vt:lpstr>Example-1</vt:lpstr>
      <vt:lpstr>Abstraction</vt:lpstr>
      <vt:lpstr>Abstract Class</vt:lpstr>
      <vt:lpstr>Example</vt:lpstr>
      <vt:lpstr>Python - Magic or Dunder Methods </vt:lpstr>
      <vt:lpstr>PowerPoint Presentation</vt:lpstr>
      <vt:lpstr>__new__() method </vt:lpstr>
      <vt:lpstr>__str__() method </vt:lpstr>
      <vt:lpstr>PowerPoint Presentation</vt:lpstr>
      <vt:lpstr>Modules</vt:lpstr>
      <vt:lpstr>Importing Modules in a Python Program</vt:lpstr>
      <vt:lpstr>Importing entire module</vt:lpstr>
      <vt:lpstr>Using Random Module</vt:lpstr>
      <vt:lpstr>PowerPoint Presentation</vt:lpstr>
      <vt:lpstr>Packages</vt:lpstr>
      <vt:lpstr>OS Module</vt:lpstr>
      <vt:lpstr>Creating Directory </vt:lpstr>
      <vt:lpstr> Changing the Current Working Directory </vt:lpstr>
      <vt:lpstr>PowerPoint Presentation</vt:lpstr>
      <vt:lpstr>Removing a Directory </vt:lpstr>
      <vt:lpstr>PowerPoint Presentation</vt:lpstr>
      <vt:lpstr> List Files and Sub-directories </vt:lpstr>
      <vt:lpstr>  Statistics Module</vt:lpstr>
      <vt:lpstr>Packages</vt:lpstr>
      <vt:lpstr>PowerPoint Presentation</vt:lpstr>
      <vt:lpstr>PowerPoint Presentation</vt:lpstr>
      <vt:lpstr>Importing a Module from a Package </vt:lpstr>
      <vt:lpstr>PowerPoint Presentation</vt:lpstr>
      <vt:lpstr>Bubble Sorting</vt:lpstr>
      <vt:lpstr>PowerPoint Presentation</vt:lpstr>
      <vt:lpstr>Selection Sort</vt:lpstr>
      <vt:lpstr>PowerPoint Presentation</vt:lpstr>
      <vt:lpstr>PowerPoint Presentation</vt:lpstr>
      <vt:lpstr> Insertion Sort </vt:lpstr>
      <vt:lpstr>Algorithm</vt:lpstr>
      <vt:lpstr>PowerPoint Presentation</vt:lpstr>
      <vt:lpstr>PowerPoint Presentation</vt:lpstr>
      <vt:lpstr>Binary Search </vt:lpstr>
      <vt:lpstr>PowerPoint Presentation</vt:lpstr>
      <vt:lpstr>PowerPoint Presentation</vt:lpstr>
      <vt:lpstr>Data Structures</vt:lpstr>
      <vt:lpstr> Stack in Python </vt:lpstr>
      <vt:lpstr>PowerPoint Presentation</vt:lpstr>
      <vt:lpstr> Implementation using list </vt:lpstr>
      <vt:lpstr>PowerPoint Presentation</vt:lpstr>
      <vt:lpstr>PowerPoint Presentation</vt:lpstr>
      <vt:lpstr> Implementation using collections.deque </vt:lpstr>
      <vt:lpstr>PowerPoint Presentation</vt:lpstr>
      <vt:lpstr>Reverse string using Stack</vt:lpstr>
      <vt:lpstr> Queue in Python </vt:lpstr>
      <vt:lpstr>PowerPoint Presentation</vt:lpstr>
      <vt:lpstr>PowerPoint Presentation</vt:lpstr>
      <vt:lpstr> Implementation using collections.deque </vt:lpstr>
      <vt:lpstr>PowerPoint Presentation</vt:lpstr>
      <vt:lpstr> Implement Stack using Queues </vt:lpstr>
      <vt:lpstr>PowerPoint Presentation</vt:lpstr>
      <vt:lpstr>PowerPoint Presentation</vt:lpstr>
      <vt:lpstr>PowerPoint Presentation</vt:lpstr>
      <vt:lpstr>PowerPoint Presentation</vt:lpstr>
      <vt:lpstr>Implementing Queues Using Stacks</vt:lpstr>
      <vt:lpstr>PowerPoint Presentation</vt:lpstr>
      <vt:lpstr> Linked List </vt:lpstr>
      <vt:lpstr>Why Linked List?</vt:lpstr>
      <vt:lpstr>PowerPoint Presentation</vt:lpstr>
      <vt:lpstr>Representation:</vt:lpstr>
      <vt:lpstr> Start with a single node </vt:lpstr>
      <vt:lpstr> Join nodes to get a linked list </vt:lpstr>
      <vt:lpstr>PowerPoint Presentation</vt:lpstr>
      <vt:lpstr>PowerPoint Presentation</vt:lpstr>
      <vt:lpstr>PowerPoint Presentation</vt:lpstr>
      <vt:lpstr> Add required methods to the LinkedList class </vt:lpstr>
      <vt:lpstr> Inserting a node </vt:lpstr>
      <vt:lpstr>Add a node at the front</vt:lpstr>
      <vt:lpstr>PowerPoint Presentation</vt:lpstr>
      <vt:lpstr>Add a node after a given node</vt:lpstr>
      <vt:lpstr>PowerPoint Presentation</vt:lpstr>
      <vt:lpstr>Add a node at the end</vt:lpstr>
      <vt:lpstr>Deleting a Node</vt:lpstr>
      <vt:lpstr>Deleting at the End</vt:lpstr>
      <vt:lpstr> Check for balanced parentheses in an expression </vt:lpstr>
      <vt:lpstr>Algorithm:</vt:lpstr>
      <vt:lpstr>PowerPoint Presentation</vt:lpstr>
      <vt:lpstr>PowerPoint Presentation</vt:lpstr>
      <vt:lpstr>PowerPoint Presentation</vt:lpstr>
      <vt:lpstr> Divide and Conquer Algorithm </vt:lpstr>
      <vt:lpstr>PowerPoint Presentation</vt:lpstr>
      <vt:lpstr>PowerPoint Presentation</vt:lpstr>
      <vt:lpstr>PowerPoint Presentation</vt:lpstr>
      <vt:lpstr>PowerPoint Presentation</vt:lpstr>
      <vt:lpstr>PowerPoint Presentation</vt:lpstr>
      <vt:lpstr> The MergeSort Algorithm </vt:lpstr>
      <vt:lpstr>PowerPoint Presentation</vt:lpstr>
      <vt:lpstr>PowerPoint Presentation</vt:lpstr>
      <vt:lpstr>PowerPoint Presentation</vt:lpstr>
      <vt:lpstr> Binary Tree </vt:lpstr>
      <vt:lpstr>PowerPoint Presentation</vt:lpstr>
      <vt:lpstr>PowerPoint Presentation</vt:lpstr>
      <vt:lpstr>Main applications of trees include:</vt:lpstr>
      <vt:lpstr>Binary Tree</vt:lpstr>
      <vt:lpstr>PowerPoint Presentation</vt:lpstr>
      <vt:lpstr> Tree Traversals (Inorder, Preorder and Postorder) </vt:lpstr>
      <vt:lpstr>PowerPoint Presentation</vt:lpstr>
      <vt:lpstr>  Inorder traversal  </vt:lpstr>
      <vt:lpstr>PowerPoint Presentation</vt:lpstr>
      <vt:lpstr>Inorder Traversal</vt:lpstr>
      <vt:lpstr>PowerPoint Presentation</vt:lpstr>
      <vt:lpstr>Preorder Traversal</vt:lpstr>
      <vt:lpstr>PowerPoint Presentation</vt:lpstr>
      <vt:lpstr>Postorder Traversal</vt:lpstr>
      <vt:lpstr>PowerPoint Presentation</vt:lpstr>
      <vt:lpstr>PowerPoint Presentation</vt:lpstr>
      <vt:lpstr>PowerPoint Presentation</vt:lpstr>
      <vt:lpstr> Insertion </vt:lpstr>
      <vt:lpstr>PowerPoint Presentation</vt:lpstr>
      <vt:lpstr>PowerPoint Presentation</vt:lpstr>
      <vt:lpstr>Deleting Node</vt:lpstr>
      <vt:lpstr>PowerPoint Presentation</vt:lpstr>
      <vt:lpstr>PowerPoint Presentation</vt:lpstr>
      <vt:lpstr>Tic-Tac Toe Game</vt:lpstr>
      <vt:lpstr>PowerPoint Presentation</vt:lpstr>
      <vt:lpstr>PowerPoint Presentation</vt:lpstr>
      <vt:lpstr>PowerPoint Presentation</vt:lpstr>
      <vt:lpstr>Reversing list using recursion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dharna ahuja</cp:lastModifiedBy>
  <cp:revision>260</cp:revision>
  <dcterms:created xsi:type="dcterms:W3CDTF">2020-05-18T12:11:40Z</dcterms:created>
  <dcterms:modified xsi:type="dcterms:W3CDTF">2021-09-07T12:39:57Z</dcterms:modified>
</cp:coreProperties>
</file>