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3" r:id="rId7"/>
    <p:sldId id="261"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HOUSE PRICES USING MACHINE LEARNING</a:t>
            </a:r>
            <a:endParaRPr lang="en-US" dirty="0"/>
          </a:p>
        </p:txBody>
      </p:sp>
      <p:sp>
        <p:nvSpPr>
          <p:cNvPr id="3" name="Subtitle 2"/>
          <p:cNvSpPr>
            <a:spLocks noGrp="1"/>
          </p:cNvSpPr>
          <p:nvPr>
            <p:ph type="subTitle" idx="1"/>
          </p:nvPr>
        </p:nvSpPr>
        <p:spPr/>
        <p:txBody>
          <a:bodyPr/>
          <a:lstStyle/>
          <a:p>
            <a:r>
              <a:rPr lang="en-US" dirty="0" smtClean="0"/>
              <a:t>LOADING AND DATASET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dirty="0" smtClean="0"/>
              <a:t>            Accurately </a:t>
            </a:r>
            <a:r>
              <a:rPr lang="en-US" dirty="0" smtClean="0"/>
              <a:t>estimating the value of real estate is an important problem for many stakeholders including house owners, house buyers, agents, creditors, and investors. It is also a difficult one.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Machine learning algorithm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t>              Machine </a:t>
            </a:r>
            <a:r>
              <a:rPr lang="en-US" dirty="0" smtClean="0"/>
              <a:t>learning algorithms In this study two machine learning algorithms were compared against each other in order to investigate which one is more successful in predicting housing prices. As mentioned in the previous section, </a:t>
            </a:r>
            <a:r>
              <a:rPr lang="en-US" dirty="0" err="1" smtClean="0"/>
              <a:t>Baldominos</a:t>
            </a:r>
            <a:r>
              <a:rPr lang="en-US" dirty="0" smtClean="0"/>
              <a:t>  </a:t>
            </a:r>
            <a:r>
              <a:rPr lang="en-US" dirty="0" smtClean="0"/>
              <a:t>et al. [3] performed a similar study in which they compare four machine learning algorithms for housing prices. In their study they found that the Random forest regression algorithm predicted with the smallest error followed by k-Nearest </a:t>
            </a:r>
            <a:r>
              <a:rPr lang="en-US" dirty="0" err="1" smtClean="0"/>
              <a:t>neighbours</a:t>
            </a:r>
            <a:r>
              <a:rPr lang="en-US" dirty="0" smtClean="0"/>
              <a:t> regression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 Nearest </a:t>
            </a:r>
            <a:r>
              <a:rPr lang="en-US" dirty="0" err="1" smtClean="0">
                <a:latin typeface="Times New Roman" pitchFamily="18" charset="0"/>
                <a:cs typeface="Times New Roman" pitchFamily="18" charset="0"/>
              </a:rPr>
              <a:t>Neighbours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          K-Nearest </a:t>
            </a:r>
            <a:r>
              <a:rPr lang="en-US" dirty="0" err="1" smtClean="0"/>
              <a:t>neighbours</a:t>
            </a:r>
            <a:r>
              <a:rPr lang="en-US" dirty="0" smtClean="0"/>
              <a:t>  </a:t>
            </a:r>
            <a:r>
              <a:rPr lang="en-US" dirty="0" smtClean="0"/>
              <a:t>(k-NN) is a non-parametric algorithm that can be used for both classification and regression problems. The algorithm relies on the assumption that any item in the data set should be have a similar value for the prediction target if they share similar values for other features. In our particular case, the house price is the target variable that is predicted by the k number of </a:t>
            </a:r>
            <a:r>
              <a:rPr lang="en-US" dirty="0" err="1" smtClean="0"/>
              <a:t>neighbours</a:t>
            </a:r>
            <a:r>
              <a:rPr lang="en-US" dirty="0" smtClean="0"/>
              <a:t> </a:t>
            </a:r>
            <a:r>
              <a:rPr lang="en-US" dirty="0" smtClean="0"/>
              <a:t>that are the most similar in the </a:t>
            </a:r>
            <a:r>
              <a:rPr lang="en-US" dirty="0" smtClean="0"/>
              <a:t>features.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WhatsApp Image 2023-10-17 at 5.18.40 AM.jpeg"/>
          <p:cNvPicPr>
            <a:picLocks noGrp="1" noChangeAspect="1"/>
          </p:cNvPicPr>
          <p:nvPr>
            <p:ph idx="1"/>
          </p:nvPr>
        </p:nvPicPr>
        <p:blipFill>
          <a:blip r:embed="rId2"/>
          <a:stretch>
            <a:fillRect/>
          </a:stretch>
        </p:blipFill>
        <p:spPr>
          <a:xfrm>
            <a:off x="1703432" y="1600200"/>
            <a:ext cx="5737136" cy="4525963"/>
          </a:xfrm>
        </p:spPr>
      </p:pic>
      <p:sp>
        <p:nvSpPr>
          <p:cNvPr id="19458" name="AutoShape 2" descr="Building a k-Nearest-Neighbors (k-NN) Model with Scikit-learn | by Jaz  Allibhai | Towards Data Scie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Random Forest Regression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sz="3500" dirty="0" smtClean="0">
                <a:latin typeface="Times New Roman" pitchFamily="18" charset="0"/>
                <a:cs typeface="Times New Roman" pitchFamily="18" charset="0"/>
              </a:rPr>
              <a:t>          Random </a:t>
            </a:r>
            <a:r>
              <a:rPr lang="en-US" sz="3500" dirty="0" smtClean="0">
                <a:latin typeface="Times New Roman" pitchFamily="18" charset="0"/>
                <a:cs typeface="Times New Roman" pitchFamily="18" charset="0"/>
              </a:rPr>
              <a:t>forest is an algorithm which can be used both for classification and regression. Random forest models are constructed by using a collection of decision trees based on the training data. Instead of taking the target value from a single tree, the Random forest algorithm makes a prediction on the average prediction of a collection of trees. The decision trees themselves are constructed by fitting to randomly drawn groups of rows and columns in the training data</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categorical data</a:t>
            </a:r>
            <a:endParaRPr lang="en-US" dirty="0"/>
          </a:p>
        </p:txBody>
      </p:sp>
      <p:sp>
        <p:nvSpPr>
          <p:cNvPr id="3" name="Content Placeholder 2"/>
          <p:cNvSpPr>
            <a:spLocks noGrp="1"/>
          </p:cNvSpPr>
          <p:nvPr>
            <p:ph idx="1"/>
          </p:nvPr>
        </p:nvSpPr>
        <p:spPr>
          <a:xfrm>
            <a:off x="381000" y="1371600"/>
            <a:ext cx="8458200" cy="5257800"/>
          </a:xfrm>
        </p:spPr>
        <p:txBody>
          <a:bodyPr>
            <a:noAutofit/>
          </a:bodyPr>
          <a:lstStyle/>
          <a:p>
            <a:r>
              <a:rPr lang="en-US" sz="2400" dirty="0" smtClean="0"/>
              <a:t>     Many </a:t>
            </a:r>
            <a:r>
              <a:rPr lang="en-US" sz="2400" dirty="0" smtClean="0"/>
              <a:t>of the variables of </a:t>
            </a:r>
            <a:r>
              <a:rPr lang="en-US" sz="2400" dirty="0" smtClean="0"/>
              <a:t>the</a:t>
            </a:r>
          </a:p>
          <a:p>
            <a:pPr>
              <a:buNone/>
            </a:pPr>
            <a:r>
              <a:rPr lang="en-US" sz="2400" dirty="0" smtClean="0"/>
              <a:t> </a:t>
            </a:r>
            <a:r>
              <a:rPr lang="en-US" sz="2400" dirty="0" smtClean="0"/>
              <a:t>data set are categorical, </a:t>
            </a:r>
            <a:r>
              <a:rPr lang="en-US" sz="2400" dirty="0" smtClean="0"/>
              <a:t>and</a:t>
            </a:r>
          </a:p>
          <a:p>
            <a:pPr>
              <a:buNone/>
            </a:pPr>
            <a:r>
              <a:rPr lang="en-US" sz="2400" dirty="0" smtClean="0"/>
              <a:t> </a:t>
            </a:r>
            <a:r>
              <a:rPr lang="en-US" sz="2400" dirty="0" smtClean="0"/>
              <a:t>take on a limited set of values</a:t>
            </a:r>
            <a:r>
              <a:rPr lang="en-US" sz="2400" dirty="0" smtClean="0"/>
              <a:t>.</a:t>
            </a:r>
          </a:p>
          <a:p>
            <a:pPr>
              <a:buNone/>
            </a:pPr>
            <a:r>
              <a:rPr lang="en-US" sz="2400" dirty="0" smtClean="0"/>
              <a:t> </a:t>
            </a:r>
            <a:r>
              <a:rPr lang="en-US" sz="2400" dirty="0" smtClean="0"/>
              <a:t>One example is the </a:t>
            </a:r>
            <a:r>
              <a:rPr lang="en-US" sz="2400" dirty="0" smtClean="0"/>
              <a:t>nominal</a:t>
            </a:r>
          </a:p>
          <a:p>
            <a:pPr>
              <a:buNone/>
            </a:pPr>
            <a:r>
              <a:rPr lang="en-US" sz="2400" dirty="0" smtClean="0"/>
              <a:t> </a:t>
            </a:r>
            <a:r>
              <a:rPr lang="en-US" sz="2400" dirty="0" smtClean="0"/>
              <a:t>variable ”Street” which </a:t>
            </a:r>
            <a:r>
              <a:rPr lang="en-US" sz="2400" dirty="0" smtClean="0"/>
              <a:t>represents</a:t>
            </a:r>
          </a:p>
          <a:p>
            <a:pPr>
              <a:buNone/>
            </a:pPr>
            <a:r>
              <a:rPr lang="en-US" sz="2400" dirty="0" smtClean="0"/>
              <a:t> </a:t>
            </a:r>
            <a:r>
              <a:rPr lang="en-US" sz="2400" dirty="0" smtClean="0"/>
              <a:t>the type of road access to the </a:t>
            </a:r>
            <a:r>
              <a:rPr lang="en-US" sz="2400" dirty="0" smtClean="0"/>
              <a:t>property</a:t>
            </a:r>
          </a:p>
          <a:p>
            <a:pPr>
              <a:buNone/>
            </a:pPr>
            <a:r>
              <a:rPr lang="en-US" sz="2400" dirty="0" smtClean="0"/>
              <a:t> </a:t>
            </a:r>
            <a:r>
              <a:rPr lang="en-US" sz="2400" dirty="0" smtClean="0"/>
              <a:t>and takes on the values ”</a:t>
            </a:r>
            <a:r>
              <a:rPr lang="en-US" sz="2400" dirty="0" err="1" smtClean="0"/>
              <a:t>Grvl</a:t>
            </a:r>
            <a:r>
              <a:rPr lang="en-US" sz="2400" dirty="0" smtClean="0"/>
              <a:t>” for </a:t>
            </a:r>
            <a:r>
              <a:rPr lang="en-US" sz="2400" dirty="0" smtClean="0"/>
              <a:t>grave</a:t>
            </a:r>
          </a:p>
          <a:p>
            <a:pPr>
              <a:buNone/>
            </a:pPr>
            <a:r>
              <a:rPr lang="en-US" sz="2400" dirty="0" smtClean="0"/>
              <a:t>l </a:t>
            </a:r>
            <a:r>
              <a:rPr lang="en-US" sz="2400" dirty="0" smtClean="0"/>
              <a:t>and ”Pave” for paved. Such </a:t>
            </a:r>
            <a:r>
              <a:rPr lang="en-US" sz="2400" dirty="0" smtClean="0"/>
              <a:t>categorical</a:t>
            </a:r>
          </a:p>
          <a:p>
            <a:pPr>
              <a:buNone/>
            </a:pPr>
            <a:r>
              <a:rPr lang="en-US" sz="2400" dirty="0" smtClean="0"/>
              <a:t> </a:t>
            </a:r>
            <a:r>
              <a:rPr lang="en-US" sz="2400" dirty="0" smtClean="0"/>
              <a:t>values can not be interpreted </a:t>
            </a:r>
            <a:r>
              <a:rPr lang="en-US" sz="2400" dirty="0" smtClean="0"/>
              <a:t>by</a:t>
            </a:r>
          </a:p>
          <a:p>
            <a:pPr>
              <a:buNone/>
            </a:pPr>
            <a:r>
              <a:rPr lang="en-US" sz="2400" dirty="0" smtClean="0"/>
              <a:t> </a:t>
            </a:r>
            <a:r>
              <a:rPr lang="en-US" sz="2400" dirty="0" smtClean="0"/>
              <a:t>conventional machine </a:t>
            </a:r>
            <a:r>
              <a:rPr lang="en-US" sz="2400" dirty="0" smtClean="0"/>
              <a:t>learning</a:t>
            </a:r>
          </a:p>
          <a:p>
            <a:pPr>
              <a:buNone/>
            </a:pPr>
            <a:r>
              <a:rPr lang="en-US" sz="2400" dirty="0" smtClean="0"/>
              <a:t> </a:t>
            </a:r>
            <a:r>
              <a:rPr lang="en-US" sz="2400" dirty="0" smtClean="0"/>
              <a:t>algorithms without preprocessing </a:t>
            </a:r>
            <a:r>
              <a:rPr lang="en-US" sz="2400" dirty="0" smtClean="0"/>
              <a:t>them</a:t>
            </a:r>
          </a:p>
          <a:p>
            <a:pPr>
              <a:buNone/>
            </a:pPr>
            <a:r>
              <a:rPr lang="en-US" sz="2400" dirty="0" smtClean="0"/>
              <a:t> </a:t>
            </a:r>
            <a:r>
              <a:rPr lang="en-US" sz="2400" dirty="0" smtClean="0"/>
              <a:t>to a numerical </a:t>
            </a:r>
            <a:r>
              <a:rPr lang="en-US" sz="2400" dirty="0" smtClean="0"/>
              <a:t>format.</a:t>
            </a:r>
            <a:endParaRPr lang="en-US" sz="2400" dirty="0"/>
          </a:p>
        </p:txBody>
      </p:sp>
      <p:pic>
        <p:nvPicPr>
          <p:cNvPr id="4" name="Picture 3" descr="ph...3.png"/>
          <p:cNvPicPr>
            <a:picLocks noChangeAspect="1"/>
          </p:cNvPicPr>
          <p:nvPr/>
        </p:nvPicPr>
        <p:blipFill>
          <a:blip r:embed="rId2"/>
          <a:stretch>
            <a:fillRect/>
          </a:stretch>
        </p:blipFill>
        <p:spPr>
          <a:xfrm>
            <a:off x="5562600" y="2286000"/>
            <a:ext cx="3343275" cy="2895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752599"/>
            <a:ext cx="8229600" cy="2743201"/>
          </a:xfrm>
        </p:spPr>
        <p:txBody>
          <a:bodyPr>
            <a:normAutofit fontScale="92500" lnSpcReduction="10000"/>
          </a:bodyPr>
          <a:lstStyle/>
          <a:p>
            <a:endParaRPr lang="en-US" dirty="0" smtClean="0"/>
          </a:p>
          <a:p>
            <a:endParaRPr lang="en-US" dirty="0" smtClean="0"/>
          </a:p>
          <a:p>
            <a:endParaRPr lang="en-US" dirty="0" smtClean="0"/>
          </a:p>
          <a:p>
            <a:pPr>
              <a:buNone/>
            </a:pPr>
            <a:r>
              <a:rPr lang="en-US" dirty="0" smtClean="0"/>
              <a:t>    	</a:t>
            </a:r>
            <a:r>
              <a:rPr lang="en-US" sz="4000" dirty="0" smtClean="0"/>
              <a:t>        </a:t>
            </a:r>
            <a:r>
              <a:rPr lang="en-US" sz="7200" dirty="0" smtClean="0"/>
              <a:t>THANK YOU</a:t>
            </a:r>
            <a:endParaRPr lang="en-US" sz="72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394</Words>
  <Application>Microsoft Office PowerPoint</Application>
  <PresentationFormat>On-screen Show (4:3)</PresentationFormat>
  <Paragraphs>27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PREDICTING HOUSE PRICES USING MACHINE LEARNING</vt:lpstr>
      <vt:lpstr>INTRODUCTION</vt:lpstr>
      <vt:lpstr>Machine learning algorithm</vt:lpstr>
      <vt:lpstr>K Nearest Neighbours</vt:lpstr>
      <vt:lpstr>Slide 5</vt:lpstr>
      <vt:lpstr>Random Forest Regression</vt:lpstr>
      <vt:lpstr>Encoding categorical data</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 USING MACHINE LEARNING</dc:title>
  <dc:creator>NANDHAKUMAR</dc:creator>
  <cp:lastModifiedBy>NANDHAKUMAR</cp:lastModifiedBy>
  <cp:revision>11</cp:revision>
  <dcterms:created xsi:type="dcterms:W3CDTF">2006-08-16T00:00:00Z</dcterms:created>
  <dcterms:modified xsi:type="dcterms:W3CDTF">2023-10-17T09:49:38Z</dcterms:modified>
</cp:coreProperties>
</file>