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5" y="990595"/>
            <a:ext cx="1743075" cy="1333495"/>
            <a:chOff x="742950" y="1104895"/>
            <a:chExt cx="1743075" cy="1333495"/>
          </a:xfrm>
        </p:grpSpPr>
        <p:sp>
          <p:nvSpPr>
            <p:cNvPr id="3" name="object 3"/>
            <p:cNvSpPr/>
            <p:nvPr/>
          </p:nvSpPr>
          <p:spPr>
            <a:xfrm>
              <a:off x="742950" y="138112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9" y="1104895"/>
              <a:ext cx="647695" cy="56197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4" y="1190620"/>
            <a:ext cx="1666879" cy="1438279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4" cy="61912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59"/>
            <a:ext cx="9982204" cy="1001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8"/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Employee Data Analysis using Excel</a:t>
            </a:r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br>
              <a:rPr b="1">
                <a:solidFill>
                  <a:srgbClr val="0F0F0F"/>
                </a:solidFill>
              </a:rPr>
            </a:b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6" y="3314155"/>
            <a:ext cx="8610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400"/>
              <a:t>STUDENT </a:t>
            </a:r>
            <a:r>
              <a:rPr sz="2400"/>
              <a:t>NAME: BHARATHI.M</a:t>
            </a:r>
          </a:p>
          <a:p>
            <a:pPr/>
            <a:r>
              <a:rPr sz="2400"/>
              <a:t>REGISTER </a:t>
            </a:r>
            <a:r>
              <a:rPr sz="2400"/>
              <a:t>NO: </a:t>
            </a:r>
            <a:r>
              <a:rPr sz="2400"/>
              <a:t>312216708 (asunm1657312216708)</a:t>
            </a:r>
          </a:p>
          <a:p>
            <a:pPr/>
            <a:r>
              <a:rPr sz="2400"/>
              <a:t>DEPARTMENT: B.COM (GENERAL)</a:t>
            </a:r>
          </a:p>
          <a:p>
            <a:pPr/>
            <a:r>
              <a:rPr sz="2400"/>
              <a:t>COLLEGE: CHRIST COLLEGE  OF ARTS AND SCIENCE.</a:t>
            </a:r>
          </a:p>
          <a:p>
            <a:pPr/>
            <a:r>
              <a:rPr sz="240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9" y="3381379"/>
            <a:ext cx="2466979" cy="341947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68" y="654936"/>
            <a:ext cx="8480426" cy="670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/>
              <a:t> </a:t>
            </a:r>
            <a:r>
              <a:rPr sz="4250"/>
              <a:t>"</a:t>
            </a:r>
            <a:r>
              <a:rPr sz="4250"/>
              <a:t>WOW</a:t>
            </a:r>
            <a:r>
              <a:rPr sz="4250"/>
              <a:t>"</a:t>
            </a:r>
            <a:r>
              <a:rPr sz="4250"/>
              <a:t> </a:t>
            </a:r>
            <a:r>
              <a:rPr sz="4250"/>
              <a:t>IN</a:t>
            </a:r>
            <a:r>
              <a:rPr sz="4250"/>
              <a:t> </a:t>
            </a:r>
            <a:r>
              <a:rPr sz="4250"/>
              <a:t>OUR</a:t>
            </a:r>
            <a:r>
              <a:rPr sz="4250"/>
              <a:t> </a:t>
            </a:r>
            <a:r>
              <a:rPr sz="425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22" y="1060191"/>
            <a:ext cx="8534018" cy="501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</a:p>
          <a:p>
            <a:pPr/>
            <a:r>
              <a:rPr b="1" sz="2400"/>
              <a:t>Potential </a:t>
            </a:r>
            <a:r>
              <a:rPr b="1" sz="2400"/>
              <a:t>Situations in the Data</a:t>
            </a:r>
          </a:p>
          <a:p>
            <a:pPr/>
            <a:r>
              <a:rPr b="1" sz="2400"/>
              <a:t>Uneven Resource Distribution:</a:t>
            </a:r>
            <a:r>
              <a:rPr sz="2400"/>
              <a:t> Departments with high or low "Count - Name" compared to "Count - Department."</a:t>
            </a:r>
          </a:p>
          <a:p>
            <a:pPr/>
            <a:r>
              <a:rPr b="1" sz="2400"/>
              <a:t>Project-Oriented Departments:</a:t>
            </a:r>
            <a:r>
              <a:rPr sz="2400"/>
              <a:t> High "Count - Name" relative to "Count - Department."</a:t>
            </a:r>
          </a:p>
          <a:p>
            <a:pPr/>
            <a:r>
              <a:rPr b="1" sz="2400"/>
              <a:t>Administrative or Support Functions:</a:t>
            </a:r>
            <a:r>
              <a:rPr sz="2400"/>
              <a:t> Low "Count - Name" relative to "Count - Department."</a:t>
            </a:r>
          </a:p>
          <a:p>
            <a:pPr/>
            <a:r>
              <a:rPr b="1" sz="2400"/>
              <a:t>Inefficient Resource Utilization:</a:t>
            </a:r>
            <a:r>
              <a:rPr sz="2400"/>
              <a:t> High "Count - Name" with low productivity.</a:t>
            </a:r>
          </a:p>
          <a:p>
            <a:pPr/>
            <a:r>
              <a:rPr b="1" sz="2400"/>
              <a:t>Overburdened Departments:</a:t>
            </a:r>
            <a:r>
              <a:rPr sz="2400"/>
              <a:t> Consistently high "Count - Name" over time.</a:t>
            </a:r>
          </a:p>
          <a:p>
            <a:p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768" y="291149"/>
            <a:ext cx="3303900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4800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>
                <a:latin typeface="Trebuchet MS"/>
                <a:cs typeface="Trebuchet MS"/>
              </a:rPr>
              <a:t>D</a:t>
            </a:r>
            <a:r>
              <a:rPr b="1" sz="4800">
                <a:latin typeface="Trebuchet MS"/>
                <a:cs typeface="Trebuchet MS"/>
              </a:rPr>
              <a:t>E</a:t>
            </a:r>
            <a:r>
              <a:rPr b="1" sz="4800">
                <a:latin typeface="Trebuchet MS"/>
                <a:cs typeface="Trebuchet MS"/>
              </a:rPr>
              <a:t>LL</a:t>
            </a:r>
            <a:r>
              <a:rPr b="1" sz="4800">
                <a:latin typeface="Trebuchet MS"/>
                <a:cs typeface="Trebuchet MS"/>
              </a:rPr>
              <a:t>I</a:t>
            </a:r>
            <a:r>
              <a:rPr b="1" sz="4800">
                <a:latin typeface="Trebuchet MS"/>
                <a:cs typeface="Trebuchet MS"/>
              </a:rPr>
              <a:t>N</a:t>
            </a:r>
            <a:r>
              <a:rPr b="1" sz="4800">
                <a:latin typeface="Trebuchet MS"/>
                <a:cs typeface="Trebuchet MS"/>
              </a:rPr>
              <a:t>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2" name="TextBox 1"/>
          <p:cNvSpPr txBox="1"/>
          <p:nvPr/>
        </p:nvSpPr>
        <p:spPr>
          <a:xfrm>
            <a:off x="533395" y="1371600"/>
            <a:ext cx="10287000" cy="424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/>
              <a:t>Data </a:t>
            </a:r>
            <a:r>
              <a:rPr b="1"/>
              <a:t>Cleaning and Preparation:</a:t>
            </a:r>
          </a:p>
          <a:p>
            <a:pPr/>
            <a:r>
              <a:rPr b="1"/>
              <a:t>Handling Missing Values:</a:t>
            </a:r>
            <a:r>
              <a:rPr/>
              <a:t> Addressing any missing data points for "Count - Department" or "Count - Name."</a:t>
            </a:r>
          </a:p>
          <a:p>
            <a:pPr/>
            <a:r>
              <a:rPr b="1"/>
              <a:t>Data Normalization:</a:t>
            </a:r>
            <a:r>
              <a:rPr/>
              <a:t> Ensuring consistency in data formats and units of measurement.</a:t>
            </a:r>
          </a:p>
          <a:p>
            <a:pPr/>
            <a:r>
              <a:rPr b="1"/>
              <a:t>Outlier Detection and Correction:</a:t>
            </a:r>
            <a:r>
              <a:rPr/>
              <a:t> Identifying and addressing any extreme or unusual values that might skew the analysis.</a:t>
            </a:r>
          </a:p>
          <a:p>
            <a:pPr/>
            <a:r>
              <a:rPr b="1"/>
              <a:t>Feature Engineering:</a:t>
            </a:r>
          </a:p>
          <a:p>
            <a:pPr/>
            <a:r>
              <a:rPr b="1"/>
              <a:t>Creating Derived Metrics:</a:t>
            </a:r>
            <a:r>
              <a:rPr/>
              <a:t> Consider creating additional metrics such as "Resource Allocation Ratio" (Count - Name / Count - Department) to provide a more comprehensive understanding of resource utilization.</a:t>
            </a:r>
          </a:p>
          <a:p>
            <a:pPr/>
            <a:r>
              <a:rPr b="1"/>
              <a:t>Categorical Encoding:</a:t>
            </a:r>
            <a:r>
              <a:rPr/>
              <a:t> If the "Department" field is categorical, converting it into a numerical format suitable for modeling.</a:t>
            </a:r>
          </a:p>
          <a:p>
            <a:pPr/>
            <a:r>
              <a:rPr b="1"/>
              <a:t>Exploratory Data Analysis (EDA):</a:t>
            </a:r>
          </a:p>
          <a:p>
            <a:pPr/>
            <a:r>
              <a:rPr b="1"/>
              <a:t>Visualization:</a:t>
            </a:r>
            <a:r>
              <a:rPr/>
              <a:t> Creating visualizations (e.g., histograms, scatter plots, box plots) to explore the distribution of variables, identify relationships, and detect patterns.</a:t>
            </a:r>
          </a:p>
          <a:p>
            <a:pPr/>
            <a:r>
              <a:rPr b="1"/>
              <a:t>Correlation Analysis:</a:t>
            </a:r>
            <a:r>
              <a:rPr/>
              <a:t> Assessing the correlation between "Count - Department" and "Count - Name" to understand the relationship between departmental size and resource allocation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/>
              <a:t>Model Selection and Training:</a:t>
            </a:r>
          </a:p>
          <a:p>
            <a:pPr/>
            <a:r>
              <a:rPr b="1"/>
              <a:t>Regression Analysis:</a:t>
            </a:r>
            <a:r>
              <a:rPr/>
              <a:t> Using regression models (e.g., linear regression, multiple regression) to predict the "Count - Name" based on the "Count - Department" and other relevant features.</a:t>
            </a:r>
          </a:p>
          <a:p>
            <a:pPr/>
            <a:r>
              <a:rPr b="1"/>
              <a:t>Classification Models:</a:t>
            </a:r>
            <a:r>
              <a:rPr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pPr/>
            <a:r>
              <a:rPr b="1"/>
              <a:t>Model Evaluation:</a:t>
            </a:r>
          </a:p>
          <a:p>
            <a:pPr/>
            <a:r>
              <a:rPr b="1"/>
              <a:t>Performance Metrics:</a:t>
            </a:r>
            <a:r>
              <a:rPr/>
              <a:t> Assessing the model's performance using appropriate metrics (e.g., R-squared, mean squared error, accuracy, precision, recall, F1-score).</a:t>
            </a:r>
          </a:p>
          <a:p>
            <a:pPr/>
            <a:r>
              <a:rPr b="1"/>
              <a:t>Cross-Validation:</a:t>
            </a:r>
            <a:r>
              <a:rPr/>
              <a:t> Evaluating the model's generalization ability using techniques like k-fold cross-validation.</a:t>
            </a:r>
          </a:p>
          <a:p>
            <a:pPr/>
            <a:r>
              <a:rPr b="1"/>
              <a:t>Interpretation and Insights:</a:t>
            </a:r>
          </a:p>
          <a:p>
            <a:pPr/>
            <a:r>
              <a:rPr b="1"/>
              <a:t>Understanding Model Coefficients:</a:t>
            </a:r>
            <a:r>
              <a:rPr/>
              <a:t> Interpreting the coefficients of the regression model to understand the impact of "Count - Department" and other features on "Count - Name."</a:t>
            </a:r>
          </a:p>
          <a:p>
            <a:pPr/>
            <a:r>
              <a:rPr b="1"/>
              <a:t>Identifying Significant Predictors:</a:t>
            </a:r>
            <a:r>
              <a:rPr/>
              <a:t> Determining which features are most influential in predicting "Count - Name."</a:t>
            </a:r>
          </a:p>
          <a:p>
            <a:pPr/>
          </a:p>
          <a:p>
            <a:pPr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25" y="385441"/>
            <a:ext cx="2437134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/>
              <a:t>R</a:t>
            </a:r>
            <a:r>
              <a:rPr/>
              <a:t>E</a:t>
            </a:r>
            <a:r>
              <a:rPr/>
              <a:t>S</a:t>
            </a:r>
            <a:r>
              <a:rPr/>
              <a:t>U</a:t>
            </a:r>
            <a:r>
              <a:rPr/>
              <a:t>L</a:t>
            </a:r>
            <a:r>
              <a:rPr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13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6"/>
            <a:ext cx="6232531" cy="350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5" y="1216669"/>
            <a:ext cx="2406494" cy="36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7" y="1143000"/>
            <a:ext cx="7299321" cy="411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4" y="609604"/>
            <a:ext cx="2406494" cy="36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5" y="1447795"/>
            <a:ext cx="9372600" cy="341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/>
              <a:t>Uneven resource distribution.</a:t>
            </a:r>
          </a:p>
          <a:p>
            <a:pPr marL="285750" indent="-285750">
              <a:buFont typeface="Arial"/>
              <a:buChar char="•"/>
            </a:pPr>
            <a:r>
              <a:rPr/>
              <a:t>Project-oriented focus.</a:t>
            </a:r>
          </a:p>
          <a:p>
            <a:pPr marL="285750" indent="-285750">
              <a:buFont typeface="Arial"/>
              <a:buChar char="•"/>
            </a:pPr>
            <a:r>
              <a:rPr/>
              <a:t>Administrative and support functions.</a:t>
            </a:r>
          </a:p>
          <a:p>
            <a:pPr marL="285750" indent="-285750">
              <a:buFont typeface="Arial"/>
              <a:buChar char="•"/>
            </a:pPr>
            <a:r>
              <a:rPr/>
              <a:t>Inefficient resource utilization.</a:t>
            </a:r>
          </a:p>
          <a:p>
            <a:pPr marL="285750" indent="-285750">
              <a:buFont typeface="Arial"/>
              <a:buChar char="•"/>
            </a:pPr>
            <a:r>
              <a:rPr/>
              <a:t>Overburdened departments.</a:t>
            </a:r>
          </a:p>
          <a:p>
            <a:pPr/>
            <a:r>
              <a:rPr b="1"/>
              <a:t>Recommendations:</a:t>
            </a:r>
          </a:p>
          <a:p>
            <a:pPr marL="285750" indent="-285750">
              <a:buFont typeface="Arial"/>
              <a:buChar char="•"/>
            </a:pPr>
            <a:r>
              <a:rPr/>
              <a:t>Re-evaluate resource allocation strategies.</a:t>
            </a:r>
          </a:p>
          <a:p>
            <a:pPr marL="285750" indent="-285750">
              <a:buFont typeface="Arial"/>
              <a:buChar char="•"/>
            </a:pPr>
            <a:r>
              <a:rPr/>
              <a:t>Implement balanced resource distribution.</a:t>
            </a:r>
          </a:p>
          <a:p>
            <a:pPr marL="285750" indent="-285750">
              <a:buFont typeface="Arial"/>
              <a:buChar char="•"/>
            </a:pPr>
            <a:r>
              <a:rPr/>
              <a:t>Promote strategic planning.</a:t>
            </a:r>
          </a:p>
          <a:p>
            <a:pPr marL="285750" indent="-285750">
              <a:buFont typeface="Arial"/>
              <a:buChar char="•"/>
            </a:pPr>
            <a:r>
              <a:rPr/>
              <a:t>Enhance efficiency and productivity.</a:t>
            </a:r>
          </a:p>
          <a:p>
            <a:pPr marL="285750" indent="-285750">
              <a:buFont typeface="Arial"/>
              <a:buChar char="•"/>
            </a:pPr>
            <a:r>
              <a:rPr/>
              <a:t>Address overburdened departments.</a:t>
            </a:r>
          </a:p>
          <a:p>
            <a:p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3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4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4" name="object 14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5" name="object 15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6" name="object 16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68" y="829623"/>
            <a:ext cx="3909696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/>
              <a:t> </a:t>
            </a:r>
            <a:r>
              <a:rPr sz="425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9" y="6410329"/>
            <a:ext cx="3705220" cy="295279"/>
            <a:chOff x="466729" y="6410329"/>
            <a:chExt cx="3705220" cy="29527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0" y="6467479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1" y="2123270"/>
            <a:ext cx="8593233" cy="144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5"/>
            <a:ext cx="1248170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3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4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4" name="object 14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15" name="object 15"/>
          <p:cNvSpPr/>
          <p:nvPr/>
        </p:nvSpPr>
        <p:spPr>
          <a:xfrm>
            <a:off x="7362820" y="447670"/>
            <a:ext cx="361945" cy="361945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6" name="object 16"/>
          <p:cNvSpPr/>
          <p:nvPr/>
        </p:nvSpPr>
        <p:spPr>
          <a:xfrm>
            <a:off x="11010904" y="5610229"/>
            <a:ext cx="647695" cy="64769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095"/>
            <a:ext cx="247645" cy="24764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0" y="3819520"/>
            <a:ext cx="4124329" cy="3009904"/>
            <a:chOff x="47620" y="3819520"/>
            <a:chExt cx="4124329" cy="300990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0" y="3819520"/>
              <a:ext cx="1733545" cy="300990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68" y="445382"/>
            <a:ext cx="2357116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/>
              <a:t>A</a:t>
            </a:r>
            <a:r>
              <a:rPr/>
              <a:t>G</a:t>
            </a:r>
            <a:r>
              <a:rPr/>
              <a:t>E</a:t>
            </a:r>
            <a:r>
              <a:rPr/>
              <a:t>N</a:t>
            </a:r>
            <a:r>
              <a:rPr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0" y="104153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0" y="2933695"/>
            <a:ext cx="2762245" cy="3257550"/>
            <a:chOff x="7991470" y="2933695"/>
            <a:chExt cx="2762245" cy="3257550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0" y="2933695"/>
              <a:ext cx="2762245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575057"/>
            <a:ext cx="5636893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</a:t>
            </a:r>
            <a:r>
              <a:rPr sz="4250"/>
              <a:t>ROB</a:t>
            </a:r>
            <a:r>
              <a:rPr sz="4250"/>
              <a:t>L</a:t>
            </a:r>
            <a:r>
              <a:rPr sz="4250"/>
              <a:t>E</a:t>
            </a:r>
            <a:r>
              <a:rPr sz="4250"/>
              <a:t>M</a:t>
            </a:r>
            <a:r>
              <a:rPr sz="4250"/>
              <a:t>	</a:t>
            </a:r>
            <a:r>
              <a:rPr sz="4250"/>
              <a:t>S</a:t>
            </a:r>
            <a:r>
              <a:rPr sz="4250"/>
              <a:t>T</a:t>
            </a:r>
            <a:r>
              <a:rPr sz="4250"/>
              <a:t>A</a:t>
            </a:r>
            <a:r>
              <a:rPr sz="4250"/>
              <a:t>T</a:t>
            </a:r>
            <a:r>
              <a:rPr sz="4250"/>
              <a:t>E</a:t>
            </a:r>
            <a:r>
              <a:rPr sz="4250"/>
              <a:t>ME</a:t>
            </a:r>
            <a:r>
              <a:rPr sz="4250"/>
              <a:t>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4" y="1437428"/>
            <a:ext cx="8389539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b="1" sz="24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62" y="1537859"/>
            <a:ext cx="8534395" cy="470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Analyzing </a:t>
            </a:r>
            <a:r>
              <a:rPr b="1" sz="2000"/>
              <a:t>Employee Type Distribution</a:t>
            </a:r>
          </a:p>
          <a:p>
            <a:pPr/>
            <a:r>
              <a:rPr b="1" sz="2000"/>
              <a:t>Objective:</a:t>
            </a:r>
          </a:p>
          <a:p>
            <a:pPr/>
            <a:r>
              <a:rPr sz="2000"/>
              <a:t>To analyze the distribution of employee types (fixed term, permanent, temporary) across different departments and identify potential imbalances or disparities.</a:t>
            </a:r>
          </a:p>
          <a:p>
            <a:pPr/>
            <a:r>
              <a:rPr b="1" sz="2000"/>
              <a:t>Scope:</a:t>
            </a:r>
          </a:p>
          <a:p>
            <a:pPr>
              <a:buFont typeface="Arial"/>
              <a:buChar char="•"/>
            </a:pPr>
            <a:r>
              <a:rPr b="1" sz="2000"/>
              <a:t>Data Analysis:</a:t>
            </a:r>
            <a:r>
              <a:rPr sz="200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sz="2000"/>
              <a:t>Departmental Comparison:</a:t>
            </a:r>
            <a:r>
              <a:rPr sz="200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sz="2000"/>
              <a:t>Efficiency Assessment:</a:t>
            </a:r>
            <a:r>
              <a:rPr sz="200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sz="2000"/>
              <a:t>Recommendations:</a:t>
            </a:r>
            <a:r>
              <a:rPr sz="200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4" y="950021"/>
            <a:ext cx="9829800" cy="409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cap="none" sz="2000" baseline="0">
                <a:solidFill>
                  <a:schemeClr val="tx1"/>
                </a:solidFill>
                <a:latin typeface="Arial"/>
                <a:cs typeface="Arial"/>
              </a:rPr>
              <a:t>Expected Outcomes: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A comprehensive understanding of the employee type distribution within the organization.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Identification of potential imbalances or disparities in employee type allocation.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Recommendations for improving employee type distribution and departmental efficiency.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cap="none" sz="2000" baseline="0">
                <a:solidFill>
                  <a:schemeClr val="tx1"/>
                </a:solidFill>
                <a:latin typeface="Arial"/>
                <a:cs typeface="Arial"/>
              </a:rPr>
              <a:t>Project Deliverables: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Data analysis report, including key metrics and findings.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Comparative analysis of employee type distributions across departments.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Assessment of employee type balance and identification of areas for improvement.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Recommendations for optimizing employee type allocation and improving departmental efficiency.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45"/>
            <a:ext cx="3533770" cy="3810004"/>
            <a:chOff x="8658225" y="2647945"/>
            <a:chExt cx="3533770" cy="3810004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5"/>
              <a:ext cx="3533770" cy="381000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68" y="829623"/>
            <a:ext cx="5263520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	</a:t>
            </a:r>
            <a:r>
              <a:rPr sz="425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799"/>
            <a:ext cx="99679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Purpose:</a:t>
            </a:r>
          </a:p>
          <a:p>
            <a:pPr/>
            <a:r>
              <a:rPr sz="2000"/>
              <a:t>To analyze the distribution of employee types (fixed term, permanent, temporary) across departments and identify areas for improvement.</a:t>
            </a:r>
          </a:p>
          <a:p>
            <a:pPr/>
            <a:r>
              <a:rPr b="1" sz="2000"/>
              <a:t>Goals:</a:t>
            </a:r>
          </a:p>
          <a:p>
            <a:pPr>
              <a:buFont typeface="Arial"/>
              <a:buChar char="•"/>
            </a:pPr>
            <a:r>
              <a:rPr sz="200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sz="200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sz="2000"/>
              <a:t>Develop recommendations for optimizing employee type allocation.</a:t>
            </a:r>
          </a:p>
          <a:p>
            <a:pPr/>
            <a:r>
              <a:rPr b="1" sz="2000"/>
              <a:t>Scope:</a:t>
            </a:r>
          </a:p>
          <a:p>
            <a:pPr>
              <a:buFont typeface="Arial"/>
              <a:buChar char="•"/>
            </a:pPr>
            <a:r>
              <a:rPr sz="200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sz="200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sz="2000"/>
              <a:t>Assessment of employee type balance.</a:t>
            </a:r>
          </a:p>
          <a:p>
            <a:pPr>
              <a:buFont typeface="Arial"/>
              <a:buChar char="•"/>
            </a:pPr>
            <a:r>
              <a:rPr sz="2000"/>
              <a:t>Recommendations for optimization.</a:t>
            </a:r>
          </a:p>
          <a:p>
            <a:pPr/>
            <a:r>
              <a:rPr b="1" sz="2000"/>
              <a:t>Methodology:</a:t>
            </a:r>
          </a:p>
          <a:p>
            <a:pPr>
              <a:buFont typeface="Arial"/>
              <a:buChar char="•"/>
            </a:pPr>
            <a:r>
              <a:rPr sz="2000"/>
              <a:t>Data collection and analysis.</a:t>
            </a:r>
          </a:p>
          <a:p>
            <a:pPr>
              <a:buFont typeface="Arial"/>
              <a:buChar char="•"/>
            </a:pPr>
            <a:r>
              <a:rPr sz="2000"/>
              <a:t>Departmental comparison.</a:t>
            </a:r>
          </a:p>
          <a:p>
            <a:pPr>
              <a:buFont typeface="Arial"/>
              <a:buChar char="•"/>
            </a:pPr>
            <a:r>
              <a:rPr sz="2000"/>
              <a:t>Balance assessment.</a:t>
            </a:r>
          </a:p>
          <a:p>
            <a:pPr>
              <a:buFont typeface="Arial"/>
              <a:buChar char="•"/>
            </a:pPr>
            <a:r>
              <a:rPr sz="200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3" name="object 3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45" y="891796"/>
            <a:ext cx="5014591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3200"/>
              <a:t>W</a:t>
            </a:r>
            <a:r>
              <a:rPr sz="3200"/>
              <a:t>H</a:t>
            </a:r>
            <a:r>
              <a:rPr sz="3200"/>
              <a:t>O</a:t>
            </a:r>
            <a:r>
              <a:rPr sz="3200"/>
              <a:t> </a:t>
            </a:r>
            <a:r>
              <a:rPr sz="3200"/>
              <a:t>AR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T</a:t>
            </a:r>
            <a:r>
              <a:rPr sz="3200"/>
              <a:t>H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E</a:t>
            </a:r>
            <a:r>
              <a:rPr sz="3200"/>
              <a:t>N</a:t>
            </a:r>
            <a:r>
              <a:rPr sz="3200"/>
              <a:t>D</a:t>
            </a:r>
            <a:r>
              <a:rPr sz="3200"/>
              <a:t> </a:t>
            </a:r>
            <a:r>
              <a:rPr sz="3200"/>
              <a:t>U</a:t>
            </a:r>
            <a:r>
              <a:rPr sz="3200"/>
              <a:t>S</a:t>
            </a:r>
            <a:r>
              <a:rPr sz="3200"/>
              <a:t>E</a:t>
            </a:r>
            <a:r>
              <a:rPr sz="3200"/>
              <a:t>R</a:t>
            </a:r>
            <a:r>
              <a:rPr sz="3200"/>
              <a:t>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4" y="6172200"/>
            <a:ext cx="2181229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7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4" y="1691115"/>
            <a:ext cx="66246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Directly affected by resource allocation decisions.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May be impacted by changes resulting from the project 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0"/>
            <a:ext cx="2695579" cy="32480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1" y="857891"/>
            <a:ext cx="9763120" cy="575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3600"/>
              <a:t>O</a:t>
            </a:r>
            <a:r>
              <a:rPr sz="3600"/>
              <a:t>U</a:t>
            </a:r>
            <a:r>
              <a:rPr sz="3600"/>
              <a:t>R</a:t>
            </a:r>
            <a:r>
              <a:rPr sz="3600"/>
              <a:t> </a:t>
            </a:r>
            <a:r>
              <a:rPr sz="3600"/>
              <a:t>S</a:t>
            </a:r>
            <a:r>
              <a:rPr sz="3600"/>
              <a:t>O</a:t>
            </a:r>
            <a:r>
              <a:rPr sz="3600"/>
              <a:t>LU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  <a:r>
              <a:rPr sz="3600"/>
              <a:t> </a:t>
            </a:r>
            <a:r>
              <a:rPr sz="3600"/>
              <a:t>A</a:t>
            </a:r>
            <a:r>
              <a:rPr sz="3600"/>
              <a:t>N</a:t>
            </a:r>
            <a:r>
              <a:rPr sz="3600"/>
              <a:t>D</a:t>
            </a:r>
            <a:r>
              <a:rPr sz="3600"/>
              <a:t> 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S</a:t>
            </a:r>
            <a:r>
              <a:rPr sz="3600"/>
              <a:t> </a:t>
            </a:r>
            <a:r>
              <a:rPr sz="3600"/>
              <a:t>V</a:t>
            </a:r>
            <a:r>
              <a:rPr sz="3600"/>
              <a:t>A</a:t>
            </a:r>
            <a:r>
              <a:rPr sz="3600"/>
              <a:t>LU</a:t>
            </a:r>
            <a:r>
              <a:rPr sz="3600"/>
              <a:t>E</a:t>
            </a:r>
            <a:r>
              <a:rPr sz="3600"/>
              <a:t> </a:t>
            </a:r>
            <a:r>
              <a:rPr sz="3600"/>
              <a:t>P</a:t>
            </a:r>
            <a:r>
              <a:rPr sz="3600"/>
              <a:t>R</a:t>
            </a:r>
            <a:r>
              <a:rPr sz="3600"/>
              <a:t>O</a:t>
            </a:r>
            <a:r>
              <a:rPr sz="3600"/>
              <a:t>P</a:t>
            </a:r>
            <a:r>
              <a:rPr sz="3600"/>
              <a:t>O</a:t>
            </a:r>
            <a:r>
              <a:rPr sz="3600"/>
              <a:t>S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3548" y="1712588"/>
            <a:ext cx="6762745" cy="378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b="1" sz="2400"/>
              <a:t>Solution and Value </a:t>
            </a:r>
            <a:r>
              <a:rPr b="1" sz="2400"/>
              <a:t>Proposition:</a:t>
            </a:r>
          </a:p>
          <a:p>
            <a:pPr/>
          </a:p>
          <a:p>
            <a:pPr/>
            <a:r>
              <a:rPr b="1" sz="2400"/>
              <a:t>Solution:</a:t>
            </a:r>
            <a:r>
              <a:rPr sz="2400"/>
              <a:t> Departmental Resource Allocation Optimization </a:t>
            </a:r>
            <a:r>
              <a:rPr sz="2400"/>
              <a:t>Framework.</a:t>
            </a:r>
          </a:p>
          <a:p>
            <a:pPr/>
            <a:r>
              <a:rPr b="1" sz="2400"/>
              <a:t>Components:</a:t>
            </a:r>
            <a:r>
              <a:rPr sz="2400"/>
              <a:t> Data collection, analysis, comparison, assessment, and recommendations.</a:t>
            </a:r>
          </a:p>
          <a:p>
            <a:pPr/>
            <a:r>
              <a:rPr b="1" sz="2400"/>
              <a:t>Value Proposition:</a:t>
            </a:r>
            <a:r>
              <a:rPr sz="240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795"/>
            <a:ext cx="7696204" cy="317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</a:p>
          <a:p>
            <a:pPr marL="342900" indent="-342900">
              <a:buFont typeface="Wingdings"/>
              <a:buChar char="q"/>
            </a:pPr>
            <a:r>
              <a:rPr b="1" sz="2000"/>
              <a:t>Dataset:</a:t>
            </a:r>
            <a:r>
              <a:rPr sz="2000"/>
              <a:t> Contains information about departmental resource allocation</a:t>
            </a:r>
            <a:r>
              <a:rPr sz="2000"/>
              <a:t>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Fields:</a:t>
            </a:r>
            <a:r>
              <a:rPr sz="2000"/>
              <a:t> Department, Count - Department, Count - Name.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Assumptions:</a:t>
            </a:r>
            <a:r>
              <a:rPr sz="2000"/>
              <a:t> "Count - Name" likely represents individuals assigned to projects.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Potential Analysis:</a:t>
            </a:r>
            <a:r>
              <a:rPr sz="200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Considerations:</a:t>
            </a:r>
            <a:r>
              <a:rPr sz="2000"/>
              <a:t> Data quality, privacy, and visualization</a:t>
            </a:r>
            <a:r>
              <a:rPr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2024-08-29T07:12:37Z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