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9957604-9E14-4C76-88B5-9C14ED47264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40870C-ED55-4B42-92D6-AE97CABA30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176865"/>
          </a:xfrm>
        </p:spPr>
        <p:txBody>
          <a:bodyPr/>
          <a:lstStyle/>
          <a:p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BHARATHI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066800"/>
            <a:ext cx="6196405" cy="465626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PROS</a:t>
            </a:r>
          </a:p>
          <a:p>
            <a:r>
              <a:rPr lang="en-US" b="1" dirty="0" smtClean="0">
                <a:effectLst/>
              </a:rPr>
              <a:t>Ease of Use</a:t>
            </a:r>
            <a:r>
              <a:rPr lang="en-US" dirty="0" smtClean="0"/>
              <a:t>: Simple setup and user-friendly.</a:t>
            </a:r>
          </a:p>
          <a:p>
            <a:r>
              <a:rPr lang="en-US" b="1" dirty="0" smtClean="0">
                <a:effectLst/>
              </a:rPr>
              <a:t>Cost-Effective</a:t>
            </a:r>
            <a:r>
              <a:rPr lang="en-US" dirty="0" smtClean="0"/>
              <a:t>: Free for most use cases.</a:t>
            </a:r>
          </a:p>
          <a:p>
            <a:r>
              <a:rPr lang="en-US" b="1" dirty="0" smtClean="0">
                <a:effectLst/>
              </a:rPr>
              <a:t>Reliability</a:t>
            </a:r>
            <a:r>
              <a:rPr lang="en-US" dirty="0" smtClean="0"/>
              <a:t>: Trusted by major companies like Facebook, Twitter, and Google.</a:t>
            </a:r>
          </a:p>
          <a:p>
            <a:r>
              <a:rPr lang="en-US" b="1" dirty="0" smtClean="0"/>
              <a:t>CONS</a:t>
            </a:r>
          </a:p>
          <a:p>
            <a:r>
              <a:rPr lang="en-US" dirty="0" smtClean="0"/>
              <a:t>Limited support for advanced analytics.</a:t>
            </a:r>
          </a:p>
          <a:p>
            <a:r>
              <a:rPr lang="en-US" dirty="0" smtClean="0"/>
              <a:t>Scaling challenges in distributed systems.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Performance and Scalability.</a:t>
            </a:r>
          </a:p>
          <a:p>
            <a:r>
              <a:rPr lang="en-US" dirty="0"/>
              <a:t>Cross-Platform Support.</a:t>
            </a:r>
          </a:p>
          <a:p>
            <a:r>
              <a:rPr lang="en-US" dirty="0"/>
              <a:t>Open-Source with Community and Enterprise Editions.</a:t>
            </a:r>
          </a:p>
          <a:p>
            <a:r>
              <a:rPr lang="en-US" dirty="0"/>
              <a:t>Comprehensive Security Features.</a:t>
            </a:r>
          </a:p>
          <a:p>
            <a:r>
              <a:rPr lang="en-US" dirty="0"/>
              <a:t>Extensive SQL Support (Joins, </a:t>
            </a:r>
            <a:r>
              <a:rPr lang="en-US" dirty="0" err="1"/>
              <a:t>Subqueries</a:t>
            </a:r>
            <a:r>
              <a:rPr lang="en-US" dirty="0"/>
              <a:t>, Triggers).</a:t>
            </a:r>
          </a:p>
          <a:p>
            <a:r>
              <a:rPr lang="en-US" dirty="0"/>
              <a:t>Support for Transactions and ACID compliance.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838200"/>
            <a:ext cx="6196405" cy="488486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13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219200"/>
            <a:ext cx="6196405" cy="4503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MySQL?</a:t>
            </a:r>
          </a:p>
          <a:p>
            <a:r>
              <a:rPr lang="en-US" b="1" dirty="0"/>
              <a:t>MySQL</a:t>
            </a:r>
            <a:r>
              <a:rPr lang="en-US" dirty="0"/>
              <a:t> is an open-source relational database management system (RDBMS) that uses </a:t>
            </a:r>
            <a:r>
              <a:rPr lang="en-US" b="1" dirty="0"/>
              <a:t>Structured Query Language (SQL)</a:t>
            </a:r>
            <a:r>
              <a:rPr lang="en-US" dirty="0"/>
              <a:t> to manage, store, and retrieve data in a structured format. It is widely used in web applications and software development due to its performance, scalability, and reliability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219200"/>
            <a:ext cx="6196405" cy="45038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700" b="1" dirty="0"/>
              <a:t>Key Features of MySQL</a:t>
            </a:r>
          </a:p>
          <a:p>
            <a:r>
              <a:rPr lang="en-US" sz="3200" b="1" dirty="0"/>
              <a:t>Open-Source</a:t>
            </a:r>
            <a:r>
              <a:rPr lang="en-US" sz="3200" dirty="0"/>
              <a:t>: Free to use with a large community supporting it.</a:t>
            </a:r>
          </a:p>
          <a:p>
            <a:r>
              <a:rPr lang="en-US" sz="3200" b="1" dirty="0"/>
              <a:t>Cross-Platform</a:t>
            </a:r>
            <a:r>
              <a:rPr lang="en-US" sz="3200" dirty="0"/>
              <a:t>: Runs on various operating systems (Windows, Linux, </a:t>
            </a:r>
            <a:r>
              <a:rPr lang="en-US" sz="3200" dirty="0" err="1"/>
              <a:t>macOS</a:t>
            </a:r>
            <a:r>
              <a:rPr lang="en-US" sz="3200" dirty="0"/>
              <a:t>).</a:t>
            </a:r>
          </a:p>
          <a:p>
            <a:r>
              <a:rPr lang="en-US" sz="3200" b="1" dirty="0"/>
              <a:t>High Performance</a:t>
            </a:r>
            <a:r>
              <a:rPr lang="en-US" sz="3200" dirty="0"/>
              <a:t>: Optimized for speed and efficiency.</a:t>
            </a:r>
          </a:p>
          <a:p>
            <a:r>
              <a:rPr lang="en-US" sz="3200" b="1" dirty="0"/>
              <a:t>Scalable</a:t>
            </a:r>
            <a:r>
              <a:rPr lang="en-US" sz="3200" dirty="0"/>
              <a:t>: Supports databases of all sizes, from small projects to large enterprise applications.</a:t>
            </a:r>
          </a:p>
          <a:p>
            <a:r>
              <a:rPr lang="en-US" sz="3200" b="1" dirty="0"/>
              <a:t>Data Security</a:t>
            </a:r>
            <a:r>
              <a:rPr lang="en-US" sz="3200" dirty="0"/>
              <a:t>: Includes robust mechanisms for data protection.</a:t>
            </a:r>
          </a:p>
          <a:p>
            <a:r>
              <a:rPr lang="en-US" sz="3200" b="1" dirty="0"/>
              <a:t>ACID Compliance</a:t>
            </a:r>
            <a:r>
              <a:rPr lang="en-US" sz="3200" dirty="0"/>
              <a:t>: Ensures reliability through atomicity, consistency, isolation, and durability.</a:t>
            </a:r>
          </a:p>
          <a:p>
            <a:r>
              <a:rPr lang="en-US" sz="3200" b="1" dirty="0"/>
              <a:t>Multiple Storage Engines</a:t>
            </a:r>
            <a:r>
              <a:rPr lang="en-US" sz="3200" dirty="0"/>
              <a:t>: Offers flexibility with </a:t>
            </a:r>
            <a:r>
              <a:rPr lang="en-US" sz="3200" dirty="0" err="1"/>
              <a:t>InnoDB</a:t>
            </a:r>
            <a:r>
              <a:rPr lang="en-US" sz="3200" dirty="0"/>
              <a:t>, </a:t>
            </a:r>
            <a:r>
              <a:rPr lang="en-US" sz="3200" dirty="0" err="1"/>
              <a:t>MyISAM</a:t>
            </a:r>
            <a:r>
              <a:rPr lang="en-US" sz="3200" dirty="0"/>
              <a:t>, etc.</a:t>
            </a:r>
          </a:p>
          <a:p>
            <a:pPr marL="0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59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143000"/>
            <a:ext cx="6196405" cy="458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 SQL Operations</a:t>
            </a:r>
          </a:p>
          <a:p>
            <a:r>
              <a:rPr lang="en-US" b="1" dirty="0"/>
              <a:t>CREATE</a:t>
            </a:r>
            <a:r>
              <a:rPr lang="en-US" dirty="0"/>
              <a:t>: CREATE DATABASE and CREATE TABLE.</a:t>
            </a:r>
          </a:p>
          <a:p>
            <a:r>
              <a:rPr lang="en-US" b="1" dirty="0"/>
              <a:t>INSERT</a:t>
            </a:r>
            <a:r>
              <a:rPr lang="en-US" dirty="0"/>
              <a:t>: Adding data to tables.</a:t>
            </a:r>
          </a:p>
          <a:p>
            <a:r>
              <a:rPr lang="en-US" b="1" dirty="0"/>
              <a:t>SELECT</a:t>
            </a:r>
            <a:r>
              <a:rPr lang="en-US" dirty="0"/>
              <a:t>: Retrieving data.</a:t>
            </a:r>
          </a:p>
          <a:p>
            <a:r>
              <a:rPr lang="en-US" b="1" dirty="0"/>
              <a:t>UPDATE</a:t>
            </a:r>
            <a:r>
              <a:rPr lang="en-US" dirty="0"/>
              <a:t>: Modifying existing records.</a:t>
            </a:r>
          </a:p>
          <a:p>
            <a:r>
              <a:rPr lang="en-US" b="1" dirty="0"/>
              <a:t>DELETE</a:t>
            </a:r>
            <a:r>
              <a:rPr lang="en-US" dirty="0"/>
              <a:t>: Removing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143000"/>
            <a:ext cx="6196405" cy="458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Commands in MySQL</a:t>
            </a:r>
          </a:p>
          <a:p>
            <a:r>
              <a:rPr lang="en-US" dirty="0"/>
              <a:t>SQL (Structured Query Language) commands are divided into several categories based on their functionality. These categories include </a:t>
            </a:r>
            <a:r>
              <a:rPr lang="en-US" b="1" dirty="0"/>
              <a:t>DDL</a:t>
            </a:r>
            <a:r>
              <a:rPr lang="en-US" dirty="0"/>
              <a:t>, </a:t>
            </a:r>
            <a:r>
              <a:rPr lang="en-US" b="1" dirty="0"/>
              <a:t>DML</a:t>
            </a:r>
            <a:r>
              <a:rPr lang="en-US" dirty="0"/>
              <a:t>, </a:t>
            </a:r>
            <a:r>
              <a:rPr lang="en-US" b="1" dirty="0"/>
              <a:t>DCL</a:t>
            </a:r>
            <a:r>
              <a:rPr lang="en-US" dirty="0"/>
              <a:t>, </a:t>
            </a:r>
            <a:r>
              <a:rPr lang="en-US" b="1" dirty="0"/>
              <a:t>TCL</a:t>
            </a:r>
            <a:r>
              <a:rPr lang="en-US" dirty="0"/>
              <a:t>, and </a:t>
            </a:r>
            <a:r>
              <a:rPr lang="en-US" b="1" dirty="0" smtClean="0"/>
              <a:t>DQL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447800"/>
            <a:ext cx="6196405" cy="4275269"/>
          </a:xfrm>
        </p:spPr>
        <p:txBody>
          <a:bodyPr>
            <a:normAutofit/>
          </a:bodyPr>
          <a:lstStyle/>
          <a:p>
            <a:r>
              <a:rPr lang="en-US" b="1" dirty="0"/>
              <a:t>1. Data Definition Language (DDL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/>
              <a:t>CREATE</a:t>
            </a:r>
            <a:r>
              <a:rPr lang="en-US" dirty="0"/>
              <a:t>: Creates a new table, database, index, or other database object.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/>
              <a:t>ALTER</a:t>
            </a:r>
            <a:r>
              <a:rPr lang="en-US" dirty="0"/>
              <a:t>: Modifies an existing database object, such as a table.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/>
              <a:t>DROP</a:t>
            </a:r>
            <a:r>
              <a:rPr lang="en-US" dirty="0"/>
              <a:t>: Deletes tables, views, or </a:t>
            </a:r>
            <a:r>
              <a:rPr lang="en-US" dirty="0" smtClean="0"/>
              <a:t>databases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/>
              <a:t>TRUNCATE</a:t>
            </a:r>
            <a:r>
              <a:rPr lang="en-US" dirty="0"/>
              <a:t>: Removes all records from a table but retains the structure.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94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6196405" cy="4038600"/>
          </a:xfrm>
        </p:spPr>
        <p:txBody>
          <a:bodyPr/>
          <a:lstStyle/>
          <a:p>
            <a:r>
              <a:rPr lang="en-US" b="1" dirty="0"/>
              <a:t>2. Data Manipulation Language (DML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/>
              <a:t>INSERT</a:t>
            </a:r>
            <a:r>
              <a:rPr lang="en-US" dirty="0"/>
              <a:t>: Adds new rows to a table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/>
              <a:t>SELECT</a:t>
            </a:r>
            <a:r>
              <a:rPr lang="en-US" dirty="0"/>
              <a:t>: Retrieves data from a table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UPDATE</a:t>
            </a:r>
            <a:r>
              <a:rPr lang="en-US" dirty="0"/>
              <a:t>: Modifies existing data in a table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DELETE</a:t>
            </a:r>
            <a:r>
              <a:rPr lang="en-US" dirty="0"/>
              <a:t>: Removes rows from a table.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6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066800"/>
            <a:ext cx="6196405" cy="4656269"/>
          </a:xfrm>
        </p:spPr>
        <p:txBody>
          <a:bodyPr>
            <a:normAutofit/>
          </a:bodyPr>
          <a:lstStyle/>
          <a:p>
            <a:r>
              <a:rPr lang="en-US" b="1" dirty="0"/>
              <a:t>3. Data </a:t>
            </a:r>
            <a:r>
              <a:rPr lang="en-US" b="1" dirty="0" smtClean="0"/>
              <a:t>Control Language </a:t>
            </a:r>
            <a:r>
              <a:rPr lang="en-US" b="1" dirty="0"/>
              <a:t>(</a:t>
            </a:r>
            <a:r>
              <a:rPr lang="en-US" b="1" dirty="0" smtClean="0"/>
              <a:t>DCL)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/>
              <a:t>COMMIT</a:t>
            </a:r>
            <a:r>
              <a:rPr lang="en-US" dirty="0"/>
              <a:t>: Saves all changes made during the current transaction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ROLLBACK</a:t>
            </a:r>
            <a:r>
              <a:rPr lang="en-US" dirty="0"/>
              <a:t>: Undoes changes made during the current transaction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SAVEPOINT</a:t>
            </a:r>
            <a:r>
              <a:rPr lang="en-US" dirty="0"/>
              <a:t>: Sets a </a:t>
            </a:r>
            <a:r>
              <a:rPr lang="en-US" dirty="0" err="1"/>
              <a:t>savepoint</a:t>
            </a:r>
            <a:r>
              <a:rPr lang="en-US" dirty="0"/>
              <a:t> within a transaction to roll back to a specific point if </a:t>
            </a:r>
            <a:r>
              <a:rPr lang="en-US" dirty="0" smtClean="0"/>
              <a:t>needed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/>
              <a:t>SET TRANSACTION</a:t>
            </a:r>
            <a:r>
              <a:rPr lang="en-US" dirty="0"/>
              <a:t>: Sets characteristics for the current transaction.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044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447800"/>
            <a:ext cx="6196405" cy="4275269"/>
          </a:xfrm>
        </p:spPr>
        <p:txBody>
          <a:bodyPr/>
          <a:lstStyle/>
          <a:p>
            <a:r>
              <a:rPr lang="it-IT" b="1" dirty="0"/>
              <a:t>4. Data </a:t>
            </a:r>
            <a:r>
              <a:rPr lang="it-IT" b="1" dirty="0" smtClean="0"/>
              <a:t> QUERY Language </a:t>
            </a:r>
            <a:r>
              <a:rPr lang="it-IT" b="1" dirty="0"/>
              <a:t>(</a:t>
            </a:r>
            <a:r>
              <a:rPr lang="it-IT" b="1" dirty="0" smtClean="0"/>
              <a:t>DQL</a:t>
            </a:r>
            <a:r>
              <a:rPr lang="it-IT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SELECT</a:t>
            </a:r>
            <a:r>
              <a:rPr lang="en-US" dirty="0"/>
              <a:t>: The only command in DQL, used to fetch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17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77</TotalTime>
  <Words>409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MY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Windows User</dc:creator>
  <cp:lastModifiedBy>Windows User</cp:lastModifiedBy>
  <cp:revision>6</cp:revision>
  <dcterms:created xsi:type="dcterms:W3CDTF">2024-11-26T06:48:11Z</dcterms:created>
  <dcterms:modified xsi:type="dcterms:W3CDTF">2024-11-26T08:07:47Z</dcterms:modified>
</cp:coreProperties>
</file>