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8D931A-484C-4627-A315-53F8593B5867}" v="25" dt="2024-09-05T14:55:57.5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hakar p" userId="f1e3f44979ffc0da" providerId="LiveId" clId="{708D931A-484C-4627-A315-53F8593B5867}"/>
    <pc:docChg chg="custSel modSld modMainMaster">
      <pc:chgData name="Subhakar p" userId="f1e3f44979ffc0da" providerId="LiveId" clId="{708D931A-484C-4627-A315-53F8593B5867}" dt="2024-09-05T14:56:43.030" v="171" actId="33524"/>
      <pc:docMkLst>
        <pc:docMk/>
      </pc:docMkLst>
      <pc:sldChg chg="modSp mod setBg">
        <pc:chgData name="Subhakar p" userId="f1e3f44979ffc0da" providerId="LiveId" clId="{708D931A-484C-4627-A315-53F8593B5867}" dt="2024-09-05T14:54:46.953" v="160"/>
        <pc:sldMkLst>
          <pc:docMk/>
          <pc:sldMk cId="0" sldId="256"/>
        </pc:sldMkLst>
        <pc:spChg chg="mod">
          <ac:chgData name="Subhakar p" userId="f1e3f44979ffc0da" providerId="LiveId" clId="{708D931A-484C-4627-A315-53F8593B5867}" dt="2024-09-05T14:53:25.419" v="153" actId="1076"/>
          <ac:spMkLst>
            <pc:docMk/>
            <pc:sldMk cId="0" sldId="256"/>
            <ac:spMk id="5" creationId="{00000000-0000-0000-0000-000000000000}"/>
          </ac:spMkLst>
        </pc:spChg>
        <pc:spChg chg="mod">
          <ac:chgData name="Subhakar p" userId="f1e3f44979ffc0da" providerId="LiveId" clId="{708D931A-484C-4627-A315-53F8593B5867}" dt="2024-09-05T14:53:48.816" v="157" actId="1076"/>
          <ac:spMkLst>
            <pc:docMk/>
            <pc:sldMk cId="0" sldId="256"/>
            <ac:spMk id="14" creationId="{D55ADE35-C35B-07C1-F5AA-C33B3DDB802E}"/>
          </ac:spMkLst>
        </pc:spChg>
        <pc:grpChg chg="mod">
          <ac:chgData name="Subhakar p" userId="f1e3f44979ffc0da" providerId="LiveId" clId="{708D931A-484C-4627-A315-53F8593B5867}" dt="2024-09-05T14:53:29.416" v="154" actId="1076"/>
          <ac:grpSpMkLst>
            <pc:docMk/>
            <pc:sldMk cId="0" sldId="256"/>
            <ac:grpSpMk id="2" creationId="{00000000-0000-0000-0000-000000000000}"/>
          </ac:grpSpMkLst>
        </pc:grpChg>
      </pc:sldChg>
      <pc:sldChg chg="modSp mod setBg">
        <pc:chgData name="Subhakar p" userId="f1e3f44979ffc0da" providerId="LiveId" clId="{708D931A-484C-4627-A315-53F8593B5867}" dt="2024-09-05T14:56:25.108" v="169" actId="14100"/>
        <pc:sldMkLst>
          <pc:docMk/>
          <pc:sldMk cId="0" sldId="258"/>
        </pc:sldMkLst>
        <pc:spChg chg="mod">
          <ac:chgData name="Subhakar p" userId="f1e3f44979ffc0da" providerId="LiveId" clId="{708D931A-484C-4627-A315-53F8593B5867}" dt="2024-09-05T14:55:33.401" v="162" actId="207"/>
          <ac:spMkLst>
            <pc:docMk/>
            <pc:sldMk cId="0" sldId="258"/>
            <ac:spMk id="2" creationId="{00000000-0000-0000-0000-000000000000}"/>
          </ac:spMkLst>
        </pc:spChg>
        <pc:spChg chg="mod">
          <ac:chgData name="Subhakar p" userId="f1e3f44979ffc0da" providerId="LiveId" clId="{708D931A-484C-4627-A315-53F8593B5867}" dt="2024-09-05T14:41:45.380" v="78" actId="207"/>
          <ac:spMkLst>
            <pc:docMk/>
            <pc:sldMk cId="0" sldId="258"/>
            <ac:spMk id="4" creationId="{00000000-0000-0000-0000-000000000000}"/>
          </ac:spMkLst>
        </pc:spChg>
        <pc:spChg chg="mod">
          <ac:chgData name="Subhakar p" userId="f1e3f44979ffc0da" providerId="LiveId" clId="{708D931A-484C-4627-A315-53F8593B5867}" dt="2024-09-05T14:41:45.380" v="78" actId="207"/>
          <ac:spMkLst>
            <pc:docMk/>
            <pc:sldMk cId="0" sldId="258"/>
            <ac:spMk id="5" creationId="{00000000-0000-0000-0000-000000000000}"/>
          </ac:spMkLst>
        </pc:spChg>
        <pc:spChg chg="mod">
          <ac:chgData name="Subhakar p" userId="f1e3f44979ffc0da" providerId="LiveId" clId="{708D931A-484C-4627-A315-53F8593B5867}" dt="2024-09-05T14:41:45.380" v="78" actId="207"/>
          <ac:spMkLst>
            <pc:docMk/>
            <pc:sldMk cId="0" sldId="258"/>
            <ac:spMk id="6" creationId="{00000000-0000-0000-0000-000000000000}"/>
          </ac:spMkLst>
        </pc:spChg>
        <pc:spChg chg="mod">
          <ac:chgData name="Subhakar p" userId="f1e3f44979ffc0da" providerId="LiveId" clId="{708D931A-484C-4627-A315-53F8593B5867}" dt="2024-09-05T14:41:45.380" v="78" actId="207"/>
          <ac:spMkLst>
            <pc:docMk/>
            <pc:sldMk cId="0" sldId="258"/>
            <ac:spMk id="7" creationId="{00000000-0000-0000-0000-000000000000}"/>
          </ac:spMkLst>
        </pc:spChg>
        <pc:spChg chg="mod">
          <ac:chgData name="Subhakar p" userId="f1e3f44979ffc0da" providerId="LiveId" clId="{708D931A-484C-4627-A315-53F8593B5867}" dt="2024-09-05T14:41:45.380" v="78" actId="207"/>
          <ac:spMkLst>
            <pc:docMk/>
            <pc:sldMk cId="0" sldId="258"/>
            <ac:spMk id="8" creationId="{00000000-0000-0000-0000-000000000000}"/>
          </ac:spMkLst>
        </pc:spChg>
        <pc:spChg chg="mod">
          <ac:chgData name="Subhakar p" userId="f1e3f44979ffc0da" providerId="LiveId" clId="{708D931A-484C-4627-A315-53F8593B5867}" dt="2024-09-05T14:41:50.201" v="79" actId="207"/>
          <ac:spMkLst>
            <pc:docMk/>
            <pc:sldMk cId="0" sldId="258"/>
            <ac:spMk id="9" creationId="{00000000-0000-0000-0000-000000000000}"/>
          </ac:spMkLst>
        </pc:spChg>
        <pc:spChg chg="mod">
          <ac:chgData name="Subhakar p" userId="f1e3f44979ffc0da" providerId="LiveId" clId="{708D931A-484C-4627-A315-53F8593B5867}" dt="2024-09-05T14:41:45.380" v="78" actId="207"/>
          <ac:spMkLst>
            <pc:docMk/>
            <pc:sldMk cId="0" sldId="258"/>
            <ac:spMk id="10" creationId="{00000000-0000-0000-0000-000000000000}"/>
          </ac:spMkLst>
        </pc:spChg>
        <pc:spChg chg="mod">
          <ac:chgData name="Subhakar p" userId="f1e3f44979ffc0da" providerId="LiveId" clId="{708D931A-484C-4627-A315-53F8593B5867}" dt="2024-09-05T14:42:01.934" v="83" actId="207"/>
          <ac:spMkLst>
            <pc:docMk/>
            <pc:sldMk cId="0" sldId="258"/>
            <ac:spMk id="11" creationId="{00000000-0000-0000-0000-000000000000}"/>
          </ac:spMkLst>
        </pc:spChg>
        <pc:spChg chg="mod">
          <ac:chgData name="Subhakar p" userId="f1e3f44979ffc0da" providerId="LiveId" clId="{708D931A-484C-4627-A315-53F8593B5867}" dt="2024-09-05T14:41:53.726" v="80" actId="207"/>
          <ac:spMkLst>
            <pc:docMk/>
            <pc:sldMk cId="0" sldId="258"/>
            <ac:spMk id="12" creationId="{00000000-0000-0000-0000-000000000000}"/>
          </ac:spMkLst>
        </pc:spChg>
        <pc:spChg chg="mod">
          <ac:chgData name="Subhakar p" userId="f1e3f44979ffc0da" providerId="LiveId" clId="{708D931A-484C-4627-A315-53F8593B5867}" dt="2024-09-05T14:56:25.108" v="169" actId="14100"/>
          <ac:spMkLst>
            <pc:docMk/>
            <pc:sldMk cId="0" sldId="258"/>
            <ac:spMk id="23" creationId="{D0827FA3-A9D4-0FE5-45BE-664C8C920E82}"/>
          </ac:spMkLst>
        </pc:spChg>
        <pc:grpChg chg="mod">
          <ac:chgData name="Subhakar p" userId="f1e3f44979ffc0da" providerId="LiveId" clId="{708D931A-484C-4627-A315-53F8593B5867}" dt="2024-09-05T14:41:45.380" v="78" actId="207"/>
          <ac:grpSpMkLst>
            <pc:docMk/>
            <pc:sldMk cId="0" sldId="258"/>
            <ac:grpSpMk id="3" creationId="{00000000-0000-0000-0000-000000000000}"/>
          </ac:grpSpMkLst>
        </pc:grpChg>
      </pc:sldChg>
      <pc:sldChg chg="modSp mod">
        <pc:chgData name="Subhakar p" userId="f1e3f44979ffc0da" providerId="LiveId" clId="{708D931A-484C-4627-A315-53F8593B5867}" dt="2024-09-05T14:56:43.030" v="171" actId="33524"/>
        <pc:sldMkLst>
          <pc:docMk/>
          <pc:sldMk cId="0" sldId="265"/>
        </pc:sldMkLst>
        <pc:spChg chg="mod">
          <ac:chgData name="Subhakar p" userId="f1e3f44979ffc0da" providerId="LiveId" clId="{708D931A-484C-4627-A315-53F8593B5867}" dt="2024-09-05T14:56:43.030" v="171" actId="33524"/>
          <ac:spMkLst>
            <pc:docMk/>
            <pc:sldMk cId="0" sldId="265"/>
            <ac:spMk id="2" creationId="{5EFBCCE8-46DC-E939-CB3D-3E654684CEF6}"/>
          </ac:spMkLst>
        </pc:spChg>
      </pc:sldChg>
      <pc:sldChg chg="addSp delSp modSp mod">
        <pc:chgData name="Subhakar p" userId="f1e3f44979ffc0da" providerId="LiveId" clId="{708D931A-484C-4627-A315-53F8593B5867}" dt="2024-09-05T14:51:59.128" v="117" actId="14100"/>
        <pc:sldMkLst>
          <pc:docMk/>
          <pc:sldMk cId="0" sldId="266"/>
        </pc:sldMkLst>
        <pc:spChg chg="del">
          <ac:chgData name="Subhakar p" userId="f1e3f44979ffc0da" providerId="LiveId" clId="{708D931A-484C-4627-A315-53F8593B5867}" dt="2024-09-05T14:51:32.087" v="110" actId="21"/>
          <ac:spMkLst>
            <pc:docMk/>
            <pc:sldMk cId="0" sldId="266"/>
            <ac:spMk id="3" creationId="{00000000-0000-0000-0000-000000000000}"/>
          </ac:spMkLst>
        </pc:spChg>
        <pc:spChg chg="del">
          <ac:chgData name="Subhakar p" userId="f1e3f44979ffc0da" providerId="LiveId" clId="{708D931A-484C-4627-A315-53F8593B5867}" dt="2024-09-05T14:51:45.462" v="113" actId="21"/>
          <ac:spMkLst>
            <pc:docMk/>
            <pc:sldMk cId="0" sldId="266"/>
            <ac:spMk id="4" creationId="{00000000-0000-0000-0000-000000000000}"/>
          </ac:spMkLst>
        </pc:spChg>
        <pc:spChg chg="del">
          <ac:chgData name="Subhakar p" userId="f1e3f44979ffc0da" providerId="LiveId" clId="{708D931A-484C-4627-A315-53F8593B5867}" dt="2024-09-05T14:51:37.356" v="111" actId="21"/>
          <ac:spMkLst>
            <pc:docMk/>
            <pc:sldMk cId="0" sldId="266"/>
            <ac:spMk id="5" creationId="{00000000-0000-0000-0000-000000000000}"/>
          </ac:spMkLst>
        </pc:spChg>
        <pc:graphicFrameChg chg="add del mod">
          <ac:chgData name="Subhakar p" userId="f1e3f44979ffc0da" providerId="LiveId" clId="{708D931A-484C-4627-A315-53F8593B5867}" dt="2024-09-05T14:50:34.207" v="106" actId="21"/>
          <ac:graphicFrameMkLst>
            <pc:docMk/>
            <pc:sldMk cId="0" sldId="266"/>
            <ac:graphicFrameMk id="2" creationId="{42997415-4AB0-4A55-59EF-9D1C4ABBE763}"/>
          </ac:graphicFrameMkLst>
        </pc:graphicFrameChg>
        <pc:graphicFrameChg chg="add mod">
          <ac:chgData name="Subhakar p" userId="f1e3f44979ffc0da" providerId="LiveId" clId="{708D931A-484C-4627-A315-53F8593B5867}" dt="2024-09-05T14:51:59.128" v="117" actId="14100"/>
          <ac:graphicFrameMkLst>
            <pc:docMk/>
            <pc:sldMk cId="0" sldId="266"/>
            <ac:graphicFrameMk id="8" creationId="{72364E1C-4523-108E-035A-6775E4CD7763}"/>
          </ac:graphicFrameMkLst>
        </pc:graphicFrameChg>
        <pc:graphicFrameChg chg="del">
          <ac:chgData name="Subhakar p" userId="f1e3f44979ffc0da" providerId="LiveId" clId="{708D931A-484C-4627-A315-53F8593B5867}" dt="2024-09-05T14:37:02.598" v="1" actId="21"/>
          <ac:graphicFrameMkLst>
            <pc:docMk/>
            <pc:sldMk cId="0" sldId="266"/>
            <ac:graphicFrameMk id="8" creationId="{BA30E155-6AF0-8985-81A9-A1A10B4AC7B2}"/>
          </ac:graphicFrameMkLst>
        </pc:graphicFrameChg>
      </pc:sldChg>
      <pc:sldMasterChg chg="setBg modSldLayout">
        <pc:chgData name="Subhakar p" userId="f1e3f44979ffc0da" providerId="LiveId" clId="{708D931A-484C-4627-A315-53F8593B5867}" dt="2024-09-05T14:54:46.953" v="160"/>
        <pc:sldMasterMkLst>
          <pc:docMk/>
          <pc:sldMasterMk cId="0" sldId="2147483648"/>
        </pc:sldMasterMkLst>
        <pc:sldLayoutChg chg="setBg">
          <pc:chgData name="Subhakar p" userId="f1e3f44979ffc0da" providerId="LiveId" clId="{708D931A-484C-4627-A315-53F8593B5867}" dt="2024-09-05T14:54:46.953" v="160"/>
          <pc:sldLayoutMkLst>
            <pc:docMk/>
            <pc:sldMasterMk cId="0" sldId="2147483648"/>
            <pc:sldLayoutMk cId="0" sldId="2147483661"/>
          </pc:sldLayoutMkLst>
        </pc:sldLayoutChg>
        <pc:sldLayoutChg chg="setBg">
          <pc:chgData name="Subhakar p" userId="f1e3f44979ffc0da" providerId="LiveId" clId="{708D931A-484C-4627-A315-53F8593B5867}" dt="2024-09-05T14:54:46.953" v="160"/>
          <pc:sldLayoutMkLst>
            <pc:docMk/>
            <pc:sldMasterMk cId="0" sldId="2147483648"/>
            <pc:sldLayoutMk cId="0" sldId="2147483662"/>
          </pc:sldLayoutMkLst>
        </pc:sldLayoutChg>
        <pc:sldLayoutChg chg="setBg">
          <pc:chgData name="Subhakar p" userId="f1e3f44979ffc0da" providerId="LiveId" clId="{708D931A-484C-4627-A315-53F8593B5867}" dt="2024-09-05T14:54:46.953" v="160"/>
          <pc:sldLayoutMkLst>
            <pc:docMk/>
            <pc:sldMasterMk cId="0" sldId="2147483648"/>
            <pc:sldLayoutMk cId="0" sldId="2147483663"/>
          </pc:sldLayoutMkLst>
        </pc:sldLayoutChg>
        <pc:sldLayoutChg chg="setBg">
          <pc:chgData name="Subhakar p" userId="f1e3f44979ffc0da" providerId="LiveId" clId="{708D931A-484C-4627-A315-53F8593B5867}" dt="2024-09-05T14:54:46.953" v="160"/>
          <pc:sldLayoutMkLst>
            <pc:docMk/>
            <pc:sldMasterMk cId="0" sldId="2147483648"/>
            <pc:sldLayoutMk cId="0" sldId="2147483664"/>
          </pc:sldLayoutMkLst>
        </pc:sldLayoutChg>
        <pc:sldLayoutChg chg="setBg">
          <pc:chgData name="Subhakar p" userId="f1e3f44979ffc0da" providerId="LiveId" clId="{708D931A-484C-4627-A315-53F8593B5867}" dt="2024-09-05T14:54:46.953" v="160"/>
          <pc:sldLayoutMkLst>
            <pc:docMk/>
            <pc:sldMasterMk cId="0" sldId="2147483648"/>
            <pc:sldLayoutMk cId="0" sldId="2147483665"/>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f1e3f44979ffc0da/Documents/NAN%20MUDHALVAN%20FINAL%20pon%20bharathi%20-EXCEL%2027.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[NAN MUDHALVAN FINAL pon bharathi -EXCEL 27.xlsx]Sheet2!PivotTable1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1">
                  <c:v>3</c:v>
                </c:pt>
                <c:pt idx="2">
                  <c:v>1</c:v>
                </c:pt>
                <c:pt idx="4">
                  <c:v>2</c:v>
                </c:pt>
                <c:pt idx="5">
                  <c:v>2</c:v>
                </c:pt>
                <c:pt idx="6">
                  <c:v>4</c:v>
                </c:pt>
                <c:pt idx="8">
                  <c:v>4</c:v>
                </c:pt>
                <c:pt idx="9">
                  <c:v>4</c:v>
                </c:pt>
              </c:numCache>
            </c:numRef>
          </c:val>
          <c:extLst>
            <c:ext xmlns:c16="http://schemas.microsoft.com/office/drawing/2014/chart" uri="{C3380CC4-5D6E-409C-BE32-E72D297353CC}">
              <c16:uniqueId val="{00000000-D173-47DE-8C1B-6022D9578D80}"/>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1">
                  <c:v>6</c:v>
                </c:pt>
                <c:pt idx="2">
                  <c:v>3</c:v>
                </c:pt>
                <c:pt idx="3">
                  <c:v>7</c:v>
                </c:pt>
                <c:pt idx="4">
                  <c:v>6</c:v>
                </c:pt>
                <c:pt idx="5">
                  <c:v>4</c:v>
                </c:pt>
                <c:pt idx="6">
                  <c:v>2</c:v>
                </c:pt>
                <c:pt idx="7">
                  <c:v>5</c:v>
                </c:pt>
                <c:pt idx="8">
                  <c:v>7</c:v>
                </c:pt>
                <c:pt idx="9">
                  <c:v>4</c:v>
                </c:pt>
              </c:numCache>
            </c:numRef>
          </c:val>
          <c:extLst>
            <c:ext xmlns:c16="http://schemas.microsoft.com/office/drawing/2014/chart" uri="{C3380CC4-5D6E-409C-BE32-E72D297353CC}">
              <c16:uniqueId val="{00000002-D173-47DE-8C1B-6022D9578D80}"/>
            </c:ext>
          </c:extLst>
        </c:ser>
        <c:ser>
          <c:idx val="2"/>
          <c:order val="2"/>
          <c:tx>
            <c:strRef>
              <c:f>Sheet2!$D$3:$D$4</c:f>
              <c:strCache>
                <c:ptCount val="1"/>
                <c:pt idx="0">
                  <c:v>MEDIUM</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c:v>
                </c:pt>
                <c:pt idx="1">
                  <c:v>2</c:v>
                </c:pt>
                <c:pt idx="2">
                  <c:v>3</c:v>
                </c:pt>
                <c:pt idx="4">
                  <c:v>1</c:v>
                </c:pt>
                <c:pt idx="5">
                  <c:v>1</c:v>
                </c:pt>
                <c:pt idx="7">
                  <c:v>1</c:v>
                </c:pt>
                <c:pt idx="8">
                  <c:v>2</c:v>
                </c:pt>
              </c:numCache>
            </c:numRef>
          </c:val>
          <c:extLst>
            <c:ext xmlns:c16="http://schemas.microsoft.com/office/drawing/2014/chart" uri="{C3380CC4-5D6E-409C-BE32-E72D297353CC}">
              <c16:uniqueId val="{00000003-D173-47DE-8C1B-6022D9578D80}"/>
            </c:ext>
          </c:extLst>
        </c:ser>
        <c:ser>
          <c:idx val="3"/>
          <c:order val="3"/>
          <c:tx>
            <c:strRef>
              <c:f>Sheet2!$E$3:$E$4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3">
                  <c:v>3</c:v>
                </c:pt>
                <c:pt idx="5">
                  <c:v>1</c:v>
                </c:pt>
                <c:pt idx="6">
                  <c:v>1</c:v>
                </c:pt>
                <c:pt idx="7">
                  <c:v>2</c:v>
                </c:pt>
                <c:pt idx="9">
                  <c:v>2</c:v>
                </c:pt>
              </c:numCache>
            </c:numRef>
          </c:val>
          <c:extLst>
            <c:ext xmlns:c16="http://schemas.microsoft.com/office/drawing/2014/chart" uri="{C3380CC4-5D6E-409C-BE32-E72D297353CC}">
              <c16:uniqueId val="{00000005-D173-47DE-8C1B-6022D9578D80}"/>
            </c:ext>
          </c:extLst>
        </c:ser>
        <c:dLbls>
          <c:showLegendKey val="0"/>
          <c:showVal val="0"/>
          <c:showCatName val="0"/>
          <c:showSerName val="0"/>
          <c:showPercent val="0"/>
          <c:showBubbleSize val="0"/>
        </c:dLbls>
        <c:gapWidth val="219"/>
        <c:overlap val="-27"/>
        <c:axId val="1341107232"/>
        <c:axId val="1341098112"/>
      </c:barChart>
      <c:catAx>
        <c:axId val="1341107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1098112"/>
        <c:crosses val="autoZero"/>
        <c:auto val="1"/>
        <c:lblAlgn val="ctr"/>
        <c:lblOffset val="100"/>
        <c:noMultiLvlLbl val="0"/>
      </c:catAx>
      <c:valAx>
        <c:axId val="1341098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1107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46463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tile tx="0" ty="0" sx="100000" sy="100000" flip="none" algn="tl"/>
        </a:blip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meeting-conference-sales-business-1184892/" TargetMode="Externa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6.jpg"/><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9338" y="9784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868361" y="627501"/>
            <a:ext cx="1666875" cy="16076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30468" y="1537028"/>
            <a:ext cx="10105606" cy="4278094"/>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STUDENT NAME:PON BHARATHI.T</a:t>
            </a:r>
          </a:p>
          <a:p>
            <a:r>
              <a:rPr lang="en-US" sz="4000" dirty="0">
                <a:latin typeface="Times New Roman" panose="02020603050405020304" pitchFamily="18" charset="0"/>
                <a:cs typeface="Times New Roman" panose="02020603050405020304" pitchFamily="18" charset="0"/>
              </a:rPr>
              <a:t>REGISTER NO:312220875,autunm1423gen67 DEPARTMENT:DEPARTMENT OF COMMERCE {B.COM[GENERAL]}</a:t>
            </a:r>
          </a:p>
          <a:p>
            <a:r>
              <a:rPr lang="en-US" sz="4000" dirty="0">
                <a:latin typeface="Times New Roman" panose="02020603050405020304" pitchFamily="18" charset="0"/>
                <a:cs typeface="Times New Roman" panose="02020603050405020304" pitchFamily="18" charset="0"/>
              </a:rPr>
              <a:t>COLLEGE:DR.MGR JANAKI COLLEGE OF ARTS AND SCIENCE FOR WOMEN </a:t>
            </a:r>
            <a:r>
              <a:rPr lang="en-US" sz="3200" dirty="0">
                <a:latin typeface="Times New Roman" panose="02020603050405020304" pitchFamily="18" charset="0"/>
                <a:cs typeface="Times New Roman" panose="02020603050405020304" pitchFamily="18" charset="0"/>
              </a:rPr>
              <a:t>.</a:t>
            </a:r>
          </a:p>
          <a:p>
            <a:r>
              <a:rPr lang="en-US" sz="3200" dirty="0"/>
              <a:t>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useBgFill="1">
        <p:nvSpPr>
          <p:cNvPr id="2" name="TextBox 1">
            <a:extLst>
              <a:ext uri="{FF2B5EF4-FFF2-40B4-BE49-F238E27FC236}">
                <a16:creationId xmlns:a16="http://schemas.microsoft.com/office/drawing/2014/main" id="{5EFBCCE8-46DC-E939-CB3D-3E654684CEF6}"/>
              </a:ext>
            </a:extLst>
          </p:cNvPr>
          <p:cNvSpPr txBox="1"/>
          <p:nvPr/>
        </p:nvSpPr>
        <p:spPr>
          <a:xfrm>
            <a:off x="304800" y="1140542"/>
            <a:ext cx="10210800" cy="5224315"/>
          </a:xfrm>
          <a:prstGeom prst="rect">
            <a:avLst/>
          </a:prstGeom>
        </p:spPr>
        <p:txBody>
          <a:bodyPr wrap="square" rtlCol="0">
            <a:spAutoFit/>
          </a:bodyPr>
          <a:lstStyle/>
          <a:p>
            <a:pPr>
              <a:lnSpc>
                <a:spcPct val="150000"/>
              </a:lnSpc>
            </a:pPr>
            <a:r>
              <a:rPr lang="en-US" sz="1400" b="1" dirty="0">
                <a:latin typeface="Times New Roman" panose="02020603050405020304" pitchFamily="18" charset="0"/>
                <a:cs typeface="Times New Roman" panose="02020603050405020304" pitchFamily="18" charset="0"/>
              </a:rPr>
              <a:t>DATA COLLECTION:  </a:t>
            </a:r>
            <a:r>
              <a:rPr lang="en-US" sz="1400" dirty="0">
                <a:latin typeface="Times New Roman" panose="02020603050405020304" pitchFamily="18" charset="0"/>
                <a:cs typeface="Times New Roman" panose="02020603050405020304" pitchFamily="18" charset="0"/>
              </a:rPr>
              <a:t>KAGGLE WAS THE SOURCE WHICH WAS USED TO COLLECT DATA.ALMOST 26 FEATURE WAS COLLECTED AND 9 FEATURES WERE USED IN EXCEL.</a:t>
            </a:r>
          </a:p>
          <a:p>
            <a:pPr>
              <a:lnSpc>
                <a:spcPct val="150000"/>
              </a:lnSpc>
            </a:pPr>
            <a:r>
              <a:rPr lang="en-US" sz="1400" dirty="0">
                <a:latin typeface="Times New Roman" panose="02020603050405020304" pitchFamily="18" charset="0"/>
                <a:cs typeface="Times New Roman" panose="02020603050405020304" pitchFamily="18" charset="0"/>
              </a:rPr>
              <a:t>SOME OF THE FEATURE WAS EMPLOYEE ID,FIRST NAME,CREDIT RATING. </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DATA CLEANING: </a:t>
            </a:r>
            <a:r>
              <a:rPr lang="en-US" sz="1400" dirty="0">
                <a:latin typeface="Times New Roman" panose="02020603050405020304" pitchFamily="18" charset="0"/>
                <a:cs typeface="Times New Roman" panose="02020603050405020304" pitchFamily="18" charset="0"/>
              </a:rPr>
              <a:t>THE COLLECTED DATA WAS CLEANED AND FILTERED USING CONDITIONAL FORMATTING AND FILTER .</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TECHNIQUES:</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CONDITIONAL FORMATTING:</a:t>
            </a:r>
            <a:r>
              <a:rPr lang="en-US" sz="1400" dirty="0">
                <a:latin typeface="Times New Roman" panose="02020603050405020304" pitchFamily="18" charset="0"/>
                <a:cs typeface="Times New Roman" panose="02020603050405020304" pitchFamily="18" charset="0"/>
              </a:rPr>
              <a:t>BY USING THIS BLANK CELLS WERE FOUND AND HIGHLIGHTED.</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FILTER: </a:t>
            </a:r>
            <a:r>
              <a:rPr lang="en-US" sz="1400" dirty="0">
                <a:latin typeface="Times New Roman" panose="02020603050405020304" pitchFamily="18" charset="0"/>
                <a:cs typeface="Times New Roman" panose="02020603050405020304" pitchFamily="18" charset="0"/>
              </a:rPr>
              <a:t>BY USING THIS FILTER, THE BLANK VALUES WERE REMOVED.</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RESULTS: </a:t>
            </a:r>
            <a:r>
              <a:rPr lang="en-US" sz="1400" dirty="0">
                <a:latin typeface="Times New Roman" panose="02020603050405020304" pitchFamily="18" charset="0"/>
                <a:cs typeface="Times New Roman" panose="02020603050405020304" pitchFamily="18" charset="0"/>
              </a:rPr>
              <a:t> THE RESULT WAS CALCULATED ON THE BASIS OF PERFORMANCE OF THE EMPLOYEE</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PIVOT TABLE:</a:t>
            </a:r>
            <a:r>
              <a:rPr lang="en-US" sz="1400" dirty="0">
                <a:latin typeface="Times New Roman" panose="02020603050405020304" pitchFamily="18" charset="0"/>
                <a:cs typeface="Times New Roman" panose="02020603050405020304" pitchFamily="18" charset="0"/>
              </a:rPr>
              <a:t>THE PIVOT TABLE WAS DONE USING THE FOLLOWING:-</a:t>
            </a: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FILTER:</a:t>
            </a:r>
            <a:r>
              <a:rPr lang="en-US" sz="1400" dirty="0">
                <a:latin typeface="Times New Roman" panose="02020603050405020304" pitchFamily="18" charset="0"/>
                <a:cs typeface="Times New Roman" panose="02020603050405020304" pitchFamily="18" charset="0"/>
              </a:rPr>
              <a:t>GENDER CODE</a:t>
            </a:r>
            <a:endParaRPr lang="en-US" sz="14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COLUMNS:</a:t>
            </a:r>
            <a:r>
              <a:rPr lang="en-US" sz="1400" dirty="0">
                <a:latin typeface="Times New Roman" panose="02020603050405020304" pitchFamily="18" charset="0"/>
                <a:cs typeface="Times New Roman" panose="02020603050405020304" pitchFamily="18" charset="0"/>
              </a:rPr>
              <a:t>PERFORMANCE LEVEL</a:t>
            </a:r>
            <a:endParaRPr lang="en-US" sz="14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ROWS:</a:t>
            </a:r>
            <a:r>
              <a:rPr lang="en-US" sz="1400" dirty="0">
                <a:latin typeface="Times New Roman" panose="02020603050405020304" pitchFamily="18" charset="0"/>
                <a:cs typeface="Times New Roman" panose="02020603050405020304" pitchFamily="18" charset="0"/>
              </a:rPr>
              <a:t>BUSINESS UNIT</a:t>
            </a: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VALUES:</a:t>
            </a:r>
            <a:r>
              <a:rPr lang="en-US" sz="1400" dirty="0">
                <a:latin typeface="Times New Roman" panose="02020603050405020304" pitchFamily="18" charset="0"/>
                <a:cs typeface="Times New Roman" panose="02020603050405020304" pitchFamily="18" charset="0"/>
              </a:rPr>
              <a:t>COUNT OF FIRST NAMES.</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CHART</a:t>
            </a:r>
            <a:r>
              <a:rPr lang="en-US" sz="1400" dirty="0">
                <a:latin typeface="Times New Roman" panose="02020603050405020304" pitchFamily="18" charset="0"/>
                <a:cs typeface="Times New Roman" panose="02020603050405020304" pitchFamily="18" charset="0"/>
              </a:rPr>
              <a:t>:THE CHART CHOOSEN FOR THE ABOVE DATA IS BAR GRAPH</a:t>
            </a:r>
          </a:p>
          <a:p>
            <a:pPr>
              <a:lnSpc>
                <a:spcPct val="150000"/>
              </a:lnSpc>
            </a:pPr>
            <a:r>
              <a:rPr lang="en-US" sz="1400" dirty="0">
                <a:latin typeface="Times New Roman" panose="02020603050405020304" pitchFamily="18" charset="0"/>
                <a:cs typeface="Times New Roman" panose="02020603050405020304" pitchFamily="18" charset="0"/>
              </a:rPr>
              <a:t>BY USING TREND LINE ,THE LINEAR WAS SET AT VERY HIGH VALUE AND EXPONENTIAL WAS SET UP AT LOW VALUE.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907" y="25912"/>
            <a:ext cx="3806836"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72364E1C-4523-108E-035A-6775E4CD7763}"/>
              </a:ext>
            </a:extLst>
          </p:cNvPr>
          <p:cNvGraphicFramePr>
            <a:graphicFrameLocks/>
          </p:cNvGraphicFramePr>
          <p:nvPr>
            <p:extLst>
              <p:ext uri="{D42A27DB-BD31-4B8C-83A1-F6EECF244321}">
                <p14:modId xmlns:p14="http://schemas.microsoft.com/office/powerpoint/2010/main" val="1611379348"/>
              </p:ext>
            </p:extLst>
          </p:nvPr>
        </p:nvGraphicFramePr>
        <p:xfrm>
          <a:off x="757084" y="963561"/>
          <a:ext cx="9906000" cy="519143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08155" y="0"/>
            <a:ext cx="11220357"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85A08D6-26A3-AF8E-13EA-42785C0A87A4}"/>
              </a:ext>
            </a:extLst>
          </p:cNvPr>
          <p:cNvSpPr txBox="1"/>
          <p:nvPr/>
        </p:nvSpPr>
        <p:spPr>
          <a:xfrm>
            <a:off x="0" y="573363"/>
            <a:ext cx="11975690" cy="4457952"/>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In conclusion, the Employee Performance Analysis project has provided valuable insights into the strengths, weaknesses, opportunities, and threats within our organization. By analyzing employee performance data, we have identified areas for improvement, optimized performance metrics, and developed targeted training and development programs. This project will empower the organization to make data-driven decisions, enhance employee engagement and productivity, and drive business growth. Ultimately, this project has set a new standard for employee performance management, positioning the organization for continued excellence and competitiveness in the industry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3167013-D0BD-F4E3-2627-DDF0CE5E341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36310" y="4483510"/>
            <a:ext cx="4355689" cy="237448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158037" y="-5080"/>
            <a:ext cx="5053013" cy="6863080"/>
            <a:chOff x="7443849" y="0"/>
            <a:chExt cx="4752975" cy="6863080"/>
          </a:xfrm>
          <a:solidFill>
            <a:schemeClr val="accent1"/>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p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grp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grp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useBgFill="1">
        <p:nvSpPr>
          <p:cNvPr id="2" name="object 2"/>
          <p:cNvSpPr/>
          <p:nvPr/>
        </p:nvSpPr>
        <p:spPr>
          <a:xfrm>
            <a:off x="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a:solidFill>
            <a:schemeClr val="accent4">
              <a:lumMod val="60000"/>
              <a:lumOff val="40000"/>
            </a:schemeClr>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txBody>
            <a:bodyPr wrap="square" lIns="0" tIns="0" rIns="0" bIns="0" rtlCol="0"/>
            <a:lstStyle/>
            <a:p>
              <a:endParaRPr/>
            </a:p>
          </p:txBody>
        </p:sp>
        <p:sp useBgFill="1">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blipFill>
              <a:blip r:embed="rId3"/>
              <a:tile tx="0" ty="0" sx="100000" sy="100000" flip="none" algn="tl"/>
            </a:blip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5" cstate="print"/>
            <a:stretch>
              <a:fillRect/>
            </a:stretch>
          </p:blipFill>
          <p:spPr>
            <a:xfrm>
              <a:off x="466725" y="6410325"/>
              <a:ext cx="3705225" cy="295275"/>
            </a:xfrm>
            <a:prstGeom prst="rect">
              <a:avLst/>
            </a:prstGeom>
          </p:spPr>
        </p:pic>
        <p:pic>
          <p:nvPicPr>
            <p:cNvPr id="20" name="object 20"/>
            <p:cNvPicPr/>
            <p:nvPr/>
          </p:nvPicPr>
          <p:blipFill>
            <a:blip r:embed="rId6"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useBgFill="1">
        <p:nvSpPr>
          <p:cNvPr id="23" name="TextBox 22">
            <a:extLst>
              <a:ext uri="{FF2B5EF4-FFF2-40B4-BE49-F238E27FC236}">
                <a16:creationId xmlns:a16="http://schemas.microsoft.com/office/drawing/2014/main" id="{D0827FA3-A9D4-0FE5-45BE-664C8C920E82}"/>
              </a:ext>
            </a:extLst>
          </p:cNvPr>
          <p:cNvSpPr txBox="1"/>
          <p:nvPr/>
        </p:nvSpPr>
        <p:spPr>
          <a:xfrm>
            <a:off x="2509807" y="1130709"/>
            <a:ext cx="7329518" cy="4893647"/>
          </a:xfrm>
          <a:prstGeom prst="rect">
            <a:avLst/>
          </a:prstGeom>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Dataset Description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Results and </a:t>
            </a:r>
            <a:r>
              <a:rPr lang="en-US" sz="3200" dirty="0">
                <a:solidFill>
                  <a:srgbClr val="0D0D0D"/>
                </a:solidFill>
                <a:latin typeface="Times New Roman" panose="02020603050405020304" pitchFamily="18" charset="0"/>
                <a:cs typeface="Times New Roman" panose="02020603050405020304" pitchFamily="18" charset="0"/>
              </a:rPr>
              <a:t>Discussion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04575" y="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useBgFill="1">
        <p:nvSpPr>
          <p:cNvPr id="9" name="TextBox 8">
            <a:extLst>
              <a:ext uri="{FF2B5EF4-FFF2-40B4-BE49-F238E27FC236}">
                <a16:creationId xmlns:a16="http://schemas.microsoft.com/office/drawing/2014/main" id="{D41CED20-CAF2-08EF-3D65-72C314D4D254}"/>
              </a:ext>
            </a:extLst>
          </p:cNvPr>
          <p:cNvSpPr txBox="1"/>
          <p:nvPr/>
        </p:nvSpPr>
        <p:spPr>
          <a:xfrm>
            <a:off x="205804" y="678180"/>
            <a:ext cx="11780391" cy="5593839"/>
          </a:xfrm>
          <a:prstGeom prst="rect">
            <a:avLst/>
          </a:prstGeom>
        </p:spPr>
        <p:txBody>
          <a:bodyPr wrap="square" rtlCol="0">
            <a:spAutoFit/>
          </a:bodyPr>
          <a:lstStyle/>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IDENTIFYING STRENGTHS AND WEAKNESSES: Understand individual skills and areas for improvement.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SETTING GOALS AND EXPECTATIONS: Establish clear objectives and targets.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EVALUATING JOB FIT: Determine if employees are suited for their roles.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DEVELOPMENT AND GROWTH: Create training plans and opportunities for advancement.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PERFORMANCE IMPROVEMENT: Address underperformance and provide support.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FAIR COMPENSATION AND REWARDS: Base salary and benefits on performance</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SUCCESSION PLANNING: Identify future leaders and key players.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ENHANCING EMPLOYEE ENGAGEMENT: Recognize and value contributions.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STRATEGIC DECISION-MAKING: Inform business decisions with data-driven insights.</a:t>
            </a:r>
          </a:p>
          <a:p>
            <a:pPr>
              <a:lnSpc>
                <a:spcPct val="150000"/>
              </a:lnSpc>
            </a:pPr>
            <a:r>
              <a:rPr lang="en-US" sz="2000" b="1" dirty="0">
                <a:latin typeface="Times New Roman" panose="02020603050405020304" pitchFamily="18" charset="0"/>
                <a:cs typeface="Times New Roman" panose="02020603050405020304" pitchFamily="18" charset="0"/>
              </a:rPr>
              <a:t>REGULAR ANALYSIS HELPS EMPLOYEES GROW, IMPROVES ORGANIZATIONAL EFFICIENCY</a:t>
            </a:r>
            <a:r>
              <a:rPr lang="en-US" sz="2000" b="1" dirty="0">
                <a:latin typeface="Bradley Hand ITC" panose="03070402050302030203" pitchFamily="66" charset="0"/>
              </a:rPr>
              <a:t>, </a:t>
            </a:r>
            <a:r>
              <a:rPr lang="en-US" sz="2000" b="1" dirty="0">
                <a:latin typeface="Times New Roman" panose="02020603050405020304" pitchFamily="18" charset="0"/>
                <a:cs typeface="Times New Roman" panose="02020603050405020304" pitchFamily="18" charset="0"/>
              </a:rPr>
              <a:t>AND DRIVES BUSINESS SUCCESS</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78297" y="2647950"/>
            <a:ext cx="2713703"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504547" y="12824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46485" y="1905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D85F420-105F-FBEC-8E35-DE6C920448B1}"/>
              </a:ext>
            </a:extLst>
          </p:cNvPr>
          <p:cNvSpPr txBox="1"/>
          <p:nvPr/>
        </p:nvSpPr>
        <p:spPr>
          <a:xfrm>
            <a:off x="346484" y="868680"/>
            <a:ext cx="8787683" cy="5576976"/>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The Employee Performance Analysis project aims to enhance employee performance and business success through data-driven insights. The project will collect relevant data, establish clear performance metrics, conduct statistical analysis, and present findings and recommendations to stakeholders. The scope includes identifying strengths, weaknesses, opportunities, and threats, and implementing actions to address performance gaps, develop training programs, and enhance employee engagement. The project will deliver a comprehensive analysis report, actionable recommendations, customized training plans, and an enhanced performance evaluation framework. With a timeline of [insert timeline], the project will involve HR, management, department heads, and employees, and will benefit the organization through data-driven decision-making, improved employee engagement and productivity, and increased business efficiency and success.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B3D69B4-46D9-7B1A-CDCD-6BAF7C59E799}"/>
              </a:ext>
            </a:extLst>
          </p:cNvPr>
          <p:cNvSpPr txBox="1"/>
          <p:nvPr/>
        </p:nvSpPr>
        <p:spPr>
          <a:xfrm>
            <a:off x="723900" y="1756686"/>
            <a:ext cx="8436077" cy="4435830"/>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EMPLOYER</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EMPLOYEE</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ORGANISATION</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IT SECTORS</a:t>
            </a:r>
          </a:p>
          <a:p>
            <a:pPr marL="457200" indent="-457200">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BUSINESS FIRM</a:t>
            </a:r>
          </a:p>
          <a:p>
            <a:pPr marL="457200" indent="-457200">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COMPANY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9496426" y="3924849"/>
            <a:ext cx="2695574" cy="293315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D01D4AC-29DE-29F5-DB45-CC7F1595C196}"/>
              </a:ext>
            </a:extLst>
          </p:cNvPr>
          <p:cNvSpPr txBox="1"/>
          <p:nvPr/>
        </p:nvSpPr>
        <p:spPr>
          <a:xfrm>
            <a:off x="676275" y="1573161"/>
            <a:ext cx="7690977" cy="4468980"/>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IT IS USED TO FIND OUT THE BLANK VALUES.</a:t>
            </a:r>
          </a:p>
          <a:p>
            <a:pPr>
              <a:lnSpc>
                <a:spcPct val="150000"/>
              </a:lnSpc>
            </a:pPr>
            <a:r>
              <a:rPr lang="en-US" sz="2000" b="1" dirty="0">
                <a:latin typeface="Times New Roman" panose="02020603050405020304" pitchFamily="18" charset="0"/>
                <a:cs typeface="Times New Roman" panose="02020603050405020304" pitchFamily="18" charset="0"/>
              </a:rPr>
              <a:t>FILTERING: </a:t>
            </a:r>
            <a:r>
              <a:rPr lang="en-US" sz="2000" dirty="0">
                <a:latin typeface="Times New Roman" panose="02020603050405020304" pitchFamily="18" charset="0"/>
                <a:cs typeface="Times New Roman" panose="02020603050405020304" pitchFamily="18" charset="0"/>
              </a:rPr>
              <a:t>IT IS USED TO FILTER OUT THE BLANK VALUES FROM THE DATA.</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PIVOT TABLE: </a:t>
            </a:r>
            <a:r>
              <a:rPr lang="en-US" sz="2000" dirty="0">
                <a:latin typeface="Times New Roman" panose="02020603050405020304" pitchFamily="18" charset="0"/>
                <a:cs typeface="Times New Roman" panose="02020603050405020304" pitchFamily="18" charset="0"/>
              </a:rPr>
              <a:t>PIVOT TABLE IS USED TO SUMMARIZES, ORGNAIZES AND ANALYZES THE DATA IN A TABLE.</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CHART:</a:t>
            </a:r>
            <a:r>
              <a:rPr lang="en-US" sz="2000" dirty="0">
                <a:latin typeface="Times New Roman" panose="02020603050405020304" pitchFamily="18" charset="0"/>
                <a:cs typeface="Times New Roman" panose="02020603050405020304" pitchFamily="18" charset="0"/>
              </a:rPr>
              <a:t> A CHART IS USED TO VISUALLY REPRESENT THE DATA AND HELP US TO SEE PATTERNS AND TRENDS IN OUR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2184E70-3642-D13A-9AB6-554580174FC3}"/>
              </a:ext>
            </a:extLst>
          </p:cNvPr>
          <p:cNvSpPr txBox="1"/>
          <p:nvPr/>
        </p:nvSpPr>
        <p:spPr>
          <a:xfrm>
            <a:off x="558687" y="1297858"/>
            <a:ext cx="11161365" cy="5011949"/>
          </a:xfrm>
          <a:prstGeom prst="rect">
            <a:avLst/>
          </a:prstGeom>
          <a:noFill/>
          <a:ln>
            <a:noFill/>
          </a:ln>
        </p:spPr>
        <p:txBody>
          <a:bodyPr wrap="square" rtlCol="0">
            <a:spAutoFit/>
          </a:bodyPr>
          <a:lstStyle/>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DATA SET – KAGGLE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26 FEATURE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FEATURE- 9 FEATURE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ID- CATEGORICAL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GENDER-MALE,FEMALE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PERFORMANCE LEVEL-ORDINAL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BUSINESS UNIT-REFERENCE DATA SET</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NAME-NOMINAL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RATING-NUMERICAL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3911397"/>
            <a:ext cx="2466975" cy="2946603"/>
          </a:xfrm>
          <a:prstGeom prst="rect">
            <a:avLst/>
          </a:prstGeom>
        </p:spPr>
      </p:pic>
      <p:sp>
        <p:nvSpPr>
          <p:cNvPr id="7" name="object 7"/>
          <p:cNvSpPr txBox="1">
            <a:spLocks noGrp="1"/>
          </p:cNvSpPr>
          <p:nvPr>
            <p:ph type="title"/>
          </p:nvPr>
        </p:nvSpPr>
        <p:spPr>
          <a:xfrm>
            <a:off x="373627" y="0"/>
            <a:ext cx="8846574"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69" y="781050"/>
            <a:ext cx="9320980" cy="64781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CONDITIONAL FORMATTING:</a:t>
            </a:r>
            <a:r>
              <a:rPr lang="en-US" sz="2800" dirty="0">
                <a:latin typeface="Times New Roman" panose="02020603050405020304" pitchFamily="18" charset="0"/>
                <a:cs typeface="Times New Roman" panose="02020603050405020304" pitchFamily="18" charset="0"/>
              </a:rPr>
              <a:t>BY USING THIS BLANK CELLS WERE FOUND AND HIGHLIGHTED.</a:t>
            </a:r>
          </a:p>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FILTER: </a:t>
            </a:r>
            <a:r>
              <a:rPr lang="en-US" sz="2800" dirty="0">
                <a:latin typeface="Times New Roman" panose="02020603050405020304" pitchFamily="18" charset="0"/>
                <a:cs typeface="Times New Roman" panose="02020603050405020304" pitchFamily="18" charset="0"/>
              </a:rPr>
              <a:t>BY USING THIS FILTER THE BLANK VALUES WERE REMOVED.</a:t>
            </a:r>
          </a:p>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FORMULA  USED TO IDENTIFY PERFORMANCE LEVEL: IFS</a:t>
            </a:r>
          </a:p>
          <a:p>
            <a:pPr>
              <a:lnSpc>
                <a:spcPct val="150000"/>
              </a:lnSpc>
            </a:pPr>
            <a:r>
              <a:rPr lang="en-US" sz="2800" dirty="0">
                <a:latin typeface="Times New Roman" panose="02020603050405020304" pitchFamily="18" charset="0"/>
                <a:cs typeface="Times New Roman" panose="02020603050405020304" pitchFamily="18" charset="0"/>
              </a:rPr>
              <a:t>EG : = IFS(Z8&gt;=5,	“VERY HIGH”,Z8&gt;=4,“HIGH”,Z8&gt;=3,“MEDIUM”,TRUE,“LOW”)</a:t>
            </a:r>
          </a:p>
          <a:p>
            <a:pPr>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806</Words>
  <Application>Microsoft Office PowerPoint</Application>
  <PresentationFormat>Widescreen</PresentationFormat>
  <Paragraphs>91</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Bradley Hand ITC</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Subhakar p</cp:lastModifiedBy>
  <cp:revision>1</cp:revision>
  <dcterms:modified xsi:type="dcterms:W3CDTF">2024-09-05T14:56:46Z</dcterms:modified>
</cp:coreProperties>
</file>